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99" r:id="rId2"/>
    <p:sldId id="292" r:id="rId3"/>
    <p:sldId id="293" r:id="rId4"/>
    <p:sldId id="302" r:id="rId5"/>
    <p:sldId id="265" r:id="rId6"/>
    <p:sldId id="300" r:id="rId7"/>
    <p:sldId id="267" r:id="rId8"/>
    <p:sldId id="301" r:id="rId9"/>
    <p:sldId id="303" r:id="rId10"/>
    <p:sldId id="286" r:id="rId11"/>
    <p:sldId id="304" r:id="rId12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68" autoAdjust="0"/>
  </p:normalViewPr>
  <p:slideViewPr>
    <p:cSldViewPr snapToGrid="0" showGuides="1">
      <p:cViewPr>
        <p:scale>
          <a:sx n="80" d="100"/>
          <a:sy n="80" d="100"/>
        </p:scale>
        <p:origin x="-614" y="-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-1848" y="-96"/>
      </p:cViewPr>
      <p:guideLst>
        <p:guide orient="horz" pos="2976"/>
        <p:guide pos="226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73525" y="0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5725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73525" y="8975725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0A84AD-2B99-4881-AF8D-4869AB926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1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3525" y="0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190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8850" y="4487863"/>
            <a:ext cx="5270500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5725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3525" y="8975725"/>
            <a:ext cx="31146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5239889-11B0-4DE8-98AD-ED6629140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0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AD4FA5D-063E-4128-AD9E-0602A154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3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76853-8383-4716-9861-89F8DBAD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7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3400" y="0"/>
            <a:ext cx="2133600" cy="5694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7838" y="0"/>
            <a:ext cx="6253162" cy="5694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42935-7DF5-411D-9D0E-A2691C950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5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9C9B3-7963-4A1C-80DB-58F283F94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9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E7147-A1C8-48A0-98C0-15BC041FA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3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838" y="157956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57956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645C5-BE40-48E8-93A1-24C25E667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AC145-6DA9-4B8D-ACFA-89650F030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3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2624-6281-41A7-9729-2F2BD6D5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02063-9412-4E48-AFE4-DEFBE9EF1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0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B55B-BD8A-4FCD-B5A7-0D1D60887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613F2-B552-4F68-8603-AAE7DE3F2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ltGray">
          <a:xfrm>
            <a:off x="290513" y="50006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ltGray">
          <a:xfrm>
            <a:off x="673100" y="50006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ltGray">
          <a:xfrm>
            <a:off x="414338" y="92233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ltGray">
          <a:xfrm>
            <a:off x="784225" y="92233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ltGray">
          <a:xfrm>
            <a:off x="0" y="84931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gray">
          <a:xfrm>
            <a:off x="635000" y="392113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gray">
          <a:xfrm>
            <a:off x="315913" y="118268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23963" y="0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157956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821565-FFB3-461E-8FC6-EE9118DA6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Association Rule Mining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89154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 Data Mining and Knowledge Discovery </a:t>
            </a:r>
          </a:p>
          <a:p>
            <a:pPr eaLnBrk="1" hangingPunct="1"/>
            <a:r>
              <a:rPr lang="en-US" altLang="en-US" smtClean="0"/>
              <a:t>Prof. Carolina Ruiz and Weiyang Lin</a:t>
            </a:r>
          </a:p>
          <a:p>
            <a:pPr eaLnBrk="1" hangingPunct="1"/>
            <a:r>
              <a:rPr lang="en-US" altLang="en-US" sz="2800" smtClean="0"/>
              <a:t>Department of Computer Science</a:t>
            </a:r>
          </a:p>
          <a:p>
            <a:pPr eaLnBrk="1" hangingPunct="1"/>
            <a:r>
              <a:rPr lang="en-US" altLang="en-US" sz="2800" smtClean="0"/>
              <a:t>Worcester Polytechnic Institute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05900" cy="74295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        </a:t>
            </a:r>
            <a:r>
              <a:rPr lang="en-US" altLang="en-US" sz="3200" dirty="0" err="1" smtClean="0"/>
              <a:t>Apriori</a:t>
            </a:r>
            <a:r>
              <a:rPr lang="en-US" altLang="en-US" sz="3200" dirty="0" smtClean="0"/>
              <a:t> - Compute Frequent </a:t>
            </a:r>
            <a:r>
              <a:rPr lang="en-US" altLang="en-US" sz="3200" dirty="0" err="1" smtClean="0"/>
              <a:t>Itemsets</a:t>
            </a:r>
            <a:endParaRPr lang="en-US" altLang="en-US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66850"/>
            <a:ext cx="885825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u="sng" dirty="0" smtClean="0"/>
              <a:t>Making multiple passes over the data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 smtClean="0"/>
              <a:t>for pass 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 smtClean="0"/>
              <a:t>{candidate generation: </a:t>
            </a:r>
            <a:r>
              <a:rPr lang="en-US" altLang="en-US" sz="2800" dirty="0" err="1" smtClean="0"/>
              <a:t>C</a:t>
            </a:r>
            <a:r>
              <a:rPr lang="en-US" altLang="en-US" sz="1800" dirty="0" err="1" smtClean="0"/>
              <a:t>k</a:t>
            </a:r>
            <a:r>
              <a:rPr lang="en-US" altLang="en-US" sz="1800" dirty="0" smtClean="0"/>
              <a:t> :=</a:t>
            </a:r>
            <a:r>
              <a:rPr lang="en-US" altLang="en-US" sz="2800" dirty="0" smtClean="0"/>
              <a:t> L</a:t>
            </a:r>
            <a:r>
              <a:rPr lang="en-US" altLang="en-US" sz="1800" dirty="0" smtClean="0"/>
              <a:t>k-1 </a:t>
            </a:r>
            <a:r>
              <a:rPr lang="en-US" altLang="en-US" sz="2400" dirty="0" smtClean="0"/>
              <a:t>joined with</a:t>
            </a:r>
            <a:r>
              <a:rPr lang="en-US" altLang="en-US" sz="1800" dirty="0" smtClean="0"/>
              <a:t> </a:t>
            </a:r>
            <a:r>
              <a:rPr lang="en-US" altLang="en-US" sz="2800" dirty="0" smtClean="0"/>
              <a:t>L</a:t>
            </a:r>
            <a:r>
              <a:rPr lang="en-US" altLang="en-US" sz="1800" dirty="0" smtClean="0"/>
              <a:t>k-1 </a:t>
            </a:r>
            <a:r>
              <a:rPr lang="en-US" altLang="en-US" sz="28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 smtClean="0"/>
              <a:t>  support counting in </a:t>
            </a:r>
            <a:r>
              <a:rPr lang="en-US" altLang="en-US" sz="2800" dirty="0" err="1" smtClean="0"/>
              <a:t>C</a:t>
            </a:r>
            <a:r>
              <a:rPr lang="en-US" altLang="en-US" sz="1800" dirty="0" err="1" smtClean="0"/>
              <a:t>k</a:t>
            </a:r>
            <a:r>
              <a:rPr lang="en-US" altLang="en-US" sz="1800" dirty="0" smtClean="0"/>
              <a:t>;</a:t>
            </a:r>
            <a:r>
              <a:rPr lang="en-US" altLang="en-US" sz="2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 smtClean="0"/>
              <a:t>	L</a:t>
            </a:r>
            <a:r>
              <a:rPr lang="en-US" altLang="en-US" sz="1800" dirty="0" smtClean="0"/>
              <a:t>k :=  </a:t>
            </a:r>
            <a:r>
              <a:rPr lang="en-US" altLang="en-US" sz="2800" dirty="0" smtClean="0"/>
              <a:t>All candidates in </a:t>
            </a:r>
            <a:r>
              <a:rPr lang="en-US" altLang="en-US" sz="2800" dirty="0" err="1" smtClean="0"/>
              <a:t>C</a:t>
            </a:r>
            <a:r>
              <a:rPr lang="en-US" altLang="en-US" sz="1800" dirty="0" err="1" smtClean="0"/>
              <a:t>k</a:t>
            </a:r>
            <a:r>
              <a:rPr lang="en-US" altLang="en-US" sz="2800" dirty="0" smtClean="0"/>
              <a:t> with minimum support;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terminate when L</a:t>
            </a:r>
            <a:r>
              <a:rPr lang="en-US" altLang="en-US" sz="1800" dirty="0" smtClean="0"/>
              <a:t>k</a:t>
            </a:r>
            <a:r>
              <a:rPr lang="en-US" altLang="en-US" sz="2800" dirty="0" smtClean="0"/>
              <a:t>==    or C</a:t>
            </a:r>
            <a:r>
              <a:rPr lang="en-US" altLang="en-US" sz="1800" dirty="0" smtClean="0"/>
              <a:t>k+1</a:t>
            </a:r>
            <a:r>
              <a:rPr lang="en-US" altLang="en-US" sz="2800" dirty="0" smtClean="0"/>
              <a:t>==  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800" dirty="0" smtClean="0"/>
              <a:t>Frequent-</a:t>
            </a:r>
            <a:r>
              <a:rPr lang="en-US" altLang="en-US" sz="2800" dirty="0" err="1" smtClean="0"/>
              <a:t>Itemsets</a:t>
            </a:r>
            <a:r>
              <a:rPr lang="en-US" altLang="en-US" sz="2800" dirty="0" smtClean="0"/>
              <a:t> =     </a:t>
            </a:r>
            <a:r>
              <a:rPr lang="en-US" altLang="en-US" sz="1800" dirty="0" smtClean="0"/>
              <a:t>k</a:t>
            </a:r>
            <a:r>
              <a:rPr lang="en-US" altLang="en-US" sz="2800" dirty="0" smtClean="0"/>
              <a:t> L</a:t>
            </a:r>
            <a:r>
              <a:rPr lang="en-US" altLang="en-US" sz="1800" dirty="0" smtClean="0"/>
              <a:t>k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/>
              <a:t>L</a:t>
            </a:r>
            <a:r>
              <a:rPr lang="en-US" altLang="en-US" sz="1600" dirty="0" smtClean="0"/>
              <a:t>k</a:t>
            </a:r>
            <a:r>
              <a:rPr lang="en-US" altLang="en-US" sz="2400" dirty="0" smtClean="0"/>
              <a:t> - Set of frequent </a:t>
            </a:r>
            <a:r>
              <a:rPr lang="en-US" altLang="en-US" sz="2400" dirty="0" err="1" smtClean="0"/>
              <a:t>itemsets</a:t>
            </a:r>
            <a:r>
              <a:rPr lang="en-US" altLang="en-US" sz="2400" dirty="0" smtClean="0"/>
              <a:t> of size k. (those with </a:t>
            </a:r>
            <a:r>
              <a:rPr lang="en-US" altLang="en-US" sz="2400" dirty="0" err="1" smtClean="0"/>
              <a:t>minsup</a:t>
            </a:r>
            <a:r>
              <a:rPr lang="en-US" altLang="en-US" sz="24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 smtClean="0"/>
              <a:t>C</a:t>
            </a:r>
            <a:r>
              <a:rPr lang="en-US" altLang="en-US" sz="1600" dirty="0" err="1" smtClean="0"/>
              <a:t>k</a:t>
            </a:r>
            <a:r>
              <a:rPr lang="en-US" altLang="en-US" sz="2400" dirty="0" smtClean="0"/>
              <a:t> - Set of candidate </a:t>
            </a:r>
            <a:r>
              <a:rPr lang="en-US" altLang="en-US" sz="2400" dirty="0" err="1" smtClean="0"/>
              <a:t>itemsets</a:t>
            </a:r>
            <a:r>
              <a:rPr lang="en-US" altLang="en-US" sz="2400" dirty="0" smtClean="0"/>
              <a:t> of size k.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/>
              <a:t>      (potentially frequent </a:t>
            </a:r>
            <a:r>
              <a:rPr lang="en-US" altLang="en-US" sz="2400" dirty="0" err="1" smtClean="0"/>
              <a:t>itemsets</a:t>
            </a:r>
            <a:r>
              <a:rPr lang="en-US" altLang="en-US" sz="2400" dirty="0" smtClean="0"/>
              <a:t>)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462338" y="4572000"/>
          <a:ext cx="4270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152280" imgH="190440" progId="Equation.3">
                  <p:embed/>
                </p:oleObj>
              </mc:Choice>
              <mc:Fallback>
                <p:oleObj name="Equation" r:id="rId3" imgW="15228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338" y="4572000"/>
                        <a:ext cx="42703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3587750" y="4114800"/>
          <a:ext cx="2365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126720" imgH="203040" progId="Equation.3">
                  <p:embed/>
                </p:oleObj>
              </mc:Choice>
              <mc:Fallback>
                <p:oleObj name="Equation" r:id="rId5" imgW="1267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4114800"/>
                        <a:ext cx="2365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5700713" y="4095750"/>
          <a:ext cx="2365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7" imgW="126720" imgH="203040" progId="Equation.3">
                  <p:embed/>
                </p:oleObj>
              </mc:Choice>
              <mc:Fallback>
                <p:oleObj name="Equation" r:id="rId7" imgW="1267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4095750"/>
                        <a:ext cx="2365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 Apriori  – Generating rules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2024063"/>
            <a:ext cx="8567737" cy="44148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smtClean="0"/>
              <a:t>For each frequent itemset: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smtClean="0"/>
              <a:t>-  Generate the desired rules: if {a, b, c, d} and {a, b} are frequent itemsets, then compute the ratio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smtClean="0"/>
              <a:t>   </a:t>
            </a:r>
            <a:r>
              <a:rPr lang="en-US" altLang="en-US" sz="2800" i="1" smtClean="0"/>
              <a:t>conf (a &amp; b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sz="2800" i="1" smtClean="0"/>
              <a:t> c &amp; d)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i="1" smtClean="0"/>
              <a:t>    =    support({a, b, c, d})/support({a, b}).</a:t>
            </a:r>
            <a:r>
              <a:rPr lang="en-US" altLang="en-US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smtClean="0"/>
              <a:t>	If </a:t>
            </a:r>
            <a:r>
              <a:rPr lang="en-US" altLang="en-US" sz="2800" i="1" smtClean="0"/>
              <a:t>conf &gt;= mincoff</a:t>
            </a:r>
            <a:r>
              <a:rPr lang="en-US" altLang="en-US" sz="2800" smtClean="0"/>
              <a:t>, then add rule a &amp; b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sz="2800" smtClean="0"/>
              <a:t> c &amp; d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Sample Applications</a:t>
            </a:r>
            <a:endParaRPr lang="en-US" altLang="en-US" sz="36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5" y="1323975"/>
            <a:ext cx="8153400" cy="50673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800" dirty="0" smtClean="0"/>
              <a:t>Sample Commercial Applications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Market basket analysis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cross-marketing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attached mailing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store layout, catalog design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customer segmentation based on buying patterns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…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dirty="0" smtClean="0"/>
              <a:t>Sample Scientific Applications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Genetic analysis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Analysis of medical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586000"/>
              </p:ext>
            </p:extLst>
          </p:nvPr>
        </p:nvGraphicFramePr>
        <p:xfrm>
          <a:off x="4514850" y="1257300"/>
          <a:ext cx="4562475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4622841" imgH="3949246" progId="Word.Document.8">
                  <p:embed/>
                </p:oleObj>
              </mc:Choice>
              <mc:Fallback>
                <p:oleObj name="Document" r:id="rId3" imgW="4622841" imgH="394924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1257300"/>
                        <a:ext cx="4562475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Transactions and Assoc. Rules</a:t>
            </a:r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268288" y="3019425"/>
            <a:ext cx="8229600" cy="3143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Association Rule: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dirty="0" smtClean="0"/>
              <a:t>a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c</a:t>
            </a:r>
          </a:p>
          <a:p>
            <a:pPr lvl="1" eaLnBrk="1" hangingPunct="1"/>
            <a:r>
              <a:rPr lang="en-US" altLang="en-US" u="sng" dirty="0" smtClean="0">
                <a:solidFill>
                  <a:srgbClr val="0070C0"/>
                </a:solidFill>
              </a:rPr>
              <a:t>support</a:t>
            </a:r>
            <a:r>
              <a:rPr lang="en-US" altLang="en-US" dirty="0" smtClean="0">
                <a:solidFill>
                  <a:srgbClr val="0070C0"/>
                </a:solidFill>
              </a:rPr>
              <a:t>: 50% = P(</a:t>
            </a:r>
            <a:r>
              <a:rPr lang="en-US" altLang="en-US" b="1" dirty="0" smtClean="0">
                <a:solidFill>
                  <a:srgbClr val="0070C0"/>
                </a:solidFill>
              </a:rPr>
              <a:t>a</a:t>
            </a:r>
            <a:r>
              <a:rPr lang="en-US" altLang="en-US" dirty="0" smtClean="0">
                <a:solidFill>
                  <a:srgbClr val="0070C0"/>
                </a:solidFill>
              </a:rPr>
              <a:t> &amp; </a:t>
            </a:r>
            <a:r>
              <a:rPr lang="en-US" altLang="en-US" b="1" dirty="0" smtClean="0">
                <a:solidFill>
                  <a:srgbClr val="0070C0"/>
                </a:solidFill>
              </a:rPr>
              <a:t>c</a:t>
            </a:r>
            <a:r>
              <a:rPr lang="en-US" altLang="en-US" dirty="0" smtClean="0">
                <a:solidFill>
                  <a:srgbClr val="0070C0"/>
                </a:solidFill>
              </a:rPr>
              <a:t>)</a:t>
            </a:r>
          </a:p>
          <a:p>
            <a:pPr marL="457200" lvl="1" indent="0" eaLnBrk="1" hangingPunct="1">
              <a:buNone/>
            </a:pPr>
            <a:r>
              <a:rPr lang="en-US" altLang="en-US" sz="2400" dirty="0" smtClean="0"/>
              <a:t>	percentage of transactions that contain both </a:t>
            </a:r>
            <a:r>
              <a:rPr lang="en-US" altLang="en-US" sz="2400" b="1" dirty="0" smtClean="0"/>
              <a:t>a</a:t>
            </a:r>
            <a:r>
              <a:rPr lang="en-US" altLang="en-US" sz="2400" dirty="0" smtClean="0"/>
              <a:t> and </a:t>
            </a:r>
            <a:r>
              <a:rPr lang="en-US" altLang="en-US" sz="2400" b="1" dirty="0" smtClean="0"/>
              <a:t>c</a:t>
            </a:r>
            <a:r>
              <a:rPr lang="en-US" altLang="en-US" sz="2400" dirty="0" smtClean="0"/>
              <a:t> </a:t>
            </a:r>
          </a:p>
          <a:p>
            <a:pPr lvl="1" eaLnBrk="1" hangingPunct="1"/>
            <a:r>
              <a:rPr lang="en-US" altLang="en-US" u="sng" dirty="0" smtClean="0">
                <a:solidFill>
                  <a:srgbClr val="0070C0"/>
                </a:solidFill>
              </a:rPr>
              <a:t>confidence</a:t>
            </a:r>
            <a:r>
              <a:rPr lang="en-US" altLang="en-US" dirty="0" smtClean="0">
                <a:solidFill>
                  <a:srgbClr val="0070C0"/>
                </a:solidFill>
              </a:rPr>
              <a:t>: 66% = P(</a:t>
            </a:r>
            <a:r>
              <a:rPr lang="en-US" altLang="en-US" b="1" dirty="0" smtClean="0">
                <a:solidFill>
                  <a:srgbClr val="0070C0"/>
                </a:solidFill>
              </a:rPr>
              <a:t>c</a:t>
            </a:r>
            <a:r>
              <a:rPr lang="en-US" altLang="en-US" dirty="0" smtClean="0">
                <a:solidFill>
                  <a:srgbClr val="0070C0"/>
                </a:solidFill>
              </a:rPr>
              <a:t> | </a:t>
            </a:r>
            <a:r>
              <a:rPr lang="en-US" altLang="en-US" b="1" dirty="0" smtClean="0">
                <a:solidFill>
                  <a:srgbClr val="0070C0"/>
                </a:solidFill>
              </a:rPr>
              <a:t>a</a:t>
            </a:r>
            <a:r>
              <a:rPr lang="en-US" altLang="en-US" dirty="0" smtClean="0">
                <a:solidFill>
                  <a:srgbClr val="0070C0"/>
                </a:solidFill>
              </a:rPr>
              <a:t>)</a:t>
            </a:r>
          </a:p>
          <a:p>
            <a:pPr marL="857250" lvl="2" indent="0" eaLnBrk="1" hangingPunct="1">
              <a:buNone/>
            </a:pPr>
            <a:r>
              <a:rPr lang="en-US" altLang="en-US" dirty="0" smtClean="0"/>
              <a:t>percentage of transactions that contain </a:t>
            </a:r>
            <a:r>
              <a:rPr lang="en-US" altLang="en-US" b="1" dirty="0"/>
              <a:t>c</a:t>
            </a:r>
            <a:r>
              <a:rPr lang="en-US" altLang="en-US" dirty="0" smtClean="0"/>
              <a:t> among those transactions that contain </a:t>
            </a:r>
            <a:r>
              <a:rPr lang="en-US" altLang="en-US" b="1" dirty="0" smtClean="0"/>
              <a:t>a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247650"/>
            <a:ext cx="7772400" cy="59055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Association Rules - Intuition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975"/>
            <a:ext cx="8556625" cy="54070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800" dirty="0" smtClean="0"/>
              <a:t>Given a set of transactions where each transaction is a set of items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altLang="en-US" sz="800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sz="2800" dirty="0" smtClean="0"/>
              <a:t>Find all rules X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sz="2800" dirty="0" smtClean="0"/>
              <a:t> Y that relate the presence of one set of items X with another set of items 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Example: 98% of people who purchase diapers and baby food also buy beer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A rule may have any number of items in the antecedent and in the consequent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 smtClean="0"/>
              <a:t>Possible to specify constraints on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7772400" cy="85725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Mining Association Rules</a:t>
            </a:r>
            <a:endParaRPr lang="en-US" altLang="en-US" sz="3600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5750" y="1600200"/>
            <a:ext cx="8629650" cy="44005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800" b="1" smtClean="0"/>
              <a:t>Problem Statement</a:t>
            </a:r>
            <a:r>
              <a:rPr lang="en-US" altLang="en-US" sz="2800" smtClean="0"/>
              <a:t>  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800" smtClean="0"/>
              <a:t>Given: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a set of transactions (each transaction is a set of items)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user-specified minimum support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user-specified minimum confidence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800" smtClean="0"/>
              <a:t>Find: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all association rules that have support and  confidence greater than or equal to the user-specified minimum support and minimum confidence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alt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Naïve Procedure to mine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0188" y="1712913"/>
            <a:ext cx="4057650" cy="49149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List all the subsets of the set of items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For each subset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Split the subset into two parts (one for the antecedent and one for the consequent of the rule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Compute the support of the rule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Compute the confidence of the rule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support and confidence are no lower than user-specified min. support and confident THEN output the rule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78338" y="1712913"/>
            <a:ext cx="4267200" cy="49149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smtClean="0"/>
              <a:t>Complexity: </a:t>
            </a:r>
            <a:r>
              <a:rPr lang="en-US" altLang="en-US" sz="2000" smtClean="0"/>
              <a:t>Let n be the number of items. The number of rules naively  considered is: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 n                   i-1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en-US" altLang="en-US" sz="4000" smtClean="0">
                <a:latin typeface="Symbol" pitchFamily="18" charset="2"/>
              </a:rPr>
              <a:t>S</a:t>
            </a:r>
            <a:r>
              <a:rPr lang="en-US" altLang="en-US" sz="4000" smtClean="0"/>
              <a:t>[(</a:t>
            </a:r>
            <a:r>
              <a:rPr lang="en-US" altLang="en-US" sz="4000" baseline="-25000" smtClean="0"/>
              <a:t>i</a:t>
            </a:r>
            <a:r>
              <a:rPr lang="en-US" altLang="en-US" sz="4000" baseline="60000" smtClean="0"/>
              <a:t>n</a:t>
            </a:r>
            <a:r>
              <a:rPr lang="en-US" altLang="en-US" sz="4000" smtClean="0"/>
              <a:t>)</a:t>
            </a:r>
            <a:r>
              <a:rPr lang="en-US" altLang="en-US" sz="4000" smtClean="0">
                <a:latin typeface="Symbol" pitchFamily="18" charset="2"/>
              </a:rPr>
              <a:t> * S</a:t>
            </a:r>
            <a:r>
              <a:rPr lang="en-US" altLang="en-US" sz="4000" smtClean="0"/>
              <a:t>(</a:t>
            </a:r>
            <a:r>
              <a:rPr lang="en-US" altLang="en-US" sz="4000" baseline="-25000" smtClean="0"/>
              <a:t>k</a:t>
            </a:r>
            <a:r>
              <a:rPr lang="en-US" altLang="en-US" sz="4000" baseline="60000" smtClean="0"/>
              <a:t>i</a:t>
            </a:r>
            <a:r>
              <a:rPr lang="en-US" altLang="en-US" sz="4000" smtClean="0"/>
              <a:t>)]</a:t>
            </a:r>
            <a:endParaRPr lang="en-US" altLang="en-US" sz="4000" baseline="-25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i=2                k=1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       n               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en-US" altLang="en-US" sz="4000" smtClean="0">
                <a:latin typeface="Symbol" pitchFamily="18" charset="2"/>
              </a:rPr>
              <a:t>= S</a:t>
            </a:r>
            <a:r>
              <a:rPr lang="en-US" altLang="en-US" sz="4000" smtClean="0"/>
              <a:t>[(</a:t>
            </a:r>
            <a:r>
              <a:rPr lang="en-US" altLang="en-US" sz="4000" baseline="-25000" smtClean="0"/>
              <a:t>i</a:t>
            </a:r>
            <a:r>
              <a:rPr lang="en-US" altLang="en-US" sz="4000" baseline="60000" smtClean="0"/>
              <a:t>n</a:t>
            </a:r>
            <a:r>
              <a:rPr lang="en-US" altLang="en-US" sz="4000" smtClean="0"/>
              <a:t>)</a:t>
            </a:r>
            <a:r>
              <a:rPr lang="en-US" altLang="en-US" sz="4000" smtClean="0">
                <a:latin typeface="Symbol" pitchFamily="18" charset="2"/>
              </a:rPr>
              <a:t> * </a:t>
            </a:r>
            <a:r>
              <a:rPr lang="en-US" altLang="en-US" sz="3600" smtClean="0"/>
              <a:t>(2</a:t>
            </a:r>
            <a:r>
              <a:rPr lang="en-US" altLang="en-US" sz="3600" baseline="60000" smtClean="0"/>
              <a:t>i</a:t>
            </a:r>
            <a:r>
              <a:rPr lang="en-US" altLang="en-US" sz="3600" smtClean="0"/>
              <a:t>-2)</a:t>
            </a:r>
            <a:r>
              <a:rPr lang="en-US" altLang="en-US" sz="4000" smtClean="0"/>
              <a:t> 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      i=2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4000" smtClean="0"/>
              <a:t>= </a:t>
            </a:r>
            <a:r>
              <a:rPr lang="en-US" altLang="en-US" sz="3200" smtClean="0"/>
              <a:t>3</a:t>
            </a:r>
            <a:r>
              <a:rPr lang="en-US" altLang="en-US" sz="3200" baseline="60000" smtClean="0"/>
              <a:t>n</a:t>
            </a:r>
            <a:r>
              <a:rPr lang="en-US" altLang="en-US" sz="3200" smtClean="0"/>
              <a:t> – 2</a:t>
            </a:r>
            <a:r>
              <a:rPr lang="en-US" altLang="en-US" sz="3200" baseline="60000" smtClean="0"/>
              <a:t>(n+1)</a:t>
            </a:r>
            <a:r>
              <a:rPr lang="en-US" altLang="en-US" sz="3200" smtClean="0"/>
              <a:t> + 1</a:t>
            </a:r>
            <a:endParaRPr lang="en-US" altLang="en-US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The Apriori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1585913"/>
            <a:ext cx="8567737" cy="44148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1. Find all </a:t>
            </a:r>
            <a:r>
              <a:rPr lang="en-US" altLang="en-US" sz="2800" i="1" dirty="0" smtClean="0"/>
              <a:t>frequent</a:t>
            </a:r>
            <a:r>
              <a:rPr lang="en-US" altLang="en-US" sz="2800" dirty="0" smtClean="0"/>
              <a:t> </a:t>
            </a:r>
            <a:r>
              <a:rPr lang="en-US" altLang="en-US" sz="2800" i="1" dirty="0" err="1" smtClean="0"/>
              <a:t>itemsets</a:t>
            </a:r>
            <a:r>
              <a:rPr lang="en-US" altLang="en-US" sz="2800" dirty="0" smtClean="0"/>
              <a:t>: sets of items whose support is greater than or equal to the user-specified minimum support. 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endParaRPr lang="en-US" alt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2. Generate the desired rules: if {a, b, c, d} and {a, b} are frequent </a:t>
            </a:r>
            <a:r>
              <a:rPr lang="en-US" altLang="en-US" sz="2800" dirty="0" err="1" smtClean="0"/>
              <a:t>itemsets</a:t>
            </a:r>
            <a:r>
              <a:rPr lang="en-US" altLang="en-US" sz="2800" dirty="0" smtClean="0"/>
              <a:t>, then compute the ratio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   </a:t>
            </a:r>
            <a:r>
              <a:rPr lang="en-US" altLang="en-US" sz="2800" i="1" dirty="0" err="1" smtClean="0">
                <a:solidFill>
                  <a:srgbClr val="0070C0"/>
                </a:solidFill>
              </a:rPr>
              <a:t>conf</a:t>
            </a:r>
            <a:r>
              <a:rPr lang="en-US" altLang="en-US" sz="2800" i="1" dirty="0" smtClean="0">
                <a:solidFill>
                  <a:srgbClr val="0070C0"/>
                </a:solidFill>
              </a:rPr>
              <a:t> (a &amp; b </a:t>
            </a:r>
            <a:r>
              <a:rPr lang="en-US" alt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sz="2800" i="1" dirty="0" smtClean="0">
                <a:solidFill>
                  <a:srgbClr val="0070C0"/>
                </a:solidFill>
              </a:rPr>
              <a:t> c &amp; d)  </a:t>
            </a:r>
            <a:r>
              <a:rPr lang="en-US" altLang="en-US" sz="2800" i="1" dirty="0" smtClean="0"/>
              <a:t>= P(c &amp; d | a &amp; b)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i="1" dirty="0" smtClean="0"/>
              <a:t>    = P( a &amp; b &amp; c &amp; d)/P(a &amp; b)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i="1" dirty="0" smtClean="0"/>
              <a:t>    </a:t>
            </a:r>
            <a:r>
              <a:rPr lang="en-US" altLang="en-US" sz="2800" i="1" dirty="0" smtClean="0">
                <a:solidFill>
                  <a:srgbClr val="0070C0"/>
                </a:solidFill>
              </a:rPr>
              <a:t>= support({a, b, c, d})/support({a, b}).</a:t>
            </a:r>
            <a:r>
              <a:rPr lang="en-US" altLang="en-US" sz="2800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	If </a:t>
            </a:r>
            <a:r>
              <a:rPr lang="en-US" altLang="en-US" sz="2800" i="1" dirty="0" err="1" smtClean="0"/>
              <a:t>conf</a:t>
            </a:r>
            <a:r>
              <a:rPr lang="en-US" altLang="en-US" sz="2800" i="1" dirty="0" smtClean="0"/>
              <a:t> &gt;= </a:t>
            </a:r>
            <a:r>
              <a:rPr lang="en-US" altLang="en-US" sz="2800" i="1" dirty="0" err="1" smtClean="0"/>
              <a:t>mincoff</a:t>
            </a:r>
            <a:r>
              <a:rPr lang="en-US" altLang="en-US" sz="2800" dirty="0" smtClean="0"/>
              <a:t>, then add rule a &amp; b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sz="2800" dirty="0" smtClean="0"/>
              <a:t> c &amp; d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4263" y="457200"/>
            <a:ext cx="8059737" cy="6096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The Apriori Algorithm </a:t>
            </a:r>
            <a:r>
              <a:rPr lang="en-US" altLang="en-US" sz="3600" smtClean="0">
                <a:cs typeface="Tahoma" pitchFamily="34" charset="0"/>
              </a:rPr>
              <a:t>—</a:t>
            </a:r>
            <a:r>
              <a:rPr lang="en-US" altLang="en-US" sz="3600" smtClean="0"/>
              <a:t> Example</a:t>
            </a:r>
            <a:br>
              <a:rPr lang="en-US" altLang="en-US" sz="3600" smtClean="0"/>
            </a:br>
            <a:r>
              <a:rPr lang="en-US" altLang="en-US" sz="2400" smtClean="0"/>
              <a:t>slide taken from J. Han &amp; M. Kamber’s Data Mining book </a:t>
            </a:r>
            <a:endParaRPr lang="en-US" altLang="en-US" sz="3600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303213" y="1795463"/>
          <a:ext cx="1814512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Worksheet" r:id="rId3" imgW="1667372" imgH="1743437" progId="Excel.Sheet.8">
                  <p:embed/>
                </p:oleObj>
              </mc:Choice>
              <mc:Fallback>
                <p:oleObj name="Worksheet" r:id="rId3" imgW="1667372" imgH="174343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795463"/>
                        <a:ext cx="1814512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255588" y="1389063"/>
            <a:ext cx="159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en-US">
                <a:latin typeface="Times New Roman" pitchFamily="18" charset="0"/>
              </a:rPr>
              <a:t>Database D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181225" y="1468438"/>
            <a:ext cx="2905125" cy="1947862"/>
            <a:chOff x="1374" y="925"/>
            <a:chExt cx="1830" cy="1227"/>
          </a:xfrm>
        </p:grpSpPr>
        <p:graphicFrame>
          <p:nvGraphicFramePr>
            <p:cNvPr id="2057" name="Object 5"/>
            <p:cNvGraphicFramePr>
              <a:graphicFrameLocks noChangeAspect="1"/>
            </p:cNvGraphicFramePr>
            <p:nvPr/>
          </p:nvGraphicFramePr>
          <p:xfrm>
            <a:off x="2055" y="925"/>
            <a:ext cx="1149" cy="1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Worksheet" r:id="rId5" imgW="1619701" imgH="2086337" progId="Excel.Sheet.8">
                    <p:embed/>
                  </p:oleObj>
                </mc:Choice>
                <mc:Fallback>
                  <p:oleObj name="Worksheet" r:id="rId5" imgW="1619701" imgH="2086337" progId="Excel.Sheet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5" y="925"/>
                          <a:ext cx="1149" cy="1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2" name="Text Box 7"/>
            <p:cNvSpPr txBox="1">
              <a:spLocks noChangeArrowheads="1"/>
            </p:cNvSpPr>
            <p:nvPr/>
          </p:nvSpPr>
          <p:spPr bwMode="auto">
            <a:xfrm>
              <a:off x="1374" y="1432"/>
              <a:ext cx="6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>
                  <a:latin typeface="Times New Roman" pitchFamily="18" charset="0"/>
                </a:rPr>
                <a:t>Scan D</a:t>
              </a:r>
            </a:p>
          </p:txBody>
        </p:sp>
        <p:sp>
          <p:nvSpPr>
            <p:cNvPr id="2083" name="Line 8"/>
            <p:cNvSpPr>
              <a:spLocks noChangeShapeType="1"/>
            </p:cNvSpPr>
            <p:nvPr/>
          </p:nvSpPr>
          <p:spPr bwMode="auto">
            <a:xfrm>
              <a:off x="1447" y="1713"/>
              <a:ext cx="5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084" name="Text Box 9"/>
            <p:cNvSpPr txBox="1">
              <a:spLocks noChangeArrowheads="1"/>
            </p:cNvSpPr>
            <p:nvPr/>
          </p:nvSpPr>
          <p:spPr bwMode="auto">
            <a:xfrm>
              <a:off x="1738" y="1084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i="1">
                  <a:latin typeface="Times New Roman" pitchFamily="18" charset="0"/>
                </a:rPr>
                <a:t>C</a:t>
              </a:r>
              <a:r>
                <a:rPr lang="en-US" altLang="en-US" i="1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01625" y="3729038"/>
            <a:ext cx="2228850" cy="1828800"/>
            <a:chOff x="190" y="2349"/>
            <a:chExt cx="1404" cy="1152"/>
          </a:xfrm>
        </p:grpSpPr>
        <p:graphicFrame>
          <p:nvGraphicFramePr>
            <p:cNvPr id="2056" name="Object 13"/>
            <p:cNvGraphicFramePr>
              <a:graphicFrameLocks noChangeAspect="1"/>
            </p:cNvGraphicFramePr>
            <p:nvPr/>
          </p:nvGraphicFramePr>
          <p:xfrm>
            <a:off x="512" y="2366"/>
            <a:ext cx="1082" cy="1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3" name="Worksheet" r:id="rId7" imgW="1581421" imgH="1743437" progId="Excel.Sheet.8">
                    <p:embed/>
                  </p:oleObj>
                </mc:Choice>
                <mc:Fallback>
                  <p:oleObj name="Worksheet" r:id="rId7" imgW="1581421" imgH="1743437" progId="Excel.Sheet.8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" y="2366"/>
                          <a:ext cx="1082" cy="1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1" name="Text Box 14"/>
            <p:cNvSpPr txBox="1">
              <a:spLocks noChangeArrowheads="1"/>
            </p:cNvSpPr>
            <p:nvPr/>
          </p:nvSpPr>
          <p:spPr bwMode="auto">
            <a:xfrm>
              <a:off x="190" y="2349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i="1">
                  <a:latin typeface="Times New Roman" pitchFamily="18" charset="0"/>
                </a:rPr>
                <a:t>L</a:t>
              </a:r>
              <a:r>
                <a:rPr lang="en-US" altLang="en-US" i="1" baseline="-25000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610350" y="3070225"/>
            <a:ext cx="1878013" cy="2644775"/>
            <a:chOff x="4164" y="1934"/>
            <a:chExt cx="1183" cy="1666"/>
          </a:xfrm>
        </p:grpSpPr>
        <p:graphicFrame>
          <p:nvGraphicFramePr>
            <p:cNvPr id="2055" name="Object 11"/>
            <p:cNvGraphicFramePr>
              <a:graphicFrameLocks noChangeAspect="1"/>
            </p:cNvGraphicFramePr>
            <p:nvPr/>
          </p:nvGraphicFramePr>
          <p:xfrm>
            <a:off x="4164" y="2130"/>
            <a:ext cx="706" cy="1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4" name="Worksheet" r:id="rId9" imgW="990961" imgH="2429237" progId="Excel.Sheet.8">
                    <p:embed/>
                  </p:oleObj>
                </mc:Choice>
                <mc:Fallback>
                  <p:oleObj name="Worksheet" r:id="rId9" imgW="990961" imgH="2429237" progId="Excel.Sheet.8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4" y="2130"/>
                          <a:ext cx="706" cy="1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0" name="AutoShape 19"/>
            <p:cNvSpPr>
              <a:spLocks noChangeArrowheads="1"/>
            </p:cNvSpPr>
            <p:nvPr/>
          </p:nvSpPr>
          <p:spPr bwMode="auto">
            <a:xfrm>
              <a:off x="4952" y="1934"/>
              <a:ext cx="395" cy="539"/>
            </a:xfrm>
            <a:prstGeom prst="curvedLeftArrow">
              <a:avLst>
                <a:gd name="adj1" fmla="val 27291"/>
                <a:gd name="adj2" fmla="val 54582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535238" y="5791200"/>
            <a:ext cx="3787775" cy="855663"/>
            <a:chOff x="1597" y="3648"/>
            <a:chExt cx="2386" cy="539"/>
          </a:xfrm>
        </p:grpSpPr>
        <p:sp>
          <p:nvSpPr>
            <p:cNvPr id="2077" name="Line 20"/>
            <p:cNvSpPr>
              <a:spLocks noChangeShapeType="1"/>
            </p:cNvSpPr>
            <p:nvPr/>
          </p:nvSpPr>
          <p:spPr bwMode="auto">
            <a:xfrm>
              <a:off x="1597" y="3968"/>
              <a:ext cx="10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78" name="Text Box 22"/>
            <p:cNvSpPr txBox="1">
              <a:spLocks noChangeArrowheads="1"/>
            </p:cNvSpPr>
            <p:nvPr/>
          </p:nvSpPr>
          <p:spPr bwMode="auto">
            <a:xfrm>
              <a:off x="2592" y="3648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i="1">
                  <a:latin typeface="Times New Roman" pitchFamily="18" charset="0"/>
                </a:rPr>
                <a:t>L</a:t>
              </a:r>
              <a:r>
                <a:rPr lang="en-US" altLang="en-US" i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079" name="Text Box 24"/>
            <p:cNvSpPr txBox="1">
              <a:spLocks noChangeArrowheads="1"/>
            </p:cNvSpPr>
            <p:nvPr/>
          </p:nvSpPr>
          <p:spPr bwMode="auto">
            <a:xfrm>
              <a:off x="1721" y="3705"/>
              <a:ext cx="6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>
                  <a:latin typeface="Times New Roman" pitchFamily="18" charset="0"/>
                </a:rPr>
                <a:t>Scan D</a:t>
              </a:r>
            </a:p>
          </p:txBody>
        </p:sp>
        <p:graphicFrame>
          <p:nvGraphicFramePr>
            <p:cNvPr id="2054" name="Object 25"/>
            <p:cNvGraphicFramePr>
              <a:graphicFrameLocks noChangeAspect="1"/>
            </p:cNvGraphicFramePr>
            <p:nvPr/>
          </p:nvGraphicFramePr>
          <p:xfrm>
            <a:off x="2878" y="3676"/>
            <a:ext cx="1105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name="Worksheet" r:id="rId11" imgW="1581421" imgH="705332" progId="Excel.Sheet.8">
                    <p:embed/>
                  </p:oleObj>
                </mc:Choice>
                <mc:Fallback>
                  <p:oleObj name="Worksheet" r:id="rId11" imgW="1581421" imgH="705332" progId="Excel.Sheet.8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8" y="3676"/>
                          <a:ext cx="1105" cy="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1613" y="4846638"/>
            <a:ext cx="2090737" cy="1774825"/>
            <a:chOff x="127" y="3053"/>
            <a:chExt cx="1317" cy="1118"/>
          </a:xfrm>
        </p:grpSpPr>
        <p:sp>
          <p:nvSpPr>
            <p:cNvPr id="2075" name="Text Box 21"/>
            <p:cNvSpPr txBox="1">
              <a:spLocks noChangeArrowheads="1"/>
            </p:cNvSpPr>
            <p:nvPr/>
          </p:nvSpPr>
          <p:spPr bwMode="auto">
            <a:xfrm>
              <a:off x="440" y="3655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i="1">
                  <a:latin typeface="Times New Roman" pitchFamily="18" charset="0"/>
                </a:rPr>
                <a:t>C</a:t>
              </a:r>
              <a:r>
                <a:rPr lang="en-US" altLang="en-US" i="1" baseline="-25000">
                  <a:latin typeface="Times New Roman" pitchFamily="18" charset="0"/>
                </a:rPr>
                <a:t>3</a:t>
              </a:r>
            </a:p>
          </p:txBody>
        </p:sp>
        <p:graphicFrame>
          <p:nvGraphicFramePr>
            <p:cNvPr id="2053" name="Object 23"/>
            <p:cNvGraphicFramePr>
              <a:graphicFrameLocks noChangeAspect="1"/>
            </p:cNvGraphicFramePr>
            <p:nvPr/>
          </p:nvGraphicFramePr>
          <p:xfrm>
            <a:off x="735" y="3682"/>
            <a:ext cx="709" cy="4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Worksheet" r:id="rId13" imgW="990961" imgH="714737" progId="Excel.Sheet.8">
                    <p:embed/>
                  </p:oleObj>
                </mc:Choice>
                <mc:Fallback>
                  <p:oleObj name="Worksheet" r:id="rId13" imgW="990961" imgH="714737" progId="Excel.Sheet.8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5" y="3682"/>
                          <a:ext cx="709" cy="4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6" name="AutoShape 26"/>
            <p:cNvSpPr>
              <a:spLocks noChangeArrowheads="1"/>
            </p:cNvSpPr>
            <p:nvPr/>
          </p:nvSpPr>
          <p:spPr bwMode="auto">
            <a:xfrm>
              <a:off x="127" y="3053"/>
              <a:ext cx="278" cy="787"/>
            </a:xfrm>
            <a:prstGeom prst="curvedRightArrow">
              <a:avLst>
                <a:gd name="adj1" fmla="val 56619"/>
                <a:gd name="adj2" fmla="val 113237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5181600" y="1560513"/>
            <a:ext cx="2649538" cy="1662112"/>
            <a:chOff x="3264" y="983"/>
            <a:chExt cx="1669" cy="1047"/>
          </a:xfrm>
        </p:grpSpPr>
        <p:graphicFrame>
          <p:nvGraphicFramePr>
            <p:cNvPr id="2052" name="Object 6"/>
            <p:cNvGraphicFramePr>
              <a:graphicFrameLocks noChangeAspect="1"/>
            </p:cNvGraphicFramePr>
            <p:nvPr/>
          </p:nvGraphicFramePr>
          <p:xfrm>
            <a:off x="3644" y="983"/>
            <a:ext cx="1289" cy="10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7" name="Worksheet" r:id="rId15" imgW="1619701" imgH="1743437" progId="Excel.Sheet.8">
                    <p:embed/>
                  </p:oleObj>
                </mc:Choice>
                <mc:Fallback>
                  <p:oleObj name="Worksheet" r:id="rId15" imgW="1619701" imgH="1743437" progId="Excel.Sheet.8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4" y="983"/>
                          <a:ext cx="1289" cy="10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3" name="Text Box 10"/>
            <p:cNvSpPr txBox="1">
              <a:spLocks noChangeArrowheads="1"/>
            </p:cNvSpPr>
            <p:nvPr/>
          </p:nvSpPr>
          <p:spPr bwMode="auto">
            <a:xfrm>
              <a:off x="3368" y="985"/>
              <a:ext cx="2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i="1">
                  <a:latin typeface="Times New Roman" pitchFamily="18" charset="0"/>
                </a:rPr>
                <a:t>L</a:t>
              </a:r>
              <a:r>
                <a:rPr lang="en-US" altLang="en-US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74" name="Line 27"/>
            <p:cNvSpPr>
              <a:spLocks noChangeShapeType="1"/>
            </p:cNvSpPr>
            <p:nvPr/>
          </p:nvSpPr>
          <p:spPr bwMode="auto">
            <a:xfrm>
              <a:off x="3264" y="1536"/>
              <a:ext cx="3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2667000" y="3332163"/>
            <a:ext cx="3838575" cy="2408237"/>
            <a:chOff x="1680" y="2099"/>
            <a:chExt cx="2418" cy="1517"/>
          </a:xfrm>
        </p:grpSpPr>
        <p:graphicFrame>
          <p:nvGraphicFramePr>
            <p:cNvPr id="2051" name="Object 12"/>
            <p:cNvGraphicFramePr>
              <a:graphicFrameLocks noChangeAspect="1"/>
            </p:cNvGraphicFramePr>
            <p:nvPr/>
          </p:nvGraphicFramePr>
          <p:xfrm>
            <a:off x="2016" y="2200"/>
            <a:ext cx="1094" cy="1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8" name="Worksheet" r:id="rId17" imgW="1581421" imgH="2429237" progId="Excel.Sheet.8">
                    <p:embed/>
                  </p:oleObj>
                </mc:Choice>
                <mc:Fallback>
                  <p:oleObj name="Worksheet" r:id="rId17" imgW="1581421" imgH="2429237" progId="Excel.Sheet.8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200"/>
                          <a:ext cx="1094" cy="14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8" name="Text Box 15"/>
            <p:cNvSpPr txBox="1">
              <a:spLocks noChangeArrowheads="1"/>
            </p:cNvSpPr>
            <p:nvPr/>
          </p:nvSpPr>
          <p:spPr bwMode="auto">
            <a:xfrm>
              <a:off x="1719" y="2099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i="1">
                  <a:latin typeface="Times New Roman" pitchFamily="18" charset="0"/>
                </a:rPr>
                <a:t>C</a:t>
              </a:r>
              <a:r>
                <a:rPr lang="en-US" altLang="en-US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69" name="Text Box 16"/>
            <p:cNvSpPr txBox="1">
              <a:spLocks noChangeArrowheads="1"/>
            </p:cNvSpPr>
            <p:nvPr/>
          </p:nvSpPr>
          <p:spPr bwMode="auto">
            <a:xfrm>
              <a:off x="3790" y="2131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i="1">
                  <a:latin typeface="Times New Roman" pitchFamily="18" charset="0"/>
                </a:rPr>
                <a:t>C</a:t>
              </a:r>
              <a:r>
                <a:rPr lang="en-US" altLang="en-US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70" name="Line 17"/>
            <p:cNvSpPr>
              <a:spLocks noChangeShapeType="1"/>
            </p:cNvSpPr>
            <p:nvPr/>
          </p:nvSpPr>
          <p:spPr bwMode="auto">
            <a:xfrm flipH="1">
              <a:off x="3230" y="2679"/>
              <a:ext cx="7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71" name="Text Box 18"/>
            <p:cNvSpPr txBox="1">
              <a:spLocks noChangeArrowheads="1"/>
            </p:cNvSpPr>
            <p:nvPr/>
          </p:nvSpPr>
          <p:spPr bwMode="auto">
            <a:xfrm>
              <a:off x="3243" y="2363"/>
              <a:ext cx="6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>
                  <a:latin typeface="Times New Roman" pitchFamily="18" charset="0"/>
                </a:rPr>
                <a:t>Scan D</a:t>
              </a:r>
            </a:p>
          </p:txBody>
        </p:sp>
        <p:sp>
          <p:nvSpPr>
            <p:cNvPr id="2072" name="Line 28"/>
            <p:cNvSpPr>
              <a:spLocks noChangeShapeType="1"/>
            </p:cNvSpPr>
            <p:nvPr/>
          </p:nvSpPr>
          <p:spPr bwMode="auto">
            <a:xfrm flipH="1">
              <a:off x="1680" y="2928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067" name="Text Box 29"/>
          <p:cNvSpPr txBox="1">
            <a:spLocks noChangeArrowheads="1"/>
          </p:cNvSpPr>
          <p:nvPr/>
        </p:nvSpPr>
        <p:spPr bwMode="auto">
          <a:xfrm>
            <a:off x="1260475" y="1117600"/>
            <a:ext cx="4779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1800"/>
              <a:t>Min. supp = 50%, I.e. min support count = 2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Apriori Principle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 observation:</a:t>
            </a:r>
          </a:p>
          <a:p>
            <a:pPr lvl="1" eaLnBrk="1" hangingPunct="1"/>
            <a:r>
              <a:rPr lang="en-US" altLang="en-US" smtClean="0"/>
              <a:t>Every subset of a frequent itemset is also a frequent itemset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mtClean="0"/>
              <a:t>Or equivalently,</a:t>
            </a:r>
          </a:p>
          <a:p>
            <a:pPr lvl="1" eaLnBrk="1" hangingPunct="1"/>
            <a:r>
              <a:rPr lang="en-US" altLang="en-US" smtClean="0"/>
              <a:t>The support of an itemset is greater than or equal to the support of any superset of the itemset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1322</TotalTime>
  <Words>599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Blends</vt:lpstr>
      <vt:lpstr>Document</vt:lpstr>
      <vt:lpstr>Worksheet</vt:lpstr>
      <vt:lpstr>Equation</vt:lpstr>
      <vt:lpstr>Association Rule Mining</vt:lpstr>
      <vt:lpstr>Sample Applications</vt:lpstr>
      <vt:lpstr>Transactions and Assoc. Rules</vt:lpstr>
      <vt:lpstr>Association Rules - Intuition</vt:lpstr>
      <vt:lpstr>Mining Association Rules</vt:lpstr>
      <vt:lpstr>Naïve Procedure to mine rules</vt:lpstr>
      <vt:lpstr>The Apriori Algorithm</vt:lpstr>
      <vt:lpstr>The Apriori Algorithm — Example slide taken from J. Han &amp; M. Kamber’s Data Mining book </vt:lpstr>
      <vt:lpstr>Apriori Principle</vt:lpstr>
      <vt:lpstr>        Apriori - Compute Frequent Itemsets</vt:lpstr>
      <vt:lpstr> Apriori  – Generating rules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Using SQL Queries</dc:title>
  <dc:creator>College Computer Center</dc:creator>
  <cp:lastModifiedBy>Ruiz</cp:lastModifiedBy>
  <cp:revision>131</cp:revision>
  <cp:lastPrinted>1999-04-06T13:43:36Z</cp:lastPrinted>
  <dcterms:created xsi:type="dcterms:W3CDTF">1999-04-02T23:24:26Z</dcterms:created>
  <dcterms:modified xsi:type="dcterms:W3CDTF">2016-03-01T02:04:21Z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C:\wy_lin\doc\</vt:lpwstr>
  </property>
</Properties>
</file>