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53"/>
  </p:notesMasterIdLst>
  <p:sldIdLst>
    <p:sldId id="287" r:id="rId4"/>
    <p:sldId id="262" r:id="rId5"/>
    <p:sldId id="263" r:id="rId6"/>
    <p:sldId id="264" r:id="rId7"/>
    <p:sldId id="267" r:id="rId8"/>
    <p:sldId id="289" r:id="rId9"/>
    <p:sldId id="288" r:id="rId10"/>
    <p:sldId id="290" r:id="rId11"/>
    <p:sldId id="291" r:id="rId12"/>
    <p:sldId id="259" r:id="rId13"/>
    <p:sldId id="260" r:id="rId14"/>
    <p:sldId id="292" r:id="rId15"/>
    <p:sldId id="296" r:id="rId16"/>
    <p:sldId id="297" r:id="rId17"/>
    <p:sldId id="298" r:id="rId18"/>
    <p:sldId id="293" r:id="rId19"/>
    <p:sldId id="294" r:id="rId20"/>
    <p:sldId id="295" r:id="rId21"/>
    <p:sldId id="268" r:id="rId22"/>
    <p:sldId id="269" r:id="rId23"/>
    <p:sldId id="270" r:id="rId24"/>
    <p:sldId id="299" r:id="rId25"/>
    <p:sldId id="272" r:id="rId26"/>
    <p:sldId id="300" r:id="rId27"/>
    <p:sldId id="301" r:id="rId28"/>
    <p:sldId id="302" r:id="rId29"/>
    <p:sldId id="303" r:id="rId30"/>
    <p:sldId id="304" r:id="rId31"/>
    <p:sldId id="305" r:id="rId32"/>
    <p:sldId id="310" r:id="rId33"/>
    <p:sldId id="273" r:id="rId34"/>
    <p:sldId id="306" r:id="rId35"/>
    <p:sldId id="307" r:id="rId36"/>
    <p:sldId id="308" r:id="rId37"/>
    <p:sldId id="309" r:id="rId38"/>
    <p:sldId id="311" r:id="rId39"/>
    <p:sldId id="312" r:id="rId40"/>
    <p:sldId id="314" r:id="rId41"/>
    <p:sldId id="279" r:id="rId42"/>
    <p:sldId id="280" r:id="rId43"/>
    <p:sldId id="281" r:id="rId44"/>
    <p:sldId id="313" r:id="rId45"/>
    <p:sldId id="315" r:id="rId46"/>
    <p:sldId id="316" r:id="rId47"/>
    <p:sldId id="283" r:id="rId48"/>
    <p:sldId id="284" r:id="rId49"/>
    <p:sldId id="317" r:id="rId50"/>
    <p:sldId id="318" r:id="rId51"/>
    <p:sldId id="319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4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theme" Target="theme/theme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tableStyles" Target="tableStyle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407B7-F575-43CC-A8F3-F14A60A64C57}" type="datetimeFigureOut">
              <a:rPr lang="en-US" smtClean="0"/>
              <a:t>11/7/2019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713B7-5CD0-4F73-9302-BE68B7742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569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2313"/>
            <a:ext cx="4795837" cy="3597275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80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007" tIns="47499" rIns="95007" bIns="47499"/>
          <a:lstStyle/>
          <a:p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98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42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93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would be a natural choice for the value of this threshold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the plot above? Explain your answer. Mark your chosen threshold value on the y-axis of the plot and label it “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i="1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 In this case, how many data instances (more or less) would be classified as anomalies?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question is unrelated to question 1 above. Assume that we want to classify 20% of the dataset instances as anomalies. In this case, what threshold value would you pick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the plot above? Explain your answer. Mark your chosen threshold value on the y-axis of the plot and label it “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r>
              <a:rPr lang="en-US" sz="1200" i="1" kern="1200" baseline="-25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713B7-5CD0-4F73-9302-BE68B7742FE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47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0000" y="728663"/>
            <a:ext cx="4778375" cy="358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16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838ED-2422-BF4F-BC36-A47955AD01E6}" type="datetime1">
              <a:rPr lang="en-US" smtClean="0"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</a:t>
            </a:r>
            <a:r>
              <a:rPr lang="en-US" altLang="en-US" b="0" baseline="30000" dirty="0"/>
              <a:t>nd</a:t>
            </a:r>
            <a:r>
              <a:rPr lang="en-US" altLang="en-US" b="0" dirty="0"/>
              <a:t> Edition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02367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50267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66291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8824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347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1172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33313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488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5406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09209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196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61863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09555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11758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64200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8197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36771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787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15419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4004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098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5725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145246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459775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89276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83185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163" y="3810000"/>
            <a:ext cx="831850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9217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95955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6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40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043" name="Group 19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1045" name="Rectangle 21"/>
            <p:cNvSpPr>
              <a:spLocks noChangeArrowheads="1"/>
            </p:cNvSpPr>
            <p:nvPr/>
          </p:nvSpPr>
          <p:spPr bwMode="auto">
            <a:xfrm>
              <a:off x="288" y="3408"/>
              <a:ext cx="5269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eaLnBrk="0" fontAlgn="base" hangingPunct="0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© Tan,Steinbach, Kumar 	    	Introduction to Data Mining        		      4/18/2004               </a:t>
              </a:r>
              <a:fld id="{A83D6816-6760-4EB9-B7FD-78FAF9E50533}" type="slidenum">
                <a:rPr lang="en-US" altLang="en-US" sz="1200" smtClean="0">
                  <a:solidFill>
                    <a:srgbClr val="000000"/>
                  </a:solidFill>
                </a:rPr>
                <a:pPr eaLnBrk="0" fontAlgn="base" hangingPunct="0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</a:pPr>
                <a:t>‹#›</a:t>
              </a:fld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806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40" name="Group 16"/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12C2E9">
                    <a:gamma/>
                    <a:shade val="80000"/>
                    <a:invGamma/>
                  </a:srgbClr>
                </a:gs>
                <a:gs pos="50000">
                  <a:srgbClr val="12C2E9"/>
                </a:gs>
                <a:gs pos="100000">
                  <a:srgbClr val="12C2E9">
                    <a:gamma/>
                    <a:shade val="8000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FF00FF">
                    <a:gamma/>
                    <a:shade val="69804"/>
                    <a:invGamma/>
                  </a:srgbClr>
                </a:gs>
                <a:gs pos="50000">
                  <a:srgbClr val="FF00FF"/>
                </a:gs>
                <a:gs pos="100000">
                  <a:srgbClr val="FF00FF">
                    <a:gamma/>
                    <a:shade val="69804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</p:grpSp>
      <p:grpSp>
        <p:nvGrpSpPr>
          <p:cNvPr id="1046" name="Group 22"/>
          <p:cNvGrpSpPr>
            <a:grpSpLocks/>
          </p:cNvGrpSpPr>
          <p:nvPr userDrawn="1"/>
        </p:nvGrpSpPr>
        <p:grpSpPr bwMode="auto">
          <a:xfrm>
            <a:off x="381000" y="6400800"/>
            <a:ext cx="8382000" cy="304800"/>
            <a:chOff x="288" y="3408"/>
            <a:chExt cx="5280" cy="192"/>
          </a:xfrm>
        </p:grpSpPr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288" y="3408"/>
              <a:ext cx="5280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1400" b="1">
                <a:solidFill>
                  <a:srgbClr val="000000"/>
                </a:solidFill>
              </a:endParaRPr>
            </a:p>
          </p:txBody>
        </p:sp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288" y="3408"/>
              <a:ext cx="5269" cy="1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eaLnBrk="0" fontAlgn="base" hangingPunct="0">
                <a:lnSpc>
                  <a:spcPts val="2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1200">
                  <a:solidFill>
                    <a:srgbClr val="000000"/>
                  </a:solidFill>
                </a:rPr>
                <a:t>© Tan,Steinbach, Kumar 	    	Introduction to Data Mining        		      4/18/2004               </a:t>
              </a:r>
              <a:fld id="{55C617F4-E0F7-4A79-BF1F-CCBBD0871890}" type="slidenum">
                <a:rPr lang="en-US" altLang="en-US" sz="1200" smtClean="0">
                  <a:solidFill>
                    <a:srgbClr val="000000"/>
                  </a:solidFill>
                </a:rPr>
                <a:pPr eaLnBrk="0" fontAlgn="base" hangingPunct="0">
                  <a:lnSpc>
                    <a:spcPts val="2000"/>
                  </a:lnSpc>
                  <a:spcBef>
                    <a:spcPct val="0"/>
                  </a:spcBef>
                  <a:spcAft>
                    <a:spcPct val="0"/>
                  </a:spcAft>
                </a:pPr>
                <a:t>‹#›</a:t>
              </a:fld>
              <a:r>
                <a:rPr lang="en-US" altLang="en-US" sz="1200">
                  <a:solidFill>
                    <a:srgbClr val="000000"/>
                  </a:solidFill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481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/>
          <a:lstStyle/>
          <a:p>
            <a:pPr algn="ctr"/>
            <a:r>
              <a:rPr lang="en-US" altLang="en-US" dirty="0"/>
              <a:t>Anomaly Detection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81000" y="1811608"/>
            <a:ext cx="8229600" cy="408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Lecture Notes for Chapter 9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en-US" altLang="en-US" sz="3200" b="0" dirty="0"/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Introduction to Data Mining, 2</a:t>
            </a:r>
            <a:r>
              <a:rPr lang="en-US" altLang="en-US" sz="3200" b="0" baseline="30000" dirty="0"/>
              <a:t>nd</a:t>
            </a:r>
            <a:r>
              <a:rPr lang="en-US" altLang="en-US" sz="3200" b="0" dirty="0"/>
              <a:t> Edition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by</a:t>
            </a:r>
          </a:p>
          <a:p>
            <a:pPr algn="ctr"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sz="3200" b="0" dirty="0"/>
              <a:t>Tan, Steinbach, Karpatne, Kumar</a:t>
            </a:r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pPr algn="ctr"/>
            <a:endParaRPr lang="en-US" altLang="en-US" sz="1600" b="0" dirty="0"/>
          </a:p>
          <a:p>
            <a:pPr algn="ctr"/>
            <a:r>
              <a:rPr lang="en-US" altLang="en-US" sz="2200" b="0" dirty="0">
                <a:solidFill>
                  <a:srgbClr val="0070C0"/>
                </a:solidFill>
              </a:rPr>
              <a:t>With additional slides and modifications by Carolina Ruiz, WPI</a:t>
            </a:r>
          </a:p>
          <a:p>
            <a:endParaRPr lang="en-US" altLang="en-US" sz="2000" b="0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304800" y="990600"/>
            <a:ext cx="8534400" cy="152400"/>
            <a:chOff x="264" y="788"/>
            <a:chExt cx="5232" cy="124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4B798-23B8-9A47-BE1E-20652346D7B5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470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9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Anomaly Detection</a:t>
            </a:r>
          </a:p>
        </p:txBody>
      </p:sp>
      <p:sp>
        <p:nvSpPr>
          <p:cNvPr id="1819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Challenges</a:t>
            </a:r>
          </a:p>
          <a:p>
            <a:pPr lvl="1"/>
            <a:r>
              <a:rPr lang="en-US" altLang="en-US"/>
              <a:t>How many outliers are there in the data?</a:t>
            </a:r>
          </a:p>
          <a:p>
            <a:pPr lvl="1"/>
            <a:r>
              <a:rPr lang="en-US" altLang="en-US"/>
              <a:t>Method is unsupervised</a:t>
            </a:r>
          </a:p>
          <a:p>
            <a:pPr lvl="2"/>
            <a:r>
              <a:rPr lang="en-US" altLang="en-US"/>
              <a:t> Validation can be quite challenging (just like for clustering)</a:t>
            </a:r>
          </a:p>
          <a:p>
            <a:pPr lvl="1"/>
            <a:r>
              <a:rPr lang="en-US" altLang="en-US"/>
              <a:t>Finding needle in a haystack</a:t>
            </a:r>
          </a:p>
          <a:p>
            <a:endParaRPr lang="en-US" altLang="en-US"/>
          </a:p>
          <a:p>
            <a:r>
              <a:rPr lang="en-US" altLang="en-US"/>
              <a:t>Working assumption:</a:t>
            </a:r>
          </a:p>
          <a:p>
            <a:pPr lvl="1"/>
            <a:r>
              <a:rPr lang="en-US" altLang="en-US"/>
              <a:t>There are considerably more “normal” observations than “abnormal” observations (outliers/anomalies) in the data</a:t>
            </a:r>
          </a:p>
        </p:txBody>
      </p:sp>
    </p:spTree>
    <p:extLst>
      <p:ext uri="{BB962C8B-B14F-4D97-AF65-F5344CB8AC3E}">
        <p14:creationId xmlns:p14="http://schemas.microsoft.com/office/powerpoint/2010/main" val="116084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0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2590800"/>
            <a:ext cx="437197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10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Anomaly Detection Schemes </a:t>
            </a:r>
          </a:p>
        </p:txBody>
      </p:sp>
      <p:sp>
        <p:nvSpPr>
          <p:cNvPr id="1810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80437" cy="5181600"/>
          </a:xfrm>
        </p:spPr>
        <p:txBody>
          <a:bodyPr/>
          <a:lstStyle/>
          <a:p>
            <a:pPr marL="342900" indent="-342900"/>
            <a:r>
              <a:rPr lang="en-US" altLang="en-US" sz="2400"/>
              <a:t>General Steps</a:t>
            </a:r>
          </a:p>
          <a:p>
            <a:pPr marL="742950" lvl="1" indent="-285750"/>
            <a:r>
              <a:rPr lang="en-US" altLang="en-US" sz="2000"/>
              <a:t>Build a profile of the “normal” behavior</a:t>
            </a:r>
          </a:p>
          <a:p>
            <a:pPr marL="1143000" lvl="2" indent="-228600"/>
            <a:r>
              <a:rPr lang="en-US" altLang="en-US" sz="1800"/>
              <a:t>Profile can be patterns or summary statistics for the overall population</a:t>
            </a:r>
          </a:p>
          <a:p>
            <a:pPr marL="742950" lvl="1" indent="-285750"/>
            <a:r>
              <a:rPr lang="en-US" altLang="en-US" sz="2000"/>
              <a:t>Use the “normal” profile to detect anomalies</a:t>
            </a:r>
          </a:p>
          <a:p>
            <a:pPr marL="1143000" lvl="2" indent="-228600"/>
            <a:r>
              <a:rPr lang="en-US" altLang="en-US" sz="1800"/>
              <a:t>Anomalies are observations whose characteristics</a:t>
            </a:r>
            <a:br>
              <a:rPr lang="en-US" altLang="en-US" sz="1800"/>
            </a:br>
            <a:r>
              <a:rPr lang="en-US" altLang="en-US" sz="1800"/>
              <a:t>differ significantly from the normal profile</a:t>
            </a:r>
          </a:p>
          <a:p>
            <a:pPr marL="742950" lvl="1" indent="-285750"/>
            <a:endParaRPr lang="en-US" altLang="en-US" sz="2000"/>
          </a:p>
          <a:p>
            <a:pPr marL="342900" indent="-342900"/>
            <a:r>
              <a:rPr lang="en-US" altLang="en-US" sz="2400"/>
              <a:t>Types of anomaly detection </a:t>
            </a:r>
            <a:br>
              <a:rPr lang="en-US" altLang="en-US" sz="2400"/>
            </a:br>
            <a:r>
              <a:rPr lang="en-US" altLang="en-US" sz="2400"/>
              <a:t>schemes</a:t>
            </a:r>
          </a:p>
          <a:p>
            <a:pPr marL="742950" lvl="1" indent="-285750"/>
            <a:r>
              <a:rPr lang="en-US" altLang="en-US" sz="2000"/>
              <a:t>Graphical &amp; Statistical-based</a:t>
            </a:r>
          </a:p>
          <a:p>
            <a:pPr marL="742950" lvl="1" indent="-285750"/>
            <a:r>
              <a:rPr lang="en-US" altLang="en-US" sz="2000"/>
              <a:t>Distance-based</a:t>
            </a:r>
          </a:p>
          <a:p>
            <a:pPr marL="742950" lvl="1" indent="-285750"/>
            <a:r>
              <a:rPr lang="en-US" altLang="en-US" sz="2000"/>
              <a:t>Model-based</a:t>
            </a:r>
          </a:p>
        </p:txBody>
      </p:sp>
      <p:sp>
        <p:nvSpPr>
          <p:cNvPr id="1810437" name="Oval 5"/>
          <p:cNvSpPr>
            <a:spLocks noChangeArrowheads="1"/>
          </p:cNvSpPr>
          <p:nvPr/>
        </p:nvSpPr>
        <p:spPr bwMode="auto">
          <a:xfrm>
            <a:off x="5334000" y="4114800"/>
            <a:ext cx="177800" cy="161925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10438" name="Oval 6"/>
          <p:cNvSpPr>
            <a:spLocks noChangeArrowheads="1"/>
          </p:cNvSpPr>
          <p:nvPr/>
        </p:nvSpPr>
        <p:spPr bwMode="auto">
          <a:xfrm>
            <a:off x="7467600" y="3810000"/>
            <a:ext cx="381000" cy="3810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10439" name="Oval 7"/>
          <p:cNvSpPr>
            <a:spLocks noChangeArrowheads="1"/>
          </p:cNvSpPr>
          <p:nvPr/>
        </p:nvSpPr>
        <p:spPr bwMode="auto">
          <a:xfrm>
            <a:off x="8839200" y="5334000"/>
            <a:ext cx="177800" cy="161925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10440" name="Oval 8"/>
          <p:cNvSpPr>
            <a:spLocks noChangeArrowheads="1"/>
          </p:cNvSpPr>
          <p:nvPr/>
        </p:nvSpPr>
        <p:spPr bwMode="auto">
          <a:xfrm>
            <a:off x="6172200" y="5486400"/>
            <a:ext cx="177800" cy="161925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</a:endParaRPr>
          </a:p>
        </p:txBody>
      </p:sp>
      <p:sp>
        <p:nvSpPr>
          <p:cNvPr id="1810441" name="Oval 9"/>
          <p:cNvSpPr>
            <a:spLocks noChangeArrowheads="1"/>
          </p:cNvSpPr>
          <p:nvPr/>
        </p:nvSpPr>
        <p:spPr bwMode="auto">
          <a:xfrm>
            <a:off x="5029200" y="3581400"/>
            <a:ext cx="177800" cy="161925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889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General Issues: Number of Attributes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 sz="2400"/>
              <a:t>Many anomalies are defined in terms of a single attribute</a:t>
            </a:r>
          </a:p>
          <a:p>
            <a:pPr marL="742950" lvl="1" indent="-285750"/>
            <a:r>
              <a:rPr lang="en-US" altLang="en-US" sz="2000"/>
              <a:t>Height</a:t>
            </a:r>
          </a:p>
          <a:p>
            <a:pPr marL="742950" lvl="1" indent="-285750"/>
            <a:r>
              <a:rPr lang="en-US" altLang="en-US" sz="2000"/>
              <a:t>Shape</a:t>
            </a:r>
          </a:p>
          <a:p>
            <a:pPr marL="742950" lvl="1" indent="-285750"/>
            <a:r>
              <a:rPr lang="en-US" altLang="en-US" sz="2000"/>
              <a:t>Color</a:t>
            </a:r>
          </a:p>
          <a:p>
            <a:pPr marL="742950" lvl="1" indent="-285750">
              <a:buFont typeface="Arial" pitchFamily="34" charset="0"/>
              <a:buNone/>
            </a:pPr>
            <a:endParaRPr lang="en-US" altLang="en-US" sz="2000"/>
          </a:p>
          <a:p>
            <a:pPr marL="342900" indent="-342900"/>
            <a:r>
              <a:rPr lang="en-US" altLang="en-US" sz="2400"/>
              <a:t>Can be hard to find an anomaly using all attributes</a:t>
            </a:r>
          </a:p>
          <a:p>
            <a:pPr marL="742950" lvl="1" indent="-285750"/>
            <a:r>
              <a:rPr lang="en-US" altLang="en-US" sz="2000"/>
              <a:t>Noisy or irrelevant attributes</a:t>
            </a:r>
          </a:p>
          <a:p>
            <a:pPr marL="742950" lvl="1" indent="-285750"/>
            <a:r>
              <a:rPr lang="en-US" altLang="en-US" sz="2000"/>
              <a:t>Object is only anomalous with respect to some attributes</a:t>
            </a:r>
            <a:br>
              <a:rPr lang="en-US" altLang="en-US" sz="2000"/>
            </a:br>
            <a:br>
              <a:rPr lang="en-US" altLang="en-US" sz="2000"/>
            </a:br>
            <a:endParaRPr lang="en-US" altLang="en-US" sz="2000"/>
          </a:p>
          <a:p>
            <a:pPr marL="342900" indent="-342900"/>
            <a:r>
              <a:rPr lang="en-US" altLang="en-US" sz="2400"/>
              <a:t>However, an object may not be anomalous in any one attribute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73432-7AC3-1C46-ABB5-4CF04B306354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49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Model-Based Anomaly Detection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80437" cy="5181600"/>
          </a:xfrm>
        </p:spPr>
        <p:txBody>
          <a:bodyPr/>
          <a:lstStyle/>
          <a:p>
            <a:pPr marL="342900" indent="-342900"/>
            <a:r>
              <a:rPr lang="en-US" altLang="en-US" sz="2400"/>
              <a:t>Build a model for the data and see</a:t>
            </a:r>
          </a:p>
          <a:p>
            <a:pPr marL="742950" lvl="1" indent="-285750"/>
            <a:r>
              <a:rPr lang="en-US" altLang="en-US" sz="2000"/>
              <a:t>Unsupervised </a:t>
            </a:r>
          </a:p>
          <a:p>
            <a:pPr marL="1143000" lvl="2" indent="-228600"/>
            <a:r>
              <a:rPr lang="en-US" altLang="en-US" sz="1800"/>
              <a:t>Anomalies are those points that don’t fit well</a:t>
            </a:r>
          </a:p>
          <a:p>
            <a:pPr marL="1143000" lvl="2" indent="-228600"/>
            <a:r>
              <a:rPr lang="en-US" altLang="en-US" sz="1800"/>
              <a:t>Anomalies are those points that distort the model </a:t>
            </a:r>
          </a:p>
          <a:p>
            <a:pPr marL="1143000" lvl="2" indent="-228600"/>
            <a:r>
              <a:rPr lang="en-US" altLang="en-US" sz="1800"/>
              <a:t>Examples:</a:t>
            </a:r>
          </a:p>
          <a:p>
            <a:pPr lvl="3"/>
            <a:r>
              <a:rPr lang="en-US" altLang="en-US" sz="1800"/>
              <a:t>Statistical distribution</a:t>
            </a:r>
          </a:p>
          <a:p>
            <a:pPr lvl="3"/>
            <a:r>
              <a:rPr lang="en-US" altLang="en-US" sz="1800"/>
              <a:t>Clusters</a:t>
            </a:r>
          </a:p>
          <a:p>
            <a:pPr lvl="3"/>
            <a:r>
              <a:rPr lang="en-US" altLang="en-US" sz="1800"/>
              <a:t>Regression</a:t>
            </a:r>
          </a:p>
          <a:p>
            <a:pPr lvl="3"/>
            <a:r>
              <a:rPr lang="en-US" altLang="en-US" sz="1800"/>
              <a:t>Geometric</a:t>
            </a:r>
          </a:p>
          <a:p>
            <a:pPr lvl="3"/>
            <a:r>
              <a:rPr lang="en-US" altLang="en-US" sz="1800"/>
              <a:t>Graph</a:t>
            </a:r>
          </a:p>
          <a:p>
            <a:pPr marL="742950" lvl="1" indent="-285750"/>
            <a:r>
              <a:rPr lang="en-US" altLang="en-US" sz="2000"/>
              <a:t>Supervised</a:t>
            </a:r>
          </a:p>
          <a:p>
            <a:pPr marL="1143000" lvl="2" indent="-228600"/>
            <a:r>
              <a:rPr lang="en-US" altLang="en-US" sz="1800"/>
              <a:t>Anomalies are regarded as a rare class</a:t>
            </a:r>
          </a:p>
          <a:p>
            <a:pPr marL="1143000" lvl="2" indent="-228600"/>
            <a:r>
              <a:rPr lang="en-US" altLang="en-US" sz="1800"/>
              <a:t>Need to have training data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E3577-4F0D-6F48-8C24-FD33C7D4E4E0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20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27025"/>
            <a:ext cx="8686800" cy="5334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Additional Anomaly Detection Techniques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80437" cy="5181600"/>
          </a:xfrm>
        </p:spPr>
        <p:txBody>
          <a:bodyPr/>
          <a:lstStyle/>
          <a:p>
            <a:pPr marL="342900" indent="-342900"/>
            <a:r>
              <a:rPr lang="en-US" altLang="en-US"/>
              <a:t>Proximity-based</a:t>
            </a:r>
          </a:p>
          <a:p>
            <a:pPr marL="742950" lvl="1" indent="-285750"/>
            <a:r>
              <a:rPr lang="en-US" altLang="en-US"/>
              <a:t>Anomalies are points far away from other points</a:t>
            </a:r>
          </a:p>
          <a:p>
            <a:pPr marL="742950" lvl="1" indent="-285750"/>
            <a:r>
              <a:rPr lang="en-US" altLang="en-US"/>
              <a:t>Can detect this graphically in some cases</a:t>
            </a:r>
          </a:p>
          <a:p>
            <a:pPr marL="342900" indent="-342900"/>
            <a:r>
              <a:rPr lang="en-US" altLang="en-US"/>
              <a:t>Density-based</a:t>
            </a:r>
          </a:p>
          <a:p>
            <a:pPr marL="742950" lvl="1" indent="-285750"/>
            <a:r>
              <a:rPr lang="en-US" altLang="en-US"/>
              <a:t>Low density points are outliers</a:t>
            </a:r>
          </a:p>
          <a:p>
            <a:pPr marL="342900" indent="-342900"/>
            <a:r>
              <a:rPr lang="en-US" altLang="en-US"/>
              <a:t>Pattern matching</a:t>
            </a:r>
          </a:p>
          <a:p>
            <a:pPr marL="742950" lvl="1" indent="-285750"/>
            <a:r>
              <a:rPr lang="en-US" altLang="en-US"/>
              <a:t>Create profiles or templates of atypical but important events or objects</a:t>
            </a:r>
          </a:p>
          <a:p>
            <a:pPr marL="742950" lvl="1" indent="-285750"/>
            <a:r>
              <a:rPr lang="en-US" altLang="en-US"/>
              <a:t>Algorithms to detect these patterns are usually simple and efficient</a:t>
            </a:r>
          </a:p>
          <a:p>
            <a:pPr marL="342900" indent="-342900">
              <a:buFont typeface="Monotype Sorts" pitchFamily="-84" charset="2"/>
              <a:buNone/>
            </a:pP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4E357-845E-DC4B-B8B4-E6F6C5BE50C9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4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Visual Approaches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4350" y="1281041"/>
            <a:ext cx="8229600" cy="4525963"/>
          </a:xfrm>
        </p:spPr>
        <p:txBody>
          <a:bodyPr/>
          <a:lstStyle/>
          <a:p>
            <a:pPr marL="342900" indent="-342900"/>
            <a:r>
              <a:rPr lang="en-US" altLang="en-US" dirty="0"/>
              <a:t>Boxplots or scatter plots</a:t>
            </a:r>
          </a:p>
          <a:p>
            <a:pPr marL="342900" indent="-342900"/>
            <a:r>
              <a:rPr lang="en-US" altLang="en-US" dirty="0"/>
              <a:t>Limitations</a:t>
            </a:r>
          </a:p>
          <a:p>
            <a:pPr marL="742950" lvl="1" indent="-285750"/>
            <a:r>
              <a:rPr lang="en-US" altLang="en-US" dirty="0"/>
              <a:t>Not automatic</a:t>
            </a:r>
          </a:p>
          <a:p>
            <a:pPr marL="742950" lvl="1" indent="-285750"/>
            <a:r>
              <a:rPr lang="en-US" altLang="en-US" dirty="0"/>
              <a:t>Subjective</a:t>
            </a:r>
          </a:p>
        </p:txBody>
      </p:sp>
      <p:pic>
        <p:nvPicPr>
          <p:cNvPr id="15364" name="Picture 4" descr="boxplot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3150" y="3656013"/>
            <a:ext cx="2576513" cy="2497137"/>
          </a:xfrm>
          <a:noFill/>
        </p:spPr>
      </p:pic>
      <p:pic>
        <p:nvPicPr>
          <p:cNvPr id="15365" name="Picture 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29150" y="2281238"/>
            <a:ext cx="3511550" cy="3414712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FE0B-55A0-BB41-8D86-A9F40B8B935A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207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4572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General Issues: Anomaly Scoring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/>
            <a:r>
              <a:rPr lang="en-US" altLang="en-US" sz="2400"/>
              <a:t>Many anomaly detection techniques provide only a binary categorization</a:t>
            </a:r>
          </a:p>
          <a:p>
            <a:pPr marL="742950" lvl="1" indent="-285750"/>
            <a:r>
              <a:rPr lang="en-US" altLang="en-US" sz="2000"/>
              <a:t>An object is an anomaly or it isn’t</a:t>
            </a:r>
          </a:p>
          <a:p>
            <a:pPr marL="742950" lvl="1" indent="-285750"/>
            <a:r>
              <a:rPr lang="en-US" altLang="en-US" sz="2000"/>
              <a:t>This is especially true of classification-based approaches</a:t>
            </a:r>
          </a:p>
          <a:p>
            <a:pPr marL="742950" lvl="1" indent="-285750"/>
            <a:endParaRPr lang="en-US" altLang="en-US" sz="2000"/>
          </a:p>
          <a:p>
            <a:pPr marL="342900" indent="-342900"/>
            <a:r>
              <a:rPr lang="en-US" altLang="en-US" sz="2400"/>
              <a:t>Other approaches assign a score to all points</a:t>
            </a:r>
          </a:p>
          <a:p>
            <a:pPr marL="742950" lvl="1" indent="-285750"/>
            <a:r>
              <a:rPr lang="en-US" altLang="en-US" sz="2000"/>
              <a:t>This score measures the degree to which an object is an anomaly</a:t>
            </a:r>
          </a:p>
          <a:p>
            <a:pPr marL="742950" lvl="1" indent="-285750"/>
            <a:r>
              <a:rPr lang="en-US" altLang="en-US" sz="2000"/>
              <a:t>This allows objects to be ranked</a:t>
            </a:r>
          </a:p>
          <a:p>
            <a:pPr marL="742950" lvl="1" indent="-285750">
              <a:buFont typeface="Arial" pitchFamily="34" charset="0"/>
              <a:buNone/>
            </a:pPr>
            <a:endParaRPr lang="en-US" altLang="en-US" sz="2000"/>
          </a:p>
          <a:p>
            <a:pPr marL="342900" indent="-342900"/>
            <a:r>
              <a:rPr lang="en-US" altLang="en-US" sz="2400"/>
              <a:t>In the end, you often need a binary decision</a:t>
            </a:r>
          </a:p>
          <a:p>
            <a:pPr marL="742950" lvl="1" indent="-285750"/>
            <a:r>
              <a:rPr lang="en-US" altLang="en-US" sz="2000"/>
              <a:t>Should this credit card transaction be flagged?</a:t>
            </a:r>
          </a:p>
          <a:p>
            <a:pPr marL="742950" lvl="1" indent="-285750"/>
            <a:r>
              <a:rPr lang="en-US" altLang="en-US" sz="2000"/>
              <a:t>Still useful to have a score</a:t>
            </a:r>
          </a:p>
          <a:p>
            <a:pPr marL="342900" indent="-342900"/>
            <a:r>
              <a:rPr lang="en-US" altLang="en-US" sz="2400"/>
              <a:t>How many anomalies are there?</a:t>
            </a:r>
          </a:p>
          <a:p>
            <a:pPr marL="342900" indent="-342900"/>
            <a:endParaRPr lang="en-US" altLang="en-US" sz="2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2EC56-DE59-3141-A478-98590BF25B88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054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767" y="381000"/>
            <a:ext cx="84582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Other Issues for Anomaly Detection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altLang="en-US" sz="2400" dirty="0"/>
              <a:t>Find all anomalies at once or one at a time</a:t>
            </a:r>
          </a:p>
          <a:p>
            <a:pPr marL="742950" lvl="1" indent="-285750"/>
            <a:r>
              <a:rPr lang="en-US" altLang="en-US" sz="2000" dirty="0"/>
              <a:t>Swamping: a data instance is incorrectly identified as an anomaly</a:t>
            </a:r>
          </a:p>
          <a:p>
            <a:pPr marL="742950" lvl="1" indent="-285750"/>
            <a:r>
              <a:rPr lang="en-US" altLang="en-US" sz="2000" dirty="0"/>
              <a:t>Masking: an anomaly is not detected as such</a:t>
            </a:r>
          </a:p>
          <a:p>
            <a:pPr marL="742950" lvl="1" indent="-285750"/>
            <a:endParaRPr lang="en-US" altLang="en-US" sz="2000" dirty="0"/>
          </a:p>
          <a:p>
            <a:pPr marL="342900" indent="-342900"/>
            <a:r>
              <a:rPr lang="en-US" altLang="en-US" sz="2400" dirty="0"/>
              <a:t>Evaluation</a:t>
            </a:r>
          </a:p>
          <a:p>
            <a:pPr marL="742950" lvl="1" indent="-285750"/>
            <a:r>
              <a:rPr lang="en-US" altLang="en-US" sz="2000" dirty="0"/>
              <a:t>How do you measure performance?</a:t>
            </a:r>
          </a:p>
          <a:p>
            <a:pPr marL="742950" lvl="1" indent="-285750"/>
            <a:r>
              <a:rPr lang="en-US" altLang="en-US" sz="2000" dirty="0"/>
              <a:t>Supervised vs. unsupervised situations </a:t>
            </a:r>
          </a:p>
          <a:p>
            <a:pPr marL="742950" lvl="1" indent="-285750">
              <a:buFont typeface="Arial" pitchFamily="34" charset="0"/>
              <a:buNone/>
            </a:pPr>
            <a:endParaRPr lang="en-US" altLang="en-US" sz="2000" dirty="0"/>
          </a:p>
          <a:p>
            <a:pPr marL="342900" indent="-342900"/>
            <a:r>
              <a:rPr lang="en-US" altLang="en-US" sz="2400" dirty="0"/>
              <a:t>Efficiency</a:t>
            </a:r>
          </a:p>
          <a:p>
            <a:pPr marL="342900" indent="-342900"/>
            <a:endParaRPr lang="en-US" altLang="en-US" sz="2400" dirty="0"/>
          </a:p>
          <a:p>
            <a:pPr marL="342900" indent="-342900"/>
            <a:r>
              <a:rPr lang="en-US" altLang="en-US" sz="2400" dirty="0"/>
              <a:t>Context</a:t>
            </a:r>
          </a:p>
          <a:p>
            <a:pPr marL="742950" lvl="1" indent="-285750"/>
            <a:r>
              <a:rPr lang="en-US" altLang="en-US" sz="2000" dirty="0"/>
              <a:t>Professional basketball team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ED23D-28DD-5147-85E8-F791967F61B5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203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2153" y="327025"/>
            <a:ext cx="86106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Variants of Anomaly Detection Problems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504237" cy="5181600"/>
          </a:xfrm>
        </p:spPr>
        <p:txBody>
          <a:bodyPr>
            <a:normAutofit fontScale="92500"/>
          </a:bodyPr>
          <a:lstStyle/>
          <a:p>
            <a:pPr marL="342900" indent="-342900"/>
            <a:r>
              <a:rPr lang="en-US" altLang="en-US"/>
              <a:t>Given a data set D, find all data points </a:t>
            </a:r>
            <a:r>
              <a:rPr lang="en-US" altLang="en-US" b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 D </a:t>
            </a:r>
            <a:r>
              <a:rPr lang="en-US" altLang="en-US"/>
              <a:t>with anomaly scores greater than some threshold t</a:t>
            </a:r>
            <a:br>
              <a:rPr lang="en-US" altLang="en-US"/>
            </a:br>
            <a:endParaRPr lang="en-US" altLang="en-US"/>
          </a:p>
          <a:p>
            <a:pPr marL="342900" indent="-342900"/>
            <a:r>
              <a:rPr lang="en-US" altLang="en-US"/>
              <a:t>Given a data set D, find all data points </a:t>
            </a:r>
            <a:r>
              <a:rPr lang="en-US" altLang="en-US" b="1"/>
              <a:t>x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 D </a:t>
            </a:r>
            <a:r>
              <a:rPr lang="en-US" altLang="en-US"/>
              <a:t>having the top-n largest anomaly scores</a:t>
            </a:r>
          </a:p>
          <a:p>
            <a:pPr marL="342900" indent="-342900"/>
            <a:endParaRPr lang="en-US" altLang="en-US"/>
          </a:p>
          <a:p>
            <a:pPr marL="342900" indent="-342900"/>
            <a:r>
              <a:rPr lang="en-US" altLang="en-US"/>
              <a:t>Given a data set D, containing mostly normal (but unlabeled) data points, and a test point </a:t>
            </a:r>
            <a:r>
              <a:rPr lang="en-US" altLang="en-US" b="1"/>
              <a:t>x</a:t>
            </a:r>
            <a:r>
              <a:rPr lang="en-US" altLang="en-US"/>
              <a:t>, compute the anomaly score of </a:t>
            </a:r>
            <a:r>
              <a:rPr lang="en-US" altLang="en-US" b="1"/>
              <a:t>x</a:t>
            </a:r>
            <a:r>
              <a:rPr lang="en-US" altLang="en-US"/>
              <a:t> with respect to 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40397-F25D-C047-9409-EE70D0B54358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09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General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For each of the anomaly detection approaches    </a:t>
            </a:r>
            <a:r>
              <a:rPr lang="en-US" sz="3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(statistical-based, proximity-based, density-based, and clustering-based) </a:t>
            </a:r>
            <a:r>
              <a:rPr lang="en-US" dirty="0"/>
              <a:t>do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State the definition(s) of outlier used by the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this definition be used to assign an anomaly score to each data instance?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does this anomaly detection approach work in general? Give an example to illustrate your description.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3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Class Discussion Points</a:t>
            </a:r>
            <a:br>
              <a:rPr lang="en-US" dirty="0"/>
            </a:br>
            <a:r>
              <a:rPr lang="en-US" sz="2200" dirty="0"/>
              <a:t>Based on Ruiz’s study guide for tests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105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What's an anomaly (or outlier)?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Give an example of a situation in which an anomaly should be removed during pre-processing of the dataset, and another example of a situation in which an anomaly is an interesting data instance worth keeping and/or studying in more detail.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Define each of the following approaches to anomaly detection, and describe the differences between each pair: </a:t>
            </a:r>
          </a:p>
          <a:p>
            <a:pPr lvl="1"/>
            <a:r>
              <a:rPr lang="en-US" dirty="0"/>
              <a:t>Model-based (includes Statistical-based), Proximity (or Distance)-based, and Clustering-based and Density-based techniques.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visualization be used to detect outliers? If so, how? </a:t>
            </a:r>
          </a:p>
          <a:p>
            <a:pPr marL="857250" lvl="1" indent="-457200"/>
            <a:r>
              <a:rPr lang="en-US" dirty="0"/>
              <a:t>Give specific examples of visualization techniques that can be used for anomaly detection. </a:t>
            </a:r>
          </a:p>
          <a:p>
            <a:pPr marL="857250" lvl="1" indent="-457200"/>
            <a:r>
              <a:rPr lang="en-US" dirty="0"/>
              <a:t>For each one, explain whether or not the visualization technique can be considered a Model-based (which includes Statistical), Proximity-based, Clustering-based or Density-based technique for anomaly detection.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5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Statistical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953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Definition of Outlier:</a:t>
            </a:r>
            <a:r>
              <a:rPr lang="en-US" dirty="0"/>
              <a:t>  Probabilistic definition of outlier:</a:t>
            </a:r>
          </a:p>
          <a:p>
            <a:pPr marL="0" indent="0">
              <a:buNone/>
            </a:pPr>
            <a:r>
              <a:rPr lang="en-US" dirty="0"/>
              <a:t>An outlier is an object that has a low probability </a:t>
            </a:r>
            <a:r>
              <a:rPr lang="en-US" dirty="0" err="1"/>
              <a:t>wrt</a:t>
            </a:r>
            <a:r>
              <a:rPr lang="en-US" dirty="0"/>
              <a:t> a probability distribution model of the data.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Anomaly score function: 	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Given a data instance x from a dataset D,     </a:t>
            </a:r>
            <a:r>
              <a:rPr lang="en-US" sz="3800" dirty="0">
                <a:solidFill>
                  <a:schemeClr val="tx2"/>
                </a:solidFill>
              </a:rPr>
              <a:t>f(x) = 1/P(</a:t>
            </a:r>
            <a:r>
              <a:rPr lang="en-US" sz="3800" dirty="0" err="1">
                <a:solidFill>
                  <a:schemeClr val="tx2"/>
                </a:solidFill>
              </a:rPr>
              <a:t>x|D</a:t>
            </a:r>
            <a:r>
              <a:rPr lang="en-US" sz="3800" dirty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How does the approach work?</a:t>
            </a:r>
            <a:r>
              <a:rPr lang="en-US" dirty="0"/>
              <a:t>  (in general) 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Calculate the anomaly score, f(x), for each data point in the dataset.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Use a threshold t on this score to determine outliers. </a:t>
            </a:r>
          </a:p>
          <a:p>
            <a:pPr marL="0" indent="0">
              <a:buNone/>
            </a:pPr>
            <a:r>
              <a:rPr lang="en-US" dirty="0"/>
              <a:t>	That is, x is an outlier </a:t>
            </a:r>
            <a:r>
              <a:rPr lang="en-US" dirty="0" err="1"/>
              <a:t>iff</a:t>
            </a:r>
            <a:r>
              <a:rPr lang="en-US" dirty="0"/>
              <a:t> f(x) &gt; t.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to figure out a good value for the threshold, one can repeat the same idea used in clustering of sorting all data points  according to their score value, and then finding a good "elbow" in that plot. See example on next slide</a:t>
            </a:r>
          </a:p>
        </p:txBody>
      </p:sp>
    </p:spTree>
    <p:extLst>
      <p:ext uri="{BB962C8B-B14F-4D97-AF65-F5344CB8AC3E}">
        <p14:creationId xmlns:p14="http://schemas.microsoft.com/office/powerpoint/2010/main" val="4154262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00" y="914400"/>
            <a:ext cx="6248400" cy="4419600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 rot="16200000">
            <a:off x="-38416" y="2438716"/>
            <a:ext cx="2743199" cy="7613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Anomaly score  </a:t>
            </a:r>
            <a:r>
              <a:rPr lang="en-US" sz="2400" i="1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f(x)</a:t>
            </a:r>
            <a:endParaRPr lang="en-US" sz="2400" dirty="0">
              <a:solidFill>
                <a:schemeClr val="tx2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951264" y="5073695"/>
            <a:ext cx="5257800" cy="52060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Data instances sorted in increasing order of </a:t>
            </a:r>
            <a:r>
              <a:rPr lang="en-US" sz="2000" i="1" dirty="0">
                <a:solidFill>
                  <a:schemeClr val="tx2"/>
                </a:solidFill>
                <a:effectLst/>
                <a:latin typeface="Calibri"/>
                <a:ea typeface="Calibri"/>
                <a:cs typeface="Times New Roman"/>
              </a:rPr>
              <a:t>f(x)</a:t>
            </a:r>
            <a:endParaRPr lang="en-US" sz="2000" dirty="0">
              <a:solidFill>
                <a:schemeClr val="tx2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5594304"/>
            <a:ext cx="76379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dirty="0"/>
              <a:t>What would be a natural choice for the value of this threshold </a:t>
            </a:r>
            <a:r>
              <a:rPr lang="en-US" i="1" dirty="0"/>
              <a:t>t</a:t>
            </a:r>
            <a:r>
              <a:rPr lang="en-US" dirty="0"/>
              <a:t>?  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dirty="0"/>
              <a:t>Assume that we want to classify 20% of the dataset instances as anomalies.  </a:t>
            </a:r>
          </a:p>
          <a:p>
            <a:pPr lvl="0"/>
            <a:r>
              <a:rPr lang="en-US" dirty="0"/>
              <a:t>      In this case, what threshold value would you pick</a:t>
            </a:r>
            <a:r>
              <a:rPr lang="en-US" i="1" dirty="0"/>
              <a:t> </a:t>
            </a:r>
            <a:r>
              <a:rPr lang="en-US" dirty="0"/>
              <a:t>based on the plot above?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a good value for the threshold</a:t>
            </a:r>
          </a:p>
        </p:txBody>
      </p:sp>
    </p:spTree>
    <p:extLst>
      <p:ext uri="{BB962C8B-B14F-4D97-AF65-F5344CB8AC3E}">
        <p14:creationId xmlns:p14="http://schemas.microsoft.com/office/powerpoint/2010/main" val="7714129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81445" y="13855"/>
            <a:ext cx="8229600" cy="1143000"/>
          </a:xfrm>
        </p:spPr>
        <p:txBody>
          <a:bodyPr/>
          <a:lstStyle/>
          <a:p>
            <a:r>
              <a:rPr lang="en-US" altLang="en-US" dirty="0"/>
              <a:t>Statistical Approaches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990600"/>
            <a:ext cx="8318500" cy="50292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Monotype Sorts" pitchFamily="-84" charset="2"/>
              <a:buNone/>
            </a:pPr>
            <a:r>
              <a:rPr lang="en-US" altLang="en-US" sz="2200" b="1"/>
              <a:t>Probabilistic definition of an outlier:</a:t>
            </a:r>
            <a:r>
              <a:rPr lang="en-US" altLang="en-US" sz="2200"/>
              <a:t> An outlier is an object that has a low probability with respect to a probability distribution model of the data. </a:t>
            </a:r>
          </a:p>
          <a:p>
            <a:pPr marL="342900" indent="-342900"/>
            <a:r>
              <a:rPr lang="en-US" altLang="en-US" sz="2200"/>
              <a:t>Usually assume a parametric model describing the distribution of the data (e.g., normal distribution) </a:t>
            </a:r>
          </a:p>
          <a:p>
            <a:pPr marL="342900" indent="-342900"/>
            <a:r>
              <a:rPr lang="en-US" altLang="en-US" sz="2200"/>
              <a:t>Apply a statistical test that depends on</a:t>
            </a:r>
            <a:r>
              <a:rPr lang="en-US" altLang="en-US" sz="2400"/>
              <a:t> </a:t>
            </a:r>
          </a:p>
          <a:p>
            <a:pPr marL="742950" lvl="1" indent="-285750"/>
            <a:r>
              <a:rPr lang="en-US" altLang="en-US" sz="2000"/>
              <a:t>Data distribution</a:t>
            </a:r>
          </a:p>
          <a:p>
            <a:pPr marL="742950" lvl="1" indent="-285750"/>
            <a:r>
              <a:rPr lang="en-US" altLang="en-US" sz="2000"/>
              <a:t>Parameters of distribution (e.g., mean, variance)</a:t>
            </a:r>
          </a:p>
          <a:p>
            <a:pPr marL="742950" lvl="1" indent="-285750"/>
            <a:r>
              <a:rPr lang="en-US" altLang="en-US" sz="2000"/>
              <a:t>Number of expected outliers (confidence limit)</a:t>
            </a:r>
          </a:p>
          <a:p>
            <a:pPr marL="342900" indent="-342900"/>
            <a:r>
              <a:rPr lang="en-US" altLang="en-US" sz="2200"/>
              <a:t>Issues</a:t>
            </a:r>
          </a:p>
          <a:p>
            <a:pPr marL="742950" lvl="1" indent="-285750"/>
            <a:r>
              <a:rPr lang="en-US" altLang="en-US" sz="2000"/>
              <a:t>Identifying the distribution of a data set</a:t>
            </a:r>
          </a:p>
          <a:p>
            <a:pPr marL="1143000" lvl="2" indent="-228600"/>
            <a:r>
              <a:rPr lang="en-US" altLang="en-US"/>
              <a:t>Heavy tailed distribution</a:t>
            </a:r>
          </a:p>
          <a:p>
            <a:pPr marL="742950" lvl="1" indent="-285750"/>
            <a:r>
              <a:rPr lang="en-US" altLang="en-US" sz="2000"/>
              <a:t>Number of attributes</a:t>
            </a:r>
          </a:p>
          <a:p>
            <a:pPr marL="742950" lvl="1" indent="-285750"/>
            <a:r>
              <a:rPr lang="en-US" altLang="en-US" sz="2000"/>
              <a:t>Is the data a mixture of distributions?</a:t>
            </a: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0A840-DDB4-0848-95CF-37DF0D237CB2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66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Statistical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1828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/>
              <a:t>Example: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data follows a normal (Gaussian) distribution: </a:t>
            </a:r>
          </a:p>
          <a:p>
            <a:pPr marL="0" indent="0">
              <a:buNone/>
            </a:pPr>
            <a:r>
              <a:rPr lang="en-US" dirty="0"/>
              <a:t>Outliers are those in the right or left tail of the distribution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90800"/>
            <a:ext cx="37338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4953000"/>
            <a:ext cx="762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Remember that for normal distributions, </a:t>
            </a:r>
            <a:r>
              <a:rPr lang="en-US" sz="2000" dirty="0" err="1"/>
              <a:t>z</a:t>
            </a:r>
            <a:r>
              <a:rPr lang="en-US" sz="2000" baseline="-25000" dirty="0" err="1"/>
              <a:t>N</a:t>
            </a:r>
            <a:r>
              <a:rPr lang="en-US" sz="2000" dirty="0"/>
              <a:t> is a constant that tells how many standard deviations from the mean on both directions              (i.e., mean </a:t>
            </a:r>
            <a:r>
              <a:rPr lang="en-US" sz="2400" dirty="0"/>
              <a:t>+-</a:t>
            </a:r>
            <a:r>
              <a:rPr lang="en-US" sz="2000" dirty="0"/>
              <a:t> </a:t>
            </a:r>
            <a:r>
              <a:rPr lang="en-US" sz="2000" dirty="0" err="1"/>
              <a:t>z</a:t>
            </a:r>
            <a:r>
              <a:rPr lang="en-US" sz="2000" baseline="-25000" dirty="0" err="1"/>
              <a:t>N</a:t>
            </a:r>
            <a:r>
              <a:rPr lang="en-US" sz="2000" dirty="0"/>
              <a:t> * sigma) contain N% of the area under the curve. </a:t>
            </a:r>
          </a:p>
          <a:p>
            <a:r>
              <a:rPr lang="en-US" sz="2000" dirty="0" err="1"/>
              <a:t>z</a:t>
            </a:r>
            <a:r>
              <a:rPr lang="en-US" sz="2000" baseline="-25000" dirty="0" err="1"/>
              <a:t>N</a:t>
            </a:r>
            <a:r>
              <a:rPr lang="en-US" sz="2000" dirty="0"/>
              <a:t> can be found in statistical tables.</a:t>
            </a:r>
          </a:p>
        </p:txBody>
      </p:sp>
    </p:spTree>
    <p:extLst>
      <p:ext uri="{BB962C8B-B14F-4D97-AF65-F5344CB8AC3E}">
        <p14:creationId xmlns:p14="http://schemas.microsoft.com/office/powerpoint/2010/main" val="3264284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77982" y="62345"/>
            <a:ext cx="8229600" cy="1143000"/>
          </a:xfrm>
        </p:spPr>
        <p:txBody>
          <a:bodyPr/>
          <a:lstStyle/>
          <a:p>
            <a:r>
              <a:rPr lang="en-US" altLang="en-US" dirty="0"/>
              <a:t>Example: Normal Distributions</a:t>
            </a: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10"/>
          <a:stretch>
            <a:fillRect/>
          </a:stretch>
        </p:blipFill>
        <p:spPr bwMode="auto">
          <a:xfrm>
            <a:off x="762000" y="990600"/>
            <a:ext cx="37338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6477000" y="16764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One-dimensional Gaussian</a:t>
            </a:r>
          </a:p>
        </p:txBody>
      </p:sp>
      <p:sp>
        <p:nvSpPr>
          <p:cNvPr id="18437" name="Text Box 8"/>
          <p:cNvSpPr txBox="1">
            <a:spLocks noChangeArrowheads="1"/>
          </p:cNvSpPr>
          <p:nvPr/>
        </p:nvSpPr>
        <p:spPr bwMode="auto">
          <a:xfrm>
            <a:off x="6477000" y="4191000"/>
            <a:ext cx="2438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/>
              <a:t>Two-dimensional Gaussian</a:t>
            </a:r>
          </a:p>
        </p:txBody>
      </p:sp>
      <p:pic>
        <p:nvPicPr>
          <p:cNvPr id="18438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124200"/>
            <a:ext cx="5832475" cy="342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8C430-517B-9545-A631-3210251DBC9B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24</a:t>
            </a:fld>
            <a:endParaRPr lang="en-US"/>
          </a:p>
        </p:txBody>
      </p:sp>
      <p:sp>
        <p:nvSpPr>
          <p:cNvPr id="10" name="Content Placeholder 4"/>
          <p:cNvSpPr>
            <a:spLocks noGrp="1"/>
          </p:cNvSpPr>
          <p:nvPr>
            <p:ph idx="1"/>
          </p:nvPr>
        </p:nvSpPr>
        <p:spPr>
          <a:xfrm>
            <a:off x="6019799" y="2366240"/>
            <a:ext cx="2740719" cy="12913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2600" dirty="0">
                <a:solidFill>
                  <a:srgbClr val="0070C0"/>
                </a:solidFill>
              </a:rPr>
              <a:t>Anomalies are those in the right or left tail of the distribution</a:t>
            </a:r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96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Grubbs’ Test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/>
              <a:t>Detect outliers in univariate data</a:t>
            </a:r>
          </a:p>
          <a:p>
            <a:r>
              <a:rPr lang="en-US" altLang="en-US"/>
              <a:t>Assume data comes from normal distribution</a:t>
            </a:r>
          </a:p>
          <a:p>
            <a:r>
              <a:rPr lang="en-US" altLang="en-US"/>
              <a:t>Detects one outlier at a time, remove the outlier, and repeat</a:t>
            </a:r>
          </a:p>
          <a:p>
            <a:pPr lvl="1"/>
            <a:r>
              <a:rPr lang="en-US" altLang="en-US"/>
              <a:t>H</a:t>
            </a:r>
            <a:r>
              <a:rPr lang="en-US" altLang="en-US" baseline="-25000"/>
              <a:t>0</a:t>
            </a:r>
            <a:r>
              <a:rPr lang="en-US" altLang="en-US"/>
              <a:t>: There is no outlier in data</a:t>
            </a:r>
          </a:p>
          <a:p>
            <a:pPr lvl="1"/>
            <a:r>
              <a:rPr lang="en-US" altLang="en-US"/>
              <a:t>H</a:t>
            </a:r>
            <a:r>
              <a:rPr lang="en-US" altLang="en-US" baseline="-25000"/>
              <a:t>A</a:t>
            </a:r>
            <a:r>
              <a:rPr lang="en-US" altLang="en-US"/>
              <a:t>: There is at least one outlier</a:t>
            </a:r>
          </a:p>
          <a:p>
            <a:r>
              <a:rPr lang="en-US" altLang="en-US"/>
              <a:t>Grubbs’ test statistic: </a:t>
            </a:r>
          </a:p>
          <a:p>
            <a:endParaRPr lang="en-US" altLang="en-US"/>
          </a:p>
          <a:p>
            <a:r>
              <a:rPr lang="en-US" altLang="en-US"/>
              <a:t>Reject H</a:t>
            </a:r>
            <a:r>
              <a:rPr lang="en-US" altLang="en-US" baseline="-25000"/>
              <a:t>0</a:t>
            </a:r>
            <a:r>
              <a:rPr lang="en-US" altLang="en-US"/>
              <a:t> if: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572000" y="3962400"/>
          <a:ext cx="2286000" cy="102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2" name="Equation" r:id="rId3" imgW="1054080" imgH="469800" progId="Equation.3">
                  <p:embed/>
                </p:oleObj>
              </mc:Choice>
              <mc:Fallback>
                <p:oleObj name="Equation" r:id="rId3" imgW="1054080" imgH="469800" progId="Equation.3">
                  <p:embed/>
                  <p:pic>
                    <p:nvPicPr>
                      <p:cNvPr id="10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962400"/>
                        <a:ext cx="2286000" cy="1020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6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971800" y="5186363"/>
          <a:ext cx="3886200" cy="121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3" name="Equation" r:id="rId5" imgW="1828800" imgH="571320" progId="Equation.3">
                  <p:embed/>
                </p:oleObj>
              </mc:Choice>
              <mc:Fallback>
                <p:oleObj name="Equation" r:id="rId5" imgW="1828800" imgH="571320" progId="Equation.3">
                  <p:embed/>
                  <p:pic>
                    <p:nvPicPr>
                      <p:cNvPr id="102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186363"/>
                        <a:ext cx="3886200" cy="1214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0D85-2C20-8549-8064-FB60097181ED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00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Statistical-based – Likelihood Approach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en-US"/>
              <a:t>Assume the data set D contains samples from a mixture of two probability distributions: </a:t>
            </a:r>
          </a:p>
          <a:p>
            <a:pPr lvl="1"/>
            <a:r>
              <a:rPr lang="en-US" altLang="en-US"/>
              <a:t>M (majority distribution) </a:t>
            </a:r>
          </a:p>
          <a:p>
            <a:pPr lvl="1"/>
            <a:r>
              <a:rPr lang="en-US" altLang="en-US"/>
              <a:t>A (anomalous distribution)</a:t>
            </a:r>
          </a:p>
          <a:p>
            <a:r>
              <a:rPr lang="en-US" altLang="en-US"/>
              <a:t>General Approach:</a:t>
            </a:r>
          </a:p>
          <a:p>
            <a:pPr lvl="1"/>
            <a:r>
              <a:rPr lang="en-US" altLang="en-US"/>
              <a:t>Initially, assume all the data points belong to M</a:t>
            </a:r>
          </a:p>
          <a:p>
            <a:pPr lvl="1"/>
            <a:r>
              <a:rPr lang="en-US" altLang="en-US"/>
              <a:t>Let L</a:t>
            </a:r>
            <a:r>
              <a:rPr lang="en-US" altLang="en-US" baseline="-25000"/>
              <a:t>t</a:t>
            </a:r>
            <a:r>
              <a:rPr lang="en-US" altLang="en-US"/>
              <a:t>(D) be the log likelihood of D at time t</a:t>
            </a:r>
          </a:p>
          <a:p>
            <a:pPr lvl="1"/>
            <a:r>
              <a:rPr lang="en-US" altLang="en-US"/>
              <a:t>For each point x</a:t>
            </a:r>
            <a:r>
              <a:rPr lang="en-US" altLang="en-US" baseline="-25000"/>
              <a:t>t</a:t>
            </a:r>
            <a:r>
              <a:rPr lang="en-US" altLang="en-US"/>
              <a:t> </a:t>
            </a:r>
            <a:r>
              <a:rPr lang="en-US" altLang="en-US">
                <a:sym typeface="Symbol" pitchFamily="18" charset="2"/>
              </a:rPr>
              <a:t>that belongs to M, move it to A</a:t>
            </a:r>
            <a:endParaRPr lang="en-US" altLang="en-US"/>
          </a:p>
          <a:p>
            <a:pPr lvl="2"/>
            <a:r>
              <a:rPr lang="en-US" altLang="en-US"/>
              <a:t> Let L</a:t>
            </a:r>
            <a:r>
              <a:rPr lang="en-US" altLang="en-US" baseline="-25000"/>
              <a:t>t+1</a:t>
            </a:r>
            <a:r>
              <a:rPr lang="en-US" altLang="en-US"/>
              <a:t> (D) be the new log likelihood.</a:t>
            </a:r>
          </a:p>
          <a:p>
            <a:pPr lvl="2"/>
            <a:r>
              <a:rPr lang="en-US" altLang="en-US"/>
              <a:t> Compute the difference, </a:t>
            </a:r>
            <a:r>
              <a:rPr lang="en-US" altLang="en-US">
                <a:sym typeface="Symbol" pitchFamily="18" charset="2"/>
              </a:rPr>
              <a:t> = </a:t>
            </a:r>
            <a:r>
              <a:rPr lang="en-US" altLang="en-US"/>
              <a:t>L</a:t>
            </a:r>
            <a:r>
              <a:rPr lang="en-US" altLang="en-US" baseline="-25000"/>
              <a:t>t</a:t>
            </a:r>
            <a:r>
              <a:rPr lang="en-US" altLang="en-US"/>
              <a:t>(D) – L</a:t>
            </a:r>
            <a:r>
              <a:rPr lang="en-US" altLang="en-US" baseline="-25000"/>
              <a:t>t+1</a:t>
            </a:r>
            <a:r>
              <a:rPr lang="en-US" altLang="en-US"/>
              <a:t> (D)</a:t>
            </a:r>
          </a:p>
          <a:p>
            <a:pPr lvl="2"/>
            <a:r>
              <a:rPr lang="en-US" altLang="en-US"/>
              <a:t> If </a:t>
            </a:r>
            <a:r>
              <a:rPr lang="en-US" altLang="en-US">
                <a:sym typeface="Symbol" pitchFamily="18" charset="2"/>
              </a:rPr>
              <a:t></a:t>
            </a:r>
            <a:r>
              <a:rPr lang="en-US" altLang="en-US"/>
              <a:t> &gt; c  (some threshold), then x</a:t>
            </a:r>
            <a:r>
              <a:rPr lang="en-US" altLang="en-US" baseline="-25000"/>
              <a:t>t</a:t>
            </a:r>
            <a:r>
              <a:rPr lang="en-US" altLang="en-US"/>
              <a:t> is declared as an anomaly and moved permanently from M to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7A511-93A5-0B4E-BD29-8AD99F9A5D5F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213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Statistical-based – Likelihood Approach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ym typeface="Symbol" pitchFamily="18" charset="2"/>
              </a:rPr>
              <a:t>Data distribution, D = (1 – ) M +  A</a:t>
            </a:r>
          </a:p>
          <a:p>
            <a:r>
              <a:rPr lang="en-US" altLang="en-US">
                <a:sym typeface="Symbol" pitchFamily="18" charset="2"/>
              </a:rPr>
              <a:t>M is a probability distribution estimated from data</a:t>
            </a:r>
          </a:p>
          <a:p>
            <a:pPr lvl="1"/>
            <a:r>
              <a:rPr lang="en-US" altLang="en-US">
                <a:sym typeface="Symbol" pitchFamily="18" charset="2"/>
              </a:rPr>
              <a:t>Can be based on any modeling method (naïve Bayes, maximum entropy, etc)</a:t>
            </a:r>
          </a:p>
          <a:p>
            <a:r>
              <a:rPr lang="en-US" altLang="en-US">
                <a:sym typeface="Symbol" pitchFamily="18" charset="2"/>
              </a:rPr>
              <a:t>A is initially assumed to be uniform distribution</a:t>
            </a:r>
          </a:p>
          <a:p>
            <a:r>
              <a:rPr lang="en-US" altLang="en-US">
                <a:sym typeface="Symbol" pitchFamily="18" charset="2"/>
              </a:rPr>
              <a:t>Likelihood at time t:</a:t>
            </a:r>
          </a:p>
        </p:txBody>
      </p:sp>
      <p:graphicFrame>
        <p:nvGraphicFramePr>
          <p:cNvPr id="2050" name="Object 8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685800" y="4191000"/>
          <a:ext cx="8229600" cy="179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3" imgW="4076640" imgH="888840" progId="Equation.3">
                  <p:embed/>
                </p:oleObj>
              </mc:Choice>
              <mc:Fallback>
                <p:oleObj name="Equation" r:id="rId3" imgW="4076640" imgH="888840" progId="Equation.3">
                  <p:embed/>
                  <p:pic>
                    <p:nvPicPr>
                      <p:cNvPr id="20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191000"/>
                        <a:ext cx="8229600" cy="179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3AF4D-A2B2-554E-B3FF-AA634EAD6B0E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77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600"/>
              <a:t>Strengths/Weaknesses of Statistical Approaches</a:t>
            </a:r>
            <a:r>
              <a:rPr lang="en-US" altLang="en-US"/>
              <a:t> </a:t>
            </a:r>
          </a:p>
        </p:txBody>
      </p:sp>
      <p:sp>
        <p:nvSpPr>
          <p:cNvPr id="2048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400"/>
              <a:t>Firm mathematical foundation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Can be very efficient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Good results if distribution is known</a:t>
            </a:r>
          </a:p>
          <a:p>
            <a:pPr>
              <a:lnSpc>
                <a:spcPct val="90000"/>
              </a:lnSpc>
            </a:pP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In many cases, data distribution may not be known</a:t>
            </a:r>
          </a:p>
          <a:p>
            <a:pPr lvl="3">
              <a:lnSpc>
                <a:spcPct val="90000"/>
              </a:lnSpc>
            </a:pPr>
            <a:endParaRPr lang="en-US" altLang="en-US" sz="1800"/>
          </a:p>
          <a:p>
            <a:pPr>
              <a:lnSpc>
                <a:spcPct val="90000"/>
              </a:lnSpc>
            </a:pPr>
            <a:r>
              <a:rPr lang="en-US" altLang="en-US" sz="2400"/>
              <a:t>For high dimensional data, it may be difficult to estimate the true distribution</a:t>
            </a:r>
            <a:br>
              <a:rPr lang="en-US" altLang="en-US" sz="2400"/>
            </a:br>
            <a:endParaRPr lang="en-US" altLang="en-US" sz="2400"/>
          </a:p>
          <a:p>
            <a:pPr>
              <a:lnSpc>
                <a:spcPct val="90000"/>
              </a:lnSpc>
            </a:pPr>
            <a:r>
              <a:rPr lang="en-US" altLang="en-US" sz="2400"/>
              <a:t>Anomalies can distort the parameters of the distribution</a:t>
            </a:r>
            <a:br>
              <a:rPr lang="en-US" altLang="en-US" sz="2400"/>
            </a:br>
            <a:endParaRPr lang="en-US" altLang="en-US" sz="2400"/>
          </a:p>
          <a:p>
            <a:pPr lvl="3">
              <a:lnSpc>
                <a:spcPct val="90000"/>
              </a:lnSpc>
            </a:pPr>
            <a:endParaRPr lang="en-US" alt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50A6-9177-0E46-A4B5-D6E0C7A2B74E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787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Distance (proximity)-Based Approaches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342900" indent="-342900"/>
            <a:r>
              <a:rPr lang="en-US" altLang="en-US" dirty="0"/>
              <a:t>Several different techniques</a:t>
            </a:r>
          </a:p>
          <a:p>
            <a:pPr marL="342900" indent="-342900"/>
            <a:endParaRPr lang="en-US" altLang="en-US" dirty="0"/>
          </a:p>
          <a:p>
            <a:pPr marL="342900" indent="-342900"/>
            <a:r>
              <a:rPr lang="en-US" altLang="en-US" dirty="0"/>
              <a:t>An object is an outlier if a specified fraction of the objects is more than a specified distance away (Knorr, Ng 1998)  </a:t>
            </a:r>
          </a:p>
          <a:p>
            <a:pPr marL="742950" lvl="1" indent="-285750"/>
            <a:r>
              <a:rPr lang="en-US" altLang="en-US" dirty="0"/>
              <a:t>Some statistical definitions are special cases of this</a:t>
            </a:r>
            <a:br>
              <a:rPr lang="en-US" altLang="en-US" dirty="0"/>
            </a:br>
            <a:endParaRPr lang="en-US" altLang="en-US" dirty="0"/>
          </a:p>
          <a:p>
            <a:pPr marL="342900" indent="-342900"/>
            <a:r>
              <a:rPr lang="en-US" altLang="en-US" dirty="0"/>
              <a:t>The outlier score of an object is the distance to its kth  nearest neighbor</a:t>
            </a:r>
          </a:p>
          <a:p>
            <a:pPr marL="1143000" lvl="2" indent="-228600">
              <a:buFont typeface="Wingdings" pitchFamily="2" charset="2"/>
              <a:buNone/>
            </a:pP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76341-8C10-BB47-8F16-5BD1F3FEC9C5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73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Discussion Points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382000" cy="4754563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Define each of the following modes to anomaly detection, and describe the differences between pairs: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supervised, unsupervised, and semi-supervised.</a:t>
            </a:r>
          </a:p>
          <a:p>
            <a:pPr>
              <a:buFont typeface="Arial" charset="0"/>
              <a:buChar char="•"/>
            </a:pPr>
            <a:r>
              <a:rPr lang="en-US" dirty="0"/>
              <a:t>Consider the case of a dataset that has labels identifying the anomalies and the task is to learn how to detect similar anomalies in unlabeled data. </a:t>
            </a:r>
          </a:p>
          <a:p>
            <a:pPr lvl="1">
              <a:buFont typeface="Arial" charset="0"/>
              <a:buChar char="•"/>
            </a:pPr>
            <a:r>
              <a:rPr lang="en-US" dirty="0"/>
              <a:t>Is that supervised or unsupervised anomaly detection? Explain.</a:t>
            </a:r>
          </a:p>
          <a:p>
            <a:r>
              <a:rPr lang="en-US" dirty="0"/>
              <a:t>Consider the case of a dataset that doesn't have labels identifying the anomalies and the task is to find how to assign a sound anomaly score, f(x), to each instance x in the dataset. </a:t>
            </a:r>
          </a:p>
          <a:p>
            <a:pPr lvl="1"/>
            <a:r>
              <a:rPr lang="en-US" dirty="0"/>
              <a:t>Is that supervised or unsupervised anomaly detection? Explain.</a:t>
            </a:r>
          </a:p>
          <a:p>
            <a:r>
              <a:rPr lang="en-US" dirty="0"/>
              <a:t>Precision, recall, and false positive rate are mentioned in the textbook as appropriate metrics to evaluate anomaly detection algorithms</a:t>
            </a:r>
          </a:p>
          <a:p>
            <a:pPr lvl="1"/>
            <a:r>
              <a:rPr lang="en-US" dirty="0"/>
              <a:t>What are those metrics and how can they be used to evaluate anomaly detection?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773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altLang="en-US" sz="2500"/>
              <a:t>Strengths/Weaknesses of Distance-Based Approaches</a:t>
            </a:r>
            <a:r>
              <a:rPr lang="en-US" altLang="en-US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Simple</a:t>
            </a:r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Expensive –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3"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Sensitive to parameters</a:t>
            </a:r>
            <a:br>
              <a:rPr lang="en-US" altLang="en-US"/>
            </a:b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Sensitive to variations in density</a:t>
            </a:r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/>
              <a:t>Distance becomes less meaningful in high-dimensional space</a:t>
            </a:r>
            <a:br>
              <a:rPr lang="en-US" altLang="en-US"/>
            </a:br>
            <a:endParaRPr lang="en-US" altLang="en-US"/>
          </a:p>
          <a:p>
            <a:pPr lvl="3">
              <a:lnSpc>
                <a:spcPct val="90000"/>
              </a:lnSpc>
            </a:pPr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37E8C-820E-3240-8182-ED069DAF655A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215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Proximity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Definition of Outlier: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 Proximity-based definition of outlier using distance to k-nearest neighbor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b="1" dirty="0"/>
              <a:t>Anomaly score function: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Given a data instance x from a dataset D and a value k, </a:t>
            </a:r>
          </a:p>
          <a:p>
            <a:pPr marL="0" indent="0">
              <a:buNone/>
            </a:pPr>
            <a:r>
              <a:rPr lang="en-US" sz="1600" dirty="0"/>
              <a:t>    Several possible definitions:</a:t>
            </a:r>
          </a:p>
          <a:p>
            <a:r>
              <a:rPr lang="en-US" sz="1800" dirty="0">
                <a:solidFill>
                  <a:schemeClr val="tx2"/>
                </a:solidFill>
              </a:rPr>
              <a:t>f(x) = Distance between x and its k-nearest neighbor</a:t>
            </a:r>
          </a:p>
          <a:p>
            <a:r>
              <a:rPr lang="en-US" sz="1800" dirty="0">
                <a:solidFill>
                  <a:schemeClr val="tx2"/>
                </a:solidFill>
              </a:rPr>
              <a:t>f(x) = Average distance between x and its k-nearest neighbors</a:t>
            </a:r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b="1" dirty="0"/>
              <a:t>How does the approach work?</a:t>
            </a:r>
            <a:r>
              <a:rPr lang="en-US" sz="1600" dirty="0"/>
              <a:t>  (in general):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Calculate the anomaly score, f(x), for each data point in the dataset.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/>
              <a:t>Use a threshold t on this score to determine outliers. </a:t>
            </a:r>
          </a:p>
          <a:p>
            <a:pPr marL="0" indent="0">
              <a:buNone/>
            </a:pPr>
            <a:r>
              <a:rPr lang="en-US" sz="1600" dirty="0"/>
              <a:t>  That is, x is an outlier </a:t>
            </a:r>
            <a:r>
              <a:rPr lang="en-US" sz="1600" dirty="0" err="1"/>
              <a:t>iff</a:t>
            </a:r>
            <a:r>
              <a:rPr lang="en-US" sz="1600" dirty="0"/>
              <a:t> f(x) &gt; t.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  - To figure out a good value for k, one can repeat the same idea used in clustering:                             	Run experiments with different values of k</a:t>
            </a:r>
          </a:p>
          <a:p>
            <a:pPr marL="0" indent="0">
              <a:buNone/>
            </a:pPr>
            <a:r>
              <a:rPr lang="en-US" sz="1600" dirty="0"/>
              <a:t>  - To figure out a good value for the threshold, one can repeat the same idea used in clustering of     </a:t>
            </a:r>
          </a:p>
          <a:p>
            <a:pPr marL="0" indent="0">
              <a:buNone/>
            </a:pPr>
            <a:r>
              <a:rPr lang="en-US" sz="1600" dirty="0"/>
              <a:t>     sorting all data points according to their score value, and then finding a good "elbow" in that plot. </a:t>
            </a:r>
          </a:p>
        </p:txBody>
      </p:sp>
    </p:spTree>
    <p:extLst>
      <p:ext uri="{BB962C8B-B14F-4D97-AF65-F5344CB8AC3E}">
        <p14:creationId xmlns:p14="http://schemas.microsoft.com/office/powerpoint/2010/main" val="2823775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6868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en-US" sz="3600" dirty="0"/>
              <a:t>Anomaly score based on distance to </a:t>
            </a:r>
            <a:br>
              <a:rPr lang="en-US" altLang="en-US" sz="3600" dirty="0"/>
            </a:br>
            <a:r>
              <a:rPr lang="en-US" altLang="en-US" sz="3600" dirty="0"/>
              <a:t>1</a:t>
            </a:r>
            <a:r>
              <a:rPr lang="en-US" altLang="en-US" sz="3600" baseline="30000" dirty="0"/>
              <a:t>st</a:t>
            </a:r>
            <a:r>
              <a:rPr lang="en-US" altLang="en-US" sz="3600" dirty="0"/>
              <a:t> nearest neighbor</a:t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2700" dirty="0"/>
              <a:t>One Outlier</a:t>
            </a:r>
            <a:endParaRPr lang="en-US" altLang="en-US" dirty="0"/>
          </a:p>
        </p:txBody>
      </p:sp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6934" r="8151" b="9747"/>
          <a:stretch>
            <a:fillRect/>
          </a:stretch>
        </p:blipFill>
        <p:spPr bwMode="auto">
          <a:xfrm>
            <a:off x="1184275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6477000" y="6019800"/>
            <a:ext cx="20574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Anomaly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7DBC9-8823-A440-A649-62F7DC22C516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254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47" t="6934" r="8151" b="9747"/>
          <a:stretch>
            <a:fillRect/>
          </a:stretch>
        </p:blipFill>
        <p:spPr bwMode="auto">
          <a:xfrm>
            <a:off x="914400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9"/>
          <p:cNvSpPr txBox="1">
            <a:spLocks noChangeArrowheads="1"/>
          </p:cNvSpPr>
          <p:nvPr/>
        </p:nvSpPr>
        <p:spPr bwMode="auto">
          <a:xfrm>
            <a:off x="6400800" y="6019800"/>
            <a:ext cx="19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Anomaly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A5974-DC9C-A04C-9C04-5518774D5A44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33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81000" y="228600"/>
            <a:ext cx="86868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300" dirty="0"/>
              <a:t>Anomaly score based on distance to </a:t>
            </a:r>
          </a:p>
          <a:p>
            <a:pPr algn="l"/>
            <a:r>
              <a:rPr lang="en-US" altLang="en-US" sz="3300" dirty="0"/>
              <a:t>1</a:t>
            </a:r>
            <a:r>
              <a:rPr lang="en-US" altLang="en-US" sz="3300" baseline="30000" dirty="0"/>
              <a:t>st</a:t>
            </a:r>
            <a:r>
              <a:rPr lang="en-US" altLang="en-US" sz="3300" dirty="0"/>
              <a:t>  nearest neighbor</a:t>
            </a:r>
            <a:br>
              <a:rPr lang="en-US" altLang="en-US" sz="4100" dirty="0"/>
            </a:br>
            <a:r>
              <a:rPr lang="en-US" altLang="en-US" sz="2500" dirty="0"/>
              <a:t>Nearby outlier have low </a:t>
            </a:r>
          </a:p>
          <a:p>
            <a:pPr algn="l"/>
            <a:r>
              <a:rPr lang="en-US" altLang="en-US" sz="2500" dirty="0"/>
              <a:t>anomaly scores</a:t>
            </a:r>
            <a:endParaRPr lang="en-US" altLang="en-US" sz="3700" dirty="0"/>
          </a:p>
        </p:txBody>
      </p:sp>
    </p:spTree>
    <p:extLst>
      <p:ext uri="{BB962C8B-B14F-4D97-AF65-F5344CB8AC3E}">
        <p14:creationId xmlns:p14="http://schemas.microsoft.com/office/powerpoint/2010/main" val="30755163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34" t="6934" r="8565" b="9747"/>
          <a:stretch>
            <a:fillRect/>
          </a:stretch>
        </p:blipFill>
        <p:spPr bwMode="auto">
          <a:xfrm>
            <a:off x="990600" y="1066800"/>
            <a:ext cx="712152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553200" y="6019800"/>
            <a:ext cx="198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Anomaly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8921-A5FD-C34D-B8EC-C3CBB9AC3827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34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32955" y="114300"/>
            <a:ext cx="86868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300" dirty="0"/>
              <a:t>Anomaly score based on distance to </a:t>
            </a:r>
          </a:p>
          <a:p>
            <a:pPr algn="l"/>
            <a:r>
              <a:rPr lang="en-US" altLang="en-US" sz="3300" dirty="0"/>
              <a:t>5</a:t>
            </a:r>
            <a:r>
              <a:rPr lang="en-US" altLang="en-US" sz="3300" baseline="30000" dirty="0"/>
              <a:t>th</a:t>
            </a:r>
            <a:r>
              <a:rPr lang="en-US" altLang="en-US" sz="3300" dirty="0"/>
              <a:t> nearest neighbor</a:t>
            </a:r>
            <a:br>
              <a:rPr lang="en-US" altLang="en-US" sz="4100" dirty="0"/>
            </a:br>
            <a:r>
              <a:rPr lang="en-US" altLang="en-US" sz="2500" dirty="0"/>
              <a:t>Points in a small cluster </a:t>
            </a:r>
          </a:p>
          <a:p>
            <a:pPr algn="l"/>
            <a:r>
              <a:rPr lang="en-US" altLang="en-US" sz="2500" dirty="0"/>
              <a:t>Become outliers</a:t>
            </a:r>
            <a:endParaRPr lang="en-US" altLang="en-US" sz="3700" dirty="0"/>
          </a:p>
        </p:txBody>
      </p:sp>
    </p:spTree>
    <p:extLst>
      <p:ext uri="{BB962C8B-B14F-4D97-AF65-F5344CB8AC3E}">
        <p14:creationId xmlns:p14="http://schemas.microsoft.com/office/powerpoint/2010/main" val="16148442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3" t="6934" r="8151" b="9747"/>
          <a:stretch>
            <a:fillRect/>
          </a:stretch>
        </p:blipFill>
        <p:spPr bwMode="auto">
          <a:xfrm>
            <a:off x="914400" y="1066800"/>
            <a:ext cx="7294563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Outlier Score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27AD-DDB3-CE46-A5D7-3E27F3394540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35</a:t>
            </a:fld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32955" y="114300"/>
            <a:ext cx="8686800" cy="228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en-US" sz="3300" dirty="0"/>
              <a:t>Anomaly score based on distance to </a:t>
            </a:r>
          </a:p>
          <a:p>
            <a:pPr algn="l"/>
            <a:r>
              <a:rPr lang="en-US" altLang="en-US" sz="3300" dirty="0"/>
              <a:t>5</a:t>
            </a:r>
            <a:r>
              <a:rPr lang="en-US" altLang="en-US" sz="3300" baseline="30000" dirty="0"/>
              <a:t>th</a:t>
            </a:r>
            <a:r>
              <a:rPr lang="en-US" altLang="en-US" sz="3300" dirty="0"/>
              <a:t> nearest neighbor</a:t>
            </a:r>
            <a:br>
              <a:rPr lang="en-US" altLang="en-US" sz="4100" dirty="0"/>
            </a:br>
            <a:r>
              <a:rPr lang="en-US" altLang="en-US" sz="2500" dirty="0"/>
              <a:t>Clusters of varying density</a:t>
            </a:r>
            <a:endParaRPr lang="en-US" altLang="en-US" sz="3700" dirty="0"/>
          </a:p>
        </p:txBody>
      </p:sp>
      <p:sp>
        <p:nvSpPr>
          <p:cNvPr id="6" name="TextBox 5"/>
          <p:cNvSpPr txBox="1"/>
          <p:nvPr/>
        </p:nvSpPr>
        <p:spPr>
          <a:xfrm>
            <a:off x="6172200" y="3241653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550323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Density-Based Approaches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/>
            <a:r>
              <a:rPr lang="en-US" altLang="en-US" b="1"/>
              <a:t>Density-based Outlier:</a:t>
            </a:r>
            <a:r>
              <a:rPr lang="en-US" altLang="en-US"/>
              <a:t> The outlier score of an object is the inverse of the density around the object. </a:t>
            </a:r>
          </a:p>
          <a:p>
            <a:pPr marL="742950" lvl="1" indent="-285750"/>
            <a:r>
              <a:rPr lang="en-US" altLang="en-US"/>
              <a:t>Can be defined in terms of the k nearest neighbors</a:t>
            </a:r>
          </a:p>
          <a:p>
            <a:pPr marL="742950" lvl="1" indent="-285750"/>
            <a:r>
              <a:rPr lang="en-US" altLang="en-US"/>
              <a:t>One definition: Inverse of distance to kth neighbor</a:t>
            </a:r>
          </a:p>
          <a:p>
            <a:pPr marL="742950" lvl="1" indent="-285750"/>
            <a:r>
              <a:rPr lang="en-US" altLang="en-US"/>
              <a:t>Another definition: Inverse of the average distance to k neighbors</a:t>
            </a:r>
          </a:p>
          <a:p>
            <a:pPr marL="742950" lvl="1" indent="-285750"/>
            <a:r>
              <a:rPr lang="en-US" altLang="en-US"/>
              <a:t>DBSCAN definition</a:t>
            </a:r>
          </a:p>
          <a:p>
            <a:pPr marL="742950" lvl="1" indent="-285750"/>
            <a:endParaRPr lang="en-US" altLang="en-US"/>
          </a:p>
          <a:p>
            <a:pPr marL="342900" indent="-342900"/>
            <a:r>
              <a:rPr lang="en-US" altLang="en-US"/>
              <a:t>If there are regions of different density, this approach can have problems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A45-FB77-0E4F-91D1-BB331EF8ED82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247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Relative Density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09026"/>
            <a:ext cx="8229600" cy="4525963"/>
          </a:xfrm>
        </p:spPr>
        <p:txBody>
          <a:bodyPr/>
          <a:lstStyle/>
          <a:p>
            <a:pPr marL="342900" indent="-342900"/>
            <a:r>
              <a:rPr lang="en-US" altLang="en-US" dirty="0"/>
              <a:t>Consider the density of a point relative to that of its k nearest neighbors</a:t>
            </a:r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/>
          </a:p>
          <a:p>
            <a:pPr marL="342900" indent="-342900"/>
            <a:endParaRPr lang="en-US" altLang="en-US" dirty="0"/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505200"/>
            <a:ext cx="71945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80343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7DF09-933A-134F-908E-85B88652B7C4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380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Density-based: LOF approach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2133600"/>
          </a:xfrm>
        </p:spPr>
        <p:txBody>
          <a:bodyPr>
            <a:normAutofit/>
          </a:bodyPr>
          <a:lstStyle/>
          <a:p>
            <a:pPr marL="342900" indent="-342900">
              <a:buFont typeface="Monotype Sorts" pitchFamily="2" charset="2"/>
              <a:buChar char="l"/>
              <a:defRPr/>
            </a:pPr>
            <a:r>
              <a:rPr lang="en-US" sz="2400" dirty="0"/>
              <a:t>For each point, compute the density of its local neighborhood</a:t>
            </a:r>
          </a:p>
          <a:p>
            <a:pPr marL="342900" indent="-342900">
              <a:buFont typeface="Monotype Sorts" pitchFamily="2" charset="2"/>
              <a:buChar char="l"/>
              <a:defRPr/>
            </a:pPr>
            <a:r>
              <a:rPr lang="en-US" sz="2400" dirty="0"/>
              <a:t>Compute local outlier factor (LOF) of a sample </a:t>
            </a:r>
            <a:r>
              <a:rPr lang="en-US" sz="2400" i="1" dirty="0"/>
              <a:t>p</a:t>
            </a:r>
            <a:r>
              <a:rPr lang="en-US" sz="2400" dirty="0"/>
              <a:t> as the average of the ratios of the density of sample </a:t>
            </a:r>
            <a:r>
              <a:rPr lang="en-US" sz="2400" i="1" dirty="0"/>
              <a:t>p</a:t>
            </a:r>
            <a:r>
              <a:rPr lang="en-US" sz="2400" dirty="0"/>
              <a:t> and the density of its nearest neighbors</a:t>
            </a:r>
          </a:p>
          <a:p>
            <a:pPr marL="342900" indent="-342900">
              <a:buFont typeface="Monotype Sorts" pitchFamily="2" charset="2"/>
              <a:buChar char="l"/>
              <a:defRPr/>
            </a:pPr>
            <a:r>
              <a:rPr lang="en-US" sz="2400" dirty="0"/>
              <a:t>Outliers are points with largest LOF value</a:t>
            </a:r>
          </a:p>
        </p:txBody>
      </p:sp>
      <p:grpSp>
        <p:nvGrpSpPr>
          <p:cNvPr id="30724" name="Group 4"/>
          <p:cNvGrpSpPr>
            <a:grpSpLocks noChangeAspect="1"/>
          </p:cNvGrpSpPr>
          <p:nvPr/>
        </p:nvGrpSpPr>
        <p:grpSpPr bwMode="auto">
          <a:xfrm>
            <a:off x="533400" y="3322638"/>
            <a:ext cx="3505200" cy="3001962"/>
            <a:chOff x="1626" y="1932"/>
            <a:chExt cx="3476" cy="2930"/>
          </a:xfrm>
        </p:grpSpPr>
        <p:pic>
          <p:nvPicPr>
            <p:cNvPr id="30726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6" y="1932"/>
              <a:ext cx="3476" cy="29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27" name="Text Box 6"/>
            <p:cNvSpPr txBox="1">
              <a:spLocks noChangeAspect="1" noChangeArrowheads="1"/>
            </p:cNvSpPr>
            <p:nvPr/>
          </p:nvSpPr>
          <p:spPr bwMode="auto">
            <a:xfrm>
              <a:off x="2460" y="3978"/>
              <a:ext cx="300" cy="48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i="1">
                  <a:solidFill>
                    <a:schemeClr val="hlink"/>
                  </a:solidFill>
                  <a:latin typeface="Times New Roman" pitchFamily="18" charset="0"/>
                </a:rPr>
                <a:t>  p</a:t>
              </a:r>
              <a:r>
                <a:rPr lang="en-US" altLang="en-US" i="1" baseline="-25000">
                  <a:solidFill>
                    <a:schemeClr val="hlink"/>
                  </a:solidFill>
                  <a:latin typeface="Times New Roman" pitchFamily="18" charset="0"/>
                </a:rPr>
                <a:t>2</a:t>
              </a:r>
              <a:endParaRPr lang="en-US" altLang="en-US" i="1">
                <a:solidFill>
                  <a:schemeClr val="hlink"/>
                </a:solidFill>
                <a:latin typeface="Times New Roman" pitchFamily="18" charset="0"/>
              </a:endParaRPr>
            </a:p>
            <a:p>
              <a:r>
                <a:rPr lang="en-US" altLang="en-US" sz="1000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en-US" altLang="en-US" sz="1600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  <p:sp>
          <p:nvSpPr>
            <p:cNvPr id="30728" name="Text Box 7"/>
            <p:cNvSpPr txBox="1">
              <a:spLocks noChangeAspect="1" noChangeArrowheads="1"/>
            </p:cNvSpPr>
            <p:nvPr/>
          </p:nvSpPr>
          <p:spPr bwMode="auto">
            <a:xfrm>
              <a:off x="3582" y="4194"/>
              <a:ext cx="438" cy="5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i="1">
                  <a:solidFill>
                    <a:schemeClr val="hlink"/>
                  </a:solidFill>
                  <a:latin typeface="Times New Roman" pitchFamily="18" charset="0"/>
                </a:rPr>
                <a:t>  p</a:t>
              </a:r>
              <a:r>
                <a:rPr lang="en-US" altLang="en-US" i="1" baseline="-25000">
                  <a:solidFill>
                    <a:schemeClr val="hlink"/>
                  </a:solidFill>
                  <a:latin typeface="Times New Roman" pitchFamily="18" charset="0"/>
                </a:rPr>
                <a:t>1</a:t>
              </a:r>
              <a:endParaRPr lang="en-US" altLang="en-US" i="1">
                <a:solidFill>
                  <a:schemeClr val="hlink"/>
                </a:solidFill>
                <a:latin typeface="Times New Roman" pitchFamily="18" charset="0"/>
              </a:endParaRPr>
            </a:p>
            <a:p>
              <a:r>
                <a:rPr lang="en-US" altLang="en-US" sz="1000">
                  <a:solidFill>
                    <a:schemeClr val="hlink"/>
                  </a:solidFill>
                  <a:latin typeface="Times New Roman" pitchFamily="18" charset="0"/>
                  <a:sym typeface="Symbol" pitchFamily="18" charset="2"/>
                </a:rPr>
                <a:t></a:t>
              </a:r>
              <a:endParaRPr lang="en-US" altLang="en-US">
                <a:solidFill>
                  <a:schemeClr val="hlink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25" name="Text Box 8"/>
          <p:cNvSpPr txBox="1">
            <a:spLocks noChangeArrowheads="1"/>
          </p:cNvSpPr>
          <p:nvPr/>
        </p:nvSpPr>
        <p:spPr bwMode="auto">
          <a:xfrm>
            <a:off x="5181600" y="4114800"/>
            <a:ext cx="3352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0">
                <a:latin typeface="Tahoma" pitchFamily="34" charset="0"/>
              </a:rPr>
              <a:t>In the NN approach, p</a:t>
            </a:r>
            <a:r>
              <a:rPr lang="en-US" altLang="en-US" sz="2000" b="0" baseline="-25000">
                <a:latin typeface="Tahoma" pitchFamily="34" charset="0"/>
              </a:rPr>
              <a:t>2</a:t>
            </a:r>
            <a:r>
              <a:rPr lang="en-US" altLang="en-US" sz="2000" b="0">
                <a:latin typeface="Tahoma" pitchFamily="34" charset="0"/>
              </a:rPr>
              <a:t> is not considered as outlier, while LOF approach find both p</a:t>
            </a:r>
            <a:r>
              <a:rPr lang="en-US" altLang="en-US" sz="2000" b="0" baseline="-25000">
                <a:latin typeface="Tahoma" pitchFamily="34" charset="0"/>
              </a:rPr>
              <a:t>1</a:t>
            </a:r>
            <a:r>
              <a:rPr lang="en-US" altLang="en-US" sz="2000" b="0">
                <a:latin typeface="Tahoma" pitchFamily="34" charset="0"/>
              </a:rPr>
              <a:t> and p</a:t>
            </a:r>
            <a:r>
              <a:rPr lang="en-US" altLang="en-US" sz="2000" b="0" baseline="-25000">
                <a:latin typeface="Tahoma" pitchFamily="34" charset="0"/>
              </a:rPr>
              <a:t>2 </a:t>
            </a:r>
            <a:r>
              <a:rPr lang="en-US" altLang="en-US" sz="2000" b="0">
                <a:latin typeface="Tahoma" pitchFamily="34" charset="0"/>
              </a:rPr>
              <a:t>as outliers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9FB9-518C-8E40-A641-001278B7D42A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621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Density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8534400" cy="49530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800" b="1" dirty="0"/>
                  <a:t>Definition of Outlier:</a:t>
                </a:r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  Outliers are instances that are in regions of low density.</a:t>
                </a:r>
              </a:p>
              <a:p>
                <a:pPr marL="0" indent="0">
                  <a:buNone/>
                </a:pPr>
                <a:r>
                  <a:rPr lang="en-US" sz="1800" dirty="0"/>
                  <a:t>  </a:t>
                </a:r>
                <a:r>
                  <a:rPr lang="en-US" sz="1800" dirty="0">
                    <a:solidFill>
                      <a:schemeClr val="tx2"/>
                    </a:solidFill>
                  </a:rPr>
                  <a:t>Several possible definitions of Density: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</a:p>
              <a:p>
                <a:pPr marL="0" indent="0">
                  <a:buNone/>
                </a:pPr>
                <a:r>
                  <a:rPr lang="en-US" sz="1800" dirty="0"/>
                  <a:t>  1. </a:t>
                </a:r>
                <a:r>
                  <a:rPr lang="en-US" sz="1800" u="sng" dirty="0"/>
                  <a:t>Inverse distance</a:t>
                </a:r>
                <a:r>
                  <a:rPr lang="en-US" sz="1800" dirty="0"/>
                  <a:t>:  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Inverse of the average distance to the k nearest neighbors:</a:t>
                </a:r>
              </a:p>
              <a:p>
                <a:pPr marL="0" indent="0">
                  <a:buNone/>
                </a:pPr>
                <a:r>
                  <a:rPr lang="en-US" sz="1800" dirty="0"/>
                  <a:t>		</a:t>
                </a:r>
                <a:br>
                  <a:rPr lang="en-US" sz="18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𝑑𝑒𝑛𝑠𝑖𝑡𝑦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  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limLoc m:val="undOvr"/>
                                      <m:supHide m:val="on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𝑖𝑛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d>
                                        <m:d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sub>
                                    <m:sup/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𝑑𝑖𝑠𝑡𝑎𝑛𝑐𝑒</m:t>
                                      </m:r>
                                      <m:d>
                                        <m:d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</m:d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nary>
                                </m:num>
                                <m:den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  <m:d>
                                        <m:dPr>
                                          <m:ctrlP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sz="2400" i="1"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</m:d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1800" dirty="0"/>
              </a:p>
              <a:p>
                <a:pPr marL="0" indent="0">
                  <a:buNone/>
                </a:pPr>
                <a:r>
                  <a:rPr lang="en-US" sz="1800" dirty="0"/>
                  <a:t> 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   where N(</a:t>
                </a:r>
                <a:r>
                  <a:rPr lang="en-US" sz="1800" dirty="0" err="1"/>
                  <a:t>x,k</a:t>
                </a:r>
                <a:r>
                  <a:rPr lang="en-US" sz="1800" dirty="0"/>
                  <a:t>) is the set containing the k-nearest neighbors of x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        |N(</a:t>
                </a:r>
                <a:r>
                  <a:rPr lang="en-US" sz="1800" dirty="0" err="1"/>
                  <a:t>x,k</a:t>
                </a:r>
                <a:r>
                  <a:rPr lang="en-US" sz="1800" dirty="0"/>
                  <a:t>)| is the size of that set </a:t>
                </a:r>
              </a:p>
              <a:p>
                <a:pPr marL="0" indent="0">
                  <a:buNone/>
                </a:pPr>
                <a:r>
                  <a:rPr lang="en-US" sz="1800" dirty="0"/>
                  <a:t>               y is a nearest neighbor</a:t>
                </a:r>
              </a:p>
              <a:p>
                <a:pPr marL="0" indent="0">
                  <a:buNone/>
                </a:pPr>
                <a:r>
                  <a:rPr lang="en-US" sz="1600" dirty="0"/>
                  <a:t> </a:t>
                </a:r>
              </a:p>
              <a:p>
                <a:pPr marL="0" indent="0">
                  <a:buNone/>
                </a:pPr>
                <a:endParaRPr lang="en-US" sz="1600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8534400" cy="4953000"/>
              </a:xfrm>
              <a:blipFill>
                <a:blip r:embed="rId2"/>
                <a:stretch>
                  <a:fillRect l="-643" t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7900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Limitation of Accuracy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Consider a 2-class problem</a:t>
            </a:r>
          </a:p>
          <a:p>
            <a:pPr lvl="1"/>
            <a:r>
              <a:rPr lang="en-US" altLang="en-US"/>
              <a:t>Number of Class 0 examples = 9990</a:t>
            </a:r>
          </a:p>
          <a:p>
            <a:pPr lvl="1"/>
            <a:r>
              <a:rPr lang="en-US" altLang="en-US"/>
              <a:t>Number of Class 1 examples = 10</a:t>
            </a:r>
          </a:p>
          <a:p>
            <a:pPr lvl="1"/>
            <a:endParaRPr lang="en-US" altLang="en-US"/>
          </a:p>
          <a:p>
            <a:r>
              <a:rPr lang="en-US" altLang="en-US"/>
              <a:t>If model predicts everything to be class 0, accuracy is 9990/10000 = 99.9 %</a:t>
            </a:r>
          </a:p>
          <a:p>
            <a:pPr lvl="1"/>
            <a:r>
              <a:rPr lang="en-US" altLang="en-US"/>
              <a:t>Accuracy is misleading because model does not detect any class 1 example</a:t>
            </a:r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44484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Density Approach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19200"/>
                <a:ext cx="8534400" cy="49530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000" b="1" dirty="0"/>
                  <a:t>Definition of Outlier:</a:t>
                </a: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  Outliers are instances that are in regions of low density.</a:t>
                </a:r>
              </a:p>
              <a:p>
                <a:pPr marL="0" indent="0">
                  <a:buNone/>
                </a:pP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chemeClr val="tx2"/>
                    </a:solidFill>
                  </a:rPr>
                  <a:t>Several possible definitions of Density: (cont.)</a:t>
                </a:r>
              </a:p>
              <a:p>
                <a:pPr marL="0" indent="0">
                  <a:buNone/>
                </a:pPr>
                <a:r>
                  <a:rPr lang="en-US" sz="2000" dirty="0"/>
                  <a:t>  </a:t>
                </a:r>
              </a:p>
              <a:p>
                <a:pPr marL="0" indent="0">
                  <a:buNone/>
                </a:pPr>
                <a:r>
                  <a:rPr lang="en-US" sz="2000" dirty="0"/>
                  <a:t>  2. </a:t>
                </a:r>
                <a:r>
                  <a:rPr lang="en-US" sz="2000" u="sng" dirty="0"/>
                  <a:t>Count of points within radius</a:t>
                </a:r>
                <a:r>
                  <a:rPr lang="en-US" sz="2000" dirty="0"/>
                  <a:t>: (like in DBSCAN)</a:t>
                </a:r>
              </a:p>
              <a:p>
                <a:pPr marL="0" indent="0">
                  <a:buNone/>
                </a:pPr>
                <a:r>
                  <a:rPr lang="en-US" sz="2000" dirty="0"/>
                  <a:t> 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density(</a:t>
                </a:r>
                <a:r>
                  <a:rPr lang="en-US" sz="2000" dirty="0" err="1"/>
                  <a:t>x,epsilon</a:t>
                </a:r>
                <a:r>
                  <a:rPr lang="en-US" sz="2000" dirty="0"/>
                  <a:t>)= number of objects within epsilon distance to x.</a:t>
                </a:r>
              </a:p>
              <a:p>
                <a:pPr marL="0" indent="0">
                  <a:buNone/>
                </a:pPr>
                <a:r>
                  <a:rPr lang="en-US" sz="2000" dirty="0"/>
                  <a:t> </a:t>
                </a:r>
              </a:p>
              <a:p>
                <a:pPr marL="0" indent="0">
                  <a:buNone/>
                </a:pPr>
                <a:r>
                  <a:rPr lang="en-US" sz="2000" dirty="0"/>
                  <a:t>  3. </a:t>
                </a:r>
                <a:r>
                  <a:rPr lang="en-US" sz="2000" u="sng" dirty="0"/>
                  <a:t>Average relative density</a:t>
                </a:r>
                <a:r>
                  <a:rPr lang="en-US" sz="2000" dirty="0"/>
                  <a:t>:            </a:t>
                </a:r>
              </a:p>
              <a:p>
                <a:pPr marL="0" indent="0">
                  <a:buNone/>
                </a:pPr>
                <a:r>
                  <a:rPr lang="en-US" sz="2000" dirty="0"/>
                  <a:t>     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𝑎𝑣𝑔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𝑟𝑒𝑙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_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𝑑𝑒𝑛𝑠𝑖𝑡𝑦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800" i="1">
                        <a:latin typeface="Cambria Math" panose="02040503050406030204" pitchFamily="18" charset="0"/>
                      </a:rPr>
                      <m:t>) =</m:t>
                    </m:r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𝑑𝑒𝑛𝑠𝑖𝑡𝑦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nary>
                                  <m:naryPr>
                                    <m:chr m:val="∑"/>
                                    <m:limLoc m:val="undOvr"/>
                                    <m:supHide m:val="on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𝑖𝑛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sub>
                                  <m:sup/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𝑑𝑒𝑛𝑠𝑖𝑡𝑦</m:t>
                                    </m:r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nary>
                              </m:num>
                              <m:den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i="1">
                                        <a:latin typeface="Cambria Math" panose="02040503050406030204" pitchFamily="18" charset="0"/>
                                      </a:rPr>
                                      <m:t>𝑁</m:t>
                                    </m:r>
                                    <m:d>
                                      <m:dPr>
                                        <m:ctrlP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sz="2800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</m:d>
                                  </m:e>
                                </m:d>
                              </m:den>
                            </m:f>
                          </m:e>
                        </m:d>
                      </m:den>
                    </m:f>
                  </m:oMath>
                </a14:m>
                <a:r>
                  <a:rPr lang="en-US" sz="2000" dirty="0"/>
                  <a:t>               </a:t>
                </a:r>
                <a:r>
                  <a:rPr lang="en-US" sz="1800" dirty="0"/>
                  <a:t>                     </a:t>
                </a:r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19200"/>
                <a:ext cx="8534400" cy="4953000"/>
              </a:xfrm>
              <a:blipFill>
                <a:blip r:embed="rId2"/>
                <a:stretch>
                  <a:fillRect l="-786" t="-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65249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Density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219200"/>
            <a:ext cx="85344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Anomaly score function: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Given a data instance x from a dataset D, </a:t>
            </a:r>
          </a:p>
          <a:p>
            <a:pPr marL="0" indent="0">
              <a:buNone/>
            </a:pPr>
            <a:r>
              <a:rPr lang="en-US" sz="2800" dirty="0"/>
              <a:t>      f(x) = 1/density(</a:t>
            </a:r>
            <a:r>
              <a:rPr lang="en-US" sz="2800" dirty="0" err="1"/>
              <a:t>x,k</a:t>
            </a:r>
            <a:r>
              <a:rPr lang="en-US" sz="2800" dirty="0"/>
              <a:t>), or</a:t>
            </a:r>
          </a:p>
          <a:p>
            <a:pPr marL="0" indent="0">
              <a:buNone/>
            </a:pPr>
            <a:r>
              <a:rPr lang="en-US" sz="2800" dirty="0"/>
              <a:t>      f(x) = 1/</a:t>
            </a:r>
            <a:r>
              <a:rPr lang="en-US" sz="2800" dirty="0" err="1"/>
              <a:t>avg_rel_density</a:t>
            </a:r>
            <a:r>
              <a:rPr lang="en-US" sz="2800" dirty="0"/>
              <a:t>(</a:t>
            </a:r>
            <a:r>
              <a:rPr lang="en-US" sz="2800" dirty="0" err="1"/>
              <a:t>x,k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</a:p>
          <a:p>
            <a:pPr marL="0" indent="0">
              <a:buNone/>
            </a:pPr>
            <a:r>
              <a:rPr lang="en-US" sz="2400" b="1" dirty="0"/>
              <a:t>How does the approach work?</a:t>
            </a:r>
            <a:r>
              <a:rPr lang="en-US" sz="2400" dirty="0"/>
              <a:t>  (in general):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 Calculate the anomaly score, f(x), for each data point in the dataset.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Use a threshold t on this score to determine outliers. </a:t>
            </a:r>
          </a:p>
          <a:p>
            <a:pPr marL="0" indent="0">
              <a:buNone/>
            </a:pPr>
            <a:r>
              <a:rPr lang="en-US" sz="2400" dirty="0"/>
              <a:t>  That is, x is an outlier </a:t>
            </a:r>
            <a:r>
              <a:rPr lang="en-US" sz="2400" dirty="0" err="1"/>
              <a:t>iff</a:t>
            </a:r>
            <a:r>
              <a:rPr lang="en-US" sz="2400" dirty="0"/>
              <a:t> f(x) &gt; t.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Same comments on how to determine good values for k and the threshold as discussed above</a:t>
            </a:r>
          </a:p>
        </p:txBody>
      </p:sp>
    </p:spTree>
    <p:extLst>
      <p:ext uri="{BB962C8B-B14F-4D97-AF65-F5344CB8AC3E}">
        <p14:creationId xmlns:p14="http://schemas.microsoft.com/office/powerpoint/2010/main" val="3775259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Relative Density Outlier Scores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6705600" y="60198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/>
              <a:t>LOF</a:t>
            </a:r>
          </a:p>
        </p:txBody>
      </p:sp>
      <p:pic>
        <p:nvPicPr>
          <p:cNvPr id="2970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6" t="5556" r="8165" b="9723"/>
          <a:stretch>
            <a:fillRect/>
          </a:stretch>
        </p:blipFill>
        <p:spPr bwMode="auto">
          <a:xfrm>
            <a:off x="1371600" y="1371600"/>
            <a:ext cx="6705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E1335-1C31-3848-83B6-2A0D79299C34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42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7620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Using </a:t>
            </a:r>
            <a:r>
              <a:rPr lang="en-US" dirty="0" err="1">
                <a:solidFill>
                  <a:schemeClr val="tx2"/>
                </a:solidFill>
              </a:rPr>
              <a:t>avg_rel_density</a:t>
            </a:r>
            <a:r>
              <a:rPr lang="en-US" dirty="0">
                <a:solidFill>
                  <a:schemeClr val="tx2"/>
                </a:solidFill>
              </a:rPr>
              <a:t>: In this case anomaly score is also called </a:t>
            </a:r>
            <a:r>
              <a:rPr lang="en-US" b="1" dirty="0">
                <a:solidFill>
                  <a:schemeClr val="tx2"/>
                </a:solidFill>
              </a:rPr>
              <a:t>LOF: Local Outlier Factor</a:t>
            </a:r>
            <a:endParaRPr lang="en-US" sz="2800" b="1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Points A, C, and D have the largest anomaly scores:</a:t>
            </a:r>
          </a:p>
          <a:p>
            <a:r>
              <a:rPr lang="en-US" dirty="0">
                <a:solidFill>
                  <a:schemeClr val="tx2"/>
                </a:solidFill>
              </a:rPr>
              <a:t>  C: the most extreme anomaly </a:t>
            </a:r>
          </a:p>
          <a:p>
            <a:r>
              <a:rPr lang="en-US" dirty="0">
                <a:solidFill>
                  <a:schemeClr val="tx2"/>
                </a:solidFill>
              </a:rPr>
              <a:t>  D: the most extreme point </a:t>
            </a:r>
          </a:p>
          <a:p>
            <a:r>
              <a:rPr lang="en-US" dirty="0">
                <a:solidFill>
                  <a:schemeClr val="tx2"/>
                </a:solidFill>
              </a:rPr>
              <a:t>       </a:t>
            </a:r>
            <a:r>
              <a:rPr lang="en-US" dirty="0" err="1">
                <a:solidFill>
                  <a:schemeClr val="tx2"/>
                </a:solidFill>
              </a:rPr>
              <a:t>wrt</a:t>
            </a:r>
            <a:r>
              <a:rPr lang="en-US" dirty="0">
                <a:solidFill>
                  <a:schemeClr val="tx2"/>
                </a:solidFill>
              </a:rPr>
              <a:t> the compact set of points</a:t>
            </a:r>
          </a:p>
          <a:p>
            <a:r>
              <a:rPr lang="en-US" dirty="0">
                <a:solidFill>
                  <a:schemeClr val="tx2"/>
                </a:solidFill>
              </a:rPr>
              <a:t>  A: the most extreme point </a:t>
            </a:r>
          </a:p>
          <a:p>
            <a:r>
              <a:rPr lang="en-US" dirty="0">
                <a:solidFill>
                  <a:schemeClr val="tx2"/>
                </a:solidFill>
              </a:rPr>
              <a:t>       </a:t>
            </a:r>
            <a:r>
              <a:rPr lang="en-US" dirty="0" err="1">
                <a:solidFill>
                  <a:schemeClr val="tx2"/>
                </a:solidFill>
              </a:rPr>
              <a:t>wrt</a:t>
            </a:r>
            <a:r>
              <a:rPr lang="en-US" dirty="0">
                <a:solidFill>
                  <a:schemeClr val="tx2"/>
                </a:solidFill>
              </a:rPr>
              <a:t> the loose set of points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5016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altLang="en-US" sz="2500"/>
              <a:t>Strengths/Weaknesses of Density-Based Approaches</a:t>
            </a:r>
            <a:r>
              <a:rPr lang="en-US" altLang="en-US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Simple</a:t>
            </a:r>
          </a:p>
          <a:p>
            <a:pPr lvl="3"/>
            <a:endParaRPr lang="en-US" altLang="en-US"/>
          </a:p>
          <a:p>
            <a:r>
              <a:rPr lang="en-US" altLang="en-US"/>
              <a:t>Expensive – O(n</a:t>
            </a:r>
            <a:r>
              <a:rPr lang="en-US" altLang="en-US" baseline="30000"/>
              <a:t>2</a:t>
            </a:r>
            <a:r>
              <a:rPr lang="en-US" altLang="en-US"/>
              <a:t>)</a:t>
            </a:r>
          </a:p>
          <a:p>
            <a:pPr lvl="3"/>
            <a:endParaRPr lang="en-US" altLang="en-US"/>
          </a:p>
          <a:p>
            <a:r>
              <a:rPr lang="en-US" altLang="en-US"/>
              <a:t>Sensitive to parameters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Density becomes less meaningful in high-dimensional space</a:t>
            </a:r>
          </a:p>
          <a:p>
            <a:endParaRPr lang="en-US" altLang="en-US"/>
          </a:p>
          <a:p>
            <a:pPr>
              <a:buFont typeface="Monotype Sorts" pitchFamily="-84" charset="2"/>
              <a:buNone/>
            </a:pPr>
            <a:endParaRPr lang="en-US" altLang="en-US"/>
          </a:p>
          <a:p>
            <a:pPr lvl="3"/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E6034-F1B5-554D-908E-5A0BDC49FF1B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51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Clustering-Based Approaches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5151437" cy="5181600"/>
          </a:xfrm>
        </p:spPr>
        <p:txBody>
          <a:bodyPr/>
          <a:lstStyle/>
          <a:p>
            <a:pPr marL="342900" indent="-342900"/>
            <a:r>
              <a:rPr lang="en-US" altLang="en-US" sz="2400" b="1"/>
              <a:t>Clustering-based Outlier:</a:t>
            </a:r>
            <a:r>
              <a:rPr lang="en-US" altLang="en-US" sz="2400"/>
              <a:t> An object is a cluster-based outlier if it does not strongly belong to any cluster </a:t>
            </a:r>
          </a:p>
          <a:p>
            <a:pPr marL="742950" lvl="1" indent="-285750"/>
            <a:r>
              <a:rPr lang="en-US" altLang="en-US" sz="2000"/>
              <a:t>For prototype-based clusters, an object is an outlier if it is not close enough to a cluster center</a:t>
            </a:r>
          </a:p>
          <a:p>
            <a:pPr marL="742950" lvl="1" indent="-285750"/>
            <a:r>
              <a:rPr lang="en-US" altLang="en-US" sz="2000"/>
              <a:t>For density-based clusters, an object is an outlier if its density is too low</a:t>
            </a:r>
          </a:p>
          <a:p>
            <a:pPr marL="742950" lvl="1" indent="-285750"/>
            <a:r>
              <a:rPr lang="en-US" altLang="en-US" sz="2000"/>
              <a:t>For graph-based clusters, an object is an outlier if it is not well connected</a:t>
            </a:r>
          </a:p>
          <a:p>
            <a:pPr marL="342900" indent="-342900"/>
            <a:r>
              <a:rPr lang="en-US" altLang="en-US" sz="2400"/>
              <a:t>Other issues include the impact of outliers on the clusters and the number of clusters</a:t>
            </a:r>
          </a:p>
          <a:p>
            <a:pPr marL="742950" lvl="1" indent="-285750"/>
            <a:endParaRPr lang="en-US" altLang="en-US" sz="2000"/>
          </a:p>
        </p:txBody>
      </p:sp>
      <p:grpSp>
        <p:nvGrpSpPr>
          <p:cNvPr id="32772" name="Group 4"/>
          <p:cNvGrpSpPr>
            <a:grpSpLocks/>
          </p:cNvGrpSpPr>
          <p:nvPr/>
        </p:nvGrpSpPr>
        <p:grpSpPr bwMode="auto">
          <a:xfrm>
            <a:off x="5410200" y="1905000"/>
            <a:ext cx="3733800" cy="3074988"/>
            <a:chOff x="3264" y="1231"/>
            <a:chExt cx="2352" cy="1937"/>
          </a:xfrm>
        </p:grpSpPr>
        <p:pic>
          <p:nvPicPr>
            <p:cNvPr id="327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4" y="1231"/>
              <a:ext cx="2352" cy="1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774" name="Oval 6"/>
            <p:cNvSpPr>
              <a:spLocks noChangeArrowheads="1"/>
            </p:cNvSpPr>
            <p:nvPr/>
          </p:nvSpPr>
          <p:spPr bwMode="auto">
            <a:xfrm>
              <a:off x="3552" y="2011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5" name="Oval 7"/>
            <p:cNvSpPr>
              <a:spLocks noChangeArrowheads="1"/>
            </p:cNvSpPr>
            <p:nvPr/>
          </p:nvSpPr>
          <p:spPr bwMode="auto">
            <a:xfrm>
              <a:off x="4752" y="1957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6" name="Oval 8"/>
            <p:cNvSpPr>
              <a:spLocks noChangeArrowheads="1"/>
            </p:cNvSpPr>
            <p:nvPr/>
          </p:nvSpPr>
          <p:spPr bwMode="auto">
            <a:xfrm>
              <a:off x="5424" y="2683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7" name="Oval 9"/>
            <p:cNvSpPr>
              <a:spLocks noChangeArrowheads="1"/>
            </p:cNvSpPr>
            <p:nvPr/>
          </p:nvSpPr>
          <p:spPr bwMode="auto">
            <a:xfrm>
              <a:off x="4016" y="2779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8" name="Oval 10"/>
            <p:cNvSpPr>
              <a:spLocks noChangeArrowheads="1"/>
            </p:cNvSpPr>
            <p:nvPr/>
          </p:nvSpPr>
          <p:spPr bwMode="auto">
            <a:xfrm>
              <a:off x="3392" y="1771"/>
              <a:ext cx="112" cy="102"/>
            </a:xfrm>
            <a:prstGeom prst="ellipse">
              <a:avLst/>
            </a:prstGeom>
            <a:noFill/>
            <a:ln w="19050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2779" name="Line 11"/>
            <p:cNvSpPr>
              <a:spLocks noChangeShapeType="1"/>
            </p:cNvSpPr>
            <p:nvPr/>
          </p:nvSpPr>
          <p:spPr bwMode="auto">
            <a:xfrm flipH="1">
              <a:off x="4224" y="2011"/>
              <a:ext cx="576" cy="96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0" name="Line 12"/>
            <p:cNvSpPr>
              <a:spLocks noChangeShapeType="1"/>
            </p:cNvSpPr>
            <p:nvPr/>
          </p:nvSpPr>
          <p:spPr bwMode="auto">
            <a:xfrm>
              <a:off x="4800" y="2011"/>
              <a:ext cx="48" cy="768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1" name="Line 13"/>
            <p:cNvSpPr>
              <a:spLocks noChangeShapeType="1"/>
            </p:cNvSpPr>
            <p:nvPr/>
          </p:nvSpPr>
          <p:spPr bwMode="auto">
            <a:xfrm flipV="1">
              <a:off x="4800" y="1627"/>
              <a:ext cx="384" cy="384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Line 14"/>
            <p:cNvSpPr>
              <a:spLocks noChangeShapeType="1"/>
            </p:cNvSpPr>
            <p:nvPr/>
          </p:nvSpPr>
          <p:spPr bwMode="auto">
            <a:xfrm>
              <a:off x="4800" y="2011"/>
              <a:ext cx="672" cy="720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Line 15"/>
            <p:cNvSpPr>
              <a:spLocks noChangeShapeType="1"/>
            </p:cNvSpPr>
            <p:nvPr/>
          </p:nvSpPr>
          <p:spPr bwMode="auto">
            <a:xfrm flipH="1">
              <a:off x="3744" y="2011"/>
              <a:ext cx="1056" cy="336"/>
            </a:xfrm>
            <a:prstGeom prst="line">
              <a:avLst/>
            </a:prstGeom>
            <a:noFill/>
            <a:ln w="15875">
              <a:solidFill>
                <a:srgbClr val="8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F1C71-8DB7-174D-9271-87FE6B21DA99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 dirty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645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Clustering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Definition of Outlier:</a:t>
            </a:r>
            <a:r>
              <a:rPr lang="en-US" sz="2400" dirty="0"/>
              <a:t>  Clustering-based definition of outlier:</a:t>
            </a:r>
          </a:p>
          <a:p>
            <a:pPr marL="0" indent="0">
              <a:buNone/>
            </a:pPr>
            <a:r>
              <a:rPr lang="en-US" sz="2400" dirty="0"/>
              <a:t>  A data instance is a cluster-based outlier if the instance does not</a:t>
            </a:r>
          </a:p>
          <a:p>
            <a:pPr marL="0" indent="0">
              <a:buNone/>
            </a:pPr>
            <a:r>
              <a:rPr lang="en-US" sz="2400" dirty="0"/>
              <a:t>  strongly belong to any cluster.</a:t>
            </a:r>
          </a:p>
          <a:p>
            <a:pPr marL="0" indent="0">
              <a:buNone/>
            </a:pPr>
            <a:r>
              <a:rPr lang="en-US" sz="2400" b="1" dirty="0"/>
              <a:t>Anomaly score function: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Given a data instance x from a dataset D, </a:t>
            </a:r>
          </a:p>
          <a:p>
            <a:pPr marL="0" indent="0">
              <a:buNone/>
            </a:pPr>
            <a:r>
              <a:rPr lang="en-US" sz="2400" dirty="0"/>
              <a:t>   Several possible definitions:</a:t>
            </a:r>
          </a:p>
          <a:p>
            <a:pPr marL="0" indent="0">
              <a:buNone/>
            </a:pPr>
            <a:r>
              <a:rPr lang="en-US" sz="2400" dirty="0"/>
              <a:t>    1. f(x) = distance between x and its closest centroid</a:t>
            </a:r>
          </a:p>
          <a:p>
            <a:pPr marL="0" indent="0">
              <a:buNone/>
            </a:pPr>
            <a:r>
              <a:rPr lang="en-US" sz="2400" dirty="0"/>
              <a:t>    2. f(x) : (called relative distance)</a:t>
            </a:r>
          </a:p>
          <a:p>
            <a:pPr marL="0" indent="0">
              <a:buNone/>
            </a:pPr>
            <a:r>
              <a:rPr lang="en-US" sz="2400" dirty="0"/>
              <a:t>            = ratio between the point's distance from the centroid to the </a:t>
            </a:r>
          </a:p>
          <a:p>
            <a:pPr marL="0" indent="0">
              <a:buNone/>
            </a:pPr>
            <a:r>
              <a:rPr lang="en-US" sz="2400" dirty="0"/>
              <a:t>              median distance of all points in the cluster from the centroid </a:t>
            </a:r>
          </a:p>
          <a:p>
            <a:pPr marL="0" indent="0">
              <a:buNone/>
            </a:pPr>
            <a:r>
              <a:rPr lang="en-US" sz="2400" dirty="0"/>
              <a:t>    3. f(x) = improvement in the goodness of a cluster (as </a:t>
            </a:r>
          </a:p>
          <a:p>
            <a:pPr marL="0" indent="0">
              <a:buNone/>
            </a:pPr>
            <a:r>
              <a:rPr lang="en-US" sz="2400" dirty="0"/>
              <a:t>              measured by an objective function) when x is removed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18949419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Anomaly Detection: </a:t>
            </a:r>
            <a:r>
              <a:rPr lang="en-US" dirty="0"/>
              <a:t>Clustering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b="1" dirty="0"/>
              <a:t>How does the approach work?</a:t>
            </a:r>
            <a:r>
              <a:rPr lang="en-US" sz="2400" dirty="0"/>
              <a:t>  (in general):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 Calculate the anomaly score, f(x), for each data point in the dataset.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Use a threshold t on this score to determine outliers. </a:t>
            </a:r>
          </a:p>
          <a:p>
            <a:pPr marL="0" indent="0">
              <a:buNone/>
            </a:pPr>
            <a:r>
              <a:rPr lang="en-US" sz="2400" dirty="0"/>
              <a:t>    That is, x is an outlier </a:t>
            </a:r>
            <a:r>
              <a:rPr lang="en-US" sz="2400" dirty="0" err="1"/>
              <a:t>iff</a:t>
            </a:r>
            <a:r>
              <a:rPr lang="en-US" sz="2400" dirty="0"/>
              <a:t> f(x) &gt; t. </a:t>
            </a:r>
          </a:p>
          <a:p>
            <a:pPr marL="0" indent="0">
              <a:buNone/>
            </a:pPr>
            <a:r>
              <a:rPr lang="en-US" sz="2400" dirty="0"/>
              <a:t>  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Same comments on how to determine good values for k and the threshold as discussed above.</a:t>
            </a:r>
          </a:p>
        </p:txBody>
      </p:sp>
    </p:spTree>
    <p:extLst>
      <p:ext uri="{BB962C8B-B14F-4D97-AF65-F5344CB8AC3E}">
        <p14:creationId xmlns:p14="http://schemas.microsoft.com/office/powerpoint/2010/main" val="17156526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altLang="en-US"/>
              <a:t>Distance of Points from Closest Centroids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424613" y="6068270"/>
            <a:ext cx="1828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/>
              <a:t>Distance</a:t>
            </a:r>
          </a:p>
        </p:txBody>
      </p:sp>
      <p:pic>
        <p:nvPicPr>
          <p:cNvPr id="3379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38" t="6934" r="7738" b="9747"/>
          <a:stretch>
            <a:fillRect/>
          </a:stretch>
        </p:blipFill>
        <p:spPr bwMode="auto">
          <a:xfrm>
            <a:off x="609600" y="1066800"/>
            <a:ext cx="7377113" cy="503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718D-E99A-C949-B267-2C33141CC821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47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6809" y="944562"/>
            <a:ext cx="347223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Using 2 clusters</a:t>
            </a:r>
          </a:p>
          <a:p>
            <a:r>
              <a:rPr lang="en-US" sz="2400" dirty="0">
                <a:solidFill>
                  <a:schemeClr val="tx2"/>
                </a:solidFill>
              </a:rPr>
              <a:t>D is not considered outlier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084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991600" cy="533400"/>
          </a:xfrm>
        </p:spPr>
        <p:txBody>
          <a:bodyPr/>
          <a:lstStyle/>
          <a:p>
            <a:r>
              <a:rPr lang="en-US" altLang="en-US" sz="2800"/>
              <a:t>Relative Distance of Points from Closest Centroid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553200" y="6019800"/>
            <a:ext cx="2133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 dirty="0"/>
              <a:t>Relative Distance</a:t>
            </a:r>
          </a:p>
        </p:txBody>
      </p:sp>
      <p:pic>
        <p:nvPicPr>
          <p:cNvPr id="3482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7" t="5527" r="3662" b="9747"/>
          <a:stretch>
            <a:fillRect/>
          </a:stretch>
        </p:blipFill>
        <p:spPr bwMode="auto">
          <a:xfrm>
            <a:off x="533400" y="990600"/>
            <a:ext cx="758666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059FC-250E-554B-A022-DAB990578F54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48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50632" y="602577"/>
            <a:ext cx="7246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adjusts for the difference in densities among the clusters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45720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" y="512255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13.1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0942" y="32004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61074" y="3519055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15.0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19600" y="123740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419600" y="1787958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76.9</a:t>
            </a:r>
          </a:p>
        </p:txBody>
      </p:sp>
    </p:spTree>
    <p:extLst>
      <p:ext uri="{BB962C8B-B14F-4D97-AF65-F5344CB8AC3E}">
        <p14:creationId xmlns:p14="http://schemas.microsoft.com/office/powerpoint/2010/main" val="75662360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US" altLang="en-US" sz="2500"/>
              <a:t>Strengths/Weaknesses of Distance-Based Approaches</a:t>
            </a:r>
            <a:r>
              <a:rPr lang="en-US" altLang="en-US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/>
              <a:t>Simple</a:t>
            </a:r>
          </a:p>
          <a:p>
            <a:pPr>
              <a:buFont typeface="Monotype Sorts" pitchFamily="-84" charset="2"/>
              <a:buNone/>
            </a:pPr>
            <a:endParaRPr lang="en-US" altLang="en-US"/>
          </a:p>
          <a:p>
            <a:r>
              <a:rPr lang="en-US" altLang="en-US"/>
              <a:t>Many clustering techniques can be used</a:t>
            </a:r>
          </a:p>
          <a:p>
            <a:pPr lvl="3"/>
            <a:endParaRPr lang="en-US" altLang="en-US"/>
          </a:p>
          <a:p>
            <a:r>
              <a:rPr lang="en-US" altLang="en-US"/>
              <a:t>Can be difficult to decide on a clustering technique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Can be difficult to decide on number of clusters</a:t>
            </a:r>
          </a:p>
          <a:p>
            <a:endParaRPr lang="en-US" altLang="en-US"/>
          </a:p>
          <a:p>
            <a:r>
              <a:rPr lang="en-US" altLang="en-US"/>
              <a:t>Outliers can distort the clusters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39EC-4033-3048-9955-D46CD2B7E993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34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Accuracy vs. Precision and Recall</a:t>
            </a:r>
          </a:p>
        </p:txBody>
      </p:sp>
      <p:graphicFrame>
        <p:nvGraphicFramePr>
          <p:cNvPr id="968707" name="Group 3"/>
          <p:cNvGraphicFramePr>
            <a:graphicFrameLocks noGrp="1"/>
          </p:cNvGraphicFramePr>
          <p:nvPr>
            <p:ph idx="1"/>
          </p:nvPr>
        </p:nvGraphicFramePr>
        <p:xfrm>
          <a:off x="411163" y="1143000"/>
          <a:ext cx="4389437" cy="2243138"/>
        </p:xfrm>
        <a:graphic>
          <a:graphicData uri="http://schemas.openxmlformats.org/drawingml/2006/table">
            <a:tbl>
              <a:tblPr/>
              <a:tblGrid>
                <a:gridCol w="1096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8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6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0850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Count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PREDICTED CLASS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 rowSpan="3"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b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ACTUAL</a:t>
                      </a:r>
                      <a:b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Class=No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68754" name="Text Box 50"/>
          <p:cNvSpPr txBox="1">
            <a:spLocks noChangeArrowheads="1"/>
          </p:cNvSpPr>
          <p:nvPr/>
        </p:nvSpPr>
        <p:spPr bwMode="auto">
          <a:xfrm>
            <a:off x="5029200" y="1219200"/>
            <a:ext cx="3810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N = a + b + c + d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Accuracy = (a + d)/N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 dirty="0">
              <a:solidFill>
                <a:srgbClr val="000000"/>
              </a:solidFill>
            </a:endParaRP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>
                <a:solidFill>
                  <a:srgbClr val="000000"/>
                </a:solidFill>
              </a:rPr>
              <a:t>False Positive Rate </a:t>
            </a:r>
            <a:r>
              <a:rPr lang="en-US" altLang="en-US" sz="2400" dirty="0">
                <a:solidFill>
                  <a:srgbClr val="000000"/>
                </a:solidFill>
              </a:rPr>
              <a:t>= c/(</a:t>
            </a:r>
            <a:r>
              <a:rPr lang="en-US" altLang="en-US" sz="2400" dirty="0" err="1">
                <a:solidFill>
                  <a:srgbClr val="000000"/>
                </a:solidFill>
              </a:rPr>
              <a:t>c+d</a:t>
            </a:r>
            <a:r>
              <a:rPr lang="en-US" altLang="en-US" sz="2400" dirty="0">
                <a:solidFill>
                  <a:srgbClr val="000000"/>
                </a:solidFill>
              </a:rPr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200751"/>
              </p:ext>
            </p:extLst>
          </p:nvPr>
        </p:nvGraphicFramePr>
        <p:xfrm>
          <a:off x="609600" y="3505200"/>
          <a:ext cx="4800600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3" imgW="4241800" imgH="2400300" progId="Equation.3">
                  <p:embed/>
                </p:oleObj>
              </mc:Choice>
              <mc:Fallback>
                <p:oleObj name="Equation" r:id="rId3" imgW="4241800" imgH="2400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4800600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754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/>
              <a:t>Importance of Anomaly Detection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1163" y="1143000"/>
            <a:ext cx="4237037" cy="5181600"/>
          </a:xfrm>
        </p:spPr>
        <p:txBody>
          <a:bodyPr/>
          <a:lstStyle/>
          <a:p>
            <a:pPr marL="342900" indent="-342900">
              <a:lnSpc>
                <a:spcPct val="90000"/>
              </a:lnSpc>
              <a:buFont typeface="Monotype Sorts" pitchFamily="-84" charset="2"/>
              <a:buNone/>
            </a:pPr>
            <a:r>
              <a:rPr lang="en-US" altLang="en-US" sz="2000">
                <a:solidFill>
                  <a:srgbClr val="FF3300"/>
                </a:solidFill>
              </a:rPr>
              <a:t>Ozone Depletion History</a:t>
            </a:r>
          </a:p>
          <a:p>
            <a:pPr marL="342900" indent="-342900">
              <a:lnSpc>
                <a:spcPct val="90000"/>
              </a:lnSpc>
            </a:pPr>
            <a:r>
              <a:rPr lang="en-US" altLang="en-US" sz="1800"/>
              <a:t>In 1985 three researchers (Farman, Gardinar and Shanklin) were puzzled by data gathered by the British Antarctic Survey showing that ozone levels for Antarctica had dropped 10% below normal levels</a:t>
            </a:r>
          </a:p>
          <a:p>
            <a:pPr lvl="4">
              <a:lnSpc>
                <a:spcPct val="90000"/>
              </a:lnSpc>
            </a:pPr>
            <a:endParaRPr lang="en-US" altLang="en-US" sz="1400"/>
          </a:p>
          <a:p>
            <a:pPr marL="342900" indent="-342900">
              <a:lnSpc>
                <a:spcPct val="90000"/>
              </a:lnSpc>
            </a:pPr>
            <a:r>
              <a:rPr lang="en-US" altLang="en-US" sz="1800"/>
              <a:t>Why did the Nimbus 7 satellite, which had instruments aboard for recording ozone levels, not record similarly low ozone concentrations? </a:t>
            </a:r>
          </a:p>
          <a:p>
            <a:pPr lvl="4">
              <a:lnSpc>
                <a:spcPct val="90000"/>
              </a:lnSpc>
            </a:pPr>
            <a:endParaRPr lang="en-US" altLang="en-US" sz="1400"/>
          </a:p>
          <a:p>
            <a:pPr marL="342900" indent="-342900">
              <a:lnSpc>
                <a:spcPct val="90000"/>
              </a:lnSpc>
            </a:pPr>
            <a:r>
              <a:rPr lang="en-US" altLang="en-US" sz="1800"/>
              <a:t>The ozone concentrations recorded by the satellite were so low they were being treated as outliers by a computer program and discarded!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724400" y="5257800"/>
            <a:ext cx="4343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0">
                <a:latin typeface="Tahoma" pitchFamily="34" charset="0"/>
              </a:rPr>
              <a:t>Sources: </a:t>
            </a:r>
            <a:br>
              <a:rPr lang="en-US" altLang="en-US" b="0">
                <a:latin typeface="Tahoma" pitchFamily="34" charset="0"/>
              </a:rPr>
            </a:br>
            <a:r>
              <a:rPr lang="en-US" altLang="en-US" b="0">
                <a:latin typeface="Tahoma" pitchFamily="34" charset="0"/>
              </a:rPr>
              <a:t>    http://exploringdata.cqu.edu.au/ozone.html  </a:t>
            </a:r>
            <a:br>
              <a:rPr lang="en-US" altLang="en-US" b="0">
                <a:latin typeface="Tahoma" pitchFamily="34" charset="0"/>
              </a:rPr>
            </a:br>
            <a:r>
              <a:rPr lang="en-US" altLang="en-US" b="0">
                <a:latin typeface="Tahoma" pitchFamily="34" charset="0"/>
              </a:rPr>
              <a:t>    http://www.epa.gov/ozone/science/hole/size.html</a:t>
            </a:r>
          </a:p>
        </p:txBody>
      </p:sp>
      <p:pic>
        <p:nvPicPr>
          <p:cNvPr id="6149" name="Picture 5" descr="hole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41925" y="1371600"/>
            <a:ext cx="3116263" cy="3689350"/>
          </a:xfrm>
          <a:noFill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504EF-7A2B-E341-AA1D-E386A69DBE5B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2798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93"/>
          <a:stretch>
            <a:fillRect/>
          </a:stretch>
        </p:blipFill>
        <p:spPr bwMode="auto">
          <a:xfrm>
            <a:off x="6172200" y="1066800"/>
            <a:ext cx="2778125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Anomaly/Outlier Detection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163" y="1066800"/>
            <a:ext cx="8318500" cy="5181600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lnSpc>
                <a:spcPct val="90000"/>
              </a:lnSpc>
            </a:pPr>
            <a:r>
              <a:rPr lang="en-US" altLang="en-US" dirty="0"/>
              <a:t>What are anomalies/outliers?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The set of data points that are </a:t>
            </a:r>
            <a:br>
              <a:rPr lang="en-US" altLang="en-US" dirty="0"/>
            </a:br>
            <a:r>
              <a:rPr lang="en-US" altLang="en-US" dirty="0"/>
              <a:t>considerably different than the </a:t>
            </a:r>
            <a:br>
              <a:rPr lang="en-US" altLang="en-US" dirty="0"/>
            </a:br>
            <a:r>
              <a:rPr lang="en-US" altLang="en-US" dirty="0"/>
              <a:t>remainder of the data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Natural implication is that anomalies are relatively rare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One in a thousand occurs often if you have lots of data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Context is important, e.g., freezing temps in July</a:t>
            </a:r>
          </a:p>
          <a:p>
            <a:pPr marL="742950" lvl="1" indent="-285750">
              <a:lnSpc>
                <a:spcPct val="90000"/>
              </a:lnSpc>
            </a:pPr>
            <a:endParaRPr lang="en-US" altLang="en-US" dirty="0"/>
          </a:p>
          <a:p>
            <a:pPr marL="342900" indent="-342900">
              <a:lnSpc>
                <a:spcPct val="90000"/>
              </a:lnSpc>
            </a:pPr>
            <a:r>
              <a:rPr lang="en-US" altLang="en-US" dirty="0"/>
              <a:t>Can be important or a nuisance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10 foot tall 2 year old</a:t>
            </a:r>
          </a:p>
          <a:p>
            <a:pPr marL="742950" lvl="1" indent="-285750">
              <a:lnSpc>
                <a:spcPct val="90000"/>
              </a:lnSpc>
            </a:pPr>
            <a:r>
              <a:rPr lang="en-US" altLang="en-US" dirty="0"/>
              <a:t>Unusually high blood pressure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3319-FDB4-404B-BD44-2C04FA8D66FB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1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Causes of Anomalies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/>
            <a:r>
              <a:rPr lang="en-US" altLang="en-US"/>
              <a:t>Data from different classes</a:t>
            </a:r>
          </a:p>
          <a:p>
            <a:pPr marL="742950" lvl="1" indent="-285750"/>
            <a:r>
              <a:rPr lang="en-US" altLang="en-US"/>
              <a:t>Measuring the weights of oranges, but a few grapefruit are mixed in</a:t>
            </a:r>
          </a:p>
          <a:p>
            <a:pPr marL="742950" lvl="1" indent="-285750"/>
            <a:endParaRPr lang="en-US" altLang="en-US"/>
          </a:p>
          <a:p>
            <a:pPr marL="342900" indent="-342900"/>
            <a:r>
              <a:rPr lang="en-US" altLang="en-US"/>
              <a:t>Natural variation</a:t>
            </a:r>
          </a:p>
          <a:p>
            <a:pPr marL="742950" lvl="1" indent="-285750"/>
            <a:r>
              <a:rPr lang="en-US" altLang="en-US"/>
              <a:t>Unusually tall people</a:t>
            </a:r>
          </a:p>
          <a:p>
            <a:pPr marL="742950" lvl="1" indent="-285750"/>
            <a:endParaRPr lang="en-US" altLang="en-US"/>
          </a:p>
          <a:p>
            <a:pPr marL="342900" indent="-342900"/>
            <a:r>
              <a:rPr lang="en-US" altLang="en-US"/>
              <a:t>Data errors</a:t>
            </a:r>
          </a:p>
          <a:p>
            <a:pPr marL="742950" lvl="1" indent="-285750"/>
            <a:r>
              <a:rPr lang="en-US" altLang="en-US"/>
              <a:t>200 pound 2 year old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C633-1E2A-CB46-A360-5873D37721EA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8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Distinction Between Noise and Anomalies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spcAft>
                <a:spcPts val="800"/>
              </a:spcAft>
            </a:pPr>
            <a:r>
              <a:rPr lang="en-US" altLang="en-US" sz="2400"/>
              <a:t>Noise is erroneous, perhaps random, values or contaminating objects</a:t>
            </a:r>
          </a:p>
          <a:p>
            <a:pPr marL="742950" lvl="1" indent="-285750">
              <a:spcAft>
                <a:spcPts val="800"/>
              </a:spcAft>
            </a:pPr>
            <a:r>
              <a:rPr lang="en-US" altLang="en-US" sz="2000"/>
              <a:t>Weight recorded incorrectly</a:t>
            </a:r>
          </a:p>
          <a:p>
            <a:pPr marL="742950" lvl="1" indent="-285750">
              <a:spcAft>
                <a:spcPts val="800"/>
              </a:spcAft>
            </a:pPr>
            <a:r>
              <a:rPr lang="en-US" altLang="en-US" sz="2000"/>
              <a:t>Grapefruit mixed in with the oranges</a:t>
            </a:r>
          </a:p>
          <a:p>
            <a:pPr marL="342900" indent="-342900">
              <a:spcAft>
                <a:spcPts val="800"/>
              </a:spcAft>
            </a:pPr>
            <a:endParaRPr lang="en-US" altLang="en-US" sz="1200"/>
          </a:p>
          <a:p>
            <a:pPr marL="342900" indent="-342900">
              <a:spcAft>
                <a:spcPts val="800"/>
              </a:spcAft>
            </a:pPr>
            <a:r>
              <a:rPr lang="en-US" altLang="en-US" sz="2400"/>
              <a:t>Noise doesn’t necessarily produce unusual values or objects</a:t>
            </a:r>
          </a:p>
          <a:p>
            <a:pPr marL="342900" indent="-342900">
              <a:spcAft>
                <a:spcPts val="800"/>
              </a:spcAft>
            </a:pPr>
            <a:r>
              <a:rPr lang="en-US" altLang="en-US" sz="2400"/>
              <a:t>Noise is not interesting</a:t>
            </a:r>
          </a:p>
          <a:p>
            <a:pPr marL="342900" indent="-342900">
              <a:spcAft>
                <a:spcPts val="800"/>
              </a:spcAft>
            </a:pPr>
            <a:r>
              <a:rPr lang="en-US" altLang="en-US" sz="2400"/>
              <a:t>Anomalies may be interesting if they are not a result of noise</a:t>
            </a:r>
          </a:p>
          <a:p>
            <a:pPr marL="342900" indent="-342900">
              <a:spcAft>
                <a:spcPts val="800"/>
              </a:spcAft>
            </a:pPr>
            <a:r>
              <a:rPr lang="en-US" altLang="en-US" sz="2400"/>
              <a:t>Noise and anomalies are related but distinct concepts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8D91E-884C-FF4C-A81F-D156C4637C9A}" type="datetime1">
              <a:rPr lang="en-US" smtClean="0"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en-US" b="0"/>
              <a:t>Introduction to Data Mining, 2nd Edition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5C68D-8B6D-4F42-9DBE-A70E1D155A4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03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2805</Words>
  <Application>Microsoft Office PowerPoint</Application>
  <PresentationFormat>On-screen Show (4:3)</PresentationFormat>
  <Paragraphs>538</Paragraphs>
  <Slides>49</Slides>
  <Notes>5</Notes>
  <HiddenSlides>4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Arial</vt:lpstr>
      <vt:lpstr>Calibri</vt:lpstr>
      <vt:lpstr>Cambria Math</vt:lpstr>
      <vt:lpstr>Monotype Sorts</vt:lpstr>
      <vt:lpstr>Tahoma</vt:lpstr>
      <vt:lpstr>Times New Roman</vt:lpstr>
      <vt:lpstr>Wingdings</vt:lpstr>
      <vt:lpstr>Office Theme</vt:lpstr>
      <vt:lpstr>LC.BRev.FY97</vt:lpstr>
      <vt:lpstr>1_LC.BRev.FY97</vt:lpstr>
      <vt:lpstr>Equation</vt:lpstr>
      <vt:lpstr>Anomaly Detection</vt:lpstr>
      <vt:lpstr>Class Discussion Points Based on Ruiz’s study guide for tests</vt:lpstr>
      <vt:lpstr>Class Discussion Points (cont.)</vt:lpstr>
      <vt:lpstr>Limitation of Accuracy</vt:lpstr>
      <vt:lpstr>Accuracy vs. Precision and Recall</vt:lpstr>
      <vt:lpstr>Importance of Anomaly Detection</vt:lpstr>
      <vt:lpstr>Anomaly/Outlier Detection</vt:lpstr>
      <vt:lpstr>Causes of Anomalies</vt:lpstr>
      <vt:lpstr>Distinction Between Noise and Anomalies</vt:lpstr>
      <vt:lpstr>Anomaly Detection</vt:lpstr>
      <vt:lpstr>Anomaly Detection Schemes </vt:lpstr>
      <vt:lpstr>General Issues: Number of Attributes</vt:lpstr>
      <vt:lpstr>Model-Based Anomaly Detection</vt:lpstr>
      <vt:lpstr>Additional Anomaly Detection Techniques</vt:lpstr>
      <vt:lpstr>Visual Approaches</vt:lpstr>
      <vt:lpstr>General Issues: Anomaly Scoring</vt:lpstr>
      <vt:lpstr>Other Issues for Anomaly Detection</vt:lpstr>
      <vt:lpstr>Variants of Anomaly Detection Problems</vt:lpstr>
      <vt:lpstr>Anomaly Detection: General Approach</vt:lpstr>
      <vt:lpstr>Anomaly Detection: Statistical Approach</vt:lpstr>
      <vt:lpstr>Finding a good value for the threshold</vt:lpstr>
      <vt:lpstr>Statistical Approaches</vt:lpstr>
      <vt:lpstr>Anomaly Detection: Statistical Approach</vt:lpstr>
      <vt:lpstr>Example: Normal Distributions</vt:lpstr>
      <vt:lpstr>Grubbs’ Test</vt:lpstr>
      <vt:lpstr>Statistical-based – Likelihood Approach</vt:lpstr>
      <vt:lpstr>Statistical-based – Likelihood Approach</vt:lpstr>
      <vt:lpstr>Strengths/Weaknesses of Statistical Approaches </vt:lpstr>
      <vt:lpstr>Distance (proximity)-Based Approaches</vt:lpstr>
      <vt:lpstr>Strengths/Weaknesses of Distance-Based Approaches </vt:lpstr>
      <vt:lpstr>Anomaly Detection: Proximity Approach</vt:lpstr>
      <vt:lpstr>Anomaly score based on distance to  1st nearest neighbor  One Outlier</vt:lpstr>
      <vt:lpstr>PowerPoint Presentation</vt:lpstr>
      <vt:lpstr>PowerPoint Presentation</vt:lpstr>
      <vt:lpstr>PowerPoint Presentation</vt:lpstr>
      <vt:lpstr>Density-Based Approaches</vt:lpstr>
      <vt:lpstr>Relative Density</vt:lpstr>
      <vt:lpstr>Density-based: LOF approach</vt:lpstr>
      <vt:lpstr>Anomaly Detection: Density Approach</vt:lpstr>
      <vt:lpstr>Anomaly Detection: Density Approach</vt:lpstr>
      <vt:lpstr>Anomaly Detection: Density Approach</vt:lpstr>
      <vt:lpstr>Relative Density Outlier Scores</vt:lpstr>
      <vt:lpstr>Strengths/Weaknesses of Density-Based Approaches </vt:lpstr>
      <vt:lpstr>Clustering-Based Approaches</vt:lpstr>
      <vt:lpstr>Anomaly Detection: Clustering Approach</vt:lpstr>
      <vt:lpstr>Anomaly Detection: Clustering Approach</vt:lpstr>
      <vt:lpstr>Distance of Points from Closest Centroids</vt:lpstr>
      <vt:lpstr>Relative Distance of Points from Closest Centroid</vt:lpstr>
      <vt:lpstr>Strengths/Weaknesses of Distance-Based Approaches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Anomaly Detection Slides based on Chapter 10 of “Introduction to Data Mining” textbook by Tan, Steinbach, Kumar </dc:title>
  <dc:creator>Carolina Ruiz</dc:creator>
  <cp:lastModifiedBy>Ruiz, Carolina</cp:lastModifiedBy>
  <cp:revision>81</cp:revision>
  <dcterms:created xsi:type="dcterms:W3CDTF">2006-08-16T00:00:00Z</dcterms:created>
  <dcterms:modified xsi:type="dcterms:W3CDTF">2019-11-07T20:02:59Z</dcterms:modified>
</cp:coreProperties>
</file>