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</p:sldIdLst>
  <p:sldSz cx="13004800" cy="9753600"/>
  <p:notesSz cx="6858000" cy="9144000"/>
  <p:defaultTextStyle>
    <a:lvl1pPr algn="ctr" defTabSz="584200">
      <a:defRPr sz="3600">
        <a:solidFill>
          <a:srgbClr val="535353"/>
        </a:solidFill>
        <a:latin typeface="Gill Sans Light"/>
        <a:ea typeface="Gill Sans Light"/>
        <a:cs typeface="Gill Sans Light"/>
        <a:sym typeface="Gill Sans Light"/>
      </a:defRPr>
    </a:lvl1pPr>
    <a:lvl2pPr algn="ctr" defTabSz="584200">
      <a:defRPr sz="3600">
        <a:solidFill>
          <a:srgbClr val="535353"/>
        </a:solidFill>
        <a:latin typeface="Gill Sans Light"/>
        <a:ea typeface="Gill Sans Light"/>
        <a:cs typeface="Gill Sans Light"/>
        <a:sym typeface="Gill Sans Light"/>
      </a:defRPr>
    </a:lvl2pPr>
    <a:lvl3pPr algn="ctr" defTabSz="584200">
      <a:defRPr sz="3600">
        <a:solidFill>
          <a:srgbClr val="535353"/>
        </a:solidFill>
        <a:latin typeface="Gill Sans Light"/>
        <a:ea typeface="Gill Sans Light"/>
        <a:cs typeface="Gill Sans Light"/>
        <a:sym typeface="Gill Sans Light"/>
      </a:defRPr>
    </a:lvl3pPr>
    <a:lvl4pPr algn="ctr" defTabSz="584200">
      <a:defRPr sz="3600">
        <a:solidFill>
          <a:srgbClr val="535353"/>
        </a:solidFill>
        <a:latin typeface="Gill Sans Light"/>
        <a:ea typeface="Gill Sans Light"/>
        <a:cs typeface="Gill Sans Light"/>
        <a:sym typeface="Gill Sans Light"/>
      </a:defRPr>
    </a:lvl4pPr>
    <a:lvl5pPr algn="ctr" defTabSz="584200">
      <a:defRPr sz="3600">
        <a:solidFill>
          <a:srgbClr val="535353"/>
        </a:solidFill>
        <a:latin typeface="Gill Sans Light"/>
        <a:ea typeface="Gill Sans Light"/>
        <a:cs typeface="Gill Sans Light"/>
        <a:sym typeface="Gill Sans Light"/>
      </a:defRPr>
    </a:lvl5pPr>
    <a:lvl6pPr algn="ctr" defTabSz="584200">
      <a:defRPr sz="3600">
        <a:solidFill>
          <a:srgbClr val="535353"/>
        </a:solidFill>
        <a:latin typeface="Gill Sans Light"/>
        <a:ea typeface="Gill Sans Light"/>
        <a:cs typeface="Gill Sans Light"/>
        <a:sym typeface="Gill Sans Light"/>
      </a:defRPr>
    </a:lvl6pPr>
    <a:lvl7pPr algn="ctr" defTabSz="584200">
      <a:defRPr sz="3600">
        <a:solidFill>
          <a:srgbClr val="535353"/>
        </a:solidFill>
        <a:latin typeface="Gill Sans Light"/>
        <a:ea typeface="Gill Sans Light"/>
        <a:cs typeface="Gill Sans Light"/>
        <a:sym typeface="Gill Sans Light"/>
      </a:defRPr>
    </a:lvl7pPr>
    <a:lvl8pPr algn="ctr" defTabSz="584200">
      <a:defRPr sz="3600">
        <a:solidFill>
          <a:srgbClr val="535353"/>
        </a:solidFill>
        <a:latin typeface="Gill Sans Light"/>
        <a:ea typeface="Gill Sans Light"/>
        <a:cs typeface="Gill Sans Light"/>
        <a:sym typeface="Gill Sans Light"/>
      </a:defRPr>
    </a:lvl8pPr>
    <a:lvl9pPr algn="ctr" defTabSz="584200">
      <a:defRPr sz="3600">
        <a:solidFill>
          <a:srgbClr val="535353"/>
        </a:solidFill>
        <a:latin typeface="Gill Sans Light"/>
        <a:ea typeface="Gill Sans Light"/>
        <a:cs typeface="Gill Sans Light"/>
        <a:sym typeface="Gill Sans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Gill Sans SemiBold"/>
          <a:ea typeface="Gill Sans SemiBold"/>
          <a:cs typeface="Gill Sans SemiBold"/>
        </a:font>
        <a:srgbClr val="535353"/>
      </a:tcTxStyle>
      <a:tcStyle>
        <a:tcBdr>
          <a:left>
            <a:ln w="12700" cap="flat">
              <a:solidFill>
                <a:srgbClr val="340053"/>
              </a:solidFill>
              <a:prstDash val="solid"/>
              <a:bevel/>
            </a:ln>
          </a:left>
          <a:right>
            <a:ln w="12700" cap="flat">
              <a:solidFill>
                <a:srgbClr val="340053"/>
              </a:solidFill>
              <a:prstDash val="solid"/>
              <a:bevel/>
            </a:ln>
          </a:right>
          <a:top>
            <a:ln w="12700" cap="flat">
              <a:solidFill>
                <a:srgbClr val="340053"/>
              </a:solidFill>
              <a:prstDash val="solid"/>
              <a:bevel/>
            </a:ln>
          </a:top>
          <a:bottom>
            <a:ln w="12700" cap="flat">
              <a:solidFill>
                <a:srgbClr val="340053"/>
              </a:solidFill>
              <a:prstDash val="solid"/>
              <a:bevel/>
            </a:ln>
          </a:bottom>
          <a:insideH>
            <a:ln w="12700" cap="flat">
              <a:solidFill>
                <a:srgbClr val="340053"/>
              </a:solidFill>
              <a:prstDash val="solid"/>
              <a:bevel/>
            </a:ln>
          </a:insideH>
          <a:insideV>
            <a:ln w="12700" cap="flat">
              <a:solidFill>
                <a:srgbClr val="340053"/>
              </a:solidFill>
              <a:prstDash val="solid"/>
              <a:bevel/>
            </a:ln>
          </a:insideV>
        </a:tcBdr>
        <a:fill>
          <a:solidFill>
            <a:srgbClr val="D5E2E4"/>
          </a:solidFill>
        </a:fill>
      </a:tcStyle>
    </a:wholeTbl>
    <a:band2H>
      <a:tcTxStyle/>
      <a:tcStyle>
        <a:tcBdr/>
        <a:fill>
          <a:solidFill>
            <a:srgbClr val="EBF1F2"/>
          </a:solidFill>
        </a:fill>
      </a:tcStyle>
    </a:band2H>
    <a:firstCol>
      <a:tcTxStyle b="on" i="on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bevel/>
            </a:ln>
          </a:left>
          <a:right>
            <a:ln w="12700" cap="flat">
              <a:solidFill>
                <a:srgbClr val="340053"/>
              </a:solidFill>
              <a:prstDash val="solid"/>
              <a:bevel/>
            </a:ln>
          </a:right>
          <a:top>
            <a:ln w="12700" cap="flat">
              <a:solidFill>
                <a:srgbClr val="340053"/>
              </a:solidFill>
              <a:prstDash val="solid"/>
              <a:bevel/>
            </a:ln>
          </a:top>
          <a:bottom>
            <a:ln w="12700" cap="flat">
              <a:solidFill>
                <a:srgbClr val="340053"/>
              </a:solidFill>
              <a:prstDash val="solid"/>
              <a:bevel/>
            </a:ln>
          </a:bottom>
          <a:insideH>
            <a:ln w="12700" cap="flat">
              <a:solidFill>
                <a:srgbClr val="340053"/>
              </a:solidFill>
              <a:prstDash val="solid"/>
              <a:bevel/>
            </a:ln>
          </a:insideH>
          <a:insideV>
            <a:ln w="12700" cap="flat">
              <a:solidFill>
                <a:srgbClr val="340053"/>
              </a:solidFill>
              <a:prstDash val="solid"/>
              <a:bevel/>
            </a:ln>
          </a:insideV>
        </a:tcBdr>
        <a:fill>
          <a:solidFill>
            <a:srgbClr val="78AAB3"/>
          </a:solidFill>
        </a:fill>
      </a:tcStyle>
    </a:firstCol>
    <a:lastRow>
      <a:tcTxStyle b="on" i="on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bevel/>
            </a:ln>
          </a:left>
          <a:right>
            <a:ln w="12700" cap="flat">
              <a:solidFill>
                <a:srgbClr val="340053"/>
              </a:solidFill>
              <a:prstDash val="solid"/>
              <a:bevel/>
            </a:ln>
          </a:right>
          <a:top>
            <a:ln w="38100" cap="flat">
              <a:solidFill>
                <a:srgbClr val="340053"/>
              </a:solidFill>
              <a:prstDash val="solid"/>
              <a:bevel/>
            </a:ln>
          </a:top>
          <a:bottom>
            <a:ln w="12700" cap="flat">
              <a:solidFill>
                <a:srgbClr val="340053"/>
              </a:solidFill>
              <a:prstDash val="solid"/>
              <a:bevel/>
            </a:ln>
          </a:bottom>
          <a:insideH>
            <a:ln w="12700" cap="flat">
              <a:solidFill>
                <a:srgbClr val="340053"/>
              </a:solidFill>
              <a:prstDash val="solid"/>
              <a:bevel/>
            </a:ln>
          </a:insideH>
          <a:insideV>
            <a:ln w="12700" cap="flat">
              <a:solidFill>
                <a:srgbClr val="340053"/>
              </a:solidFill>
              <a:prstDash val="solid"/>
              <a:bevel/>
            </a:ln>
          </a:insideV>
        </a:tcBdr>
        <a:fill>
          <a:solidFill>
            <a:srgbClr val="78AAB3"/>
          </a:solidFill>
        </a:fill>
      </a:tcStyle>
    </a:lastRow>
    <a:firstRow>
      <a:tcTxStyle b="on" i="on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bevel/>
            </a:ln>
          </a:left>
          <a:right>
            <a:ln w="12700" cap="flat">
              <a:solidFill>
                <a:srgbClr val="340053"/>
              </a:solidFill>
              <a:prstDash val="solid"/>
              <a:bevel/>
            </a:ln>
          </a:right>
          <a:top>
            <a:ln w="12700" cap="flat">
              <a:solidFill>
                <a:srgbClr val="340053"/>
              </a:solidFill>
              <a:prstDash val="solid"/>
              <a:bevel/>
            </a:ln>
          </a:top>
          <a:bottom>
            <a:ln w="38100" cap="flat">
              <a:solidFill>
                <a:srgbClr val="340053"/>
              </a:solidFill>
              <a:prstDash val="solid"/>
              <a:bevel/>
            </a:ln>
          </a:bottom>
          <a:insideH>
            <a:ln w="12700" cap="flat">
              <a:solidFill>
                <a:srgbClr val="340053"/>
              </a:solidFill>
              <a:prstDash val="solid"/>
              <a:bevel/>
            </a:ln>
          </a:insideH>
          <a:insideV>
            <a:ln w="12700" cap="flat">
              <a:solidFill>
                <a:srgbClr val="340053"/>
              </a:solidFill>
              <a:prstDash val="solid"/>
              <a:bevel/>
            </a:ln>
          </a:insideV>
        </a:tcBdr>
        <a:fill>
          <a:solidFill>
            <a:srgbClr val="78AAB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Gill Sans SemiBold"/>
          <a:ea typeface="Gill Sans SemiBold"/>
          <a:cs typeface="Gill Sans SemiBold"/>
        </a:font>
        <a:srgbClr val="535353"/>
      </a:tcTxStyle>
      <a:tcStyle>
        <a:tcBdr>
          <a:left>
            <a:ln w="12700" cap="flat">
              <a:solidFill>
                <a:srgbClr val="340053"/>
              </a:solidFill>
              <a:prstDash val="solid"/>
              <a:bevel/>
            </a:ln>
          </a:left>
          <a:right>
            <a:ln w="12700" cap="flat">
              <a:solidFill>
                <a:srgbClr val="340053"/>
              </a:solidFill>
              <a:prstDash val="solid"/>
              <a:bevel/>
            </a:ln>
          </a:right>
          <a:top>
            <a:ln w="12700" cap="flat">
              <a:solidFill>
                <a:srgbClr val="340053"/>
              </a:solidFill>
              <a:prstDash val="solid"/>
              <a:bevel/>
            </a:ln>
          </a:top>
          <a:bottom>
            <a:ln w="12700" cap="flat">
              <a:solidFill>
                <a:srgbClr val="340053"/>
              </a:solidFill>
              <a:prstDash val="solid"/>
              <a:bevel/>
            </a:ln>
          </a:bottom>
          <a:insideH>
            <a:ln w="12700" cap="flat">
              <a:solidFill>
                <a:srgbClr val="340053"/>
              </a:solidFill>
              <a:prstDash val="solid"/>
              <a:bevel/>
            </a:ln>
          </a:insideH>
          <a:insideV>
            <a:ln w="12700" cap="flat">
              <a:solidFill>
                <a:srgbClr val="340053"/>
              </a:solidFill>
              <a:prstDash val="solid"/>
              <a:bevel/>
            </a:ln>
          </a:insideV>
        </a:tcBdr>
        <a:fill>
          <a:solidFill>
            <a:srgbClr val="F1DDCB"/>
          </a:solidFill>
        </a:fill>
      </a:tcStyle>
    </a:wholeTbl>
    <a:band2H>
      <a:tcTxStyle/>
      <a:tcStyle>
        <a:tcBdr/>
        <a:fill>
          <a:solidFill>
            <a:srgbClr val="F8EFE7"/>
          </a:solidFill>
        </a:fill>
      </a:tcStyle>
    </a:band2H>
    <a:firstCol>
      <a:tcTxStyle b="on" i="on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bevel/>
            </a:ln>
          </a:left>
          <a:right>
            <a:ln w="12700" cap="flat">
              <a:solidFill>
                <a:srgbClr val="340053"/>
              </a:solidFill>
              <a:prstDash val="solid"/>
              <a:bevel/>
            </a:ln>
          </a:right>
          <a:top>
            <a:ln w="12700" cap="flat">
              <a:solidFill>
                <a:srgbClr val="340053"/>
              </a:solidFill>
              <a:prstDash val="solid"/>
              <a:bevel/>
            </a:ln>
          </a:top>
          <a:bottom>
            <a:ln w="12700" cap="flat">
              <a:solidFill>
                <a:srgbClr val="340053"/>
              </a:solidFill>
              <a:prstDash val="solid"/>
              <a:bevel/>
            </a:ln>
          </a:bottom>
          <a:insideH>
            <a:ln w="12700" cap="flat">
              <a:solidFill>
                <a:srgbClr val="340053"/>
              </a:solidFill>
              <a:prstDash val="solid"/>
              <a:bevel/>
            </a:ln>
          </a:insideH>
          <a:insideV>
            <a:ln w="12700" cap="flat">
              <a:solidFill>
                <a:srgbClr val="340053"/>
              </a:solidFill>
              <a:prstDash val="solid"/>
              <a:bevel/>
            </a:ln>
          </a:insideV>
        </a:tcBdr>
        <a:fill>
          <a:solidFill>
            <a:srgbClr val="D9971A"/>
          </a:solidFill>
        </a:fill>
      </a:tcStyle>
    </a:firstCol>
    <a:lastRow>
      <a:tcTxStyle b="on" i="on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bevel/>
            </a:ln>
          </a:left>
          <a:right>
            <a:ln w="12700" cap="flat">
              <a:solidFill>
                <a:srgbClr val="340053"/>
              </a:solidFill>
              <a:prstDash val="solid"/>
              <a:bevel/>
            </a:ln>
          </a:right>
          <a:top>
            <a:ln w="38100" cap="flat">
              <a:solidFill>
                <a:srgbClr val="340053"/>
              </a:solidFill>
              <a:prstDash val="solid"/>
              <a:bevel/>
            </a:ln>
          </a:top>
          <a:bottom>
            <a:ln w="12700" cap="flat">
              <a:solidFill>
                <a:srgbClr val="340053"/>
              </a:solidFill>
              <a:prstDash val="solid"/>
              <a:bevel/>
            </a:ln>
          </a:bottom>
          <a:insideH>
            <a:ln w="12700" cap="flat">
              <a:solidFill>
                <a:srgbClr val="340053"/>
              </a:solidFill>
              <a:prstDash val="solid"/>
              <a:bevel/>
            </a:ln>
          </a:insideH>
          <a:insideV>
            <a:ln w="12700" cap="flat">
              <a:solidFill>
                <a:srgbClr val="340053"/>
              </a:solidFill>
              <a:prstDash val="solid"/>
              <a:bevel/>
            </a:ln>
          </a:insideV>
        </a:tcBdr>
        <a:fill>
          <a:solidFill>
            <a:srgbClr val="D9971A"/>
          </a:solidFill>
        </a:fill>
      </a:tcStyle>
    </a:lastRow>
    <a:firstRow>
      <a:tcTxStyle b="on" i="on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bevel/>
            </a:ln>
          </a:left>
          <a:right>
            <a:ln w="12700" cap="flat">
              <a:solidFill>
                <a:srgbClr val="340053"/>
              </a:solidFill>
              <a:prstDash val="solid"/>
              <a:bevel/>
            </a:ln>
          </a:right>
          <a:top>
            <a:ln w="12700" cap="flat">
              <a:solidFill>
                <a:srgbClr val="340053"/>
              </a:solidFill>
              <a:prstDash val="solid"/>
              <a:bevel/>
            </a:ln>
          </a:top>
          <a:bottom>
            <a:ln w="38100" cap="flat">
              <a:solidFill>
                <a:srgbClr val="340053"/>
              </a:solidFill>
              <a:prstDash val="solid"/>
              <a:bevel/>
            </a:ln>
          </a:bottom>
          <a:insideH>
            <a:ln w="12700" cap="flat">
              <a:solidFill>
                <a:srgbClr val="340053"/>
              </a:solidFill>
              <a:prstDash val="solid"/>
              <a:bevel/>
            </a:ln>
          </a:insideH>
          <a:insideV>
            <a:ln w="12700" cap="flat">
              <a:solidFill>
                <a:srgbClr val="340053"/>
              </a:solidFill>
              <a:prstDash val="solid"/>
              <a:bevel/>
            </a:ln>
          </a:insideV>
        </a:tcBdr>
        <a:fill>
          <a:solidFill>
            <a:srgbClr val="D9971A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Gill Sans SemiBold"/>
          <a:ea typeface="Gill Sans SemiBold"/>
          <a:cs typeface="Gill Sans SemiBold"/>
        </a:font>
        <a:srgbClr val="535353"/>
      </a:tcTxStyle>
      <a:tcStyle>
        <a:tcBdr>
          <a:left>
            <a:ln w="12700" cap="flat">
              <a:solidFill>
                <a:srgbClr val="340053"/>
              </a:solidFill>
              <a:prstDash val="solid"/>
              <a:bevel/>
            </a:ln>
          </a:left>
          <a:right>
            <a:ln w="12700" cap="flat">
              <a:solidFill>
                <a:srgbClr val="340053"/>
              </a:solidFill>
              <a:prstDash val="solid"/>
              <a:bevel/>
            </a:ln>
          </a:right>
          <a:top>
            <a:ln w="12700" cap="flat">
              <a:solidFill>
                <a:srgbClr val="340053"/>
              </a:solidFill>
              <a:prstDash val="solid"/>
              <a:bevel/>
            </a:ln>
          </a:top>
          <a:bottom>
            <a:ln w="12700" cap="flat">
              <a:solidFill>
                <a:srgbClr val="340053"/>
              </a:solidFill>
              <a:prstDash val="solid"/>
              <a:bevel/>
            </a:ln>
          </a:bottom>
          <a:insideH>
            <a:ln w="12700" cap="flat">
              <a:solidFill>
                <a:srgbClr val="340053"/>
              </a:solidFill>
              <a:prstDash val="solid"/>
              <a:bevel/>
            </a:ln>
          </a:insideH>
          <a:insideV>
            <a:ln w="12700" cap="flat">
              <a:solidFill>
                <a:srgbClr val="340053"/>
              </a:solidFill>
              <a:prstDash val="solid"/>
              <a:bevel/>
            </a:ln>
          </a:insideV>
        </a:tcBdr>
        <a:fill>
          <a:solidFill>
            <a:srgbClr val="D1D3D7"/>
          </a:solidFill>
        </a:fill>
      </a:tcStyle>
    </a:wholeTbl>
    <a:band2H>
      <a:tcTxStyle/>
      <a:tcStyle>
        <a:tcBdr/>
        <a:fill>
          <a:solidFill>
            <a:srgbClr val="E9EAEC"/>
          </a:solidFill>
        </a:fill>
      </a:tcStyle>
    </a:band2H>
    <a:firstCol>
      <a:tcTxStyle b="on" i="on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bevel/>
            </a:ln>
          </a:left>
          <a:right>
            <a:ln w="12700" cap="flat">
              <a:solidFill>
                <a:srgbClr val="340053"/>
              </a:solidFill>
              <a:prstDash val="solid"/>
              <a:bevel/>
            </a:ln>
          </a:right>
          <a:top>
            <a:ln w="12700" cap="flat">
              <a:solidFill>
                <a:srgbClr val="340053"/>
              </a:solidFill>
              <a:prstDash val="solid"/>
              <a:bevel/>
            </a:ln>
          </a:top>
          <a:bottom>
            <a:ln w="12700" cap="flat">
              <a:solidFill>
                <a:srgbClr val="340053"/>
              </a:solidFill>
              <a:prstDash val="solid"/>
              <a:bevel/>
            </a:ln>
          </a:bottom>
          <a:insideH>
            <a:ln w="12700" cap="flat">
              <a:solidFill>
                <a:srgbClr val="340053"/>
              </a:solidFill>
              <a:prstDash val="solid"/>
              <a:bevel/>
            </a:ln>
          </a:insideH>
          <a:insideV>
            <a:ln w="12700" cap="flat">
              <a:solidFill>
                <a:srgbClr val="340053"/>
              </a:solidFill>
              <a:prstDash val="solid"/>
              <a:bevel/>
            </a:ln>
          </a:insideV>
        </a:tcBdr>
        <a:fill>
          <a:solidFill>
            <a:srgbClr val="606B7E"/>
          </a:solidFill>
        </a:fill>
      </a:tcStyle>
    </a:firstCol>
    <a:lastRow>
      <a:tcTxStyle b="on" i="on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bevel/>
            </a:ln>
          </a:left>
          <a:right>
            <a:ln w="12700" cap="flat">
              <a:solidFill>
                <a:srgbClr val="340053"/>
              </a:solidFill>
              <a:prstDash val="solid"/>
              <a:bevel/>
            </a:ln>
          </a:right>
          <a:top>
            <a:ln w="38100" cap="flat">
              <a:solidFill>
                <a:srgbClr val="340053"/>
              </a:solidFill>
              <a:prstDash val="solid"/>
              <a:bevel/>
            </a:ln>
          </a:top>
          <a:bottom>
            <a:ln w="12700" cap="flat">
              <a:solidFill>
                <a:srgbClr val="340053"/>
              </a:solidFill>
              <a:prstDash val="solid"/>
              <a:bevel/>
            </a:ln>
          </a:bottom>
          <a:insideH>
            <a:ln w="12700" cap="flat">
              <a:solidFill>
                <a:srgbClr val="340053"/>
              </a:solidFill>
              <a:prstDash val="solid"/>
              <a:bevel/>
            </a:ln>
          </a:insideH>
          <a:insideV>
            <a:ln w="12700" cap="flat">
              <a:solidFill>
                <a:srgbClr val="340053"/>
              </a:solidFill>
              <a:prstDash val="solid"/>
              <a:bevel/>
            </a:ln>
          </a:insideV>
        </a:tcBdr>
        <a:fill>
          <a:solidFill>
            <a:srgbClr val="606B7E"/>
          </a:solidFill>
        </a:fill>
      </a:tcStyle>
    </a:lastRow>
    <a:firstRow>
      <a:tcTxStyle b="on" i="on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bevel/>
            </a:ln>
          </a:left>
          <a:right>
            <a:ln w="12700" cap="flat">
              <a:solidFill>
                <a:srgbClr val="340053"/>
              </a:solidFill>
              <a:prstDash val="solid"/>
              <a:bevel/>
            </a:ln>
          </a:right>
          <a:top>
            <a:ln w="12700" cap="flat">
              <a:solidFill>
                <a:srgbClr val="340053"/>
              </a:solidFill>
              <a:prstDash val="solid"/>
              <a:bevel/>
            </a:ln>
          </a:top>
          <a:bottom>
            <a:ln w="38100" cap="flat">
              <a:solidFill>
                <a:srgbClr val="340053"/>
              </a:solidFill>
              <a:prstDash val="solid"/>
              <a:bevel/>
            </a:ln>
          </a:bottom>
          <a:insideH>
            <a:ln w="12700" cap="flat">
              <a:solidFill>
                <a:srgbClr val="340053"/>
              </a:solidFill>
              <a:prstDash val="solid"/>
              <a:bevel/>
            </a:ln>
          </a:insideH>
          <a:insideV>
            <a:ln w="12700" cap="flat">
              <a:solidFill>
                <a:srgbClr val="340053"/>
              </a:solidFill>
              <a:prstDash val="solid"/>
              <a:bevel/>
            </a:ln>
          </a:insideV>
        </a:tcBdr>
        <a:fill>
          <a:solidFill>
            <a:srgbClr val="606B7E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Gill Sans SemiBold"/>
          <a:ea typeface="Gill Sans SemiBold"/>
          <a:cs typeface="Gill Sans SemiBold"/>
        </a:font>
        <a:srgbClr val="53535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340053"/>
          </a:solidFill>
        </a:fill>
      </a:tcStyle>
    </a:band2H>
    <a:firstCol>
      <a:tcTxStyle b="on" i="on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AAB3"/>
          </a:solidFill>
        </a:fill>
      </a:tcStyle>
    </a:firstCol>
    <a:lastRow>
      <a:tcTxStyle b="on" i="on">
        <a:font>
          <a:latin typeface="Gill Sans SemiBold"/>
          <a:ea typeface="Gill Sans SemiBold"/>
          <a:cs typeface="Gill Sans SemiBold"/>
        </a:font>
        <a:srgbClr val="53535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35353"/>
              </a:solidFill>
              <a:prstDash val="solid"/>
              <a:bevel/>
            </a:ln>
          </a:top>
          <a:bottom>
            <a:ln w="25400" cap="flat">
              <a:solidFill>
                <a:srgbClr val="535353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40053"/>
          </a:solidFill>
        </a:fill>
      </a:tcStyle>
    </a:lastRow>
    <a:firstRow>
      <a:tcTxStyle b="on" i="on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35353"/>
              </a:solidFill>
              <a:prstDash val="solid"/>
              <a:bevel/>
            </a:ln>
          </a:top>
          <a:bottom>
            <a:ln w="25400" cap="flat">
              <a:solidFill>
                <a:srgbClr val="535353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AAB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Gill Sans SemiBold"/>
          <a:ea typeface="Gill Sans SemiBold"/>
          <a:cs typeface="Gill Sans SemiBold"/>
        </a:font>
        <a:srgbClr val="535353"/>
      </a:tcTxStyle>
      <a:tcStyle>
        <a:tcBdr>
          <a:left>
            <a:ln w="12700" cap="flat">
              <a:solidFill>
                <a:srgbClr val="340053"/>
              </a:solidFill>
              <a:prstDash val="solid"/>
              <a:bevel/>
            </a:ln>
          </a:left>
          <a:right>
            <a:ln w="12700" cap="flat">
              <a:solidFill>
                <a:srgbClr val="340053"/>
              </a:solidFill>
              <a:prstDash val="solid"/>
              <a:bevel/>
            </a:ln>
          </a:right>
          <a:top>
            <a:ln w="12700" cap="flat">
              <a:solidFill>
                <a:srgbClr val="340053"/>
              </a:solidFill>
              <a:prstDash val="solid"/>
              <a:bevel/>
            </a:ln>
          </a:top>
          <a:bottom>
            <a:ln w="12700" cap="flat">
              <a:solidFill>
                <a:srgbClr val="340053"/>
              </a:solidFill>
              <a:prstDash val="solid"/>
              <a:bevel/>
            </a:ln>
          </a:bottom>
          <a:insideH>
            <a:ln w="12700" cap="flat">
              <a:solidFill>
                <a:srgbClr val="340053"/>
              </a:solidFill>
              <a:prstDash val="solid"/>
              <a:bevel/>
            </a:ln>
          </a:insideH>
          <a:insideV>
            <a:ln w="12700" cap="flat">
              <a:solidFill>
                <a:srgbClr val="340053"/>
              </a:solidFill>
              <a:prstDash val="solid"/>
              <a:bevel/>
            </a:ln>
          </a:insideV>
        </a:tcBdr>
        <a:fill>
          <a:solidFill>
            <a:srgbClr val="CFCFCF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n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bevel/>
            </a:ln>
          </a:left>
          <a:right>
            <a:ln w="12700" cap="flat">
              <a:solidFill>
                <a:srgbClr val="340053"/>
              </a:solidFill>
              <a:prstDash val="solid"/>
              <a:bevel/>
            </a:ln>
          </a:right>
          <a:top>
            <a:ln w="12700" cap="flat">
              <a:solidFill>
                <a:srgbClr val="340053"/>
              </a:solidFill>
              <a:prstDash val="solid"/>
              <a:bevel/>
            </a:ln>
          </a:top>
          <a:bottom>
            <a:ln w="12700" cap="flat">
              <a:solidFill>
                <a:srgbClr val="340053"/>
              </a:solidFill>
              <a:prstDash val="solid"/>
              <a:bevel/>
            </a:ln>
          </a:bottom>
          <a:insideH>
            <a:ln w="12700" cap="flat">
              <a:solidFill>
                <a:srgbClr val="340053"/>
              </a:solidFill>
              <a:prstDash val="solid"/>
              <a:bevel/>
            </a:ln>
          </a:insideH>
          <a:insideV>
            <a:ln w="12700" cap="flat">
              <a:solidFill>
                <a:srgbClr val="340053"/>
              </a:solidFill>
              <a:prstDash val="solid"/>
              <a:bevel/>
            </a:ln>
          </a:insideV>
        </a:tcBdr>
        <a:fill>
          <a:solidFill>
            <a:srgbClr val="535353"/>
          </a:solidFill>
        </a:fill>
      </a:tcStyle>
    </a:firstCol>
    <a:lastRow>
      <a:tcTxStyle b="on" i="on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bevel/>
            </a:ln>
          </a:left>
          <a:right>
            <a:ln w="12700" cap="flat">
              <a:solidFill>
                <a:srgbClr val="340053"/>
              </a:solidFill>
              <a:prstDash val="solid"/>
              <a:bevel/>
            </a:ln>
          </a:right>
          <a:top>
            <a:ln w="38100" cap="flat">
              <a:solidFill>
                <a:srgbClr val="340053"/>
              </a:solidFill>
              <a:prstDash val="solid"/>
              <a:bevel/>
            </a:ln>
          </a:top>
          <a:bottom>
            <a:ln w="12700" cap="flat">
              <a:solidFill>
                <a:srgbClr val="340053"/>
              </a:solidFill>
              <a:prstDash val="solid"/>
              <a:bevel/>
            </a:ln>
          </a:bottom>
          <a:insideH>
            <a:ln w="12700" cap="flat">
              <a:solidFill>
                <a:srgbClr val="340053"/>
              </a:solidFill>
              <a:prstDash val="solid"/>
              <a:bevel/>
            </a:ln>
          </a:insideH>
          <a:insideV>
            <a:ln w="12700" cap="flat">
              <a:solidFill>
                <a:srgbClr val="340053"/>
              </a:solidFill>
              <a:prstDash val="solid"/>
              <a:bevel/>
            </a:ln>
          </a:insideV>
        </a:tcBdr>
        <a:fill>
          <a:solidFill>
            <a:srgbClr val="535353"/>
          </a:solidFill>
        </a:fill>
      </a:tcStyle>
    </a:lastRow>
    <a:firstRow>
      <a:tcTxStyle b="on" i="on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bevel/>
            </a:ln>
          </a:left>
          <a:right>
            <a:ln w="12700" cap="flat">
              <a:solidFill>
                <a:srgbClr val="340053"/>
              </a:solidFill>
              <a:prstDash val="solid"/>
              <a:bevel/>
            </a:ln>
          </a:right>
          <a:top>
            <a:ln w="12700" cap="flat">
              <a:solidFill>
                <a:srgbClr val="340053"/>
              </a:solidFill>
              <a:prstDash val="solid"/>
              <a:bevel/>
            </a:ln>
          </a:top>
          <a:bottom>
            <a:ln w="38100" cap="flat">
              <a:solidFill>
                <a:srgbClr val="340053"/>
              </a:solidFill>
              <a:prstDash val="solid"/>
              <a:bevel/>
            </a:ln>
          </a:bottom>
          <a:insideH>
            <a:ln w="12700" cap="flat">
              <a:solidFill>
                <a:srgbClr val="340053"/>
              </a:solidFill>
              <a:prstDash val="solid"/>
              <a:bevel/>
            </a:ln>
          </a:insideH>
          <a:insideV>
            <a:ln w="12700" cap="flat">
              <a:solidFill>
                <a:srgbClr val="340053"/>
              </a:solidFill>
              <a:prstDash val="solid"/>
              <a:bevel/>
            </a:ln>
          </a:insideV>
        </a:tcBdr>
        <a:fill>
          <a:solidFill>
            <a:srgbClr val="535353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Gill Sans SemiBold"/>
          <a:ea typeface="Gill Sans SemiBold"/>
          <a:cs typeface="Gill Sans SemiBold"/>
        </a:font>
        <a:srgbClr val="535353"/>
      </a:tcTxStyle>
      <a:tcStyle>
        <a:tcBdr>
          <a:left>
            <a:ln w="12700" cap="flat">
              <a:solidFill>
                <a:srgbClr val="535353"/>
              </a:solidFill>
              <a:prstDash val="solid"/>
              <a:bevel/>
            </a:ln>
          </a:left>
          <a:right>
            <a:ln w="12700" cap="flat">
              <a:solidFill>
                <a:srgbClr val="535353"/>
              </a:solidFill>
              <a:prstDash val="solid"/>
              <a:bevel/>
            </a:ln>
          </a:right>
          <a:top>
            <a:ln w="12700" cap="flat">
              <a:solidFill>
                <a:srgbClr val="535353"/>
              </a:solidFill>
              <a:prstDash val="solid"/>
              <a:bevel/>
            </a:ln>
          </a:top>
          <a:bottom>
            <a:ln w="12700" cap="flat">
              <a:solidFill>
                <a:srgbClr val="535353"/>
              </a:solidFill>
              <a:prstDash val="solid"/>
              <a:bevel/>
            </a:ln>
          </a:bottom>
          <a:insideH>
            <a:ln w="12700" cap="flat">
              <a:solidFill>
                <a:srgbClr val="535353"/>
              </a:solidFill>
              <a:prstDash val="solid"/>
              <a:bevel/>
            </a:ln>
          </a:insideH>
          <a:insideV>
            <a:ln w="12700" cap="flat">
              <a:solidFill>
                <a:srgbClr val="535353"/>
              </a:solidFill>
              <a:prstDash val="solid"/>
              <a:bevel/>
            </a:ln>
          </a:insideV>
        </a:tcBdr>
        <a:fill>
          <a:solidFill>
            <a:srgbClr val="535353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Gill Sans SemiBold"/>
          <a:ea typeface="Gill Sans SemiBold"/>
          <a:cs typeface="Gill Sans SemiBold"/>
        </a:font>
        <a:srgbClr val="535353"/>
      </a:tcTxStyle>
      <a:tcStyle>
        <a:tcBdr>
          <a:left>
            <a:ln w="12700" cap="flat">
              <a:solidFill>
                <a:srgbClr val="535353"/>
              </a:solidFill>
              <a:prstDash val="solid"/>
              <a:bevel/>
            </a:ln>
          </a:left>
          <a:right>
            <a:ln w="12700" cap="flat">
              <a:solidFill>
                <a:srgbClr val="535353"/>
              </a:solidFill>
              <a:prstDash val="solid"/>
              <a:bevel/>
            </a:ln>
          </a:right>
          <a:top>
            <a:ln w="12700" cap="flat">
              <a:solidFill>
                <a:srgbClr val="535353"/>
              </a:solidFill>
              <a:prstDash val="solid"/>
              <a:bevel/>
            </a:ln>
          </a:top>
          <a:bottom>
            <a:ln w="12700" cap="flat">
              <a:solidFill>
                <a:srgbClr val="535353"/>
              </a:solidFill>
              <a:prstDash val="solid"/>
              <a:bevel/>
            </a:ln>
          </a:bottom>
          <a:insideH>
            <a:ln w="12700" cap="flat">
              <a:solidFill>
                <a:srgbClr val="535353"/>
              </a:solidFill>
              <a:prstDash val="solid"/>
              <a:bevel/>
            </a:ln>
          </a:insideH>
          <a:insideV>
            <a:ln w="12700" cap="flat">
              <a:solidFill>
                <a:srgbClr val="535353"/>
              </a:solidFill>
              <a:prstDash val="solid"/>
              <a:bevel/>
            </a:ln>
          </a:insideV>
        </a:tcBdr>
        <a:fill>
          <a:solidFill>
            <a:srgbClr val="535353">
              <a:alpha val="20000"/>
            </a:srgbClr>
          </a:solidFill>
        </a:fill>
      </a:tcStyle>
    </a:firstCol>
    <a:lastRow>
      <a:tcTxStyle b="on" i="on">
        <a:font>
          <a:latin typeface="Gill Sans SemiBold"/>
          <a:ea typeface="Gill Sans SemiBold"/>
          <a:cs typeface="Gill Sans SemiBold"/>
        </a:font>
        <a:srgbClr val="535353"/>
      </a:tcTxStyle>
      <a:tcStyle>
        <a:tcBdr>
          <a:left>
            <a:ln w="12700" cap="flat">
              <a:solidFill>
                <a:srgbClr val="535353"/>
              </a:solidFill>
              <a:prstDash val="solid"/>
              <a:bevel/>
            </a:ln>
          </a:left>
          <a:right>
            <a:ln w="12700" cap="flat">
              <a:solidFill>
                <a:srgbClr val="535353"/>
              </a:solidFill>
              <a:prstDash val="solid"/>
              <a:bevel/>
            </a:ln>
          </a:right>
          <a:top>
            <a:ln w="50800" cap="flat">
              <a:solidFill>
                <a:srgbClr val="535353"/>
              </a:solidFill>
              <a:prstDash val="solid"/>
              <a:bevel/>
            </a:ln>
          </a:top>
          <a:bottom>
            <a:ln w="12700" cap="flat">
              <a:solidFill>
                <a:srgbClr val="535353"/>
              </a:solidFill>
              <a:prstDash val="solid"/>
              <a:bevel/>
            </a:ln>
          </a:bottom>
          <a:insideH>
            <a:ln w="12700" cap="flat">
              <a:solidFill>
                <a:srgbClr val="535353"/>
              </a:solidFill>
              <a:prstDash val="solid"/>
              <a:bevel/>
            </a:ln>
          </a:insideH>
          <a:insideV>
            <a:ln w="12700" cap="flat">
              <a:solidFill>
                <a:srgbClr val="535353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Gill Sans SemiBold"/>
          <a:ea typeface="Gill Sans SemiBold"/>
          <a:cs typeface="Gill Sans SemiBold"/>
        </a:font>
        <a:srgbClr val="535353"/>
      </a:tcTxStyle>
      <a:tcStyle>
        <a:tcBdr>
          <a:left>
            <a:ln w="12700" cap="flat">
              <a:solidFill>
                <a:srgbClr val="535353"/>
              </a:solidFill>
              <a:prstDash val="solid"/>
              <a:bevel/>
            </a:ln>
          </a:left>
          <a:right>
            <a:ln w="12700" cap="flat">
              <a:solidFill>
                <a:srgbClr val="535353"/>
              </a:solidFill>
              <a:prstDash val="solid"/>
              <a:bevel/>
            </a:ln>
          </a:right>
          <a:top>
            <a:ln w="12700" cap="flat">
              <a:solidFill>
                <a:srgbClr val="535353"/>
              </a:solidFill>
              <a:prstDash val="solid"/>
              <a:bevel/>
            </a:ln>
          </a:top>
          <a:bottom>
            <a:ln w="25400" cap="flat">
              <a:solidFill>
                <a:srgbClr val="535353"/>
              </a:solidFill>
              <a:prstDash val="solid"/>
              <a:bevel/>
            </a:ln>
          </a:bottom>
          <a:insideH>
            <a:ln w="12700" cap="flat">
              <a:solidFill>
                <a:srgbClr val="535353"/>
              </a:solidFill>
              <a:prstDash val="solid"/>
              <a:bevel/>
            </a:ln>
          </a:insideH>
          <a:insideV>
            <a:ln w="12700" cap="flat">
              <a:solidFill>
                <a:srgbClr val="535353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4848" y="-236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8174576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908800"/>
            <a:ext cx="10464800" cy="1282700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5621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355600" y="3251200"/>
            <a:ext cx="12293600" cy="3238500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355600" y="1016000"/>
            <a:ext cx="5892800" cy="3886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355600" y="4889500"/>
            <a:ext cx="5892800" cy="38862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355600" y="36149"/>
            <a:ext cx="12293600" cy="2874102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355600" y="2702296"/>
            <a:ext cx="5892800" cy="6355608"/>
          </a:xfrm>
          <a:prstGeom prst="rect">
            <a:avLst/>
          </a:prstGeom>
        </p:spPr>
        <p:txBody>
          <a:bodyPr/>
          <a:lstStyle>
            <a:lvl1pPr marL="431800" indent="-431800">
              <a:lnSpc>
                <a:spcPct val="100000"/>
              </a:lnSpc>
              <a:spcBef>
                <a:spcPts val="3800"/>
              </a:spcBef>
              <a:defRPr sz="3800"/>
            </a:lvl1pPr>
            <a:lvl2pPr marL="863600" indent="-431800">
              <a:lnSpc>
                <a:spcPct val="100000"/>
              </a:lnSpc>
              <a:spcBef>
                <a:spcPts val="3800"/>
              </a:spcBef>
              <a:defRPr sz="3800"/>
            </a:lvl2pPr>
            <a:lvl3pPr marL="1295400" indent="-431800">
              <a:lnSpc>
                <a:spcPct val="100000"/>
              </a:lnSpc>
              <a:spcBef>
                <a:spcPts val="3800"/>
              </a:spcBef>
              <a:defRPr sz="3800"/>
            </a:lvl3pPr>
            <a:lvl4pPr marL="1727200" indent="-431800">
              <a:lnSpc>
                <a:spcPct val="100000"/>
              </a:lnSpc>
              <a:spcBef>
                <a:spcPts val="3800"/>
              </a:spcBef>
              <a:defRPr sz="3800"/>
            </a:lvl4pPr>
            <a:lvl5pPr marL="2159000" indent="-431800">
              <a:lnSpc>
                <a:spcPct val="100000"/>
              </a:lnSpc>
              <a:spcBef>
                <a:spcPts val="3800"/>
              </a:spcBef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762000" y="762000"/>
            <a:ext cx="11468100" cy="8216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355600" y="244103"/>
            <a:ext cx="12293600" cy="2458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355600" y="2702296"/>
            <a:ext cx="12293600" cy="635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algn="ctr" defTabSz="584200">
        <a:defRPr sz="7200" cap="all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1pPr>
      <a:lvl2pPr algn="ctr" defTabSz="584200">
        <a:defRPr sz="7200" cap="all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2pPr>
      <a:lvl3pPr algn="ctr" defTabSz="584200">
        <a:defRPr sz="7200" cap="all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3pPr>
      <a:lvl4pPr algn="ctr" defTabSz="584200">
        <a:defRPr sz="7200" cap="all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4pPr>
      <a:lvl5pPr algn="ctr" defTabSz="584200">
        <a:defRPr sz="7200" cap="all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5pPr>
      <a:lvl6pPr algn="ctr" defTabSz="584200">
        <a:defRPr sz="7200" cap="all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6pPr>
      <a:lvl7pPr algn="ctr" defTabSz="584200">
        <a:defRPr sz="7200" cap="all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7pPr>
      <a:lvl8pPr algn="ctr" defTabSz="584200">
        <a:defRPr sz="7200" cap="all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8pPr>
      <a:lvl9pPr algn="ctr" defTabSz="584200">
        <a:defRPr sz="7200" cap="all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9pPr>
    </p:titleStyle>
    <p:bodyStyle>
      <a:lvl1pPr marL="5207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1pPr>
      <a:lvl2pPr marL="10414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2pPr>
      <a:lvl3pPr marL="15621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3pPr>
      <a:lvl4pPr marL="20828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4pPr>
      <a:lvl5pPr marL="26035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5pPr>
      <a:lvl6pPr marL="31242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6pPr>
      <a:lvl7pPr marL="36449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7pPr>
      <a:lvl8pPr marL="41656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8pPr>
      <a:lvl9pPr marL="46863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9pPr>
    </p:bodyStyle>
    <p:otherStyle>
      <a:lvl1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2pPr>
      <a:lvl3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3pPr>
      <a:lvl4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4pPr>
      <a:lvl5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5pPr>
      <a:lvl6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6pPr>
      <a:lvl7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7pPr>
      <a:lvl8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8pPr>
      <a:lvl9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355600" y="4171172"/>
            <a:ext cx="12293600" cy="1897313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8400" cap="all">
                <a:solidFill>
                  <a:srgbClr val="535353"/>
                </a:solidFill>
              </a:rPr>
              <a:t>Tollezanz</a:t>
            </a:r>
            <a:endParaRPr sz="6500"/>
          </a:p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200" cap="all">
                <a:solidFill>
                  <a:srgbClr val="535353"/>
                </a:solidFill>
              </a:rPr>
              <a:t>A game about tolerance</a:t>
            </a:r>
          </a:p>
        </p:txBody>
      </p:sp>
      <p:sp>
        <p:nvSpPr>
          <p:cNvPr id="33" name="Shape 33"/>
          <p:cNvSpPr/>
          <p:nvPr/>
        </p:nvSpPr>
        <p:spPr>
          <a:xfrm>
            <a:off x="355600" y="7381609"/>
            <a:ext cx="12293600" cy="2173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 defTabSz="55499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Aaron Segal, David Wang, Eric Benson and Jezz Lucena</a:t>
            </a:r>
          </a:p>
          <a:p>
            <a:pPr lvl="0" defTabSz="554990">
              <a:defRPr sz="1800">
                <a:solidFill>
                  <a:srgbClr val="000000"/>
                </a:solidFill>
              </a:defRPr>
            </a:pPr>
            <a:endParaRPr sz="2700"/>
          </a:p>
          <a:p>
            <a:pPr lvl="0" defTabSz="554990">
              <a:defRPr sz="1800">
                <a:solidFill>
                  <a:srgbClr val="000000"/>
                </a:solidFill>
              </a:defRPr>
            </a:pPr>
            <a:endParaRPr sz="2300"/>
          </a:p>
          <a:p>
            <a:pPr lvl="0" defTabSz="554990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535353"/>
                </a:solidFill>
              </a:rPr>
              <a:t>Worcester Polytechnic Institute</a:t>
            </a:r>
            <a:endParaRPr sz="2300"/>
          </a:p>
          <a:p>
            <a:pPr lvl="0" defTabSz="554990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535353"/>
                </a:solidFill>
              </a:rPr>
              <a:t>IMGD 4600 – Serious Games</a:t>
            </a:r>
            <a:endParaRPr sz="2300"/>
          </a:p>
          <a:p>
            <a:pPr lvl="0" defTabSz="554990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535353"/>
                </a:solidFill>
              </a:rPr>
              <a:t>C-Term 2015 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355600" y="2692300"/>
            <a:ext cx="12293600" cy="6372772"/>
          </a:xfrm>
          <a:prstGeom prst="rect">
            <a:avLst/>
          </a:prstGeom>
        </p:spPr>
        <p:txBody>
          <a:bodyPr/>
          <a:lstStyle/>
          <a:p>
            <a:pPr marL="1070325" lvl="0" indent="-1070325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535353"/>
                </a:solidFill>
              </a:rPr>
              <a:t>In-game Pre/Post Questionaries (one before the game starts, one after the first part, one after the second part)</a:t>
            </a:r>
          </a:p>
          <a:p>
            <a:pPr marL="1070325" lvl="0" indent="-1070325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535353"/>
                </a:solidFill>
              </a:rPr>
              <a:t>Use of non-obvious-to-answer and ethically ambiguous questions for the target audience</a:t>
            </a:r>
          </a:p>
          <a:p>
            <a:pPr marL="1070325" lvl="0" indent="-1070325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535353"/>
                </a:solidFill>
              </a:rPr>
              <a:t>The player should be able to learn and change opinions after realizing prejudgement is a wrong habit</a:t>
            </a:r>
          </a:p>
        </p:txBody>
      </p:sp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Assessment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Concept Art</a:t>
            </a:r>
          </a:p>
        </p:txBody>
      </p:sp>
      <p:pic>
        <p:nvPicPr>
          <p:cNvPr id="65" name="Screen Shot 2015-02-26 at 6.16.50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11318" y="2970858"/>
            <a:ext cx="6782164" cy="50310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Concept Art</a:t>
            </a:r>
          </a:p>
        </p:txBody>
      </p:sp>
      <p:pic>
        <p:nvPicPr>
          <p:cNvPr id="68" name="Screen Shot 2015-02-26 at 6.16.41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66031" y="2827680"/>
            <a:ext cx="7072738" cy="52666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 dirty="0">
                <a:solidFill>
                  <a:srgbClr val="535353"/>
                </a:solidFill>
              </a:rPr>
              <a:t>Prototype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1555" y="2286000"/>
            <a:ext cx="11125200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 smtClean="0"/>
              <a:t>Restaurant area</a:t>
            </a:r>
          </a:p>
          <a:p>
            <a:pPr marL="571500" lvl="2" indent="-571500" algn="l" rtl="0" latinLnBrk="1" hangingPunct="0">
              <a:buFont typeface="Arial" panose="020B0604020202020204" pitchFamily="34" charset="0"/>
              <a:buChar char="•"/>
            </a:pPr>
            <a:r>
              <a: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Gill Sans Light"/>
                <a:ea typeface="Gill Sans Light"/>
                <a:cs typeface="Gill Sans Light"/>
                <a:sym typeface="Gill Sans Light"/>
              </a:rPr>
              <a:t>Player</a:t>
            </a:r>
            <a:r>
              <a:rPr kumimoji="0" lang="en-US" b="0" i="0" u="none" strike="noStrike" cap="none" spc="0" normalizeH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Gill Sans Light"/>
                <a:ea typeface="Gill Sans Light"/>
                <a:cs typeface="Gill Sans Light"/>
                <a:sym typeface="Gill Sans Light"/>
              </a:rPr>
              <a:t> needs to wait on customers to get paid</a:t>
            </a:r>
          </a:p>
          <a:p>
            <a:pPr marL="571500" lvl="2" indent="-571500" algn="l" rtl="0" latinLnBrk="1" hangingPunct="0">
              <a:buFont typeface="Arial" panose="020B0604020202020204" pitchFamily="34" charset="0"/>
              <a:buChar char="•"/>
            </a:pPr>
            <a:endParaRPr kumimoji="0" lang="en-US" b="0" i="0" u="none" strike="noStrike" cap="none" spc="0" normalizeH="0" baseline="0" dirty="0" smtClean="0">
              <a:ln>
                <a:noFill/>
              </a:ln>
              <a:solidFill>
                <a:srgbClr val="535353"/>
              </a:solidFill>
              <a:effectLst/>
              <a:uFillTx/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98" y="3810000"/>
            <a:ext cx="10058400" cy="5486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Analysis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600" y="2702296"/>
            <a:ext cx="12293600" cy="377470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Good:</a:t>
            </a:r>
          </a:p>
          <a:p>
            <a:pPr lvl="1"/>
            <a:r>
              <a:rPr lang="en-US" dirty="0" smtClean="0"/>
              <a:t>Voice overs</a:t>
            </a:r>
          </a:p>
          <a:p>
            <a:pPr lvl="1"/>
            <a:r>
              <a:rPr lang="en-US" dirty="0" smtClean="0"/>
              <a:t>Conversations</a:t>
            </a:r>
          </a:p>
          <a:p>
            <a:pPr lvl="1"/>
            <a:r>
              <a:rPr lang="en-US" dirty="0" smtClean="0"/>
              <a:t>Maneuverability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2209799"/>
            <a:ext cx="4362450" cy="6315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963" y="2971800"/>
            <a:ext cx="379218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48055"/>
      </p:ext>
    </p:extLst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analysis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600" y="2702296"/>
            <a:ext cx="12293600" cy="385090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Thrown into the story</a:t>
            </a:r>
          </a:p>
          <a:p>
            <a:pPr lvl="1"/>
            <a:r>
              <a:rPr lang="en-US" dirty="0" smtClean="0"/>
              <a:t>Slightly boring</a:t>
            </a:r>
          </a:p>
          <a:p>
            <a:pPr lvl="1"/>
            <a:r>
              <a:rPr lang="en-US" dirty="0" smtClean="0"/>
              <a:t>Dialog trees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2" t="14070" r="155"/>
          <a:stretch/>
        </p:blipFill>
        <p:spPr>
          <a:xfrm>
            <a:off x="5511800" y="2819400"/>
            <a:ext cx="7162800" cy="621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76324"/>
      </p:ext>
    </p:extLst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Questions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30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0">
                <a:solidFill>
                  <a:srgbClr val="535353"/>
                </a:solidFill>
              </a:rPr>
              <a:t>?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</p:spPr>
        <p:txBody>
          <a:bodyPr/>
          <a:lstStyle/>
          <a:p>
            <a:pPr lvl="0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535353"/>
                </a:solidFill>
              </a:rPr>
              <a:t>It can be tough to know </a:t>
            </a:r>
            <a:r>
              <a:rPr sz="3400" dirty="0" smtClean="0">
                <a:solidFill>
                  <a:srgbClr val="535353"/>
                </a:solidFill>
              </a:rPr>
              <a:t>what </a:t>
            </a:r>
            <a:r>
              <a:rPr sz="3400" dirty="0">
                <a:solidFill>
                  <a:srgbClr val="535353"/>
                </a:solidFill>
              </a:rPr>
              <a:t>religious </a:t>
            </a:r>
            <a:r>
              <a:rPr sz="3400" dirty="0" smtClean="0">
                <a:solidFill>
                  <a:srgbClr val="535353"/>
                </a:solidFill>
              </a:rPr>
              <a:t>intoleran</a:t>
            </a:r>
            <a:r>
              <a:rPr lang="x-none" sz="3400" dirty="0" smtClean="0">
                <a:solidFill>
                  <a:srgbClr val="535353"/>
                </a:solidFill>
              </a:rPr>
              <a:t>ce is, since</a:t>
            </a:r>
            <a:r>
              <a:rPr sz="3400" dirty="0" smtClean="0">
                <a:solidFill>
                  <a:srgbClr val="535353"/>
                </a:solidFill>
              </a:rPr>
              <a:t> </a:t>
            </a:r>
            <a:r>
              <a:rPr lang="x-none" sz="3400" dirty="0" smtClean="0">
                <a:solidFill>
                  <a:srgbClr val="535353"/>
                </a:solidFill>
              </a:rPr>
              <a:t>most </a:t>
            </a:r>
            <a:r>
              <a:rPr sz="3400" dirty="0" smtClean="0">
                <a:solidFill>
                  <a:srgbClr val="535353"/>
                </a:solidFill>
              </a:rPr>
              <a:t>of </a:t>
            </a:r>
            <a:r>
              <a:rPr sz="3400" dirty="0">
                <a:solidFill>
                  <a:srgbClr val="535353"/>
                </a:solidFill>
              </a:rPr>
              <a:t>the time </a:t>
            </a:r>
            <a:r>
              <a:rPr lang="x-none" sz="3400" dirty="0" smtClean="0">
                <a:solidFill>
                  <a:srgbClr val="535353"/>
                </a:solidFill>
              </a:rPr>
              <a:t>those things are brought up associated to moral concepts</a:t>
            </a:r>
            <a:endParaRPr lang="x-none" sz="3400" dirty="0"/>
          </a:p>
          <a:p>
            <a:pPr lvl="0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lang="x-none" sz="3400" dirty="0" smtClean="0">
                <a:solidFill>
                  <a:srgbClr val="535353"/>
                </a:solidFill>
              </a:rPr>
              <a:t>Media p</a:t>
            </a:r>
            <a:r>
              <a:rPr sz="3400" dirty="0" smtClean="0">
                <a:solidFill>
                  <a:srgbClr val="535353"/>
                </a:solidFill>
              </a:rPr>
              <a:t>ortrays </a:t>
            </a:r>
            <a:r>
              <a:rPr sz="3400" dirty="0">
                <a:solidFill>
                  <a:srgbClr val="535353"/>
                </a:solidFill>
              </a:rPr>
              <a:t>them in a way that hides the truth</a:t>
            </a:r>
          </a:p>
          <a:p>
            <a:pPr lvl="0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535353"/>
                </a:solidFill>
              </a:rPr>
              <a:t>It’s hard to treat every individual as a different human being when </a:t>
            </a:r>
            <a:r>
              <a:rPr sz="3400" dirty="0" smtClean="0">
                <a:solidFill>
                  <a:srgbClr val="535353"/>
                </a:solidFill>
              </a:rPr>
              <a:t>you </a:t>
            </a:r>
            <a:r>
              <a:rPr sz="3400" dirty="0">
                <a:solidFill>
                  <a:srgbClr val="535353"/>
                </a:solidFill>
              </a:rPr>
              <a:t>grow up in a society that culturally dehumanizes all </a:t>
            </a:r>
            <a:r>
              <a:rPr sz="3400" dirty="0" smtClean="0">
                <a:solidFill>
                  <a:srgbClr val="535353"/>
                </a:solidFill>
              </a:rPr>
              <a:t>divers</a:t>
            </a:r>
            <a:r>
              <a:rPr lang="x-none" sz="3400" dirty="0" smtClean="0">
                <a:solidFill>
                  <a:srgbClr val="535353"/>
                </a:solidFill>
              </a:rPr>
              <a:t>e</a:t>
            </a:r>
            <a:r>
              <a:rPr sz="3400" dirty="0" smtClean="0">
                <a:solidFill>
                  <a:srgbClr val="535353"/>
                </a:solidFill>
              </a:rPr>
              <a:t> religious</a:t>
            </a:r>
            <a:r>
              <a:rPr lang="x-none" sz="3400" dirty="0" smtClean="0">
                <a:solidFill>
                  <a:srgbClr val="535353"/>
                </a:solidFill>
              </a:rPr>
              <a:t>,</a:t>
            </a:r>
            <a:r>
              <a:rPr sz="3400" dirty="0" smtClean="0">
                <a:solidFill>
                  <a:srgbClr val="535353"/>
                </a:solidFill>
              </a:rPr>
              <a:t> </a:t>
            </a:r>
            <a:r>
              <a:rPr sz="3400" dirty="0">
                <a:solidFill>
                  <a:srgbClr val="535353"/>
                </a:solidFill>
              </a:rPr>
              <a:t>racial and cultural groups</a:t>
            </a:r>
          </a:p>
        </p:txBody>
      </p:sp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/>
          <a:lstStyle/>
          <a:p>
            <a:pPr lvl="0" algn="l">
              <a:defRPr sz="1800" cap="none">
                <a:solidFill>
                  <a:srgbClr val="000000"/>
                </a:solidFill>
              </a:defRPr>
            </a:pPr>
            <a:r>
              <a:rPr sz="3800" cap="all">
                <a:solidFill>
                  <a:srgbClr val="535353"/>
                </a:solidFill>
              </a:rPr>
              <a:t>Needs Analysis</a:t>
            </a:r>
            <a:endParaRPr sz="3800"/>
          </a:p>
          <a:p>
            <a:pPr lvl="0" algn="l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Problem Statement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</p:spPr>
        <p:txBody>
          <a:bodyPr/>
          <a:lstStyle/>
          <a:p>
            <a:pPr lvl="0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535353"/>
                </a:solidFill>
              </a:rPr>
              <a:t>How to separate </a:t>
            </a:r>
            <a:r>
              <a:rPr sz="3400" dirty="0" smtClean="0">
                <a:solidFill>
                  <a:srgbClr val="535353"/>
                </a:solidFill>
              </a:rPr>
              <a:t>an </a:t>
            </a:r>
            <a:r>
              <a:rPr sz="3400" dirty="0">
                <a:solidFill>
                  <a:srgbClr val="535353"/>
                </a:solidFill>
              </a:rPr>
              <a:t>individual from a misleading defined </a:t>
            </a:r>
            <a:r>
              <a:rPr sz="3400" dirty="0" smtClean="0">
                <a:solidFill>
                  <a:srgbClr val="535353"/>
                </a:solidFill>
              </a:rPr>
              <a:t>stereotype</a:t>
            </a:r>
            <a:endParaRPr sz="3400" dirty="0">
              <a:solidFill>
                <a:srgbClr val="535353"/>
              </a:solidFill>
            </a:endParaRPr>
          </a:p>
          <a:p>
            <a:pPr lvl="0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535353"/>
                </a:solidFill>
              </a:rPr>
              <a:t>How to act when you witness discrimination </a:t>
            </a:r>
            <a:r>
              <a:rPr lang="x-none" sz="3400" dirty="0" smtClean="0"/>
              <a:t>and</a:t>
            </a:r>
            <a:r>
              <a:rPr sz="3400" dirty="0" smtClean="0">
                <a:solidFill>
                  <a:srgbClr val="535353"/>
                </a:solidFill>
              </a:rPr>
              <a:t> </a:t>
            </a:r>
            <a:r>
              <a:rPr sz="3400" dirty="0">
                <a:solidFill>
                  <a:srgbClr val="535353"/>
                </a:solidFill>
              </a:rPr>
              <a:t>how to act when you being discriminated</a:t>
            </a:r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/>
          <a:lstStyle/>
          <a:p>
            <a:pPr lvl="0" algn="l">
              <a:defRPr sz="1800" cap="none">
                <a:solidFill>
                  <a:srgbClr val="000000"/>
                </a:solidFill>
              </a:defRPr>
            </a:pPr>
            <a:r>
              <a:rPr sz="3800" cap="all">
                <a:solidFill>
                  <a:srgbClr val="535353"/>
                </a:solidFill>
              </a:rPr>
              <a:t>Needs Analysis</a:t>
            </a:r>
            <a:endParaRPr sz="3800"/>
          </a:p>
          <a:p>
            <a:pPr lvl="0" algn="l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Learning Objectives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 dirty="0">
                <a:solidFill>
                  <a:srgbClr val="535353"/>
                </a:solidFill>
              </a:rPr>
              <a:t>Target Users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355600" y="2044700"/>
            <a:ext cx="12293600" cy="6299200"/>
          </a:xfrm>
          <a:prstGeom prst="rect">
            <a:avLst/>
          </a:prstGeom>
        </p:spPr>
        <p:txBody>
          <a:bodyPr/>
          <a:lstStyle/>
          <a:p>
            <a:pPr marL="520699" lvl="0" indent="-520699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3800"/>
              <a:t>Teenagers (12~17) from the USA</a:t>
            </a:r>
          </a:p>
          <a:p>
            <a:pPr marL="520699" lvl="0" indent="-520699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3800"/>
              <a:t>America has a great diversity of races, religions, and cultures</a:t>
            </a:r>
          </a:p>
          <a:p>
            <a:pPr marL="520699" lvl="0" indent="-520699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3800"/>
              <a:t>Teenagers are still building their concepts about diversity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Delivery Platform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</p:spPr>
        <p:txBody>
          <a:bodyPr/>
          <a:lstStyle/>
          <a:p>
            <a:pPr marL="1157111" lvl="0" indent="-1157111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35353"/>
                </a:solidFill>
              </a:rPr>
              <a:t>PC and Mac Systems - First Stage</a:t>
            </a:r>
          </a:p>
          <a:p>
            <a:pPr marL="1157111" lvl="0" indent="-1157111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35353"/>
                </a:solidFill>
              </a:rPr>
              <a:t>iOS and Android Tablets - Second Stage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355600" y="2692300"/>
            <a:ext cx="12293600" cy="6372772"/>
          </a:xfrm>
          <a:prstGeom prst="rect">
            <a:avLst/>
          </a:prstGeom>
        </p:spPr>
        <p:txBody>
          <a:bodyPr/>
          <a:lstStyle/>
          <a:p>
            <a:pPr marL="1070325" lvl="0" indent="-1070325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535353"/>
                </a:solidFill>
              </a:rPr>
              <a:t>The game is split into 2 different parts</a:t>
            </a:r>
          </a:p>
          <a:p>
            <a:pPr marL="1070325" lvl="0" indent="-1070325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535353"/>
                </a:solidFill>
              </a:rPr>
              <a:t>First part: Simulation</a:t>
            </a:r>
          </a:p>
          <a:p>
            <a:pPr marL="1070325" lvl="0" indent="-1070325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535353"/>
                </a:solidFill>
              </a:rPr>
              <a:t>Second part: Point ’n Click</a:t>
            </a:r>
          </a:p>
        </p:txBody>
      </p:sp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User Interface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355600" y="2692300"/>
            <a:ext cx="12293600" cy="1521273"/>
          </a:xfrm>
          <a:prstGeom prst="rect">
            <a:avLst/>
          </a:prstGeom>
        </p:spPr>
        <p:txBody>
          <a:bodyPr/>
          <a:lstStyle>
            <a:lvl1pPr marL="1070325" indent="-1070325">
              <a:buClr>
                <a:srgbClr val="535353"/>
              </a:buClr>
              <a:defRPr sz="3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535353"/>
                </a:solidFill>
              </a:rPr>
              <a:t>Main inspirations: "Papers, Please” and “Carmen Sandiego”</a:t>
            </a:r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User Interface</a:t>
            </a:r>
          </a:p>
        </p:txBody>
      </p:sp>
      <p:pic>
        <p:nvPicPr>
          <p:cNvPr id="5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0014" y="4484922"/>
            <a:ext cx="5761173" cy="3234343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43700" y="4362883"/>
            <a:ext cx="5565775" cy="34786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355600" y="2692300"/>
            <a:ext cx="12293600" cy="637277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070325" lvl="0" indent="-1070325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535353"/>
                </a:solidFill>
              </a:rPr>
              <a:t>The Main Character is a Customs Officer who is pushed into judging characters in an immigration line</a:t>
            </a:r>
          </a:p>
          <a:p>
            <a:pPr marL="1070325" lvl="0" indent="-1070325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535353"/>
                </a:solidFill>
              </a:rPr>
              <a:t>The player can talk to NPCs selected for searching</a:t>
            </a:r>
          </a:p>
          <a:p>
            <a:pPr marL="1070325" lvl="0" indent="-1070325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535353"/>
                </a:solidFill>
              </a:rPr>
              <a:t>Players can learn about NPCs by looking at their record and passport information</a:t>
            </a:r>
          </a:p>
          <a:p>
            <a:pPr marL="1070325" lvl="0" indent="-1070325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535353"/>
                </a:solidFill>
              </a:rPr>
              <a:t>By talking to the NPCs, the player learns information about them that humanizes them.</a:t>
            </a:r>
          </a:p>
        </p:txBody>
      </p:sp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/>
          <a:lstStyle/>
          <a:p>
            <a:pPr lvl="0" algn="l">
              <a:defRPr sz="1800" cap="none">
                <a:solidFill>
                  <a:srgbClr val="000000"/>
                </a:solidFill>
              </a:defRPr>
            </a:pPr>
            <a:r>
              <a:rPr sz="3800" cap="all">
                <a:solidFill>
                  <a:srgbClr val="535353"/>
                </a:solidFill>
              </a:rPr>
              <a:t>Gameflow / Narrative</a:t>
            </a:r>
            <a:endParaRPr sz="3800"/>
          </a:p>
          <a:p>
            <a:pPr lvl="0" algn="l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The Judging Phase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355600" y="2692300"/>
            <a:ext cx="12293600" cy="637277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006106" lvl="0" indent="-1006106" defTabSz="549148">
              <a:spcBef>
                <a:spcPts val="4300"/>
              </a:spcBef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3478">
                <a:solidFill>
                  <a:srgbClr val="535353"/>
                </a:solidFill>
              </a:rPr>
              <a:t>The Main Character moves to a neighbor country and needs to find a job and interact with people who are going to prejudge him/her</a:t>
            </a:r>
          </a:p>
          <a:p>
            <a:pPr marL="1006106" lvl="0" indent="-1006106" defTabSz="549148">
              <a:spcBef>
                <a:spcPts val="4300"/>
              </a:spcBef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3478">
                <a:solidFill>
                  <a:srgbClr val="535353"/>
                </a:solidFill>
              </a:rPr>
              <a:t>The player interacts with the inhabitants of a foreign country while visiting and is subject to being treated poorly due to cultural misconceptions</a:t>
            </a:r>
          </a:p>
          <a:p>
            <a:pPr marL="1006106" lvl="0" indent="-1006106" defTabSz="549148">
              <a:spcBef>
                <a:spcPts val="4300"/>
              </a:spcBef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3478">
                <a:solidFill>
                  <a:srgbClr val="535353"/>
                </a:solidFill>
              </a:rPr>
              <a:t>NPCs, such as a grocery-store clerk, will generalize and assume things about the player solely based on generalizations and prejudice</a:t>
            </a:r>
          </a:p>
        </p:txBody>
      </p:sp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/>
          <a:lstStyle/>
          <a:p>
            <a:pPr lvl="0" algn="l">
              <a:defRPr sz="1800" cap="none">
                <a:solidFill>
                  <a:srgbClr val="000000"/>
                </a:solidFill>
              </a:defRPr>
            </a:pPr>
            <a:r>
              <a:rPr sz="3800" cap="all">
                <a:solidFill>
                  <a:srgbClr val="535353"/>
                </a:solidFill>
              </a:rPr>
              <a:t>Gameflow / Narrative</a:t>
            </a:r>
            <a:endParaRPr sz="3800"/>
          </a:p>
          <a:p>
            <a:pPr lvl="0" algn="l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The Judged Phase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535353"/>
      </a:dk1>
      <a:lt1>
        <a:srgbClr val="FFFFFF"/>
      </a:lt1>
      <a:dk2>
        <a:srgbClr val="A7A7A7"/>
      </a:dk2>
      <a:lt2>
        <a:srgbClr val="535353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0053"/>
        </a:solidFill>
        <a:ln w="25400" cap="flat">
          <a:solidFill>
            <a:srgbClr val="78AAB3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8AAB3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0053"/>
        </a:solidFill>
        <a:ln w="25400" cap="flat">
          <a:solidFill>
            <a:srgbClr val="78AAB3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8AAB3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68</TotalTime>
  <Words>447</Words>
  <Application>Microsoft Macintosh PowerPoint</Application>
  <PresentationFormat>Custom</PresentationFormat>
  <Paragraphs>62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</vt:lpstr>
      <vt:lpstr>Tollezanz A game about tolerance</vt:lpstr>
      <vt:lpstr>Needs Analysis Problem Statement</vt:lpstr>
      <vt:lpstr>Needs Analysis Learning Objectives</vt:lpstr>
      <vt:lpstr>Target Users</vt:lpstr>
      <vt:lpstr>Delivery Platform</vt:lpstr>
      <vt:lpstr>User Interface</vt:lpstr>
      <vt:lpstr>User Interface</vt:lpstr>
      <vt:lpstr>Gameflow / Narrative The Judging Phase</vt:lpstr>
      <vt:lpstr>Gameflow / Narrative The Judged Phase</vt:lpstr>
      <vt:lpstr>Assessment</vt:lpstr>
      <vt:lpstr>Concept Art</vt:lpstr>
      <vt:lpstr>Concept Art</vt:lpstr>
      <vt:lpstr>Prototype</vt:lpstr>
      <vt:lpstr>Prototype Analysis</vt:lpstr>
      <vt:lpstr>Prototype analysis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Tollezanz A game about tolerance</dc:title>
  <dc:creator>Aaron Segal</dc:creator>
  <cp:lastModifiedBy>Jesiel Lucena</cp:lastModifiedBy>
  <cp:revision>9</cp:revision>
  <dcterms:modified xsi:type="dcterms:W3CDTF">2015-02-27T05:04:45Z</dcterms:modified>
</cp:coreProperties>
</file>