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embeddedFontLst>
    <p:embeddedFont>
      <p:font typeface="BioRhyme"/>
      <p:regular r:id="rId41"/>
      <p:bold r:id="rId42"/>
    </p:embeddedFont>
    <p:embeddedFont>
      <p:font typeface="Tajawal Medium"/>
      <p:regular r:id="rId43"/>
      <p:bold r:id="rId44"/>
    </p:embeddedFont>
    <p:embeddedFont>
      <p:font typeface="Tajawal"/>
      <p:regular r:id="rId45"/>
      <p:bold r:id="rId46"/>
    </p:embeddedFont>
    <p:embeddedFont>
      <p:font typeface="Space Grotesk"/>
      <p:regular r:id="rId47"/>
      <p:bold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2EB38C1-3017-41A7-BED3-999AC7158139}">
  <a:tblStyle styleId="{52EB38C1-3017-41A7-BED3-999AC715813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BioRhyme-bold.fntdata"/><Relationship Id="rId41" Type="http://schemas.openxmlformats.org/officeDocument/2006/relationships/font" Target="fonts/BioRhyme-regular.fntdata"/><Relationship Id="rId22" Type="http://schemas.openxmlformats.org/officeDocument/2006/relationships/slide" Target="slides/slide16.xml"/><Relationship Id="rId44" Type="http://schemas.openxmlformats.org/officeDocument/2006/relationships/font" Target="fonts/TajawalMedium-bold.fntdata"/><Relationship Id="rId21" Type="http://schemas.openxmlformats.org/officeDocument/2006/relationships/slide" Target="slides/slide15.xml"/><Relationship Id="rId43" Type="http://schemas.openxmlformats.org/officeDocument/2006/relationships/font" Target="fonts/TajawalMedium-regular.fntdata"/><Relationship Id="rId24" Type="http://schemas.openxmlformats.org/officeDocument/2006/relationships/slide" Target="slides/slide18.xml"/><Relationship Id="rId46" Type="http://schemas.openxmlformats.org/officeDocument/2006/relationships/font" Target="fonts/Tajawal-bold.fntdata"/><Relationship Id="rId23" Type="http://schemas.openxmlformats.org/officeDocument/2006/relationships/slide" Target="slides/slide17.xml"/><Relationship Id="rId45" Type="http://schemas.openxmlformats.org/officeDocument/2006/relationships/font" Target="fonts/Tajawal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SpaceGrotesk-bold.fntdata"/><Relationship Id="rId25" Type="http://schemas.openxmlformats.org/officeDocument/2006/relationships/slide" Target="slides/slide19.xml"/><Relationship Id="rId47" Type="http://schemas.openxmlformats.org/officeDocument/2006/relationships/font" Target="fonts/SpaceGrotesk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e55aae44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e55aae44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D9EAD3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78845d134_1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78845d134_1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5100d0ff2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5100d0ff2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15fc55a0e_1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15fc55a0e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e55aae441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e55aae441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e55aae441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e55aae441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15fc55a0e_1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15fc55a0e_1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cbde4fd6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4cbde4fd6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1544438b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1544438b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17ac6de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517ac6de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78845d134_1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78845d134_1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17ac6de6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17ac6de6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31189f0a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31189f0a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71450" rtl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1544438b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1544438b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4736ec2373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4736ec2373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736ec2373_1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736ec2373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4736ec2373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4736ec2373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15fc55a0e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15fc55a0e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5332076a57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5332076a57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5100d0ff2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5100d0ff2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e55aae44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4e55aae44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4e174d794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4e174d794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515fc55a0e_1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515fc55a0e_1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515fc55a0e_1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515fc55a0e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515fc55a0e_1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515fc55a0e_1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15fc55a0e_1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15fc55a0e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4cbde4fd6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4cbde4fd6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4e174d794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4e174d794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e174d794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4e174d794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3125b04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3125b04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73fd620c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73fd620c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D9EAD3"/>
              </a:highlight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15fc55a0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15fc55a0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rgbClr val="D9EAD3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4e55aae441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4e55aae441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>
            <p:ph idx="2" type="pic"/>
          </p:nvPr>
        </p:nvSpPr>
        <p:spPr>
          <a:xfrm>
            <a:off x="0" y="0"/>
            <a:ext cx="9144000" cy="37839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0" y="3783950"/>
            <a:ext cx="9150300" cy="13596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0" y="0"/>
            <a:ext cx="8520600" cy="37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2131500" y="4064000"/>
            <a:ext cx="4881000" cy="7926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28529" l="0" r="0" t="28104"/>
          <a:stretch/>
        </p:blipFill>
        <p:spPr>
          <a:xfrm>
            <a:off x="7192558" y="4185655"/>
            <a:ext cx="1639741" cy="54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2" y="4147054"/>
            <a:ext cx="1639749" cy="633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60" name="Google Shape;60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11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64" name="Google Shape;64;p1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69" name="Google Shape;69;p1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8776499" y="4749775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Green">
  <p:cSld name="CUSTOM_2">
    <p:bg>
      <p:bgPr>
        <a:solidFill>
          <a:schemeClr val="accent1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017725"/>
            <a:ext cx="8520600" cy="3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5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4" name="Google Shape;84;p16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87" name="Google Shape;87;p1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9" name="Google Shape;89;p17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2"/>
                </a:solidFill>
              </a:defRPr>
            </a:lvl1pPr>
            <a:lvl2pPr lvl="1">
              <a:buNone/>
              <a:defRPr>
                <a:solidFill>
                  <a:schemeClr val="lt2"/>
                </a:solidFill>
              </a:defRPr>
            </a:lvl2pPr>
            <a:lvl3pPr lvl="2">
              <a:buNone/>
              <a:defRPr>
                <a:solidFill>
                  <a:schemeClr val="lt2"/>
                </a:solidFill>
              </a:defRPr>
            </a:lvl3pPr>
            <a:lvl4pPr lvl="3">
              <a:buNone/>
              <a:defRPr>
                <a:solidFill>
                  <a:schemeClr val="lt2"/>
                </a:solidFill>
              </a:defRPr>
            </a:lvl4pPr>
            <a:lvl5pPr lvl="4">
              <a:buNone/>
              <a:defRPr>
                <a:solidFill>
                  <a:schemeClr val="lt2"/>
                </a:solidFill>
              </a:defRPr>
            </a:lvl5pPr>
            <a:lvl6pPr lvl="5">
              <a:buNone/>
              <a:defRPr>
                <a:solidFill>
                  <a:schemeClr val="lt2"/>
                </a:solidFill>
              </a:defRPr>
            </a:lvl6pPr>
            <a:lvl7pPr lvl="6">
              <a:buNone/>
              <a:defRPr>
                <a:solidFill>
                  <a:schemeClr val="lt2"/>
                </a:solidFill>
              </a:defRPr>
            </a:lvl7pPr>
            <a:lvl8pPr lvl="7">
              <a:buNone/>
              <a:defRPr>
                <a:solidFill>
                  <a:schemeClr val="lt2"/>
                </a:solidFill>
              </a:defRPr>
            </a:lvl8pPr>
            <a:lvl9pPr lvl="8">
              <a:buNone/>
              <a:defRPr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1699350"/>
            <a:ext cx="8520600" cy="17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2" type="title"/>
          </p:nvPr>
        </p:nvSpPr>
        <p:spPr>
          <a:xfrm>
            <a:off x="0" y="2355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20" name="Google Shape;20;p3"/>
          <p:cNvCxnSpPr/>
          <p:nvPr/>
        </p:nvCxnSpPr>
        <p:spPr>
          <a:xfrm>
            <a:off x="3721650" y="893325"/>
            <a:ext cx="17007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 1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1699350"/>
            <a:ext cx="8520600" cy="17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2" type="title"/>
          </p:nvPr>
        </p:nvSpPr>
        <p:spPr>
          <a:xfrm>
            <a:off x="0" y="8032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26" name="Google Shape;26;p4"/>
          <p:cNvCxnSpPr/>
          <p:nvPr/>
        </p:nvCxnSpPr>
        <p:spPr>
          <a:xfrm>
            <a:off x="3721650" y="1461025"/>
            <a:ext cx="17007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30" name="Google Shape;30;p5"/>
          <p:cNvSpPr txBox="1"/>
          <p:nvPr>
            <p:ph type="title"/>
          </p:nvPr>
        </p:nvSpPr>
        <p:spPr>
          <a:xfrm>
            <a:off x="397050" y="2150850"/>
            <a:ext cx="834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31" name="Google Shape;31;p5"/>
          <p:cNvCxnSpPr/>
          <p:nvPr/>
        </p:nvCxnSpPr>
        <p:spPr>
          <a:xfrm>
            <a:off x="3721650" y="2935725"/>
            <a:ext cx="17007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with sections">
  <p:cSld name="SECTION_HEADER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35" name="Google Shape;35;p6"/>
          <p:cNvSpPr txBox="1"/>
          <p:nvPr>
            <p:ph type="title"/>
          </p:nvPr>
        </p:nvSpPr>
        <p:spPr>
          <a:xfrm>
            <a:off x="397050" y="620875"/>
            <a:ext cx="834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cxnSp>
        <p:nvCxnSpPr>
          <p:cNvPr id="36" name="Google Shape;36;p6"/>
          <p:cNvCxnSpPr/>
          <p:nvPr/>
        </p:nvCxnSpPr>
        <p:spPr>
          <a:xfrm>
            <a:off x="3721650" y="1397175"/>
            <a:ext cx="17007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Image" type="tx">
  <p:cSld name="TITLE_AND_BOD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>
            <p:ph idx="2" type="pic"/>
          </p:nvPr>
        </p:nvSpPr>
        <p:spPr>
          <a:xfrm>
            <a:off x="0" y="0"/>
            <a:ext cx="4568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/>
          <p:nvPr/>
        </p:nvSpPr>
        <p:spPr>
          <a:xfrm>
            <a:off x="4568700" y="0"/>
            <a:ext cx="4575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41" name="Google Shape;41;p7"/>
          <p:cNvSpPr txBox="1"/>
          <p:nvPr>
            <p:ph type="title"/>
          </p:nvPr>
        </p:nvSpPr>
        <p:spPr>
          <a:xfrm>
            <a:off x="4880400" y="261625"/>
            <a:ext cx="3995400" cy="8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880400" y="1280100"/>
            <a:ext cx="3995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">
  <p:cSld name="CUSTOM_3">
    <p:bg>
      <p:bgPr>
        <a:solidFill>
          <a:schemeClr val="accent5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>
            <p:ph idx="2" type="pic"/>
          </p:nvPr>
        </p:nvSpPr>
        <p:spPr>
          <a:xfrm>
            <a:off x="3192600" y="-5953"/>
            <a:ext cx="5951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9"/>
          <p:cNvSpPr/>
          <p:nvPr/>
        </p:nvSpPr>
        <p:spPr>
          <a:xfrm>
            <a:off x="0" y="0"/>
            <a:ext cx="31926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238125" y="445025"/>
            <a:ext cx="2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11700" y="1891425"/>
            <a:ext cx="2463300" cy="30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dk1"/>
                </a:solidFill>
              </a:defRPr>
            </a:lvl1pPr>
            <a:lvl2pPr lvl="1" algn="ctr">
              <a:buNone/>
              <a:defRPr>
                <a:solidFill>
                  <a:schemeClr val="dk1"/>
                </a:solidFill>
              </a:defRPr>
            </a:lvl2pPr>
            <a:lvl3pPr lvl="2" algn="ctr">
              <a:buNone/>
              <a:defRPr>
                <a:solidFill>
                  <a:schemeClr val="dk1"/>
                </a:solidFill>
              </a:defRPr>
            </a:lvl3pPr>
            <a:lvl4pPr lvl="3" algn="ctr">
              <a:buNone/>
              <a:defRPr>
                <a:solidFill>
                  <a:schemeClr val="dk1"/>
                </a:solidFill>
              </a:defRPr>
            </a:lvl4pPr>
            <a:lvl5pPr lvl="4" algn="ctr">
              <a:buNone/>
              <a:defRPr>
                <a:solidFill>
                  <a:schemeClr val="dk1"/>
                </a:solidFill>
              </a:defRPr>
            </a:lvl5pPr>
            <a:lvl6pPr lvl="5" algn="ctr">
              <a:buNone/>
              <a:defRPr>
                <a:solidFill>
                  <a:schemeClr val="dk1"/>
                </a:solidFill>
              </a:defRPr>
            </a:lvl6pPr>
            <a:lvl7pPr lvl="6" algn="ctr">
              <a:buNone/>
              <a:defRPr>
                <a:solidFill>
                  <a:schemeClr val="dk1"/>
                </a:solidFill>
              </a:defRPr>
            </a:lvl7pPr>
            <a:lvl8pPr lvl="7" algn="ctr">
              <a:buNone/>
              <a:defRPr>
                <a:solidFill>
                  <a:schemeClr val="dk1"/>
                </a:solidFill>
              </a:defRPr>
            </a:lvl8pPr>
            <a:lvl9pPr lvl="8" algn="ctr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54" name="Google Shape;5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p1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7" name="Google Shape;57;p10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buNone/>
              <a:defRPr>
                <a:solidFill>
                  <a:schemeClr val="lt1"/>
                </a:solidFill>
              </a:defRPr>
            </a:lvl1pPr>
            <a:lvl2pPr lvl="1" algn="ctr">
              <a:buNone/>
              <a:defRPr>
                <a:solidFill>
                  <a:schemeClr val="lt1"/>
                </a:solidFill>
              </a:defRPr>
            </a:lvl2pPr>
            <a:lvl3pPr lvl="2" algn="ctr">
              <a:buNone/>
              <a:defRPr>
                <a:solidFill>
                  <a:schemeClr val="lt1"/>
                </a:solidFill>
              </a:defRPr>
            </a:lvl3pPr>
            <a:lvl4pPr lvl="3" algn="ctr">
              <a:buNone/>
              <a:defRPr>
                <a:solidFill>
                  <a:schemeClr val="lt1"/>
                </a:solidFill>
              </a:defRPr>
            </a:lvl4pPr>
            <a:lvl5pPr lvl="4" algn="ctr">
              <a:buNone/>
              <a:defRPr>
                <a:solidFill>
                  <a:schemeClr val="lt1"/>
                </a:solidFill>
              </a:defRPr>
            </a:lvl5pPr>
            <a:lvl6pPr lvl="5" algn="ctr">
              <a:buNone/>
              <a:defRPr>
                <a:solidFill>
                  <a:schemeClr val="lt1"/>
                </a:solidFill>
              </a:defRPr>
            </a:lvl6pPr>
            <a:lvl7pPr lvl="6" algn="ctr">
              <a:buNone/>
              <a:defRPr>
                <a:solidFill>
                  <a:schemeClr val="lt1"/>
                </a:solidFill>
              </a:defRPr>
            </a:lvl7pPr>
            <a:lvl8pPr lvl="7" algn="ctr">
              <a:buNone/>
              <a:defRPr>
                <a:solidFill>
                  <a:schemeClr val="lt1"/>
                </a:solidFill>
              </a:defRPr>
            </a:lvl8pPr>
            <a:lvl9pPr lvl="8" algn="ctr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ioRhyme"/>
              <a:buNone/>
              <a:defRPr sz="2800">
                <a:solidFill>
                  <a:schemeClr val="lt1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jawal"/>
              <a:buChar char="●"/>
              <a:defRPr sz="1800"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○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■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●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○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■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●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○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Tajawal"/>
              <a:buChar char="■"/>
              <a:defRPr>
                <a:solidFill>
                  <a:schemeClr val="lt2"/>
                </a:solidFill>
                <a:latin typeface="Tajawal"/>
                <a:ea typeface="Tajawal"/>
                <a:cs typeface="Tajawal"/>
                <a:sym typeface="Tajaw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gif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hyperlink" Target="https://davidwhittet.com/davids_keynotes/photos-2/files/page6-1027-full.html" TargetMode="External"/><Relationship Id="rId10" Type="http://schemas.openxmlformats.org/officeDocument/2006/relationships/hyperlink" Target="https://www.doc.govt.nz/nature/native-animals/birds/birds-a-z/mirandas-migratory-birds/" TargetMode="External"/><Relationship Id="rId13" Type="http://schemas.openxmlformats.org/officeDocument/2006/relationships/hyperlink" Target="https://www.theguardian.com/world/2023/aug/19/bird-killing-machines-new-zealand-cools-on-cats-to-protect-native-wildlife" TargetMode="External"/><Relationship Id="rId12" Type="http://schemas.openxmlformats.org/officeDocument/2006/relationships/hyperlink" Target="https://www.theguardian.com/world/2023/aug/19/bird-killing-machines-new-zealand-cools-on-cats-to-protect-native-wildlife" TargetMode="Externa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sbs.com.au/news/article/kiwi-comeback-the-plan-to-reintroduce-new-zealands-national-bird-to-wellington/1yty603ar" TargetMode="External"/><Relationship Id="rId4" Type="http://schemas.openxmlformats.org/officeDocument/2006/relationships/hyperlink" Target="https://www.nzherald.co.nz/nz/man-in-mahia-fined-600-after-decapitating-a-great-white-shark-and-keeping-the-head/4IJ2FJUAE5C2DPJCOPI73DNTWQ/" TargetMode="External"/><Relationship Id="rId9" Type="http://schemas.openxmlformats.org/officeDocument/2006/relationships/hyperlink" Target="https://www.doc.govt.nz/nature/native-animals/birds/birds-a-z/mirandas-migratory-birds/" TargetMode="External"/><Relationship Id="rId15" Type="http://schemas.openxmlformats.org/officeDocument/2006/relationships/hyperlink" Target="https://blog.doc.govt.nz/2015/07/30/fur-seal-shelly-bay-wellington/" TargetMode="External"/><Relationship Id="rId14" Type="http://schemas.openxmlformats.org/officeDocument/2006/relationships/hyperlink" Target="https://www.doc.govt.nz/get-involved/conservation-education/" TargetMode="External"/><Relationship Id="rId17" Type="http://schemas.openxmlformats.org/officeDocument/2006/relationships/hyperlink" Target="https://theworldisacircus.com/2015/10/kiwis-for-kiwi-an-inspirational-story/" TargetMode="External"/><Relationship Id="rId16" Type="http://schemas.openxmlformats.org/officeDocument/2006/relationships/hyperlink" Target="https://www.doc.govt.nz/careers/seasonal-recruitment/" TargetMode="External"/><Relationship Id="rId5" Type="http://schemas.openxmlformats.org/officeDocument/2006/relationships/hyperlink" Target="https://www.scoop.co.nz/stories/AK1012/S00144/23-seals-brutally-clubbed-to-death-on-the-kaikoura-coast.htm" TargetMode="External"/><Relationship Id="rId6" Type="http://schemas.openxmlformats.org/officeDocument/2006/relationships/hyperlink" Target="https://www.scoop.co.nz/stories/AK1012/S00144/23-seals-brutally-clubbed-to-death-on-the-kaikoura-coast.htm" TargetMode="External"/><Relationship Id="rId7" Type="http://schemas.openxmlformats.org/officeDocument/2006/relationships/hyperlink" Target="https://www.doc.govt.nz/news/media-releases/2025-media-releases/native-species-compromised-by-trap-vandals/" TargetMode="External"/><Relationship Id="rId8" Type="http://schemas.openxmlformats.org/officeDocument/2006/relationships/hyperlink" Target="https://www.doc.govt.nz/news/media-releases/2025-media-releases/doc-urges-dog-owners-to-act-after-nine-kiwi-killed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jpg"/><Relationship Id="rId4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8951" l="0" r="0" t="18951"/>
          <a:stretch/>
        </p:blipFill>
        <p:spPr>
          <a:xfrm>
            <a:off x="0" y="0"/>
            <a:ext cx="9144000" cy="3783899"/>
          </a:xfrm>
          <a:prstGeom prst="rect">
            <a:avLst/>
          </a:prstGeom>
        </p:spPr>
      </p:pic>
      <p:sp>
        <p:nvSpPr>
          <p:cNvPr id="101" name="Google Shape;101;p20"/>
          <p:cNvSpPr txBox="1"/>
          <p:nvPr>
            <p:ph type="ctrTitle"/>
          </p:nvPr>
        </p:nvSpPr>
        <p:spPr>
          <a:xfrm>
            <a:off x="311700" y="0"/>
            <a:ext cx="8520600" cy="37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Urban Coexistence: Human</a:t>
            </a:r>
            <a:r>
              <a:rPr lang="en" sz="4100"/>
              <a:t>-</a:t>
            </a:r>
            <a:r>
              <a:rPr lang="en" sz="4100"/>
              <a:t>Wildlife Management in New Zealand</a:t>
            </a:r>
            <a:endParaRPr sz="4100"/>
          </a:p>
        </p:txBody>
      </p:sp>
      <p:sp>
        <p:nvSpPr>
          <p:cNvPr id="102" name="Google Shape;102;p20"/>
          <p:cNvSpPr txBox="1"/>
          <p:nvPr>
            <p:ph idx="1" type="subTitle"/>
          </p:nvPr>
        </p:nvSpPr>
        <p:spPr>
          <a:xfrm>
            <a:off x="2131500" y="4064000"/>
            <a:ext cx="4881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Gavin Ford, Connor Jason,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Hunter Maher, Luke McQuillan</a:t>
            </a:r>
            <a:endParaRPr/>
          </a:p>
        </p:txBody>
      </p:sp>
      <p:sp>
        <p:nvSpPr>
          <p:cNvPr id="103" name="Google Shape;103;p20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[1]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idx="12" type="sldNum"/>
          </p:nvPr>
        </p:nvSpPr>
        <p:spPr>
          <a:xfrm>
            <a:off x="8729525" y="4749900"/>
            <a:ext cx="4146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700">
              <a:solidFill>
                <a:schemeClr val="dk1"/>
              </a:solidFill>
            </a:endParaRPr>
          </a:p>
        </p:txBody>
      </p:sp>
      <p:pic>
        <p:nvPicPr>
          <p:cNvPr id="212" name="Google Shape;212;p2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00" y="0"/>
            <a:ext cx="88947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25A3C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4880400" y="261625"/>
            <a:ext cx="3995400" cy="8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Surveys</a:t>
            </a:r>
            <a:endParaRPr/>
          </a:p>
        </p:txBody>
      </p:sp>
      <p:sp>
        <p:nvSpPr>
          <p:cNvPr id="218" name="Google Shape;218;p30"/>
          <p:cNvSpPr txBox="1"/>
          <p:nvPr>
            <p:ph idx="4294967295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30"/>
          <p:cNvSpPr txBox="1"/>
          <p:nvPr>
            <p:ph idx="12" type="sldNum"/>
          </p:nvPr>
        </p:nvSpPr>
        <p:spPr>
          <a:xfrm>
            <a:off x="8695475" y="4749900"/>
            <a:ext cx="448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pic>
        <p:nvPicPr>
          <p:cNvPr id="220" name="Google Shape;220;p30" title="wildlife-D25 Survey Facebook (4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25" y="653888"/>
            <a:ext cx="4575600" cy="383571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21" name="Google Shape;221;p30"/>
          <p:cNvGrpSpPr/>
          <p:nvPr/>
        </p:nvGrpSpPr>
        <p:grpSpPr>
          <a:xfrm>
            <a:off x="5168800" y="1251675"/>
            <a:ext cx="3762464" cy="621325"/>
            <a:chOff x="5252287" y="1114875"/>
            <a:chExt cx="3667834" cy="621325"/>
          </a:xfrm>
        </p:grpSpPr>
        <p:sp>
          <p:nvSpPr>
            <p:cNvPr id="222" name="Google Shape;222;p30"/>
            <p:cNvSpPr/>
            <p:nvPr/>
          </p:nvSpPr>
          <p:spPr>
            <a:xfrm>
              <a:off x="5252287" y="1114875"/>
              <a:ext cx="27771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Victoria University (In-person) 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  <p:sp>
          <p:nvSpPr>
            <p:cNvPr id="223" name="Google Shape;223;p30"/>
            <p:cNvSpPr/>
            <p:nvPr/>
          </p:nvSpPr>
          <p:spPr>
            <a:xfrm>
              <a:off x="8122121" y="1114900"/>
              <a:ext cx="7980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N=12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</p:grpSp>
      <p:grpSp>
        <p:nvGrpSpPr>
          <p:cNvPr id="224" name="Google Shape;224;p30"/>
          <p:cNvGrpSpPr/>
          <p:nvPr/>
        </p:nvGrpSpPr>
        <p:grpSpPr>
          <a:xfrm>
            <a:off x="5168650" y="2810800"/>
            <a:ext cx="3762772" cy="622850"/>
            <a:chOff x="5252287" y="1876475"/>
            <a:chExt cx="3668134" cy="622850"/>
          </a:xfrm>
        </p:grpSpPr>
        <p:sp>
          <p:nvSpPr>
            <p:cNvPr id="225" name="Google Shape;225;p30"/>
            <p:cNvSpPr/>
            <p:nvPr/>
          </p:nvSpPr>
          <p:spPr>
            <a:xfrm>
              <a:off x="5252287" y="1878025"/>
              <a:ext cx="27717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DOC Social Media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  <p:sp>
          <p:nvSpPr>
            <p:cNvPr id="226" name="Google Shape;226;p30"/>
            <p:cNvSpPr/>
            <p:nvPr/>
          </p:nvSpPr>
          <p:spPr>
            <a:xfrm>
              <a:off x="8122121" y="1876475"/>
              <a:ext cx="7983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3807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N=2305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</p:grpSp>
      <p:grpSp>
        <p:nvGrpSpPr>
          <p:cNvPr id="227" name="Google Shape;227;p30"/>
          <p:cNvGrpSpPr/>
          <p:nvPr/>
        </p:nvGrpSpPr>
        <p:grpSpPr>
          <a:xfrm>
            <a:off x="5168650" y="2030463"/>
            <a:ext cx="3762772" cy="622850"/>
            <a:chOff x="5252287" y="1876475"/>
            <a:chExt cx="3668134" cy="622850"/>
          </a:xfrm>
        </p:grpSpPr>
        <p:sp>
          <p:nvSpPr>
            <p:cNvPr id="228" name="Google Shape;228;p30"/>
            <p:cNvSpPr/>
            <p:nvPr/>
          </p:nvSpPr>
          <p:spPr>
            <a:xfrm>
              <a:off x="5252287" y="1878025"/>
              <a:ext cx="27717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Online Groups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  <p:sp>
          <p:nvSpPr>
            <p:cNvPr id="229" name="Google Shape;229;p30"/>
            <p:cNvSpPr/>
            <p:nvPr/>
          </p:nvSpPr>
          <p:spPr>
            <a:xfrm>
              <a:off x="8122121" y="1876475"/>
              <a:ext cx="7983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N=100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</p:grpSp>
      <p:grpSp>
        <p:nvGrpSpPr>
          <p:cNvPr id="230" name="Google Shape;230;p30"/>
          <p:cNvGrpSpPr/>
          <p:nvPr/>
        </p:nvGrpSpPr>
        <p:grpSpPr>
          <a:xfrm>
            <a:off x="5168800" y="3591125"/>
            <a:ext cx="3762772" cy="622850"/>
            <a:chOff x="5252287" y="1876475"/>
            <a:chExt cx="3668134" cy="622850"/>
          </a:xfrm>
        </p:grpSpPr>
        <p:sp>
          <p:nvSpPr>
            <p:cNvPr id="231" name="Google Shape;231;p30"/>
            <p:cNvSpPr/>
            <p:nvPr/>
          </p:nvSpPr>
          <p:spPr>
            <a:xfrm>
              <a:off x="5252287" y="1878025"/>
              <a:ext cx="27717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Total completed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  <p:sp>
          <p:nvSpPr>
            <p:cNvPr id="232" name="Google Shape;232;p30"/>
            <p:cNvSpPr/>
            <p:nvPr/>
          </p:nvSpPr>
          <p:spPr>
            <a:xfrm>
              <a:off x="8122121" y="1876475"/>
              <a:ext cx="798300" cy="621300"/>
            </a:xfrm>
            <a:prstGeom prst="rect">
              <a:avLst/>
            </a:prstGeom>
            <a:solidFill>
              <a:srgbClr val="EEE2B5"/>
            </a:solidFill>
            <a:ln>
              <a:noFill/>
            </a:ln>
          </p:spPr>
          <p:txBody>
            <a:bodyPr anchorCtr="0" anchor="ctr" bIns="91425" lIns="91425" spcFirstLastPara="1" rIns="3807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Tajawal Medium"/>
                  <a:ea typeface="Tajawal Medium"/>
                  <a:cs typeface="Tajawal Medium"/>
                  <a:sym typeface="Tajawal Medium"/>
                </a:rPr>
                <a:t>N=1990</a:t>
              </a:r>
              <a:endParaRPr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716" y="0"/>
            <a:ext cx="87345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375" y="465550"/>
            <a:ext cx="5721724" cy="4649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>
            <p:ph idx="12" type="sldNum"/>
          </p:nvPr>
        </p:nvSpPr>
        <p:spPr>
          <a:xfrm>
            <a:off x="8719925" y="4749900"/>
            <a:ext cx="424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sp>
        <p:nvSpPr>
          <p:cNvPr id="240" name="Google Shape;240;p31"/>
          <p:cNvSpPr/>
          <p:nvPr/>
        </p:nvSpPr>
        <p:spPr>
          <a:xfrm>
            <a:off x="480450" y="1439000"/>
            <a:ext cx="6784800" cy="19194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241" name="Google Shape;241;p31"/>
          <p:cNvSpPr/>
          <p:nvPr/>
        </p:nvSpPr>
        <p:spPr>
          <a:xfrm>
            <a:off x="417050" y="3934450"/>
            <a:ext cx="6784800" cy="8154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242" name="Google Shape;242;p31"/>
          <p:cNvSpPr/>
          <p:nvPr/>
        </p:nvSpPr>
        <p:spPr>
          <a:xfrm>
            <a:off x="480450" y="639775"/>
            <a:ext cx="6721500" cy="14151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243" name="Google Shape;243;p31"/>
          <p:cNvSpPr/>
          <p:nvPr/>
        </p:nvSpPr>
        <p:spPr>
          <a:xfrm>
            <a:off x="417050" y="2672050"/>
            <a:ext cx="6784800" cy="12624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idx="12" type="sldNum"/>
          </p:nvPr>
        </p:nvSpPr>
        <p:spPr>
          <a:xfrm>
            <a:off x="8720775" y="4749900"/>
            <a:ext cx="423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pic>
        <p:nvPicPr>
          <p:cNvPr id="249" name="Google Shape;249;p3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250" y="0"/>
            <a:ext cx="829752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/>
          <p:nvPr/>
        </p:nvSpPr>
        <p:spPr>
          <a:xfrm>
            <a:off x="538125" y="887700"/>
            <a:ext cx="8297400" cy="22056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grpSp>
        <p:nvGrpSpPr>
          <p:cNvPr id="251" name="Google Shape;251;p32"/>
          <p:cNvGrpSpPr/>
          <p:nvPr/>
        </p:nvGrpSpPr>
        <p:grpSpPr>
          <a:xfrm>
            <a:off x="3044075" y="3093300"/>
            <a:ext cx="923100" cy="1129200"/>
            <a:chOff x="3044075" y="3093300"/>
            <a:chExt cx="923100" cy="1129200"/>
          </a:xfrm>
        </p:grpSpPr>
        <p:sp>
          <p:nvSpPr>
            <p:cNvPr id="252" name="Google Shape;252;p32"/>
            <p:cNvSpPr/>
            <p:nvPr/>
          </p:nvSpPr>
          <p:spPr>
            <a:xfrm>
              <a:off x="3044075" y="3093300"/>
              <a:ext cx="235800" cy="1129200"/>
            </a:xfrm>
            <a:prstGeom prst="rightBrace">
              <a:avLst>
                <a:gd fmla="val 50000" name="adj1"/>
                <a:gd fmla="val 50000" name="adj2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ajawal"/>
                <a:ea typeface="Tajawal"/>
                <a:cs typeface="Tajawal"/>
                <a:sym typeface="Tajawal"/>
              </a:endParaRPr>
            </a:p>
          </p:txBody>
        </p:sp>
        <p:sp>
          <p:nvSpPr>
            <p:cNvPr id="253" name="Google Shape;253;p32"/>
            <p:cNvSpPr txBox="1"/>
            <p:nvPr/>
          </p:nvSpPr>
          <p:spPr>
            <a:xfrm>
              <a:off x="3279875" y="3515550"/>
              <a:ext cx="687300" cy="28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Tajawal"/>
                  <a:ea typeface="Tajawal"/>
                  <a:cs typeface="Tajawal"/>
                  <a:sym typeface="Tajawal"/>
                </a:rPr>
                <a:t>11%</a:t>
              </a:r>
              <a:endParaRPr sz="1800">
                <a:solidFill>
                  <a:schemeClr val="dk1"/>
                </a:solidFill>
                <a:latin typeface="Tajawal"/>
                <a:ea typeface="Tajawal"/>
                <a:cs typeface="Tajawal"/>
                <a:sym typeface="Tajaw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idx="12" type="sldNum"/>
          </p:nvPr>
        </p:nvSpPr>
        <p:spPr>
          <a:xfrm>
            <a:off x="8727675" y="4749900"/>
            <a:ext cx="416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pic>
        <p:nvPicPr>
          <p:cNvPr id="259" name="Google Shape;259;p3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50" y="0"/>
            <a:ext cx="831133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idx="12" type="sldNum"/>
          </p:nvPr>
        </p:nvSpPr>
        <p:spPr>
          <a:xfrm>
            <a:off x="8735300" y="4749900"/>
            <a:ext cx="40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pic>
        <p:nvPicPr>
          <p:cNvPr id="265" name="Google Shape;265;p3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00" y="0"/>
            <a:ext cx="8326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/>
          <p:nvPr/>
        </p:nvSpPr>
        <p:spPr>
          <a:xfrm>
            <a:off x="943150" y="1543625"/>
            <a:ext cx="5334600" cy="28392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943150" y="2143125"/>
            <a:ext cx="5334600" cy="22398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5"/>
          <p:cNvSpPr txBox="1"/>
          <p:nvPr>
            <p:ph idx="12" type="sldNum"/>
          </p:nvPr>
        </p:nvSpPr>
        <p:spPr>
          <a:xfrm>
            <a:off x="8731850" y="4749900"/>
            <a:ext cx="412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pic>
        <p:nvPicPr>
          <p:cNvPr id="273" name="Google Shape;273;p3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50" y="0"/>
            <a:ext cx="831971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5"/>
          <p:cNvSpPr/>
          <p:nvPr/>
        </p:nvSpPr>
        <p:spPr>
          <a:xfrm>
            <a:off x="3593975" y="3087900"/>
            <a:ext cx="4978500" cy="1847700"/>
          </a:xfrm>
          <a:prstGeom prst="rect">
            <a:avLst/>
          </a:prstGeom>
          <a:solidFill>
            <a:srgbClr val="F4F0E3">
              <a:alpha val="7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ajawal"/>
              <a:ea typeface="Tajawal"/>
              <a:cs typeface="Tajawal"/>
              <a:sym typeface="Tajaw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311700" y="2975263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 A Survey Respondent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6"/>
          <p:cNvSpPr txBox="1"/>
          <p:nvPr>
            <p:ph type="title"/>
          </p:nvPr>
        </p:nvSpPr>
        <p:spPr>
          <a:xfrm>
            <a:off x="311700" y="867438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“Some people hold their pet's freedoms higher than the well-being of other animals, and this bothers me.”</a:t>
            </a:r>
            <a:endParaRPr sz="3000"/>
          </a:p>
        </p:txBody>
      </p:sp>
      <p:sp>
        <p:nvSpPr>
          <p:cNvPr id="281" name="Google Shape;281;p36"/>
          <p:cNvSpPr txBox="1"/>
          <p:nvPr>
            <p:ph idx="12" type="sldNum"/>
          </p:nvPr>
        </p:nvSpPr>
        <p:spPr>
          <a:xfrm>
            <a:off x="85953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82" name="Google Shape;282;p36"/>
          <p:cNvSpPr txBox="1"/>
          <p:nvPr>
            <p:ph idx="12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[8]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7"/>
          <p:cNvSpPr txBox="1"/>
          <p:nvPr>
            <p:ph idx="2" type="title"/>
          </p:nvPr>
        </p:nvSpPr>
        <p:spPr>
          <a:xfrm>
            <a:off x="0" y="2355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</a:t>
            </a:r>
            <a:endParaRPr/>
          </a:p>
        </p:txBody>
      </p:sp>
      <p:sp>
        <p:nvSpPr>
          <p:cNvPr id="288" name="Google Shape;288;p37"/>
          <p:cNvSpPr/>
          <p:nvPr/>
        </p:nvSpPr>
        <p:spPr>
          <a:xfrm>
            <a:off x="3109806" y="1502713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Enhance Educational Programs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89" name="Google Shape;289;p37"/>
          <p:cNvSpPr/>
          <p:nvPr/>
        </p:nvSpPr>
        <p:spPr>
          <a:xfrm>
            <a:off x="3109800" y="3370513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Increase Funding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90" name="Google Shape;290;p37"/>
          <p:cNvSpPr/>
          <p:nvPr/>
        </p:nvSpPr>
        <p:spPr>
          <a:xfrm>
            <a:off x="3109800" y="2436625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Improve Law Enforcement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91" name="Google Shape;291;p37"/>
          <p:cNvSpPr txBox="1"/>
          <p:nvPr>
            <p:ph idx="12" type="sldNum"/>
          </p:nvPr>
        </p:nvSpPr>
        <p:spPr>
          <a:xfrm>
            <a:off x="8709975" y="4749900"/>
            <a:ext cx="43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6363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type="title"/>
          </p:nvPr>
        </p:nvSpPr>
        <p:spPr>
          <a:xfrm>
            <a:off x="238125" y="445025"/>
            <a:ext cx="331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Enhance Educational Programs</a:t>
            </a:r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 rotWithShape="1">
          <a:blip r:embed="rId3">
            <a:alphaModFix/>
          </a:blip>
          <a:srcRect b="0" l="21618" r="19216" t="0"/>
          <a:stretch/>
        </p:blipFill>
        <p:spPr>
          <a:xfrm>
            <a:off x="3802000" y="6800"/>
            <a:ext cx="5397550" cy="512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[9]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9" name="Google Shape;299;p38"/>
          <p:cNvSpPr/>
          <p:nvPr/>
        </p:nvSpPr>
        <p:spPr>
          <a:xfrm>
            <a:off x="464175" y="2043188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Increase i</a:t>
            </a: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n</a:t>
            </a: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 School Educational Programs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464175" y="3927238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Backyard Trapping Volunteer Program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01" name="Google Shape;301;p38"/>
          <p:cNvSpPr/>
          <p:nvPr/>
        </p:nvSpPr>
        <p:spPr>
          <a:xfrm>
            <a:off x="464175" y="298521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Design and Deploy Improved Signage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02" name="Google Shape;302;p38"/>
          <p:cNvSpPr txBox="1"/>
          <p:nvPr>
            <p:ph idx="12" type="sldNum"/>
          </p:nvPr>
        </p:nvSpPr>
        <p:spPr>
          <a:xfrm>
            <a:off x="8611775" y="4749900"/>
            <a:ext cx="5322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4880400" y="261625"/>
            <a:ext cx="3995400" cy="89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Archival Research</a:t>
            </a:r>
            <a:endParaRPr/>
          </a:p>
        </p:txBody>
      </p:sp>
      <p:sp>
        <p:nvSpPr>
          <p:cNvPr id="109" name="Google Shape;109;p21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10" name="Google Shape;110;p21"/>
          <p:cNvSpPr/>
          <p:nvPr/>
        </p:nvSpPr>
        <p:spPr>
          <a:xfrm>
            <a:off x="5426875" y="158771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Deliberate Harm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11" name="Google Shape;111;p21"/>
          <p:cNvSpPr/>
          <p:nvPr/>
        </p:nvSpPr>
        <p:spPr>
          <a:xfrm>
            <a:off x="5463400" y="356066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Gross Negligence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12" name="Google Shape;112;p21"/>
          <p:cNvSpPr/>
          <p:nvPr/>
        </p:nvSpPr>
        <p:spPr>
          <a:xfrm>
            <a:off x="5463400" y="2574188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Conservation Sabotage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13" name="Google Shape;113;p21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[2]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15460" l="15821" r="5271" t="17957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5" name="Google Shape;115;p21"/>
          <p:cNvSpPr txBox="1"/>
          <p:nvPr/>
        </p:nvSpPr>
        <p:spPr>
          <a:xfrm>
            <a:off x="12" y="4137125"/>
            <a:ext cx="4572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lt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16" name="Google Shape;116;p21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[2]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"/>
          <p:cNvSpPr txBox="1"/>
          <p:nvPr>
            <p:ph type="title"/>
          </p:nvPr>
        </p:nvSpPr>
        <p:spPr>
          <a:xfrm>
            <a:off x="5582700" y="393600"/>
            <a:ext cx="331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Law Enforcement</a:t>
            </a:r>
            <a:endParaRPr/>
          </a:p>
        </p:txBody>
      </p:sp>
      <p:sp>
        <p:nvSpPr>
          <p:cNvPr id="308" name="Google Shape;308;p39"/>
          <p:cNvSpPr txBox="1"/>
          <p:nvPr>
            <p:ph idx="4294967295" type="sldNum"/>
          </p:nvPr>
        </p:nvSpPr>
        <p:spPr>
          <a:xfrm>
            <a:off x="868620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[10]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39"/>
          <p:cNvSpPr txBox="1"/>
          <p:nvPr>
            <p:ph idx="12" type="sldNum"/>
          </p:nvPr>
        </p:nvSpPr>
        <p:spPr>
          <a:xfrm>
            <a:off x="8587800" y="4749900"/>
            <a:ext cx="5562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pic>
        <p:nvPicPr>
          <p:cNvPr id="310" name="Google Shape;310;p39"/>
          <p:cNvPicPr preferRelativeResize="0"/>
          <p:nvPr/>
        </p:nvPicPr>
        <p:blipFill rotWithShape="1">
          <a:blip r:embed="rId3">
            <a:alphaModFix/>
          </a:blip>
          <a:srcRect b="0" l="4677" r="27341" t="0"/>
          <a:stretch/>
        </p:blipFill>
        <p:spPr>
          <a:xfrm>
            <a:off x="0" y="0"/>
            <a:ext cx="5365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/>
          <p:nvPr/>
        </p:nvSpPr>
        <p:spPr>
          <a:xfrm>
            <a:off x="5808750" y="1898788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Promote New Legislation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12" name="Google Shape;312;p39"/>
          <p:cNvSpPr/>
          <p:nvPr/>
        </p:nvSpPr>
        <p:spPr>
          <a:xfrm>
            <a:off x="5808750" y="3782838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Train New Cross-</a:t>
            </a: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Jurisdictional</a:t>
            </a: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 Rangers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13" name="Google Shape;313;p39"/>
          <p:cNvSpPr/>
          <p:nvPr/>
        </p:nvSpPr>
        <p:spPr>
          <a:xfrm>
            <a:off x="5808750" y="284081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Increase Patrolling Rangers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6363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40"/>
          <p:cNvPicPr preferRelativeResize="0"/>
          <p:nvPr/>
        </p:nvPicPr>
        <p:blipFill rotWithShape="1">
          <a:blip r:embed="rId3">
            <a:alphaModFix/>
          </a:blip>
          <a:srcRect b="0" l="13358" r="31052" t="0"/>
          <a:stretch/>
        </p:blipFill>
        <p:spPr>
          <a:xfrm>
            <a:off x="4064000" y="0"/>
            <a:ext cx="5079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>
            <p:ph type="title"/>
          </p:nvPr>
        </p:nvSpPr>
        <p:spPr>
          <a:xfrm>
            <a:off x="418025" y="393600"/>
            <a:ext cx="3318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Funding</a:t>
            </a:r>
            <a:endParaRPr/>
          </a:p>
        </p:txBody>
      </p:sp>
      <p:sp>
        <p:nvSpPr>
          <p:cNvPr id="320" name="Google Shape;320;p40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[11]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1" name="Google Shape;321;p40"/>
          <p:cNvSpPr txBox="1"/>
          <p:nvPr>
            <p:ph idx="12" type="sldNum"/>
          </p:nvPr>
        </p:nvSpPr>
        <p:spPr>
          <a:xfrm>
            <a:off x="8587800" y="4749900"/>
            <a:ext cx="5562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322" name="Google Shape;322;p40"/>
          <p:cNvSpPr/>
          <p:nvPr/>
        </p:nvSpPr>
        <p:spPr>
          <a:xfrm>
            <a:off x="559400" y="158551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Advocate for Increased </a:t>
            </a: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Government Funding 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23" name="Google Shape;323;p40"/>
          <p:cNvSpPr/>
          <p:nvPr/>
        </p:nvSpPr>
        <p:spPr>
          <a:xfrm>
            <a:off x="559400" y="3469563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Develop Corporate Partnership Opportunitie</a:t>
            </a: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s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24" name="Google Shape;324;p40"/>
          <p:cNvSpPr/>
          <p:nvPr/>
        </p:nvSpPr>
        <p:spPr>
          <a:xfrm>
            <a:off x="559400" y="2527550"/>
            <a:ext cx="28659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1600">
                <a:latin typeface="Tajawal Medium"/>
                <a:ea typeface="Tajawal Medium"/>
                <a:cs typeface="Tajawal Medium"/>
                <a:sym typeface="Tajawal Medium"/>
              </a:rPr>
              <a:t>Increase International     Visitor Levy</a:t>
            </a:r>
            <a:endParaRPr sz="1600"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/>
          <p:nvPr>
            <p:ph idx="2" type="title"/>
          </p:nvPr>
        </p:nvSpPr>
        <p:spPr>
          <a:xfrm>
            <a:off x="0" y="2355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Benefits</a:t>
            </a:r>
            <a:endParaRPr/>
          </a:p>
        </p:txBody>
      </p:sp>
      <p:sp>
        <p:nvSpPr>
          <p:cNvPr id="330" name="Google Shape;330;p41"/>
          <p:cNvSpPr txBox="1"/>
          <p:nvPr>
            <p:ph idx="12" type="sldNum"/>
          </p:nvPr>
        </p:nvSpPr>
        <p:spPr>
          <a:xfrm>
            <a:off x="8625025" y="4749900"/>
            <a:ext cx="51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331" name="Google Shape;331;p41"/>
          <p:cNvSpPr/>
          <p:nvPr/>
        </p:nvSpPr>
        <p:spPr>
          <a:xfrm>
            <a:off x="3109800" y="2999888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Expanded Conservation Capacity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32" name="Google Shape;332;p41"/>
          <p:cNvSpPr/>
          <p:nvPr/>
        </p:nvSpPr>
        <p:spPr>
          <a:xfrm>
            <a:off x="3109800" y="2179950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Increased Wildlife-Related Prosecution Rates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33" name="Google Shape;333;p41"/>
          <p:cNvSpPr/>
          <p:nvPr/>
        </p:nvSpPr>
        <p:spPr>
          <a:xfrm>
            <a:off x="3109800" y="1360000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Reduced Human-Wildlife Conflict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34" name="Google Shape;334;p41"/>
          <p:cNvSpPr txBox="1"/>
          <p:nvPr/>
        </p:nvSpPr>
        <p:spPr>
          <a:xfrm>
            <a:off x="-19125" y="0"/>
            <a:ext cx="453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[12]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35" name="Google Shape;335;p41"/>
          <p:cNvSpPr/>
          <p:nvPr/>
        </p:nvSpPr>
        <p:spPr>
          <a:xfrm>
            <a:off x="3109800" y="3838088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Reduced Wildlife Predation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2" title="tempImageTfKqG6.gif"/>
          <p:cNvPicPr preferRelativeResize="0"/>
          <p:nvPr/>
        </p:nvPicPr>
        <p:blipFill rotWithShape="1">
          <a:blip r:embed="rId3">
            <a:alphaModFix/>
          </a:blip>
          <a:srcRect b="30135" l="0" r="0" t="27675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/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FFFFFF"/>
                </a:solidFill>
                <a:latin typeface="BioRhyme"/>
                <a:ea typeface="BioRhyme"/>
                <a:cs typeface="BioRhyme"/>
                <a:sym typeface="BioRhyme"/>
              </a:rPr>
              <a:t>Acknowledgements</a:t>
            </a:r>
            <a:endParaRPr b="1" sz="3400">
              <a:solidFill>
                <a:srgbClr val="FFFFFF"/>
              </a:solidFill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342" name="Google Shape;342;p42"/>
          <p:cNvSpPr txBox="1"/>
          <p:nvPr/>
        </p:nvSpPr>
        <p:spPr>
          <a:xfrm>
            <a:off x="1539025" y="1473075"/>
            <a:ext cx="6416400" cy="21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3F3F3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Thank you to our Advisor, Robert Kinicki, and our sponsor the Department of Conservation Te Papa Atawhai, with special thanks to Brían Vayndell for his continued efforts and collaboration.</a:t>
            </a:r>
            <a:endParaRPr sz="2400">
              <a:solidFill>
                <a:srgbClr val="F3F3F3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343" name="Google Shape;343;p42"/>
          <p:cNvSpPr/>
          <p:nvPr/>
        </p:nvSpPr>
        <p:spPr>
          <a:xfrm>
            <a:off x="1539025" y="3748850"/>
            <a:ext cx="1770300" cy="625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344" name="Google Shape;344;p42"/>
          <p:cNvPicPr preferRelativeResize="0"/>
          <p:nvPr/>
        </p:nvPicPr>
        <p:blipFill rotWithShape="1">
          <a:blip r:embed="rId4">
            <a:alphaModFix/>
          </a:blip>
          <a:srcRect b="28529" l="0" r="0" t="28104"/>
          <a:stretch/>
        </p:blipFill>
        <p:spPr>
          <a:xfrm>
            <a:off x="1604308" y="3787105"/>
            <a:ext cx="1639741" cy="549302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2"/>
          <p:cNvSpPr/>
          <p:nvPr/>
        </p:nvSpPr>
        <p:spPr>
          <a:xfrm>
            <a:off x="5855750" y="3748851"/>
            <a:ext cx="1770300" cy="625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pic>
        <p:nvPicPr>
          <p:cNvPr id="346" name="Google Shape;34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9900" y="3787075"/>
            <a:ext cx="1422075" cy="5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2"/>
          <p:cNvSpPr txBox="1"/>
          <p:nvPr>
            <p:ph idx="4294967295" type="sldNum"/>
          </p:nvPr>
        </p:nvSpPr>
        <p:spPr>
          <a:xfrm>
            <a:off x="87748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8" name="Google Shape;348;p42"/>
          <p:cNvSpPr txBox="1"/>
          <p:nvPr>
            <p:ph idx="12" type="sldNum"/>
          </p:nvPr>
        </p:nvSpPr>
        <p:spPr>
          <a:xfrm>
            <a:off x="8719500" y="4749900"/>
            <a:ext cx="424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References</a:t>
            </a:r>
            <a:endParaRPr/>
          </a:p>
        </p:txBody>
      </p:sp>
      <p:sp>
        <p:nvSpPr>
          <p:cNvPr id="354" name="Google Shape;354;p43"/>
          <p:cNvSpPr txBox="1"/>
          <p:nvPr>
            <p:ph idx="1" type="body"/>
          </p:nvPr>
        </p:nvSpPr>
        <p:spPr>
          <a:xfrm>
            <a:off x="311700" y="1017725"/>
            <a:ext cx="8614200" cy="39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[1] 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SBS News. Retrieved April 2, 2025, from </a:t>
            </a:r>
            <a:r>
              <a:rPr lang="en" sz="1100" u="sng">
                <a:latin typeface="Arial"/>
                <a:ea typeface="Arial"/>
                <a:cs typeface="Arial"/>
                <a:sym typeface="Arial"/>
                <a:hlinkClick r:id="rId3"/>
              </a:rPr>
              <a:t>https://www.sbs.com.au/news/article/kiwi-comeback-the-plan-to-reintroduce-new-zealands-national-bird-to-wellington/1yty603ar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[2] The New Zealand Herald. Retrieved April 23, 2025, from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https://www.nzherald.co.nz/nz/man-in-mahia-fined-600-after-decapitating-a-great-white-shark-and-keeping-the-head/4IJ2FJUAE5C2DPJCOPI73DNTWQ/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[3] Scoop. “23 Seals Brutally Clubbed to Death on the Kaikoura Coast,” December 6, 2010.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https://www.scoop.co.nz/stories/AK1012/S00144/23-seals-brutally-clubbed-to-death-on-the-kaikoura-coast.htm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[4] Department of Conservation. Native species compromised by trap vandals. Retrieved April 23. 2025, from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https://www.doc.govt.nz/news/media-releases/2025-media-releases/native-species-compromised-by-trap-vandals/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[5] Department of Conservation. DOC urges dog owners to act after nine kiwi killed. Retrieved April 23, 2025, from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https://www.doc.govt.nz/news/media-releases/2025-media-releases/doc-urges-dog-owners-to-act-after-nine-kiwi-killed/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[6] Department of Conservation: Department of Conservation Te Papa Atawhai. Miranda’s migratory birds. Retrieved April 2, 2025, from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https://www.doc.govt.nz/nature/native-animals/birds/birds-a-z/mirandas-migratory-birds/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[7] Whittet, David. David’s Keynotes – Photos. Retrieved April 23, 2025, from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https://davidwhittet.com/davids_keynotes/photos-2/files/page6-1027-full.html</a:t>
            </a:r>
            <a:endParaRPr sz="110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[8] McClure, Tess. “This Article Is More than 1 Year Old ‘Bird Killing Machines’: New Zealand Cools on Cats to Protect Native Wildlife.” The Guardian, August 18, 2023.</a:t>
            </a:r>
            <a:r>
              <a:rPr lang="en" sz="1100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https://www.theguardian.com/world/2023/aug/19/bird-killing-machines-new-zealand-cools-on-cats-to-protect-native-wildlife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[9] Department of Conservation. Conservation education. Retrieved April 23, 2025, from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https://www.doc.govt.nz/get-involved/conservation-education/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[10] Department of Conservation. (2015, July 30). Fur seal – Shelly Bay, Wellington, from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https://blog.doc.govt.nz/2015/07/30/fur-seal-shelly-bay-wellington/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[11] Department of Conservation. Seasonal recruitment. Retrieved April 23, 2025, from 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https://www.doc.govt.nz/careers/seasonal-recruitment/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Font typeface="Arial"/>
              <a:buNone/>
            </a:pPr>
            <a:r>
              <a:rPr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[12] Lieselot “Kiwis for kiwi: an inspirational story!</a:t>
            </a: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 (October 20, 2015) from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9400" lvl="0" marL="27940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r>
              <a:rPr lang="en" sz="11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https://theworldisacircus.com/2015/10/kiwis-for-kiwi-an-inspirational-story/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3"/>
          <p:cNvSpPr txBox="1"/>
          <p:nvPr>
            <p:ph idx="4294967295" type="sldNum"/>
          </p:nvPr>
        </p:nvSpPr>
        <p:spPr>
          <a:xfrm>
            <a:off x="87748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43"/>
          <p:cNvSpPr txBox="1"/>
          <p:nvPr>
            <p:ph idx="12" type="sldNum"/>
          </p:nvPr>
        </p:nvSpPr>
        <p:spPr>
          <a:xfrm>
            <a:off x="8745675" y="4749900"/>
            <a:ext cx="398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4" title="tempImageXnA79o.gif"/>
          <p:cNvPicPr preferRelativeResize="0"/>
          <p:nvPr/>
        </p:nvPicPr>
        <p:blipFill rotWithShape="1">
          <a:blip r:embed="rId3">
            <a:alphaModFix/>
          </a:blip>
          <a:srcRect b="28906" l="0" r="0" t="28906"/>
          <a:stretch/>
        </p:blipFill>
        <p:spPr>
          <a:xfrm>
            <a:off x="25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4"/>
          <p:cNvSpPr txBox="1"/>
          <p:nvPr>
            <p:ph type="title"/>
          </p:nvPr>
        </p:nvSpPr>
        <p:spPr>
          <a:xfrm>
            <a:off x="311700" y="1546950"/>
            <a:ext cx="8520600" cy="17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Thank You!</a:t>
            </a:r>
            <a:endParaRPr sz="3700"/>
          </a:p>
        </p:txBody>
      </p:sp>
      <p:sp>
        <p:nvSpPr>
          <p:cNvPr id="363" name="Google Shape;363;p44"/>
          <p:cNvSpPr txBox="1"/>
          <p:nvPr>
            <p:ph idx="4294967295" type="body"/>
          </p:nvPr>
        </p:nvSpPr>
        <p:spPr>
          <a:xfrm>
            <a:off x="1299000" y="2696100"/>
            <a:ext cx="6546000" cy="18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3800">
                <a:latin typeface="BioRhyme"/>
                <a:ea typeface="BioRhyme"/>
                <a:cs typeface="BioRhyme"/>
                <a:sym typeface="BioRhyme"/>
              </a:rPr>
              <a:t>Do you have any questions?</a:t>
            </a:r>
            <a:endParaRPr b="1" sz="3800">
              <a:latin typeface="BioRhyme"/>
              <a:ea typeface="BioRhyme"/>
              <a:cs typeface="BioRhyme"/>
              <a:sym typeface="BioRhyme"/>
            </a:endParaRPr>
          </a:p>
        </p:txBody>
      </p:sp>
      <p:sp>
        <p:nvSpPr>
          <p:cNvPr id="364" name="Google Shape;364;p44"/>
          <p:cNvSpPr txBox="1"/>
          <p:nvPr>
            <p:ph idx="12" type="sldNum"/>
          </p:nvPr>
        </p:nvSpPr>
        <p:spPr>
          <a:xfrm>
            <a:off x="8745675" y="4749900"/>
            <a:ext cx="398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5"/>
          <p:cNvSpPr txBox="1"/>
          <p:nvPr>
            <p:ph idx="12" type="sldNum"/>
          </p:nvPr>
        </p:nvSpPr>
        <p:spPr>
          <a:xfrm>
            <a:off x="8726825" y="4749900"/>
            <a:ext cx="4173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pic>
        <p:nvPicPr>
          <p:cNvPr id="370" name="Google Shape;370;p4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00" y="0"/>
            <a:ext cx="830963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 txBox="1"/>
          <p:nvPr>
            <p:ph idx="12" type="sldNum"/>
          </p:nvPr>
        </p:nvSpPr>
        <p:spPr>
          <a:xfrm>
            <a:off x="8681450" y="4749900"/>
            <a:ext cx="462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dk1"/>
                </a:solidFill>
              </a:rPr>
              <a:t>‹#›</a:t>
            </a:fld>
            <a:endParaRPr sz="1400">
              <a:solidFill>
                <a:schemeClr val="dk1"/>
              </a:solidFill>
            </a:endParaRPr>
          </a:p>
        </p:txBody>
      </p:sp>
      <p:pic>
        <p:nvPicPr>
          <p:cNvPr id="376" name="Google Shape;376;p46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25" y="0"/>
            <a:ext cx="83183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5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000" y="0"/>
            <a:ext cx="6540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7"/>
          <p:cNvSpPr txBox="1"/>
          <p:nvPr>
            <p:ph idx="12" type="sldNum"/>
          </p:nvPr>
        </p:nvSpPr>
        <p:spPr>
          <a:xfrm>
            <a:off x="8731575" y="4749900"/>
            <a:ext cx="4125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F0E3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875" y="0"/>
            <a:ext cx="83182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8"/>
          <p:cNvSpPr txBox="1"/>
          <p:nvPr>
            <p:ph idx="12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Deliberate Ha</a:t>
            </a:r>
            <a:r>
              <a:rPr lang="en"/>
              <a:t>r</a:t>
            </a:r>
            <a:r>
              <a:rPr lang="en"/>
              <a:t>m</a:t>
            </a:r>
            <a:endParaRPr/>
          </a:p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23" name="Google Shape;123;p22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[3]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2076290" y="4475350"/>
            <a:ext cx="4991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DOC rangers with some of the 23 fur seals clubbed to death at Ohau Point near Kaikōura. </a:t>
            </a:r>
            <a:r>
              <a:rPr i="1"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Scoop, 2010.</a:t>
            </a:r>
            <a:endParaRPr i="1">
              <a:solidFill>
                <a:schemeClr val="lt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>
              <a:solidFill>
                <a:schemeClr val="lt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507" y="1090263"/>
            <a:ext cx="2929370" cy="33125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163" y="1090263"/>
            <a:ext cx="2492693" cy="33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4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50" y="0"/>
            <a:ext cx="83004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9"/>
          <p:cNvSpPr txBox="1"/>
          <p:nvPr>
            <p:ph idx="12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5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750" y="0"/>
            <a:ext cx="83004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0"/>
          <p:cNvSpPr txBox="1"/>
          <p:nvPr>
            <p:ph idx="12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975" y="0"/>
            <a:ext cx="80800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1"/>
          <p:cNvSpPr txBox="1"/>
          <p:nvPr>
            <p:ph idx="12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625" y="0"/>
            <a:ext cx="874274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 txBox="1"/>
          <p:nvPr>
            <p:ph idx="12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7" name="Google Shape;417;p53"/>
          <p:cNvGraphicFramePr/>
          <p:nvPr/>
        </p:nvGraphicFramePr>
        <p:xfrm>
          <a:off x="393800" y="21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{52EB38C1-3017-41A7-BED3-999AC7158139}</a:tableStyleId>
              </a:tblPr>
              <a:tblGrid>
                <a:gridCol w="1863775"/>
                <a:gridCol w="728850"/>
                <a:gridCol w="728850"/>
                <a:gridCol w="728850"/>
                <a:gridCol w="728850"/>
                <a:gridCol w="728850"/>
                <a:gridCol w="728850"/>
                <a:gridCol w="728850"/>
                <a:gridCol w="728850"/>
                <a:gridCol w="728850"/>
              </a:tblGrid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Effect Size of information sources. </a:t>
                      </a:r>
                      <a:r>
                        <a:rPr b="1" lang="en" sz="1000"/>
                        <a:t>N=1881</a:t>
                      </a:r>
                      <a:endParaRPr b="1"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Social media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DOC newsletter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DOC website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Other websites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Guides or rangers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Park signs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TV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News paper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None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know how to act properly around wild animals.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0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F3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6EF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9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F3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7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F8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F7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B7B2"/>
                    </a:solidFill>
                  </a:tcPr>
                </a:tc>
              </a:tr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can correctly identify a sick or injured wild animal.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EE5D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F4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E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D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FD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FD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7D5D3"/>
                    </a:solidFill>
                  </a:tcPr>
                </a:tc>
              </a:tr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know what to do if I see a sick or injured wild animal.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F1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8DCC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2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E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EB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FC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FEF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B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D4D1"/>
                    </a:solidFill>
                  </a:tcPr>
                </a:tc>
              </a:tr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know the rules regarding pets interacting with wildlife.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F6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1E6D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EE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DF2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FB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FD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FDF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AAA4"/>
                    </a:solidFill>
                  </a:tcPr>
                </a:tc>
              </a:tr>
              <a:tr h="591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know what the job of the DOC is.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AF7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2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8FD2B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F5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E3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F0E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9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FF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67C73"/>
                    </a:solidFill>
                  </a:tcPr>
                </a:tc>
              </a:tr>
              <a:tr h="857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I feel well informed about the laws and proper practices for interacting with wild animals.</a:t>
                      </a:r>
                      <a:endParaRPr sz="1000"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F4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6B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2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CF1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E7D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5FB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A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EEE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A19B"/>
                    </a:solidFill>
                  </a:tcPr>
                </a:tc>
              </a:tr>
            </a:tbl>
          </a:graphicData>
        </a:graphic>
      </p:graphicFrame>
      <p:sp>
        <p:nvSpPr>
          <p:cNvPr id="418" name="Google Shape;418;p53"/>
          <p:cNvSpPr txBox="1"/>
          <p:nvPr>
            <p:ph idx="4294967295" type="sldNum"/>
          </p:nvPr>
        </p:nvSpPr>
        <p:spPr>
          <a:xfrm>
            <a:off x="8731125" y="4749900"/>
            <a:ext cx="412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Sabotage</a:t>
            </a:r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320" y="1090250"/>
            <a:ext cx="5885354" cy="3312551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" name="Google Shape;133;p23"/>
          <p:cNvSpPr txBox="1"/>
          <p:nvPr/>
        </p:nvSpPr>
        <p:spPr>
          <a:xfrm>
            <a:off x="1496250" y="4475325"/>
            <a:ext cx="6151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One of over 150 predator traps deliberately blocked with rocks, putting endangered native species at greater risk. </a:t>
            </a:r>
            <a:r>
              <a:rPr i="1"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Department of Conservation, 2025.</a:t>
            </a:r>
            <a:endParaRPr i="1">
              <a:solidFill>
                <a:schemeClr val="lt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34" name="Google Shape;134;p23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[4]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5" name="Google Shape;135;p23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Gross Negligence</a:t>
            </a:r>
            <a:endParaRPr/>
          </a:p>
        </p:txBody>
      </p:sp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9325" y="1090250"/>
            <a:ext cx="5885350" cy="3285142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3" name="Google Shape;143;p24"/>
          <p:cNvSpPr txBox="1"/>
          <p:nvPr/>
        </p:nvSpPr>
        <p:spPr>
          <a:xfrm>
            <a:off x="1629325" y="4475350"/>
            <a:ext cx="58854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A kiwi found with bite injuries, killed in suspected dog attacks in Northland. </a:t>
            </a:r>
            <a:r>
              <a:rPr i="1" lang="en">
                <a:solidFill>
                  <a:schemeClr val="lt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Department of Conservation, 2025.</a:t>
            </a:r>
            <a:endParaRPr i="1">
              <a:solidFill>
                <a:schemeClr val="lt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144" name="Google Shape;144;p24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[5]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>
            <p:ph type="title"/>
          </p:nvPr>
        </p:nvSpPr>
        <p:spPr>
          <a:xfrm>
            <a:off x="311700" y="1699350"/>
            <a:ext cx="8520600" cy="17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We are the government agency charged with conserving New Zealand’s natural and historic heritage.”</a:t>
            </a:r>
            <a:endParaRPr/>
          </a:p>
        </p:txBody>
      </p:sp>
      <p:sp>
        <p:nvSpPr>
          <p:cNvPr id="150" name="Google Shape;150;p25"/>
          <p:cNvSpPr txBox="1"/>
          <p:nvPr>
            <p:ph idx="2" type="title"/>
          </p:nvPr>
        </p:nvSpPr>
        <p:spPr>
          <a:xfrm>
            <a:off x="0" y="8032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Department of Conservation 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Te Papa Atawhai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3399609" y="3642022"/>
            <a:ext cx="2344788" cy="939177"/>
            <a:chOff x="1281450" y="1528900"/>
            <a:chExt cx="6575400" cy="2633700"/>
          </a:xfrm>
        </p:grpSpPr>
        <p:sp>
          <p:nvSpPr>
            <p:cNvPr id="152" name="Google Shape;152;p25"/>
            <p:cNvSpPr/>
            <p:nvPr/>
          </p:nvSpPr>
          <p:spPr>
            <a:xfrm>
              <a:off x="1281450" y="1528900"/>
              <a:ext cx="6575400" cy="26337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Tajawal"/>
                <a:ea typeface="Tajawal"/>
                <a:cs typeface="Tajawal"/>
                <a:sym typeface="Tajawal"/>
              </a:endParaRPr>
            </a:p>
          </p:txBody>
        </p:sp>
        <p:pic>
          <p:nvPicPr>
            <p:cNvPr id="153" name="Google Shape;153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47540" y="1699347"/>
              <a:ext cx="6048909" cy="2338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25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idx="2" type="title"/>
          </p:nvPr>
        </p:nvSpPr>
        <p:spPr>
          <a:xfrm>
            <a:off x="0" y="8032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</a:t>
            </a:r>
            <a:endParaRPr/>
          </a:p>
        </p:txBody>
      </p:sp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1699350"/>
            <a:ext cx="8520600" cy="17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identify, address, and diminish harmful human-wildlife interaction in Aotearoa New Zealand</a:t>
            </a:r>
            <a:endParaRPr/>
          </a:p>
        </p:txBody>
      </p:sp>
      <p:sp>
        <p:nvSpPr>
          <p:cNvPr id="161" name="Google Shape;161;p26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[6]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2" name="Google Shape;162;p26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idx="2" type="title"/>
          </p:nvPr>
        </p:nvSpPr>
        <p:spPr>
          <a:xfrm>
            <a:off x="0" y="235550"/>
            <a:ext cx="9144000" cy="6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168" name="Google Shape;168;p27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grpSp>
        <p:nvGrpSpPr>
          <p:cNvPr id="169" name="Google Shape;169;p27"/>
          <p:cNvGrpSpPr/>
          <p:nvPr/>
        </p:nvGrpSpPr>
        <p:grpSpPr>
          <a:xfrm>
            <a:off x="938962" y="1088223"/>
            <a:ext cx="6199912" cy="686062"/>
            <a:chOff x="1106563" y="1776625"/>
            <a:chExt cx="5779187" cy="661201"/>
          </a:xfrm>
        </p:grpSpPr>
        <p:pic>
          <p:nvPicPr>
            <p:cNvPr id="170" name="Google Shape;170;p27"/>
            <p:cNvPicPr preferRelativeResize="0"/>
            <p:nvPr/>
          </p:nvPicPr>
          <p:blipFill rotWithShape="1">
            <a:blip r:embed="rId4">
              <a:alphaModFix/>
            </a:blip>
            <a:srcRect b="77467" l="17674" r="4017" t="4982"/>
            <a:stretch/>
          </p:blipFill>
          <p:spPr>
            <a:xfrm>
              <a:off x="2258225" y="1776625"/>
              <a:ext cx="4627525" cy="661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7"/>
            <p:cNvSpPr txBox="1"/>
            <p:nvPr/>
          </p:nvSpPr>
          <p:spPr>
            <a:xfrm>
              <a:off x="1106563" y="1910425"/>
              <a:ext cx="10215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Mission</a:t>
              </a:r>
              <a:endParaRPr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72" name="Google Shape;172;p27"/>
          <p:cNvGrpSpPr/>
          <p:nvPr/>
        </p:nvGrpSpPr>
        <p:grpSpPr>
          <a:xfrm>
            <a:off x="865490" y="1774285"/>
            <a:ext cx="6270611" cy="922815"/>
            <a:chOff x="1001575" y="1722225"/>
            <a:chExt cx="5845088" cy="889374"/>
          </a:xfrm>
        </p:grpSpPr>
        <p:cxnSp>
          <p:nvCxnSpPr>
            <p:cNvPr id="173" name="Google Shape;173;p27"/>
            <p:cNvCxnSpPr/>
            <p:nvPr/>
          </p:nvCxnSpPr>
          <p:spPr>
            <a:xfrm>
              <a:off x="4534438" y="1734600"/>
              <a:ext cx="2100" cy="198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4" name="Google Shape;174;p27"/>
            <p:cNvCxnSpPr/>
            <p:nvPr/>
          </p:nvCxnSpPr>
          <p:spPr>
            <a:xfrm>
              <a:off x="2961825" y="1722225"/>
              <a:ext cx="2100" cy="198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75" name="Google Shape;175;p27"/>
            <p:cNvCxnSpPr/>
            <p:nvPr/>
          </p:nvCxnSpPr>
          <p:spPr>
            <a:xfrm>
              <a:off x="6133175" y="1731275"/>
              <a:ext cx="2100" cy="1980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76" name="Google Shape;176;p27"/>
            <p:cNvPicPr preferRelativeResize="0"/>
            <p:nvPr/>
          </p:nvPicPr>
          <p:blipFill rotWithShape="1">
            <a:blip r:embed="rId4">
              <a:alphaModFix/>
            </a:blip>
            <a:srcRect b="49932" l="17431" r="58960" t="31935"/>
            <a:stretch/>
          </p:blipFill>
          <p:spPr>
            <a:xfrm>
              <a:off x="2249138" y="1912600"/>
              <a:ext cx="1427462" cy="698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7"/>
            <p:cNvPicPr preferRelativeResize="0"/>
            <p:nvPr/>
          </p:nvPicPr>
          <p:blipFill rotWithShape="1">
            <a:blip r:embed="rId4">
              <a:alphaModFix/>
            </a:blip>
            <a:srcRect b="49584" l="44522" r="31579" t="32277"/>
            <a:stretch/>
          </p:blipFill>
          <p:spPr>
            <a:xfrm>
              <a:off x="3834169" y="1916738"/>
              <a:ext cx="1427462" cy="690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7"/>
            <p:cNvPicPr preferRelativeResize="0"/>
            <p:nvPr/>
          </p:nvPicPr>
          <p:blipFill rotWithShape="1">
            <a:blip r:embed="rId4">
              <a:alphaModFix/>
            </a:blip>
            <a:srcRect b="49441" l="71654" r="3789" t="32065"/>
            <a:stretch/>
          </p:blipFill>
          <p:spPr>
            <a:xfrm>
              <a:off x="5419201" y="1919419"/>
              <a:ext cx="1427462" cy="685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7"/>
            <p:cNvSpPr txBox="1"/>
            <p:nvPr/>
          </p:nvSpPr>
          <p:spPr>
            <a:xfrm>
              <a:off x="1001575" y="2091425"/>
              <a:ext cx="1089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Objectives</a:t>
              </a:r>
              <a:endParaRPr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0" name="Google Shape;180;p27"/>
          <p:cNvGrpSpPr/>
          <p:nvPr/>
        </p:nvGrpSpPr>
        <p:grpSpPr>
          <a:xfrm>
            <a:off x="864051" y="3888910"/>
            <a:ext cx="5305951" cy="767486"/>
            <a:chOff x="865501" y="4121985"/>
            <a:chExt cx="5305951" cy="767486"/>
          </a:xfrm>
        </p:grpSpPr>
        <p:sp>
          <p:nvSpPr>
            <p:cNvPr id="181" name="Google Shape;181;p27"/>
            <p:cNvSpPr txBox="1"/>
            <p:nvPr/>
          </p:nvSpPr>
          <p:spPr>
            <a:xfrm>
              <a:off x="865501" y="4400500"/>
              <a:ext cx="11694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Deliverable</a:t>
              </a:r>
              <a:endParaRPr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82" name="Google Shape;182;p27"/>
            <p:cNvGrpSpPr/>
            <p:nvPr/>
          </p:nvGrpSpPr>
          <p:grpSpPr>
            <a:xfrm>
              <a:off x="3177224" y="4121985"/>
              <a:ext cx="2994227" cy="767486"/>
              <a:chOff x="3156436" y="3984850"/>
              <a:chExt cx="2791040" cy="739674"/>
            </a:xfrm>
          </p:grpSpPr>
          <p:pic>
            <p:nvPicPr>
              <p:cNvPr id="183" name="Google Shape;183;p27"/>
              <p:cNvPicPr preferRelativeResize="0"/>
              <p:nvPr/>
            </p:nvPicPr>
            <p:blipFill rotWithShape="1">
              <a:blip r:embed="rId4">
                <a:alphaModFix/>
              </a:blip>
              <a:srcRect b="4202" l="34220" r="21210" t="82747"/>
              <a:stretch/>
            </p:blipFill>
            <p:spPr>
              <a:xfrm>
                <a:off x="3156436" y="4203525"/>
                <a:ext cx="2791040" cy="52099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84" name="Google Shape;184;p27"/>
              <p:cNvCxnSpPr/>
              <p:nvPr/>
            </p:nvCxnSpPr>
            <p:spPr>
              <a:xfrm>
                <a:off x="4522438" y="3984850"/>
                <a:ext cx="2100" cy="19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grpSp>
        <p:nvGrpSpPr>
          <p:cNvPr id="185" name="Google Shape;185;p27"/>
          <p:cNvGrpSpPr/>
          <p:nvPr/>
        </p:nvGrpSpPr>
        <p:grpSpPr>
          <a:xfrm>
            <a:off x="938938" y="2692795"/>
            <a:ext cx="6200043" cy="1190261"/>
            <a:chOff x="938938" y="2692795"/>
            <a:chExt cx="6200043" cy="1190261"/>
          </a:xfrm>
        </p:grpSpPr>
        <p:cxnSp>
          <p:nvCxnSpPr>
            <p:cNvPr id="186" name="Google Shape;186;p27"/>
            <p:cNvCxnSpPr/>
            <p:nvPr/>
          </p:nvCxnSpPr>
          <p:spPr>
            <a:xfrm>
              <a:off x="2954446" y="2692795"/>
              <a:ext cx="2400" cy="2055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7" name="Google Shape;187;p27"/>
            <p:cNvCxnSpPr/>
            <p:nvPr/>
          </p:nvCxnSpPr>
          <p:spPr>
            <a:xfrm>
              <a:off x="4641544" y="2705635"/>
              <a:ext cx="2400" cy="2055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88" name="Google Shape;188;p27"/>
            <p:cNvCxnSpPr/>
            <p:nvPr/>
          </p:nvCxnSpPr>
          <p:spPr>
            <a:xfrm>
              <a:off x="6356670" y="2702185"/>
              <a:ext cx="2400" cy="2055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89" name="Google Shape;189;p27"/>
            <p:cNvSpPr txBox="1"/>
            <p:nvPr/>
          </p:nvSpPr>
          <p:spPr>
            <a:xfrm>
              <a:off x="938938" y="3186504"/>
              <a:ext cx="1095900" cy="4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Methods</a:t>
              </a:r>
              <a:endParaRPr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2209681" y="2898239"/>
              <a:ext cx="4929300" cy="2571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Archival Research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2208231" y="3625956"/>
              <a:ext cx="4929300" cy="2571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Surveys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2208244" y="3262092"/>
              <a:ext cx="4929300" cy="2571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Times New Roman"/>
                  <a:ea typeface="Times New Roman"/>
                  <a:cs typeface="Times New Roman"/>
                  <a:sym typeface="Times New Roman"/>
                </a:rPr>
                <a:t>Interviews</a:t>
              </a:r>
              <a:endParaRPr sz="12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6363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/>
          <p:nvPr>
            <p:ph type="title"/>
          </p:nvPr>
        </p:nvSpPr>
        <p:spPr>
          <a:xfrm>
            <a:off x="238125" y="445025"/>
            <a:ext cx="268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Interviews</a:t>
            </a:r>
            <a:endParaRPr/>
          </a:p>
        </p:txBody>
      </p:sp>
      <p:sp>
        <p:nvSpPr>
          <p:cNvPr id="198" name="Google Shape;198;p28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descr="Countryside, New Zealand (Provided by Getty Images)" id="199" name="Google Shape;199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1383" r="11383" t="0"/>
          <a:stretch/>
        </p:blipFill>
        <p:spPr>
          <a:xfrm>
            <a:off x="3192600" y="-5953"/>
            <a:ext cx="5951401" cy="5143502"/>
          </a:xfrm>
          <a:prstGeom prst="rect">
            <a:avLst/>
          </a:prstGeom>
        </p:spPr>
      </p:pic>
      <p:sp>
        <p:nvSpPr>
          <p:cNvPr id="200" name="Google Shape;200;p28"/>
          <p:cNvSpPr/>
          <p:nvPr/>
        </p:nvSpPr>
        <p:spPr>
          <a:xfrm>
            <a:off x="154781" y="1269575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Kelly Eaton, Supervisor, Department of Conservation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137025" y="2162588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Bruce Robertson, Professor, University of Otago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02" name="Google Shape;202;p28"/>
          <p:cNvSpPr/>
          <p:nvPr/>
        </p:nvSpPr>
        <p:spPr>
          <a:xfrm>
            <a:off x="137025" y="3960550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Dr. Ox Lennon, Conservation Manager, Wellington Zoo Trust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03" name="Google Shape;203;p28"/>
          <p:cNvSpPr/>
          <p:nvPr/>
        </p:nvSpPr>
        <p:spPr>
          <a:xfrm>
            <a:off x="137025" y="3064400"/>
            <a:ext cx="2924400" cy="621300"/>
          </a:xfrm>
          <a:prstGeom prst="rect">
            <a:avLst/>
          </a:prstGeom>
          <a:solidFill>
            <a:srgbClr val="EEE2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ajawal Medium"/>
                <a:ea typeface="Tajawal Medium"/>
                <a:cs typeface="Tajawal Medium"/>
                <a:sym typeface="Tajawal Medium"/>
              </a:rPr>
              <a:t>Brenda Lee, Executive Director, Colorado Bear Coalition</a:t>
            </a:r>
            <a:endParaRPr sz="1600">
              <a:solidFill>
                <a:schemeClr val="dk1"/>
              </a:solidFill>
              <a:latin typeface="Tajawal Medium"/>
              <a:ea typeface="Tajawal Medium"/>
              <a:cs typeface="Tajawal Medium"/>
              <a:sym typeface="Tajawal Medium"/>
            </a:endParaRPr>
          </a:p>
        </p:txBody>
      </p:sp>
      <p:sp>
        <p:nvSpPr>
          <p:cNvPr id="204" name="Google Shape;204;p28"/>
          <p:cNvSpPr txBox="1"/>
          <p:nvPr>
            <p:ph idx="12" type="sldNum"/>
          </p:nvPr>
        </p:nvSpPr>
        <p:spPr>
          <a:xfrm>
            <a:off x="8774999" y="4749900"/>
            <a:ext cx="3690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>
                <a:solidFill>
                  <a:schemeClr val="lt1"/>
                </a:solidFill>
              </a:rPr>
              <a:t>‹#›</a:t>
            </a:fld>
            <a:endParaRPr sz="1400">
              <a:solidFill>
                <a:schemeClr val="lt1"/>
              </a:solidFill>
            </a:endParaRPr>
          </a:p>
        </p:txBody>
      </p:sp>
      <p:sp>
        <p:nvSpPr>
          <p:cNvPr id="205" name="Google Shape;205;p28"/>
          <p:cNvSpPr txBox="1"/>
          <p:nvPr>
            <p:ph type="title"/>
          </p:nvPr>
        </p:nvSpPr>
        <p:spPr>
          <a:xfrm>
            <a:off x="3388800" y="1075800"/>
            <a:ext cx="5559000" cy="29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“Many people see nature as their own space, and wildlife is considered the intruder when that couldn't be further from the truth.”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— Professor Bruce Robertson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06" name="Google Shape;206;p28"/>
          <p:cNvSpPr txBox="1"/>
          <p:nvPr>
            <p:ph idx="4294967295" type="sldNum"/>
          </p:nvPr>
        </p:nvSpPr>
        <p:spPr>
          <a:xfrm>
            <a:off x="1" y="0"/>
            <a:ext cx="45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[7]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ildlif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5A3C"/>
      </a:accent1>
      <a:accent2>
        <a:srgbClr val="9E6363"/>
      </a:accent2>
      <a:accent3>
        <a:srgbClr val="D7B26D"/>
      </a:accent3>
      <a:accent4>
        <a:srgbClr val="EEE2B5"/>
      </a:accent4>
      <a:accent5>
        <a:srgbClr val="F4F0E3"/>
      </a:accent5>
      <a:accent6>
        <a:srgbClr val="99999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