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315" r:id="rId3"/>
    <p:sldId id="304" r:id="rId4"/>
    <p:sldId id="305" r:id="rId5"/>
    <p:sldId id="306" r:id="rId6"/>
    <p:sldId id="314" r:id="rId7"/>
    <p:sldId id="308" r:id="rId8"/>
    <p:sldId id="262" r:id="rId9"/>
    <p:sldId id="320" r:id="rId10"/>
    <p:sldId id="318" r:id="rId11"/>
    <p:sldId id="321" r:id="rId12"/>
    <p:sldId id="296" r:id="rId13"/>
    <p:sldId id="326" r:id="rId14"/>
    <p:sldId id="261" r:id="rId15"/>
    <p:sldId id="279" r:id="rId16"/>
    <p:sldId id="319" r:id="rId17"/>
    <p:sldId id="297" r:id="rId18"/>
    <p:sldId id="274" r:id="rId19"/>
    <p:sldId id="303" r:id="rId20"/>
    <p:sldId id="269" r:id="rId21"/>
    <p:sldId id="313" r:id="rId22"/>
    <p:sldId id="310" r:id="rId23"/>
    <p:sldId id="311" r:id="rId24"/>
    <p:sldId id="312" r:id="rId25"/>
    <p:sldId id="270" r:id="rId26"/>
    <p:sldId id="302" r:id="rId27"/>
    <p:sldId id="299" r:id="rId28"/>
    <p:sldId id="317" r:id="rId29"/>
    <p:sldId id="294" r:id="rId30"/>
    <p:sldId id="32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99C491C-707A-382B-9304-F4DD82F9E659}" name="Adiletta, Kathryn" initials="KA" userId="S::kmadiletta@wpi.edu::1878793d-affe-4d69-8d12-ed8b4d9bc3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08FB2"/>
    <a:srgbClr val="D9D9D9"/>
    <a:srgbClr val="252982"/>
    <a:srgbClr val="C04F15"/>
    <a:srgbClr val="7D589E"/>
    <a:srgbClr val="2E1749"/>
    <a:srgbClr val="002060"/>
    <a:srgbClr val="654DA9"/>
    <a:srgbClr val="3B7D23"/>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3A7D4D-6C0A-4899-88F9-878E05656560}" v="254" dt="2026-03-02T18:38:52.939"/>
    <p1510:client id="{6EBCFCDC-71BC-4B82-ACFF-3D7C8C21D717}" v="1815" dt="2026-03-02T15:48:22.620"/>
    <p1510:client id="{8B04309B-959F-42E2-95E1-5E11331EB19C}" v="1040" dt="2026-03-02T14:16:42.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36CFF-FD22-47F0-A674-F9AFA10CE93F}"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0D4E2-77B7-4EA3-8391-6530272D52FE}" type="slidenum">
              <a:rPr lang="en-US" smtClean="0"/>
              <a:t>‹#›</a:t>
            </a:fld>
            <a:endParaRPr lang="en-US"/>
          </a:p>
        </p:txBody>
      </p:sp>
    </p:spTree>
    <p:extLst>
      <p:ext uri="{BB962C8B-B14F-4D97-AF65-F5344CB8AC3E}">
        <p14:creationId xmlns:p14="http://schemas.microsoft.com/office/powerpoint/2010/main" val="1039406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bs.org/newshour/world/people-saved-from-houses-in-greece-as-river-bursts-its-banks-and-floodwaters-ris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0D4E2-77B7-4EA3-8391-6530272D52FE}" type="slidenum">
              <a:rPr lang="en-US" smtClean="0"/>
              <a:t>1</a:t>
            </a:fld>
            <a:endParaRPr lang="en-US"/>
          </a:p>
        </p:txBody>
      </p:sp>
    </p:spTree>
    <p:extLst>
      <p:ext uri="{BB962C8B-B14F-4D97-AF65-F5344CB8AC3E}">
        <p14:creationId xmlns:p14="http://schemas.microsoft.com/office/powerpoint/2010/main" val="189160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200BC-D6D6-D94C-DA3E-6C68C1C87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AF5461-8C14-BAC5-0290-93F059F51C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5406A3-BC97-2CD6-8933-FC27C02E9449}"/>
              </a:ext>
            </a:extLst>
          </p:cNvPr>
          <p:cNvSpPr>
            <a:spLocks noGrp="1"/>
          </p:cNvSpPr>
          <p:nvPr>
            <p:ph type="body" idx="1"/>
          </p:nvPr>
        </p:nvSpPr>
        <p:spPr/>
        <p:txBody>
          <a:bodyPr/>
          <a:lstStyle/>
          <a:p>
            <a:r>
              <a:rPr lang="en-US"/>
              <a:t>Angelina </a:t>
            </a:r>
          </a:p>
          <a:p>
            <a:endParaRPr lang="en-US"/>
          </a:p>
        </p:txBody>
      </p:sp>
      <p:sp>
        <p:nvSpPr>
          <p:cNvPr id="4" name="Slide Number Placeholder 3">
            <a:extLst>
              <a:ext uri="{FF2B5EF4-FFF2-40B4-BE49-F238E27FC236}">
                <a16:creationId xmlns:a16="http://schemas.microsoft.com/office/drawing/2014/main" id="{CFEB8A68-D019-E3E1-840F-5BD46E547622}"/>
              </a:ext>
            </a:extLst>
          </p:cNvPr>
          <p:cNvSpPr>
            <a:spLocks noGrp="1"/>
          </p:cNvSpPr>
          <p:nvPr>
            <p:ph type="sldNum" sz="quarter" idx="5"/>
          </p:nvPr>
        </p:nvSpPr>
        <p:spPr/>
        <p:txBody>
          <a:bodyPr/>
          <a:lstStyle/>
          <a:p>
            <a:fld id="{BD7825BB-6263-4B96-B12D-0140721DB15F}" type="slidenum">
              <a:rPr lang="en-US" smtClean="0"/>
              <a:t>11</a:t>
            </a:fld>
            <a:endParaRPr lang="en-US"/>
          </a:p>
        </p:txBody>
      </p:sp>
    </p:spTree>
    <p:extLst>
      <p:ext uri="{BB962C8B-B14F-4D97-AF65-F5344CB8AC3E}">
        <p14:creationId xmlns:p14="http://schemas.microsoft.com/office/powerpoint/2010/main" val="289183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ADDB6-1CBD-ABCD-08C0-9D34481D4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321E75-44F6-F63E-D2D1-66F7CA0256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894478-9327-4692-2C2C-1FA989FBE9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881C534-2659-8256-06E3-A74561ABE3E6}"/>
              </a:ext>
            </a:extLst>
          </p:cNvPr>
          <p:cNvSpPr>
            <a:spLocks noGrp="1"/>
          </p:cNvSpPr>
          <p:nvPr>
            <p:ph type="sldNum" sz="quarter" idx="5"/>
          </p:nvPr>
        </p:nvSpPr>
        <p:spPr/>
        <p:txBody>
          <a:bodyPr/>
          <a:lstStyle/>
          <a:p>
            <a:fld id="{1790D4E2-77B7-4EA3-8391-6530272D52FE}" type="slidenum">
              <a:rPr lang="en-US" smtClean="0"/>
              <a:t>12</a:t>
            </a:fld>
            <a:endParaRPr lang="en-US"/>
          </a:p>
        </p:txBody>
      </p:sp>
    </p:spTree>
    <p:extLst>
      <p:ext uri="{BB962C8B-B14F-4D97-AF65-F5344CB8AC3E}">
        <p14:creationId xmlns:p14="http://schemas.microsoft.com/office/powerpoint/2010/main" val="3467147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4C87-57A3-B3C1-F363-1134FD5270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EF7179-D956-C775-58D8-F0E131CA833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BC75323-B21A-CEBD-E466-3E2869DFA7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6C9C4FD-5E94-0290-BBBB-46008AC74E3F}"/>
              </a:ext>
            </a:extLst>
          </p:cNvPr>
          <p:cNvSpPr>
            <a:spLocks noGrp="1"/>
          </p:cNvSpPr>
          <p:nvPr>
            <p:ph type="sldNum" sz="quarter" idx="5"/>
          </p:nvPr>
        </p:nvSpPr>
        <p:spPr/>
        <p:txBody>
          <a:bodyPr/>
          <a:lstStyle/>
          <a:p>
            <a:fld id="{1790D4E2-77B7-4EA3-8391-6530272D52FE}" type="slidenum">
              <a:rPr lang="en-US" smtClean="0"/>
              <a:t>13</a:t>
            </a:fld>
            <a:endParaRPr lang="en-US"/>
          </a:p>
        </p:txBody>
      </p:sp>
    </p:spTree>
    <p:extLst>
      <p:ext uri="{BB962C8B-B14F-4D97-AF65-F5344CB8AC3E}">
        <p14:creationId xmlns:p14="http://schemas.microsoft.com/office/powerpoint/2010/main" val="3370798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2000">
                <a:solidFill>
                  <a:srgbClr val="252982"/>
                </a:solidFill>
              </a:rPr>
              <a:t>Assess the pros and cons of current apps</a:t>
            </a:r>
          </a:p>
          <a:p>
            <a:pPr lvl="1"/>
            <a:r>
              <a:rPr lang="en-US" sz="2000">
                <a:solidFill>
                  <a:srgbClr val="252982"/>
                </a:solidFill>
              </a:rPr>
              <a:t>Literature review</a:t>
            </a:r>
          </a:p>
          <a:p>
            <a:r>
              <a:rPr lang="en-US" sz="2000">
                <a:solidFill>
                  <a:srgbClr val="252982"/>
                </a:solidFill>
              </a:rPr>
              <a:t>Test the apps in a controlled setting</a:t>
            </a:r>
          </a:p>
          <a:p>
            <a:pPr lvl="1"/>
            <a:r>
              <a:rPr lang="en-US" sz="2000">
                <a:solidFill>
                  <a:srgbClr val="252982"/>
                </a:solidFill>
              </a:rPr>
              <a:t>Create teams / slack workspace to integrate the app</a:t>
            </a:r>
          </a:p>
          <a:p>
            <a:pPr lvl="1"/>
            <a:r>
              <a:rPr lang="en-US" sz="2000">
                <a:solidFill>
                  <a:srgbClr val="252982"/>
                </a:solidFill>
              </a:rPr>
              <a:t>Make test scenarios and record what we like and don’t like</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BD7825BB-6263-4B96-B12D-0140721DB15F}" type="slidenum">
              <a:t>14</a:t>
            </a:fld>
            <a:endParaRPr lang="en-US"/>
          </a:p>
        </p:txBody>
      </p:sp>
    </p:spTree>
    <p:extLst>
      <p:ext uri="{BB962C8B-B14F-4D97-AF65-F5344CB8AC3E}">
        <p14:creationId xmlns:p14="http://schemas.microsoft.com/office/powerpoint/2010/main" val="622474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56586-1ACF-823D-2C59-5F2E5DEC9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05B3D-4DAD-A999-EBD6-EC053C2229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BA3E98-1F73-21CF-97D6-23B4BF51E27E}"/>
              </a:ext>
            </a:extLst>
          </p:cNvPr>
          <p:cNvSpPr>
            <a:spLocks noGrp="1"/>
          </p:cNvSpPr>
          <p:nvPr>
            <p:ph type="body" idx="1"/>
          </p:nvPr>
        </p:nvSpPr>
        <p:spPr/>
        <p:txBody>
          <a:bodyPr/>
          <a:lstStyle/>
          <a:p>
            <a:r>
              <a:rPr lang="en-US" sz="2000">
                <a:solidFill>
                  <a:srgbClr val="252982"/>
                </a:solidFill>
              </a:rPr>
              <a:t>Pros:</a:t>
            </a:r>
          </a:p>
          <a:p>
            <a:pPr marL="342900" indent="-342900">
              <a:buFontTx/>
              <a:buChar char="-"/>
            </a:pPr>
            <a:r>
              <a:rPr lang="en-US" sz="2000">
                <a:solidFill>
                  <a:srgbClr val="252982"/>
                </a:solidFill>
              </a:rPr>
              <a:t>Auto translates</a:t>
            </a:r>
          </a:p>
          <a:p>
            <a:pPr marL="342900" indent="-342900">
              <a:buFontTx/>
              <a:buChar char="-"/>
            </a:pPr>
            <a:r>
              <a:rPr lang="en-US" sz="2000">
                <a:solidFill>
                  <a:srgbClr val="252982"/>
                </a:solidFill>
              </a:rPr>
              <a:t>Audio and transcript</a:t>
            </a:r>
          </a:p>
          <a:p>
            <a:pPr marL="342900" indent="-342900">
              <a:buFontTx/>
              <a:buChar char="-"/>
            </a:pPr>
            <a:r>
              <a:rPr lang="en-US" sz="2000">
                <a:solidFill>
                  <a:srgbClr val="252982"/>
                </a:solidFill>
              </a:rPr>
              <a:t>Can make groups</a:t>
            </a:r>
          </a:p>
          <a:p>
            <a:pPr marL="0" indent="0">
              <a:buFontTx/>
              <a:buNone/>
            </a:pPr>
            <a:r>
              <a:rPr lang="en-US" sz="2000">
                <a:solidFill>
                  <a:srgbClr val="252982"/>
                </a:solidFill>
              </a:rPr>
              <a:t>Cons:</a:t>
            </a:r>
          </a:p>
          <a:p>
            <a:pPr marL="342900" indent="-342900">
              <a:buFontTx/>
              <a:buChar char="-"/>
            </a:pPr>
            <a:r>
              <a:rPr lang="en-US" sz="2000">
                <a:solidFill>
                  <a:srgbClr val="252982"/>
                </a:solidFill>
              </a:rPr>
              <a:t>Cannot automate</a:t>
            </a:r>
          </a:p>
          <a:p>
            <a:pPr marL="342900" indent="-342900">
              <a:buFontTx/>
              <a:buChar char="-"/>
            </a:pPr>
            <a:r>
              <a:rPr lang="en-US" sz="2000">
                <a:solidFill>
                  <a:srgbClr val="252982"/>
                </a:solidFill>
              </a:rPr>
              <a:t>Must download separate app</a:t>
            </a:r>
          </a:p>
          <a:p>
            <a:endParaRPr lang="en-US">
              <a:ea typeface="Calibri"/>
              <a:cs typeface="Calibri"/>
            </a:endParaRPr>
          </a:p>
        </p:txBody>
      </p:sp>
      <p:sp>
        <p:nvSpPr>
          <p:cNvPr id="4" name="Slide Number Placeholder 3">
            <a:extLst>
              <a:ext uri="{FF2B5EF4-FFF2-40B4-BE49-F238E27FC236}">
                <a16:creationId xmlns:a16="http://schemas.microsoft.com/office/drawing/2014/main" id="{01591AD8-5061-C292-F85B-5383869A7C6A}"/>
              </a:ext>
            </a:extLst>
          </p:cNvPr>
          <p:cNvSpPr>
            <a:spLocks noGrp="1"/>
          </p:cNvSpPr>
          <p:nvPr>
            <p:ph type="sldNum" sz="quarter" idx="5"/>
          </p:nvPr>
        </p:nvSpPr>
        <p:spPr/>
        <p:txBody>
          <a:bodyPr/>
          <a:lstStyle/>
          <a:p>
            <a:fld id="{BD7825BB-6263-4B96-B12D-0140721DB15F}" type="slidenum">
              <a:t>15</a:t>
            </a:fld>
            <a:endParaRPr lang="en-US"/>
          </a:p>
        </p:txBody>
      </p:sp>
    </p:spTree>
    <p:extLst>
      <p:ext uri="{BB962C8B-B14F-4D97-AF65-F5344CB8AC3E}">
        <p14:creationId xmlns:p14="http://schemas.microsoft.com/office/powerpoint/2010/main" val="365608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8C222-F652-23E7-361D-E932338A2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F4B9F-935E-BDC1-EC69-E94A48DF19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F719FB-D6BA-5C11-5361-507E0FC86E45}"/>
              </a:ext>
            </a:extLst>
          </p:cNvPr>
          <p:cNvSpPr>
            <a:spLocks noGrp="1"/>
          </p:cNvSpPr>
          <p:nvPr>
            <p:ph type="body" idx="1"/>
          </p:nvPr>
        </p:nvSpPr>
        <p:spPr/>
        <p:txBody>
          <a:bodyPr/>
          <a:lstStyle/>
          <a:p>
            <a:r>
              <a:rPr lang="en-US" sz="2000">
                <a:solidFill>
                  <a:srgbClr val="252982"/>
                </a:solidFill>
              </a:rPr>
              <a:t>Pros:</a:t>
            </a:r>
          </a:p>
          <a:p>
            <a:pPr marL="342900" indent="-342900">
              <a:buFontTx/>
              <a:buChar char="-"/>
            </a:pPr>
            <a:r>
              <a:rPr lang="en-US" sz="2000">
                <a:solidFill>
                  <a:srgbClr val="252982"/>
                </a:solidFill>
              </a:rPr>
              <a:t>Auto translates</a:t>
            </a:r>
          </a:p>
          <a:p>
            <a:pPr marL="342900" indent="-342900">
              <a:buFontTx/>
              <a:buChar char="-"/>
            </a:pPr>
            <a:r>
              <a:rPr lang="en-US" sz="2000">
                <a:solidFill>
                  <a:srgbClr val="252982"/>
                </a:solidFill>
              </a:rPr>
              <a:t>Audio and transcript</a:t>
            </a:r>
          </a:p>
          <a:p>
            <a:pPr marL="342900" indent="-342900">
              <a:buFontTx/>
              <a:buChar char="-"/>
            </a:pPr>
            <a:r>
              <a:rPr lang="en-US" sz="2000">
                <a:solidFill>
                  <a:srgbClr val="252982"/>
                </a:solidFill>
              </a:rPr>
              <a:t>Can make groups</a:t>
            </a:r>
          </a:p>
          <a:p>
            <a:pPr marL="0" indent="0">
              <a:buFontTx/>
              <a:buNone/>
            </a:pPr>
            <a:r>
              <a:rPr lang="en-US" sz="2000">
                <a:solidFill>
                  <a:srgbClr val="252982"/>
                </a:solidFill>
              </a:rPr>
              <a:t>Cons:</a:t>
            </a:r>
          </a:p>
          <a:p>
            <a:pPr marL="342900" indent="-342900">
              <a:buFontTx/>
              <a:buChar char="-"/>
            </a:pPr>
            <a:r>
              <a:rPr lang="en-US" sz="2000">
                <a:solidFill>
                  <a:srgbClr val="252982"/>
                </a:solidFill>
              </a:rPr>
              <a:t>Cannot automate</a:t>
            </a:r>
          </a:p>
          <a:p>
            <a:pPr marL="342900" indent="-342900">
              <a:buFontTx/>
              <a:buChar char="-"/>
            </a:pPr>
            <a:r>
              <a:rPr lang="en-US" sz="2000">
                <a:solidFill>
                  <a:srgbClr val="252982"/>
                </a:solidFill>
              </a:rPr>
              <a:t>Must download separate app</a:t>
            </a:r>
          </a:p>
          <a:p>
            <a:endParaRPr lang="en-US">
              <a:ea typeface="Calibri"/>
              <a:cs typeface="Calibri"/>
            </a:endParaRPr>
          </a:p>
        </p:txBody>
      </p:sp>
      <p:sp>
        <p:nvSpPr>
          <p:cNvPr id="4" name="Slide Number Placeholder 3">
            <a:extLst>
              <a:ext uri="{FF2B5EF4-FFF2-40B4-BE49-F238E27FC236}">
                <a16:creationId xmlns:a16="http://schemas.microsoft.com/office/drawing/2014/main" id="{7B1BDB65-F57D-AFED-0416-0BE344845635}"/>
              </a:ext>
            </a:extLst>
          </p:cNvPr>
          <p:cNvSpPr>
            <a:spLocks noGrp="1"/>
          </p:cNvSpPr>
          <p:nvPr>
            <p:ph type="sldNum" sz="quarter" idx="5"/>
          </p:nvPr>
        </p:nvSpPr>
        <p:spPr/>
        <p:txBody>
          <a:bodyPr/>
          <a:lstStyle/>
          <a:p>
            <a:fld id="{BD7825BB-6263-4B96-B12D-0140721DB15F}" type="slidenum">
              <a:t>16</a:t>
            </a:fld>
            <a:endParaRPr lang="en-US"/>
          </a:p>
        </p:txBody>
      </p:sp>
    </p:spTree>
    <p:extLst>
      <p:ext uri="{BB962C8B-B14F-4D97-AF65-F5344CB8AC3E}">
        <p14:creationId xmlns:p14="http://schemas.microsoft.com/office/powerpoint/2010/main" val="1415594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D1A8B-9B40-649A-D3CF-068CCCE0A6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ED95A1-4C28-CFC3-CF6A-D0529478AC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99BF66D-48A2-F56C-BEDA-A9E2F3EB9260}"/>
              </a:ext>
            </a:extLst>
          </p:cNvPr>
          <p:cNvSpPr>
            <a:spLocks noGrp="1"/>
          </p:cNvSpPr>
          <p:nvPr>
            <p:ph type="body" idx="1"/>
          </p:nvPr>
        </p:nvSpPr>
        <p:spPr/>
        <p:txBody>
          <a:bodyPr/>
          <a:lstStyle/>
          <a:p>
            <a:pPr>
              <a:lnSpc>
                <a:spcPct val="110000"/>
              </a:lnSpc>
            </a:pPr>
            <a:r>
              <a:rPr lang="en-US" sz="2000">
                <a:hlinkClick r:id="rId3"/>
              </a:rPr>
              <a:t>People saved from houses in Greece as river bursts its banks and floodwaters rise | PBS News</a:t>
            </a:r>
            <a:endParaRPr lang="en-US" sz="2000">
              <a:solidFill>
                <a:srgbClr val="272980"/>
              </a:solidFill>
            </a:endParaRPr>
          </a:p>
          <a:p>
            <a:pPr>
              <a:lnSpc>
                <a:spcPct val="110000"/>
              </a:lnSpc>
            </a:pPr>
            <a:r>
              <a:rPr lang="en-US" sz="2000">
                <a:solidFill>
                  <a:srgbClr val="272980"/>
                </a:solidFill>
              </a:rPr>
              <a:t>Understand field worker experience</a:t>
            </a:r>
          </a:p>
          <a:p>
            <a:pPr lvl="1">
              <a:lnSpc>
                <a:spcPct val="110000"/>
              </a:lnSpc>
            </a:pPr>
            <a:r>
              <a:rPr lang="en-US" sz="2000">
                <a:solidFill>
                  <a:srgbClr val="272980"/>
                </a:solidFill>
              </a:rPr>
              <a:t>Interview field workers who are part of the emergency response team</a:t>
            </a:r>
          </a:p>
          <a:p>
            <a:pPr lvl="1">
              <a:lnSpc>
                <a:spcPct val="110000"/>
              </a:lnSpc>
            </a:pPr>
            <a:r>
              <a:rPr lang="en-US" sz="2000">
                <a:solidFill>
                  <a:srgbClr val="272980"/>
                </a:solidFill>
              </a:rPr>
              <a:t>Observe fieldworkers at refugee camp</a:t>
            </a:r>
          </a:p>
          <a:p>
            <a:pPr lvl="1">
              <a:lnSpc>
                <a:spcPct val="110000"/>
              </a:lnSpc>
            </a:pPr>
            <a:r>
              <a:rPr lang="en-US" sz="2000">
                <a:solidFill>
                  <a:srgbClr val="272980"/>
                </a:solidFill>
              </a:rPr>
              <a:t>Survey fieldworkers on experiences of their location</a:t>
            </a:r>
          </a:p>
          <a:p>
            <a:pPr>
              <a:lnSpc>
                <a:spcPct val="110000"/>
              </a:lnSpc>
            </a:pPr>
            <a:r>
              <a:rPr lang="en-US" sz="2000">
                <a:solidFill>
                  <a:srgbClr val="272980"/>
                </a:solidFill>
              </a:rPr>
              <a:t> Understand the emergency directors</a:t>
            </a:r>
          </a:p>
          <a:p>
            <a:pPr lvl="1">
              <a:lnSpc>
                <a:spcPct val="110000"/>
              </a:lnSpc>
            </a:pPr>
            <a:r>
              <a:rPr lang="en-US" sz="2000">
                <a:solidFill>
                  <a:srgbClr val="272980"/>
                </a:solidFill>
              </a:rPr>
              <a:t>Interview emergency directions at different locations</a:t>
            </a:r>
          </a:p>
          <a:p>
            <a:pPr lvl="1">
              <a:lnSpc>
                <a:spcPct val="110000"/>
              </a:lnSpc>
            </a:pPr>
            <a:r>
              <a:rPr lang="en-US" sz="2000">
                <a:solidFill>
                  <a:srgbClr val="272980"/>
                </a:solidFill>
              </a:rPr>
              <a:t>Survey emergency directors on their location </a:t>
            </a:r>
          </a:p>
          <a:p>
            <a:endParaRPr lang="en-US">
              <a:ea typeface="Calibri"/>
              <a:cs typeface="Calibri"/>
            </a:endParaRPr>
          </a:p>
        </p:txBody>
      </p:sp>
      <p:sp>
        <p:nvSpPr>
          <p:cNvPr id="4" name="Slide Number Placeholder 3">
            <a:extLst>
              <a:ext uri="{FF2B5EF4-FFF2-40B4-BE49-F238E27FC236}">
                <a16:creationId xmlns:a16="http://schemas.microsoft.com/office/drawing/2014/main" id="{1B132102-F5EB-0242-524D-6AA79A743AF7}"/>
              </a:ext>
            </a:extLst>
          </p:cNvPr>
          <p:cNvSpPr>
            <a:spLocks noGrp="1"/>
          </p:cNvSpPr>
          <p:nvPr>
            <p:ph type="sldNum" sz="quarter" idx="5"/>
          </p:nvPr>
        </p:nvSpPr>
        <p:spPr/>
        <p:txBody>
          <a:bodyPr/>
          <a:lstStyle/>
          <a:p>
            <a:fld id="{BD7825BB-6263-4B96-B12D-0140721DB15F}" type="slidenum">
              <a:rPr lang="en-US"/>
              <a:t>17</a:t>
            </a:fld>
            <a:endParaRPr lang="en-US"/>
          </a:p>
        </p:txBody>
      </p:sp>
    </p:spTree>
    <p:extLst>
      <p:ext uri="{BB962C8B-B14F-4D97-AF65-F5344CB8AC3E}">
        <p14:creationId xmlns:p14="http://schemas.microsoft.com/office/powerpoint/2010/main" val="598956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5DFA-13A6-3825-260C-8AD6EDBD2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96C076-BF99-1F2B-AC3C-BC40D7C1A34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9722AE4-1EA8-3DAE-D622-8F7F4821755C}"/>
              </a:ext>
            </a:extLst>
          </p:cNvPr>
          <p:cNvSpPr>
            <a:spLocks noGrp="1"/>
          </p:cNvSpPr>
          <p:nvPr>
            <p:ph type="body" idx="1"/>
          </p:nvPr>
        </p:nvSpPr>
        <p:spPr/>
        <p:txBody>
          <a:bodyPr/>
          <a:lstStyle/>
          <a:p>
            <a:pPr>
              <a:lnSpc>
                <a:spcPct val="110000"/>
              </a:lnSpc>
            </a:pPr>
            <a:r>
              <a:rPr lang="en-US" sz="2000">
                <a:solidFill>
                  <a:srgbClr val="272980"/>
                </a:solidFill>
              </a:rPr>
              <a:t>Prioritize clarity of information</a:t>
            </a:r>
          </a:p>
          <a:p>
            <a:pPr lvl="1">
              <a:lnSpc>
                <a:spcPct val="110000"/>
              </a:lnSpc>
            </a:pPr>
            <a:r>
              <a:rPr lang="en-US" sz="1600">
                <a:solidFill>
                  <a:srgbClr val="272980"/>
                </a:solidFill>
              </a:rPr>
              <a:t>Form focus groups with SolidarityNow staff to discuss common disaster notifications</a:t>
            </a:r>
          </a:p>
          <a:p>
            <a:pPr lvl="1">
              <a:lnSpc>
                <a:spcPct val="110000"/>
              </a:lnSpc>
            </a:pPr>
            <a:endParaRPr lang="en-US" sz="1600">
              <a:solidFill>
                <a:srgbClr val="272980"/>
              </a:solidFill>
            </a:endParaRPr>
          </a:p>
          <a:p>
            <a:pPr>
              <a:lnSpc>
                <a:spcPct val="110000"/>
              </a:lnSpc>
            </a:pPr>
            <a:r>
              <a:rPr lang="en-US" sz="2000">
                <a:solidFill>
                  <a:srgbClr val="272980"/>
                </a:solidFill>
              </a:rPr>
              <a:t>User interface testing</a:t>
            </a:r>
          </a:p>
          <a:p>
            <a:pPr lvl="1">
              <a:lnSpc>
                <a:spcPct val="110000"/>
              </a:lnSpc>
            </a:pPr>
            <a:r>
              <a:rPr lang="en-US" sz="1600">
                <a:solidFill>
                  <a:srgbClr val="272980"/>
                </a:solidFill>
              </a:rPr>
              <a:t>Paper test app to determine robustness</a:t>
            </a:r>
          </a:p>
          <a:p>
            <a:pPr lvl="2">
              <a:lnSpc>
                <a:spcPct val="110000"/>
              </a:lnSpc>
            </a:pPr>
            <a:r>
              <a:rPr lang="en-US" sz="1600">
                <a:solidFill>
                  <a:srgbClr val="272980"/>
                </a:solidFill>
              </a:rPr>
              <a:t>Eliminate searching</a:t>
            </a:r>
          </a:p>
          <a:p>
            <a:pPr lvl="2">
              <a:lnSpc>
                <a:spcPct val="110000"/>
              </a:lnSpc>
            </a:pPr>
            <a:r>
              <a:rPr lang="en-US" sz="1600">
                <a:solidFill>
                  <a:srgbClr val="272980"/>
                </a:solidFill>
              </a:rPr>
              <a:t>Minimize navigating</a:t>
            </a:r>
          </a:p>
          <a:p>
            <a:pPr lvl="2">
              <a:lnSpc>
                <a:spcPct val="110000"/>
              </a:lnSpc>
            </a:pPr>
            <a:r>
              <a:rPr lang="en-US" sz="1600">
                <a:solidFill>
                  <a:srgbClr val="272980"/>
                </a:solidFill>
              </a:rPr>
              <a:t>Determine necessary steps for each action</a:t>
            </a:r>
          </a:p>
          <a:p>
            <a:pPr lvl="1">
              <a:lnSpc>
                <a:spcPct val="110000"/>
              </a:lnSpc>
            </a:pPr>
            <a:r>
              <a:rPr lang="en-US" sz="1800">
                <a:solidFill>
                  <a:srgbClr val="272980"/>
                </a:solidFill>
              </a:rPr>
              <a:t>SOS Reporting</a:t>
            </a:r>
          </a:p>
          <a:p>
            <a:pPr lvl="2">
              <a:lnSpc>
                <a:spcPct val="110000"/>
              </a:lnSpc>
            </a:pPr>
            <a:r>
              <a:rPr lang="en-US" sz="1400">
                <a:solidFill>
                  <a:srgbClr val="272980"/>
                </a:solidFill>
              </a:rPr>
              <a:t>Reduce false positives</a:t>
            </a:r>
          </a:p>
          <a:p>
            <a:pPr lvl="1">
              <a:lnSpc>
                <a:spcPct val="110000"/>
              </a:lnSpc>
            </a:pPr>
            <a:endParaRPr lang="en-US" sz="1600">
              <a:solidFill>
                <a:srgbClr val="272980"/>
              </a:solidFill>
            </a:endParaRPr>
          </a:p>
          <a:p>
            <a:endParaRPr lang="en-US">
              <a:ea typeface="Calibri"/>
              <a:cs typeface="Calibri"/>
            </a:endParaRPr>
          </a:p>
        </p:txBody>
      </p:sp>
      <p:sp>
        <p:nvSpPr>
          <p:cNvPr id="4" name="Slide Number Placeholder 3">
            <a:extLst>
              <a:ext uri="{FF2B5EF4-FFF2-40B4-BE49-F238E27FC236}">
                <a16:creationId xmlns:a16="http://schemas.microsoft.com/office/drawing/2014/main" id="{DC905E05-F4E9-F575-7237-4D1604C28759}"/>
              </a:ext>
            </a:extLst>
          </p:cNvPr>
          <p:cNvSpPr>
            <a:spLocks noGrp="1"/>
          </p:cNvSpPr>
          <p:nvPr>
            <p:ph type="sldNum" sz="quarter" idx="5"/>
          </p:nvPr>
        </p:nvSpPr>
        <p:spPr/>
        <p:txBody>
          <a:bodyPr/>
          <a:lstStyle/>
          <a:p>
            <a:fld id="{BD7825BB-6263-4B96-B12D-0140721DB15F}" type="slidenum">
              <a:rPr lang="en-US"/>
              <a:t>18</a:t>
            </a:fld>
            <a:endParaRPr lang="en-US"/>
          </a:p>
        </p:txBody>
      </p:sp>
    </p:spTree>
    <p:extLst>
      <p:ext uri="{BB962C8B-B14F-4D97-AF65-F5344CB8AC3E}">
        <p14:creationId xmlns:p14="http://schemas.microsoft.com/office/powerpoint/2010/main" val="4136280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93BE1-F630-E78A-C913-CA22BFAC9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45A2C-F7EF-D838-8FA1-1BF8B3E064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2A7BFD6-ED7E-EFBF-9AA4-3B596D081A24}"/>
              </a:ext>
            </a:extLst>
          </p:cNvPr>
          <p:cNvSpPr>
            <a:spLocks noGrp="1"/>
          </p:cNvSpPr>
          <p:nvPr>
            <p:ph type="body" idx="1"/>
          </p:nvPr>
        </p:nvSpPr>
        <p:spPr/>
        <p:txBody>
          <a:bodyPr/>
          <a:lstStyle/>
          <a:p>
            <a:r>
              <a:rPr lang="en-US">
                <a:ea typeface="Calibri"/>
                <a:cs typeface="Calibri"/>
              </a:rPr>
              <a:t>matt</a:t>
            </a:r>
          </a:p>
        </p:txBody>
      </p:sp>
      <p:sp>
        <p:nvSpPr>
          <p:cNvPr id="4" name="Slide Number Placeholder 3">
            <a:extLst>
              <a:ext uri="{FF2B5EF4-FFF2-40B4-BE49-F238E27FC236}">
                <a16:creationId xmlns:a16="http://schemas.microsoft.com/office/drawing/2014/main" id="{285C6F73-811E-C610-D803-5332D22DC1C3}"/>
              </a:ext>
            </a:extLst>
          </p:cNvPr>
          <p:cNvSpPr>
            <a:spLocks noGrp="1"/>
          </p:cNvSpPr>
          <p:nvPr>
            <p:ph type="sldNum" sz="quarter" idx="5"/>
          </p:nvPr>
        </p:nvSpPr>
        <p:spPr/>
        <p:txBody>
          <a:bodyPr/>
          <a:lstStyle/>
          <a:p>
            <a:fld id="{BD7825BB-6263-4B96-B12D-0140721DB15F}" type="slidenum">
              <a:rPr lang="en-US"/>
              <a:t>19</a:t>
            </a:fld>
            <a:endParaRPr lang="en-US"/>
          </a:p>
        </p:txBody>
      </p:sp>
    </p:spTree>
    <p:extLst>
      <p:ext uri="{BB962C8B-B14F-4D97-AF65-F5344CB8AC3E}">
        <p14:creationId xmlns:p14="http://schemas.microsoft.com/office/powerpoint/2010/main" val="2690062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0D4E2-77B7-4EA3-8391-6530272D52FE}" type="slidenum">
              <a:rPr lang="en-US" smtClean="0"/>
              <a:t>20</a:t>
            </a:fld>
            <a:endParaRPr lang="en-US"/>
          </a:p>
        </p:txBody>
      </p:sp>
    </p:spTree>
    <p:extLst>
      <p:ext uri="{BB962C8B-B14F-4D97-AF65-F5344CB8AC3E}">
        <p14:creationId xmlns:p14="http://schemas.microsoft.com/office/powerpoint/2010/main" val="4189016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D7524-305A-BC84-9758-91475087C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3B887-C6F8-DD13-AD80-C2D24E2E07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F96022E-DE73-FEE0-8330-EB263A206D6E}"/>
              </a:ext>
            </a:extLst>
          </p:cNvPr>
          <p:cNvSpPr>
            <a:spLocks noGrp="1"/>
          </p:cNvSpPr>
          <p:nvPr>
            <p:ph type="body" idx="1"/>
          </p:nvPr>
        </p:nvSpPr>
        <p:spPr/>
        <p:txBody>
          <a:bodyPr/>
          <a:lstStyle/>
          <a:p>
            <a:r>
              <a:rPr lang="en-US" i="1"/>
              <a:t>Matt</a:t>
            </a:r>
          </a:p>
          <a:p>
            <a:r>
              <a:rPr lang="en-US"/>
              <a:t>-climate refugees (people displaced by the storm but are priced out of other living options)</a:t>
            </a:r>
          </a:p>
          <a:p>
            <a:endParaRPr lang="en-US"/>
          </a:p>
          <a:p>
            <a:r>
              <a:rPr lang="en-US" strike="noStrike"/>
              <a:t>-”</a:t>
            </a:r>
            <a:r>
              <a:rPr lang="en-US" sz="1200" b="0" i="0" strike="noStrike" kern="1200">
                <a:solidFill>
                  <a:schemeClr val="tx1"/>
                </a:solidFill>
                <a:effectLst/>
                <a:latin typeface="+mn-lt"/>
                <a:ea typeface="+mn-ea"/>
                <a:cs typeface="+mn-cs"/>
              </a:rPr>
              <a:t>Cyclone Daniel dumped more than a year’s worth of rain on central Greece in just hours. According to the EU’s Copernicus monitoring service, some 750 square kilometers, roughly the area of New York City”</a:t>
            </a:r>
            <a:endParaRPr lang="en-US" strike="noStrike"/>
          </a:p>
        </p:txBody>
      </p:sp>
      <p:sp>
        <p:nvSpPr>
          <p:cNvPr id="4" name="Slide Number Placeholder 3">
            <a:extLst>
              <a:ext uri="{FF2B5EF4-FFF2-40B4-BE49-F238E27FC236}">
                <a16:creationId xmlns:a16="http://schemas.microsoft.com/office/drawing/2014/main" id="{09FEF5F9-BE8A-CAE0-E7D5-5F4EFE5621C3}"/>
              </a:ext>
            </a:extLst>
          </p:cNvPr>
          <p:cNvSpPr>
            <a:spLocks noGrp="1"/>
          </p:cNvSpPr>
          <p:nvPr>
            <p:ph type="sldNum" sz="quarter" idx="5"/>
          </p:nvPr>
        </p:nvSpPr>
        <p:spPr/>
        <p:txBody>
          <a:bodyPr/>
          <a:lstStyle/>
          <a:p>
            <a:fld id="{BD7825BB-6263-4B96-B12D-0140721DB15F}" type="slidenum">
              <a:rPr lang="en-US" smtClean="0"/>
              <a:t>3</a:t>
            </a:fld>
            <a:endParaRPr lang="en-US"/>
          </a:p>
        </p:txBody>
      </p:sp>
    </p:spTree>
    <p:extLst>
      <p:ext uri="{BB962C8B-B14F-4D97-AF65-F5344CB8AC3E}">
        <p14:creationId xmlns:p14="http://schemas.microsoft.com/office/powerpoint/2010/main" val="897817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would like to sincerely thank the individuals and organizations who supported this project:</a:t>
            </a:r>
          </a:p>
          <a:p>
            <a:endParaRPr lang="en-US"/>
          </a:p>
        </p:txBody>
      </p:sp>
      <p:sp>
        <p:nvSpPr>
          <p:cNvPr id="4" name="Slide Number Placeholder 3"/>
          <p:cNvSpPr>
            <a:spLocks noGrp="1"/>
          </p:cNvSpPr>
          <p:nvPr>
            <p:ph type="sldNum" sz="quarter" idx="5"/>
          </p:nvPr>
        </p:nvSpPr>
        <p:spPr/>
        <p:txBody>
          <a:bodyPr/>
          <a:lstStyle/>
          <a:p>
            <a:fld id="{1790D4E2-77B7-4EA3-8391-6530272D52FE}" type="slidenum">
              <a:rPr lang="en-US" smtClean="0"/>
              <a:t>25</a:t>
            </a:fld>
            <a:endParaRPr lang="en-US"/>
          </a:p>
        </p:txBody>
      </p:sp>
    </p:spTree>
    <p:extLst>
      <p:ext uri="{BB962C8B-B14F-4D97-AF65-F5344CB8AC3E}">
        <p14:creationId xmlns:p14="http://schemas.microsoft.com/office/powerpoint/2010/main" val="22296611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790D4E2-77B7-4EA3-8391-6530272D52FE}" type="slidenum">
              <a:rPr lang="en-US" smtClean="0"/>
              <a:t>28</a:t>
            </a:fld>
            <a:endParaRPr lang="en-US"/>
          </a:p>
        </p:txBody>
      </p:sp>
    </p:spTree>
    <p:extLst>
      <p:ext uri="{BB962C8B-B14F-4D97-AF65-F5344CB8AC3E}">
        <p14:creationId xmlns:p14="http://schemas.microsoft.com/office/powerpoint/2010/main" val="3831322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D77E1-CFFB-16C8-20C0-DBB4E7132F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E8876-5337-E17C-4151-BB0ECD6D95B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33C781E-2724-903F-DF99-6C4BEAF030A8}"/>
              </a:ext>
            </a:extLst>
          </p:cNvPr>
          <p:cNvSpPr>
            <a:spLocks noGrp="1"/>
          </p:cNvSpPr>
          <p:nvPr>
            <p:ph type="body" idx="1"/>
          </p:nvPr>
        </p:nvSpPr>
        <p:spPr/>
        <p:txBody>
          <a:bodyPr/>
          <a:lstStyle/>
          <a:p>
            <a:r>
              <a:rPr lang="en-US" i="1"/>
              <a:t>Matt</a:t>
            </a:r>
          </a:p>
          <a:p>
            <a:r>
              <a:rPr lang="en-US"/>
              <a:t>-climate refugees (people displaced by the storm but are priced out of other living options)</a:t>
            </a:r>
          </a:p>
          <a:p>
            <a:endParaRPr lang="en-US"/>
          </a:p>
          <a:p>
            <a:r>
              <a:rPr lang="en-US" strike="noStrike"/>
              <a:t>-”</a:t>
            </a:r>
            <a:r>
              <a:rPr lang="en-US" sz="1200" b="0" i="0" strike="noStrike" kern="1200">
                <a:solidFill>
                  <a:schemeClr val="tx1"/>
                </a:solidFill>
                <a:effectLst/>
                <a:latin typeface="+mn-lt"/>
                <a:ea typeface="+mn-ea"/>
                <a:cs typeface="+mn-cs"/>
              </a:rPr>
              <a:t>Cyclone Daniel dumped more than a year’s worth of rain on central Greece in just hours. According to the EU’s Copernicus monitoring service, some 750 square kilometers, roughly the area of New York City”</a:t>
            </a:r>
            <a:endParaRPr lang="en-US" strike="noStrike"/>
          </a:p>
        </p:txBody>
      </p:sp>
      <p:sp>
        <p:nvSpPr>
          <p:cNvPr id="4" name="Slide Number Placeholder 3">
            <a:extLst>
              <a:ext uri="{FF2B5EF4-FFF2-40B4-BE49-F238E27FC236}">
                <a16:creationId xmlns:a16="http://schemas.microsoft.com/office/drawing/2014/main" id="{68DD0D12-451C-3A77-FD53-E214516AF070}"/>
              </a:ext>
            </a:extLst>
          </p:cNvPr>
          <p:cNvSpPr>
            <a:spLocks noGrp="1"/>
          </p:cNvSpPr>
          <p:nvPr>
            <p:ph type="sldNum" sz="quarter" idx="5"/>
          </p:nvPr>
        </p:nvSpPr>
        <p:spPr/>
        <p:txBody>
          <a:bodyPr/>
          <a:lstStyle/>
          <a:p>
            <a:fld id="{BD7825BB-6263-4B96-B12D-0140721DB15F}" type="slidenum">
              <a:rPr lang="en-US" smtClean="0"/>
              <a:t>4</a:t>
            </a:fld>
            <a:endParaRPr lang="en-US"/>
          </a:p>
        </p:txBody>
      </p:sp>
    </p:spTree>
    <p:extLst>
      <p:ext uri="{BB962C8B-B14F-4D97-AF65-F5344CB8AC3E}">
        <p14:creationId xmlns:p14="http://schemas.microsoft.com/office/powerpoint/2010/main" val="555223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2B85E-BF45-0CF4-4E04-AACD29CD43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69835-D67D-7A16-BA95-18443D2C9D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DB59EB7-E992-32E1-7EB7-AB044782D777}"/>
              </a:ext>
            </a:extLst>
          </p:cNvPr>
          <p:cNvSpPr>
            <a:spLocks noGrp="1"/>
          </p:cNvSpPr>
          <p:nvPr>
            <p:ph type="body" idx="1"/>
          </p:nvPr>
        </p:nvSpPr>
        <p:spPr/>
        <p:txBody>
          <a:bodyPr/>
          <a:lstStyle/>
          <a:p>
            <a:r>
              <a:rPr lang="en-US" i="1"/>
              <a:t>Matt</a:t>
            </a:r>
          </a:p>
          <a:p>
            <a:r>
              <a:rPr lang="en-US"/>
              <a:t>-climate refugees (people displaced by the storm but are priced out of other living options)</a:t>
            </a:r>
          </a:p>
          <a:p>
            <a:endParaRPr lang="en-US"/>
          </a:p>
          <a:p>
            <a:r>
              <a:rPr lang="en-US" strike="noStrike"/>
              <a:t>-”</a:t>
            </a:r>
            <a:r>
              <a:rPr lang="en-US" sz="1200" b="0" i="0" strike="noStrike" kern="1200">
                <a:solidFill>
                  <a:schemeClr val="tx1"/>
                </a:solidFill>
                <a:effectLst/>
                <a:latin typeface="+mn-lt"/>
                <a:ea typeface="+mn-ea"/>
                <a:cs typeface="+mn-cs"/>
              </a:rPr>
              <a:t>Cyclone Daniel dumped more than a year’s worth of rain on central Greece in just hours. According to the EU’s Copernicus monitoring service, some 750 square kilometers, roughly the area of New York City”</a:t>
            </a:r>
            <a:endParaRPr lang="en-US" strike="noStrike"/>
          </a:p>
        </p:txBody>
      </p:sp>
      <p:sp>
        <p:nvSpPr>
          <p:cNvPr id="4" name="Slide Number Placeholder 3">
            <a:extLst>
              <a:ext uri="{FF2B5EF4-FFF2-40B4-BE49-F238E27FC236}">
                <a16:creationId xmlns:a16="http://schemas.microsoft.com/office/drawing/2014/main" id="{0EACB858-4391-A1D5-78ED-EB7D14A696B3}"/>
              </a:ext>
            </a:extLst>
          </p:cNvPr>
          <p:cNvSpPr>
            <a:spLocks noGrp="1"/>
          </p:cNvSpPr>
          <p:nvPr>
            <p:ph type="sldNum" sz="quarter" idx="5"/>
          </p:nvPr>
        </p:nvSpPr>
        <p:spPr/>
        <p:txBody>
          <a:bodyPr/>
          <a:lstStyle/>
          <a:p>
            <a:fld id="{BD7825BB-6263-4B96-B12D-0140721DB15F}" type="slidenum">
              <a:rPr lang="en-US" smtClean="0"/>
              <a:t>5</a:t>
            </a:fld>
            <a:endParaRPr lang="en-US"/>
          </a:p>
        </p:txBody>
      </p:sp>
    </p:spTree>
    <p:extLst>
      <p:ext uri="{BB962C8B-B14F-4D97-AF65-F5344CB8AC3E}">
        <p14:creationId xmlns:p14="http://schemas.microsoft.com/office/powerpoint/2010/main" val="232282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D36FF-8886-C0AA-F33A-EBC61FEF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FBF05-63A5-99DD-EA71-3A1CA4CD82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81E1513-409A-5E6D-09E1-85518B7C1062}"/>
              </a:ext>
            </a:extLst>
          </p:cNvPr>
          <p:cNvSpPr>
            <a:spLocks noGrp="1"/>
          </p:cNvSpPr>
          <p:nvPr>
            <p:ph type="body" idx="1"/>
          </p:nvPr>
        </p:nvSpPr>
        <p:spPr/>
        <p:txBody>
          <a:bodyPr/>
          <a:lstStyle/>
          <a:p>
            <a:pPr rtl="0"/>
            <a:r>
              <a:rPr lang="en-US" sz="1200" b="0" i="0" u="none" strike="noStrike" kern="1200">
                <a:solidFill>
                  <a:schemeClr val="tx1"/>
                </a:solidFill>
                <a:effectLst/>
                <a:latin typeface="+mn-lt"/>
                <a:ea typeface="+mn-ea"/>
                <a:cs typeface="+mn-cs"/>
              </a:rPr>
              <a:t>“When a disaster happens, communication has to be structured and intentional — otherwise evacuation efforts quickly become chaotic.</a:t>
            </a:r>
            <a:endParaRPr lang="en-US" b="0">
              <a:effectLst/>
            </a:endParaRPr>
          </a:p>
          <a:p>
            <a:pPr rtl="0"/>
            <a:r>
              <a:rPr lang="en-US" sz="1200" b="0" i="0" u="none" strike="noStrike" kern="1200">
                <a:solidFill>
                  <a:schemeClr val="tx1"/>
                </a:solidFill>
                <a:effectLst/>
                <a:latin typeface="+mn-lt"/>
                <a:ea typeface="+mn-ea"/>
                <a:cs typeface="+mn-cs"/>
              </a:rPr>
              <a:t>It starts with </a:t>
            </a:r>
            <a:r>
              <a:rPr lang="en-US" sz="1200" b="1" i="0" u="none" strike="noStrike" kern="1200">
                <a:solidFill>
                  <a:schemeClr val="tx1"/>
                </a:solidFill>
                <a:effectLst/>
                <a:latin typeface="+mn-lt"/>
                <a:ea typeface="+mn-ea"/>
                <a:cs typeface="+mn-cs"/>
              </a:rPr>
              <a:t>understanding the situation</a:t>
            </a:r>
            <a:r>
              <a:rPr lang="en-US" sz="1200" b="0" i="0" u="none" strike="noStrike" kern="1200">
                <a:solidFill>
                  <a:schemeClr val="tx1"/>
                </a:solidFill>
                <a:effectLst/>
                <a:latin typeface="+mn-lt"/>
                <a:ea typeface="+mn-ea"/>
                <a:cs typeface="+mn-cs"/>
              </a:rPr>
              <a:t>. We need to know how much warning time we have, how severe the event is, where it’s happening, and how long it may last. These four characteristics shape everything that comes next — especially the urgency and the type of response required.</a:t>
            </a:r>
            <a:endParaRPr lang="en-US" b="0">
              <a:effectLst/>
            </a:endParaRPr>
          </a:p>
          <a:p>
            <a:pPr rtl="0"/>
            <a:r>
              <a:rPr lang="en-US" sz="1200" b="1" i="0" u="none" strike="noStrike" kern="1200">
                <a:solidFill>
                  <a:schemeClr val="tx1"/>
                </a:solidFill>
                <a:effectLst/>
                <a:latin typeface="+mn-lt"/>
                <a:ea typeface="+mn-ea"/>
                <a:cs typeface="+mn-cs"/>
              </a:rPr>
              <a:t>Once the situation is clear, </a:t>
            </a:r>
            <a:r>
              <a:rPr lang="en-US" sz="1200" b="0" i="0" u="none" strike="noStrike" kern="1200">
                <a:solidFill>
                  <a:schemeClr val="tx1"/>
                </a:solidFill>
                <a:effectLst/>
                <a:latin typeface="+mn-lt"/>
                <a:ea typeface="+mn-ea"/>
                <a:cs typeface="+mn-cs"/>
              </a:rPr>
              <a:t>the next step is assessing the impact. Who is affected? Where are vulnerable populations located? And what resources do we actually have available? This ensures we’re directing support where it’s needed most.</a:t>
            </a:r>
            <a:endParaRPr lang="en-US" b="0">
              <a:effectLst/>
            </a:endParaRPr>
          </a:p>
          <a:p>
            <a:pPr rtl="0"/>
            <a:r>
              <a:rPr lang="en-US" sz="1200" b="0" i="0" u="none" strike="noStrike" kern="1200">
                <a:solidFill>
                  <a:schemeClr val="tx1"/>
                </a:solidFill>
                <a:effectLst/>
                <a:latin typeface="+mn-lt"/>
                <a:ea typeface="+mn-ea"/>
                <a:cs typeface="+mn-cs"/>
              </a:rPr>
              <a:t>Then comes communicating the details. At this stage, clear objectives, strategies, and available tools are shared with fieldworkers and impacted communities using the most effective communication methods available.</a:t>
            </a:r>
            <a:endParaRPr lang="en-US" b="0">
              <a:effectLst/>
            </a:endParaRPr>
          </a:p>
          <a:p>
            <a:pPr rtl="0"/>
            <a:r>
              <a:rPr lang="en-US" sz="1200" b="0" i="0" u="none" strike="noStrike" kern="1200">
                <a:solidFill>
                  <a:schemeClr val="tx1"/>
                </a:solidFill>
                <a:effectLst/>
                <a:latin typeface="+mn-lt"/>
                <a:ea typeface="+mn-ea"/>
                <a:cs typeface="+mn-cs"/>
              </a:rPr>
              <a:t>Finally, communication doesn’t stop — it loops back. Feedback from fieldworkers and vulnerable populations allows the organization to adjust strategies, correct gaps, and improve the response in real time.”</a:t>
            </a:r>
            <a:endParaRPr lang="en-US" b="0">
              <a:effectLst/>
            </a:endParaRPr>
          </a:p>
          <a:p>
            <a:br>
              <a:rPr lang="en-US"/>
            </a:br>
            <a:endParaRPr lang="en-US"/>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ECEC3C2B-4D50-F709-AFCC-75AAA18B1702}"/>
              </a:ext>
            </a:extLst>
          </p:cNvPr>
          <p:cNvSpPr>
            <a:spLocks noGrp="1"/>
          </p:cNvSpPr>
          <p:nvPr>
            <p:ph type="sldNum" sz="quarter" idx="5"/>
          </p:nvPr>
        </p:nvSpPr>
        <p:spPr/>
        <p:txBody>
          <a:bodyPr/>
          <a:lstStyle/>
          <a:p>
            <a:fld id="{BD7825BB-6263-4B96-B12D-0140721DB15F}" type="slidenum">
              <a:t>6</a:t>
            </a:fld>
            <a:endParaRPr lang="en-US"/>
          </a:p>
        </p:txBody>
      </p:sp>
    </p:spTree>
    <p:extLst>
      <p:ext uri="{BB962C8B-B14F-4D97-AF65-F5344CB8AC3E}">
        <p14:creationId xmlns:p14="http://schemas.microsoft.com/office/powerpoint/2010/main" val="2416245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E888E-ACB7-EB06-8225-DE2ADAFAC1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722F7-691D-4147-196A-308AF7BECA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B6BDF3-B574-4F9D-0E35-931A7FEEC9CB}"/>
              </a:ext>
            </a:extLst>
          </p:cNvPr>
          <p:cNvSpPr>
            <a:spLocks noGrp="1"/>
          </p:cNvSpPr>
          <p:nvPr>
            <p:ph type="body" idx="1"/>
          </p:nvPr>
        </p:nvSpPr>
        <p:spPr/>
        <p:txBody>
          <a:bodyPr/>
          <a:lstStyle/>
          <a:p>
            <a:r>
              <a:rPr lang="en-US"/>
              <a:t>electrical generator, charging stations, free 5G Wi-Fi, and basic first aid services. </a:t>
            </a:r>
          </a:p>
          <a:p>
            <a:endParaRPr lang="en-US"/>
          </a:p>
          <a:p>
            <a:pPr marL="0" indent="0">
              <a:buNone/>
            </a:pPr>
            <a:r>
              <a:rPr lang="en-US" sz="1400">
                <a:solidFill>
                  <a:srgbClr val="252982"/>
                </a:solidFill>
              </a:rPr>
              <a:t>Causes of </a:t>
            </a:r>
            <a:r>
              <a:rPr lang="en-US" sz="1400" b="1">
                <a:solidFill>
                  <a:srgbClr val="252982"/>
                </a:solidFill>
              </a:rPr>
              <a:t>disorganization </a:t>
            </a:r>
            <a:r>
              <a:rPr lang="en-US" sz="1400">
                <a:solidFill>
                  <a:srgbClr val="252982"/>
                </a:solidFill>
              </a:rPr>
              <a:t>during emergency:</a:t>
            </a:r>
            <a:endParaRPr lang="en-US" sz="1400">
              <a:solidFill>
                <a:srgbClr val="252982"/>
              </a:solidFill>
              <a:ea typeface="+mn-lt"/>
              <a:cs typeface="+mn-lt"/>
            </a:endParaRPr>
          </a:p>
          <a:p>
            <a:pPr marL="457200" indent="-457200"/>
            <a:r>
              <a:rPr lang="en-US" sz="1200">
                <a:solidFill>
                  <a:srgbClr val="252982"/>
                </a:solidFill>
                <a:ea typeface="+mn-lt"/>
                <a:cs typeface="+mn-lt"/>
              </a:rPr>
              <a:t>Unclear warnings about </a:t>
            </a:r>
            <a:r>
              <a:rPr lang="en-US" sz="1200" b="1">
                <a:solidFill>
                  <a:srgbClr val="252982"/>
                </a:solidFill>
                <a:ea typeface="+mn-lt"/>
                <a:cs typeface="+mn-lt"/>
              </a:rPr>
              <a:t>timing</a:t>
            </a:r>
            <a:r>
              <a:rPr lang="en-US" sz="1200">
                <a:solidFill>
                  <a:srgbClr val="252982"/>
                </a:solidFill>
                <a:ea typeface="+mn-lt"/>
                <a:cs typeface="+mn-lt"/>
              </a:rPr>
              <a:t>, </a:t>
            </a:r>
            <a:r>
              <a:rPr lang="en-US" sz="1200" b="1">
                <a:solidFill>
                  <a:srgbClr val="252982"/>
                </a:solidFill>
                <a:ea typeface="+mn-lt"/>
                <a:cs typeface="+mn-lt"/>
              </a:rPr>
              <a:t>impact severity</a:t>
            </a:r>
            <a:r>
              <a:rPr lang="en-US" sz="1200">
                <a:solidFill>
                  <a:srgbClr val="252982"/>
                </a:solidFill>
                <a:ea typeface="+mn-lt"/>
                <a:cs typeface="+mn-lt"/>
              </a:rPr>
              <a:t>, and </a:t>
            </a:r>
            <a:r>
              <a:rPr lang="en-US" sz="1200" b="1">
                <a:solidFill>
                  <a:srgbClr val="252982"/>
                </a:solidFill>
                <a:ea typeface="+mn-lt"/>
                <a:cs typeface="+mn-lt"/>
              </a:rPr>
              <a:t>duration</a:t>
            </a:r>
          </a:p>
          <a:p>
            <a:pPr marL="457200" indent="-457200"/>
            <a:r>
              <a:rPr lang="en-US" sz="1200">
                <a:solidFill>
                  <a:srgbClr val="252982"/>
                </a:solidFill>
                <a:ea typeface="+mn-lt"/>
                <a:cs typeface="+mn-lt"/>
              </a:rPr>
              <a:t>Communication and </a:t>
            </a:r>
            <a:r>
              <a:rPr lang="en-US" sz="1200" b="1">
                <a:solidFill>
                  <a:srgbClr val="252982"/>
                </a:solidFill>
                <a:ea typeface="+mn-lt"/>
                <a:cs typeface="+mn-lt"/>
              </a:rPr>
              <a:t>technology </a:t>
            </a:r>
            <a:r>
              <a:rPr lang="en-US" sz="1200">
                <a:solidFill>
                  <a:srgbClr val="252982"/>
                </a:solidFill>
                <a:ea typeface="+mn-lt"/>
                <a:cs typeface="+mn-lt"/>
              </a:rPr>
              <a:t>failures</a:t>
            </a:r>
          </a:p>
          <a:p>
            <a:pPr marL="457200" indent="-457200"/>
            <a:r>
              <a:rPr lang="en-US" sz="1200">
                <a:solidFill>
                  <a:srgbClr val="252982"/>
                </a:solidFill>
                <a:ea typeface="+mn-lt"/>
                <a:cs typeface="+mn-lt"/>
              </a:rPr>
              <a:t>Insufficient guidance of </a:t>
            </a:r>
            <a:r>
              <a:rPr lang="en-US" sz="1200" b="1">
                <a:solidFill>
                  <a:srgbClr val="252982"/>
                </a:solidFill>
                <a:ea typeface="+mn-lt"/>
                <a:cs typeface="+mn-lt"/>
              </a:rPr>
              <a:t>evacuation routes</a:t>
            </a:r>
            <a:r>
              <a:rPr lang="en-US" sz="1200">
                <a:solidFill>
                  <a:srgbClr val="252982"/>
                </a:solidFill>
                <a:ea typeface="+mn-lt"/>
                <a:cs typeface="+mn-lt"/>
              </a:rPr>
              <a:t>, </a:t>
            </a:r>
            <a:r>
              <a:rPr lang="en-US" sz="1200" b="1">
                <a:solidFill>
                  <a:srgbClr val="252982"/>
                </a:solidFill>
                <a:ea typeface="+mn-lt"/>
                <a:cs typeface="+mn-lt"/>
              </a:rPr>
              <a:t>shelter locations + capacity</a:t>
            </a:r>
          </a:p>
          <a:p>
            <a:pPr marL="457200" indent="-457200"/>
            <a:r>
              <a:rPr lang="en-US" sz="1200">
                <a:solidFill>
                  <a:srgbClr val="252982"/>
                </a:solidFill>
              </a:rPr>
              <a:t>Inadequate </a:t>
            </a:r>
            <a:r>
              <a:rPr lang="en-US" sz="1200" b="1">
                <a:solidFill>
                  <a:srgbClr val="252982"/>
                </a:solidFill>
              </a:rPr>
              <a:t>inter-organizational</a:t>
            </a:r>
            <a:r>
              <a:rPr lang="en-US" sz="1200">
                <a:solidFill>
                  <a:srgbClr val="252982"/>
                </a:solidFill>
              </a:rPr>
              <a:t> coordination and knowledge sharing</a:t>
            </a:r>
          </a:p>
          <a:p>
            <a:endParaRPr lang="en-US"/>
          </a:p>
          <a:p>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22C49A1-FFC9-365B-9049-4E771402FCEE}"/>
              </a:ext>
            </a:extLst>
          </p:cNvPr>
          <p:cNvSpPr>
            <a:spLocks noGrp="1"/>
          </p:cNvSpPr>
          <p:nvPr>
            <p:ph type="sldNum" sz="quarter" idx="5"/>
          </p:nvPr>
        </p:nvSpPr>
        <p:spPr/>
        <p:txBody>
          <a:bodyPr/>
          <a:lstStyle/>
          <a:p>
            <a:fld id="{BD7825BB-6263-4B96-B12D-0140721DB15F}" type="slidenum">
              <a:t>7</a:t>
            </a:fld>
            <a:endParaRPr lang="en-US"/>
          </a:p>
        </p:txBody>
      </p:sp>
    </p:spTree>
    <p:extLst>
      <p:ext uri="{BB962C8B-B14F-4D97-AF65-F5344CB8AC3E}">
        <p14:creationId xmlns:p14="http://schemas.microsoft.com/office/powerpoint/2010/main" val="433905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Angelina </a:t>
            </a:r>
          </a:p>
          <a:p>
            <a:r>
              <a:rPr lang="en-US"/>
              <a:t>- </a:t>
            </a:r>
            <a:r>
              <a:rPr lang="en-US" err="1"/>
              <a:t>SolidarityNow</a:t>
            </a:r>
            <a:r>
              <a:rPr lang="en-US"/>
              <a:t> works with refugees, asylum seekers, and vulnerable locals, including women and</a:t>
            </a:r>
          </a:p>
          <a:p>
            <a:r>
              <a:rPr lang="en-US"/>
              <a:t>survivors of gender-based violence, who often face complex safety risks in shelters, public spaces, and</a:t>
            </a:r>
          </a:p>
          <a:p>
            <a:r>
              <a:rPr lang="en-US"/>
              <a:t>informal housing.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Consists of 190 active employees and 137 volunteers</a:t>
            </a:r>
          </a:p>
          <a:p>
            <a:endParaRPr lang="en-US"/>
          </a:p>
        </p:txBody>
      </p:sp>
      <p:sp>
        <p:nvSpPr>
          <p:cNvPr id="4" name="Slide Number Placeholder 3"/>
          <p:cNvSpPr>
            <a:spLocks noGrp="1"/>
          </p:cNvSpPr>
          <p:nvPr>
            <p:ph type="sldNum" sz="quarter" idx="5"/>
          </p:nvPr>
        </p:nvSpPr>
        <p:spPr/>
        <p:txBody>
          <a:bodyPr/>
          <a:lstStyle/>
          <a:p>
            <a:fld id="{BD7825BB-6263-4B96-B12D-0140721DB15F}" type="slidenum">
              <a:rPr lang="en-US" smtClean="0"/>
              <a:t>8</a:t>
            </a:fld>
            <a:endParaRPr lang="en-US"/>
          </a:p>
        </p:txBody>
      </p:sp>
    </p:spTree>
    <p:extLst>
      <p:ext uri="{BB962C8B-B14F-4D97-AF65-F5344CB8AC3E}">
        <p14:creationId xmlns:p14="http://schemas.microsoft.com/office/powerpoint/2010/main" val="2672964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B177A2-0B20-25BB-D933-95970F0C63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05884-D58B-8522-068A-43C31BA7829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CA4DA0-704F-0FDA-B6AB-334EF3BE281A}"/>
              </a:ext>
            </a:extLst>
          </p:cNvPr>
          <p:cNvSpPr>
            <a:spLocks noGrp="1"/>
          </p:cNvSpPr>
          <p:nvPr>
            <p:ph type="body" idx="1"/>
          </p:nvPr>
        </p:nvSpPr>
        <p:spPr/>
        <p:txBody>
          <a:bodyPr/>
          <a:lstStyle/>
          <a:p>
            <a:r>
              <a:rPr lang="en-US"/>
              <a:t>Angelina </a:t>
            </a:r>
          </a:p>
          <a:p>
            <a:endParaRPr lang="en-US"/>
          </a:p>
        </p:txBody>
      </p:sp>
      <p:sp>
        <p:nvSpPr>
          <p:cNvPr id="4" name="Slide Number Placeholder 3">
            <a:extLst>
              <a:ext uri="{FF2B5EF4-FFF2-40B4-BE49-F238E27FC236}">
                <a16:creationId xmlns:a16="http://schemas.microsoft.com/office/drawing/2014/main" id="{C452D100-71C3-4A62-CEAB-4A876627CD4C}"/>
              </a:ext>
            </a:extLst>
          </p:cNvPr>
          <p:cNvSpPr>
            <a:spLocks noGrp="1"/>
          </p:cNvSpPr>
          <p:nvPr>
            <p:ph type="sldNum" sz="quarter" idx="5"/>
          </p:nvPr>
        </p:nvSpPr>
        <p:spPr/>
        <p:txBody>
          <a:bodyPr/>
          <a:lstStyle/>
          <a:p>
            <a:fld id="{BD7825BB-6263-4B96-B12D-0140721DB15F}" type="slidenum">
              <a:rPr lang="en-US" smtClean="0"/>
              <a:t>9</a:t>
            </a:fld>
            <a:endParaRPr lang="en-US"/>
          </a:p>
        </p:txBody>
      </p:sp>
    </p:spTree>
    <p:extLst>
      <p:ext uri="{BB962C8B-B14F-4D97-AF65-F5344CB8AC3E}">
        <p14:creationId xmlns:p14="http://schemas.microsoft.com/office/powerpoint/2010/main" val="4095787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CD7AF-8525-A423-B66C-A5223A0AC3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5BA38-CD4E-2039-6929-1DF67F4511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0CCA3B8-DE79-35A7-0029-3C33415A7CAE}"/>
              </a:ext>
            </a:extLst>
          </p:cNvPr>
          <p:cNvSpPr>
            <a:spLocks noGrp="1"/>
          </p:cNvSpPr>
          <p:nvPr>
            <p:ph type="body" idx="1"/>
          </p:nvPr>
        </p:nvSpPr>
        <p:spPr/>
        <p:txBody>
          <a:bodyPr/>
          <a:lstStyle/>
          <a:p>
            <a:r>
              <a:rPr lang="en-US"/>
              <a:t>Angelina </a:t>
            </a:r>
          </a:p>
          <a:p>
            <a:endParaRPr lang="en-US"/>
          </a:p>
        </p:txBody>
      </p:sp>
      <p:sp>
        <p:nvSpPr>
          <p:cNvPr id="4" name="Slide Number Placeholder 3">
            <a:extLst>
              <a:ext uri="{FF2B5EF4-FFF2-40B4-BE49-F238E27FC236}">
                <a16:creationId xmlns:a16="http://schemas.microsoft.com/office/drawing/2014/main" id="{DB887BA3-F694-3E46-8994-627D8C54A1C8}"/>
              </a:ext>
            </a:extLst>
          </p:cNvPr>
          <p:cNvSpPr>
            <a:spLocks noGrp="1"/>
          </p:cNvSpPr>
          <p:nvPr>
            <p:ph type="sldNum" sz="quarter" idx="5"/>
          </p:nvPr>
        </p:nvSpPr>
        <p:spPr/>
        <p:txBody>
          <a:bodyPr/>
          <a:lstStyle/>
          <a:p>
            <a:fld id="{BD7825BB-6263-4B96-B12D-0140721DB15F}" type="slidenum">
              <a:rPr lang="en-US" smtClean="0"/>
              <a:t>10</a:t>
            </a:fld>
            <a:endParaRPr lang="en-US"/>
          </a:p>
        </p:txBody>
      </p:sp>
    </p:spTree>
    <p:extLst>
      <p:ext uri="{BB962C8B-B14F-4D97-AF65-F5344CB8AC3E}">
        <p14:creationId xmlns:p14="http://schemas.microsoft.com/office/powerpoint/2010/main" val="31494380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9B43EA9-4466-43A3-8249-2651CF293C44}"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C24BD0-6244-4062-A47F-CD42FE8AE955}"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62EC7A-11BF-46C5-BC69-A500D738AA3A}"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E23B0A-CBA6-4797-8284-EB88F91B7CF2}"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AFD2B7-9842-4832-913F-BB740CC50EA7}" type="datetime1">
              <a:rPr lang="en-US" smtClean="0"/>
              <a:t>3/2/2026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53298-8C3B-4E7A-A073-2B0791D9108D}"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4A735A-A1EE-448B-B516-26FB6B824E02}" type="datetime1">
              <a:rPr lang="en-US" smtClean="0"/>
              <a:t>3/2/2026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0FC9F6F-F882-41AC-B6C0-5B53610467F6}" type="datetime1">
              <a:rPr lang="en-US" smtClean="0"/>
              <a:t>3/2/2026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DF9A4E-EA2A-47AE-963F-A544DE4F75ED}" type="datetime1">
              <a:rPr lang="en-US" smtClean="0"/>
              <a:t>3/2/2026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6DF9C-9BCB-41A4-AC1D-4A640D432AD7}"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D758677-9D92-49AF-84E8-B23065FAD6A9}" type="datetime1">
              <a:rPr lang="en-US" smtClean="0"/>
              <a:t>3/2/2026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C2615E0-1E28-424C-BCF7-7A28906FCBB3}" type="datetime1">
              <a:rPr lang="en-US" smtClean="0"/>
              <a:t>3/2/2026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jpeg"/><Relationship Id="rId7" Type="http://schemas.openxmlformats.org/officeDocument/2006/relationships/image" Target="../media/image4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png"/><Relationship Id="rId10" Type="http://schemas.openxmlformats.org/officeDocument/2006/relationships/image" Target="../media/image51.emf"/><Relationship Id="rId4" Type="http://schemas.openxmlformats.org/officeDocument/2006/relationships/image" Target="../media/image45.pn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48.emf"/></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18" Type="http://schemas.openxmlformats.org/officeDocument/2006/relationships/image" Target="../media/image2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17" Type="http://schemas.openxmlformats.org/officeDocument/2006/relationships/image" Target="../media/image19.jpeg"/><Relationship Id="rId2" Type="http://schemas.openxmlformats.org/officeDocument/2006/relationships/image" Target="../media/image4.jpeg"/><Relationship Id="rId16"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19" Type="http://schemas.openxmlformats.org/officeDocument/2006/relationships/image" Target="../media/image21.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doi.org/10.3390/w17070912" TargetMode="External"/><Relationship Id="rId2" Type="http://schemas.openxmlformats.org/officeDocument/2006/relationships/hyperlink" Target="https://ourworldindata.org/grapher/number-of-natural-disaster-events" TargetMode="External"/><Relationship Id="rId1" Type="http://schemas.openxmlformats.org/officeDocument/2006/relationships/slideLayout" Target="../slideLayouts/slideLayout2.xml"/><Relationship Id="rId6" Type="http://schemas.openxmlformats.org/officeDocument/2006/relationships/hyperlink" Target="https://www.solidaritynow.org/wp-content/uploads/2025/09/annual-2023-ENG.pdf" TargetMode="External"/><Relationship Id="rId5" Type="http://schemas.openxmlformats.org/officeDocument/2006/relationships/hyperlink" Target="https://www.solidaritynow.org/en/" TargetMode="External"/><Relationship Id="rId4" Type="http://schemas.openxmlformats.org/officeDocument/2006/relationships/hyperlink" Target="https://training.fema.gov/emiweb/is/is242b/student%20manual/sm_03.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globalnews.ca/news/9851905/greece-wildfire-rhodes-evacuations/" TargetMode="External"/><Relationship Id="rId13" Type="http://schemas.openxmlformats.org/officeDocument/2006/relationships/hyperlink" Target="https://www.ideastream.org/2017-11-16/deadly-floods-devastate-western-greek-cities" TargetMode="External"/><Relationship Id="rId3" Type="http://schemas.openxmlformats.org/officeDocument/2006/relationships/hyperlink" Target="https://www.solidaritynow.org/en/%ce%b1%ce%bd%ce%b1%ce%ba%ce%bf%ce%b9%ce%bd%cf%89%cf%83%ce%b7-%cf%84%ce%bf-solidaritynow-%cf%83%cf%84%ce%bf-%cf%80%ce%bb%ce%b5%cf%85%cf%81%ce%bf-%cf%84%cf%89%ce%bd-%cf%80%ce%bb%ce%b7%ce%b3%ce%b5%ce%bd/" TargetMode="External"/><Relationship Id="rId7" Type="http://schemas.openxmlformats.org/officeDocument/2006/relationships/hyperlink" Target="https://www.theatlantic.com/photo/2023/08/photos-wildfires-greece/675092/" TargetMode="External"/><Relationship Id="rId12" Type="http://schemas.openxmlformats.org/officeDocument/2006/relationships/hyperlink" Target="https://www.thejakartapost.com/world/2023/09/09/toll-in-greece-floods-hits-10-as-rescuers-race-to-villages.html" TargetMode="External"/><Relationship Id="rId2" Type="http://schemas.openxmlformats.org/officeDocument/2006/relationships/notesSlide" Target="../notesSlides/notesSlide21.xml"/><Relationship Id="rId16" Type="http://schemas.openxmlformats.org/officeDocument/2006/relationships/hyperlink" Target="https://www.google.com/search?q=floods+in+greece&amp;sca_esv=7b0a4ded6b34ffb0&amp;rlz=1C1CHBF_enUS1120US1120&amp;udm=2&amp;biw=1536&amp;bih=791&amp;sxsrf=ANbL-n4t7wKK3-LPSBJY1zQCyOMMUdMcHA%3A1772412223489&amp;ei=P92kaZG_HZvm5NoPmYS_uAg&amp;ved=0ahUKEwjR2ueH_v-SAxUbM1kFHRnCD4cQ4dUDCBI&amp;uact=5&amp;oq=floods+in+greece&amp;gs_lp=Egtnd3Mtd2l6LWltZyIQZmxvb2RzIGluIGdyZWVjZTIKEAAYgAQYQxiKBTIFEAAYgAQyBRAAGIAEMgUQABiABDIFEAAYgAQyBRAAGIAEMgUQABiABDIFEAAYgAQyBBAAGB4yBBAAGB5I4RNQlwNY6hJwA3gAkAEAmAFXoAH0B6oBAjE2uAEDyAEA-AEBmAIToALeCMICBhAAGAoYHsICBhAAGAgYHsICCBAAGAgYChgewgIHECMYJxjJAsICCxAAGIAEGLEDGIMBwgIIEAAYgAQYsQPCAg0QABiABBixAxhDGIoFwgILEAAYgAQYsQMYigWYAwCIBgGSBwIxOaAHyV-yBwIxNrgH0wjCBwYwLjIuMTfIB06ACAA&amp;sclient=gws-wiz-img#sv=CAMSVhoyKhBlLXd6azJnR29Kb1lrX09NMg53emsyZ0dvSm9Za19PTToOelo0LTJnX0pTemkydE0gBCocCgZtb3NhaWMSEGUtd3prMmdHb0pvWWtfT00YADABGAcg6Y7E1Q8wAkoIEAIYAiACKAI" TargetMode="External"/><Relationship Id="rId1" Type="http://schemas.openxmlformats.org/officeDocument/2006/relationships/slideLayout" Target="../slideLayouts/slideLayout2.xml"/><Relationship Id="rId6" Type="http://schemas.openxmlformats.org/officeDocument/2006/relationships/hyperlink" Target="https://www.theguardian.com/world/2021/sep/27/earthquake-strikes-crete-killing-man-and-damaging-buildings" TargetMode="External"/><Relationship Id="rId11" Type="http://schemas.openxmlformats.org/officeDocument/2006/relationships/hyperlink" Target="https://edition.cnn.com/2023/09/07/europe/greece-floods-storm-rescue-climate-intl" TargetMode="External"/><Relationship Id="rId5" Type="http://schemas.openxmlformats.org/officeDocument/2006/relationships/hyperlink" Target="https://www.theguardian.com/world/2021/oct/12/greek-island-of-crete-rocked-by-second-earthquake-in-two-weeks" TargetMode="External"/><Relationship Id="rId15" Type="http://schemas.openxmlformats.org/officeDocument/2006/relationships/hyperlink" Target="https://www.france24.com/en/europe/20230907-several-dead-after-storm-daniel-pounds-greece-for-second-day" TargetMode="External"/><Relationship Id="rId10" Type="http://schemas.openxmlformats.org/officeDocument/2006/relationships/hyperlink" Target="https://www.theguardian.com/world/2023/jul/25/how-bad-are-wildfires-in-greece-what-caused-them-visual-guide-heatwave" TargetMode="External"/><Relationship Id="rId4" Type="http://schemas.openxmlformats.org/officeDocument/2006/relationships/hyperlink" Target="https://www.wsj.com/articles/earthquake-kills-2-people-in-greece-injures-more-than-100-1500604225" TargetMode="External"/><Relationship Id="rId9" Type="http://schemas.openxmlformats.org/officeDocument/2006/relationships/hyperlink" Target="https://www.theatlantic.com/photo/2023/07/athens-greece-wildfires-residents-flee-photos/674741/" TargetMode="External"/><Relationship Id="rId14" Type="http://schemas.openxmlformats.org/officeDocument/2006/relationships/hyperlink" Target="https://www.cnn.com/2023/09/06/europe/greece-europe-extreme-weather-climate-intl"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solidaritynow.org/en/kentro-allileggiis-thessalonikis/" TargetMode="External"/><Relationship Id="rId3" Type="http://schemas.openxmlformats.org/officeDocument/2006/relationships/hyperlink" Target="https://www.solidaritynow.org/en/article-crisis-natural-disaster-thessalia/" TargetMode="External"/><Relationship Id="rId7" Type="http://schemas.openxmlformats.org/officeDocument/2006/relationships/hyperlink" Target="https://www.solidaritynow.org/en/%ce%ba%ce%bf%ce%b9%ce%bd%ce%bf-%ce%b4%ce%b5%ce%bb%cf%84%ce%b9%ce%bf-%cf%84%cf%85%cf%80%ce%bf%cf%85-27-%ce%bf%cf%81%ce%b3%ce%b1%ce%bd%cf%8e%cf%83%ce%b5%ce%b9%cf%82-%ce%b1%ce%bd%cf%84%ce%b7%cf%87%ce%bf/" TargetMode="External"/><Relationship Id="rId2" Type="http://schemas.openxmlformats.org/officeDocument/2006/relationships/hyperlink" Target="https://www.iefimerida.gr/" TargetMode="External"/><Relationship Id="rId1" Type="http://schemas.openxmlformats.org/officeDocument/2006/relationships/slideLayout" Target="../slideLayouts/slideLayout2.xml"/><Relationship Id="rId6" Type="http://schemas.openxmlformats.org/officeDocument/2006/relationships/hyperlink" Target="https://www.solidaritynow.org/en/%ce%ad%ce%bd%ce%b1%ce%bd-%cf%87%cf%81%cf%8c%ce%bd%ce%bf-%ce%bc%ce%b5%cf%84%ce%ac-%cf%84%ce%b7%ce%bd-%cf%80%cf%85%cf%81%ce%ba%ce%b1%ce%b3%ce%b9%ce%ac-%cf%83%cf%84%ce%b7-%ce%bc%cf%8c%cf%81%ce%b9%ce%b1/" TargetMode="External"/><Relationship Id="rId5" Type="http://schemas.openxmlformats.org/officeDocument/2006/relationships/hyperlink" Target="https://www.nytimes.com/2023/09/07/world/europe/greece-turkey-floods.html" TargetMode="External"/><Relationship Id="rId10" Type="http://schemas.openxmlformats.org/officeDocument/2006/relationships/hyperlink" Target="https://www.solidaritynow.org/en/a-threat-or-an-opportunity/" TargetMode="External"/><Relationship Id="rId4" Type="http://schemas.openxmlformats.org/officeDocument/2006/relationships/hyperlink" Target="https://www.ekathimerini.com/economy/1225831/state-of-the-art-livestock-facilities-foreseen-for-flood-stricken-thessaly-plain/" TargetMode="External"/><Relationship Id="rId9" Type="http://schemas.openxmlformats.org/officeDocument/2006/relationships/hyperlink" Target="https://www.solidaritynow.org/en/abscond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hyperlink" Target="https://sos-humanity.org/en/" TargetMode="External"/><Relationship Id="rId3" Type="http://schemas.openxmlformats.org/officeDocument/2006/relationships/hyperlink" Target="https://a.fsdn.com/con/app/proj/zello.s/screenshots/EmergencyAlerts%20%281%29.png/max/max/1" TargetMode="External"/><Relationship Id="rId7" Type="http://schemas.openxmlformats.org/officeDocument/2006/relationships/hyperlink" Target="https://www.solidaritynow.org/en/%ce%b1%ce%bd%ce%b1%ce%ba%ce%bf%ce%b9%ce%bd%cf%89%cf%83%ce%b7-%cf%84%cf%85%cf%80%ce%bf%cf%85-solidaritynow-%ce%b1%ce%bd%ce%b8%cf%81%cf%89%cf%80%ce%b9%cf%83%cf%84%ce%b9%ce%ba%ce%ae-%ce%b2%ce%bf%ce%ae/" TargetMode="External"/><Relationship Id="rId2" Type="http://schemas.openxmlformats.org/officeDocument/2006/relationships/hyperlink" Target="https://www.solidaritynow.org/en/%ce%b1%ce%bd%ce%b8%cf%81%cf%89%cf%80%ce%b9%cf%83%cf%84%ce%b9%ce%ba%ce%ae-%ce%b2%ce%bf%ce%ae%ce%b8%ce%b5%ce%b9%ce%b1-%cf%83%cf%84%ce%bf%cf%85%cf%82-%cf%80%ce%bb%ce%b7%ce%b3%ce%ad%ce%bd%cf%84%ce%b5/" TargetMode="External"/><Relationship Id="rId1" Type="http://schemas.openxmlformats.org/officeDocument/2006/relationships/slideLayout" Target="../slideLayouts/slideLayout2.xml"/><Relationship Id="rId6" Type="http://schemas.openxmlformats.org/officeDocument/2006/relationships/hyperlink" Target="https://www.pbs.org/newshour/world/people-saved-from-houses-in-greece-as-river-bursts-its-banks-and-floodwaters-rise" TargetMode="External"/><Relationship Id="rId5" Type="http://schemas.openxmlformats.org/officeDocument/2006/relationships/hyperlink" Target="https://areyousafe.in/assets/img/Teams-3_Real%20time%20report.png" TargetMode="External"/><Relationship Id="rId10" Type="http://schemas.openxmlformats.org/officeDocument/2006/relationships/hyperlink" Target="https://www.solidaritynow.org/en/additional-2-million-euros-relief-increased-number-refugees/" TargetMode="External"/><Relationship Id="rId4" Type="http://schemas.openxmlformats.org/officeDocument/2006/relationships/hyperlink" Target="https://redflagalerts.com/wp-content/uploads/2023/03/Recipient-app-example.png" TargetMode="External"/><Relationship Id="rId9" Type="http://schemas.openxmlformats.org/officeDocument/2006/relationships/hyperlink" Target="https://www.solidaritynow.org/en/hosting-program-for-asylum-seekers-in-greec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svg"/><Relationship Id="rId4" Type="http://schemas.microsoft.com/office/2007/relationships/hdphoto" Target="../media/hdphoto1.wdp"/><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2.jpe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62981"/>
        </a:solidFill>
        <a:effectLst/>
      </p:bgPr>
    </p:bg>
    <p:spTree>
      <p:nvGrpSpPr>
        <p:cNvPr id="1" name=""/>
        <p:cNvGrpSpPr/>
        <p:nvPr/>
      </p:nvGrpSpPr>
      <p:grpSpPr>
        <a:xfrm>
          <a:off x="0" y="0"/>
          <a:ext cx="0" cy="0"/>
          <a:chOff x="0" y="0"/>
          <a:chExt cx="0" cy="0"/>
        </a:xfrm>
      </p:grpSpPr>
      <p:pic>
        <p:nvPicPr>
          <p:cNvPr id="4" name="Picture 2" descr="How to spend 72 hours in Thessaloniki | Discover Greece">
            <a:extLst>
              <a:ext uri="{FF2B5EF4-FFF2-40B4-BE49-F238E27FC236}">
                <a16:creationId xmlns:a16="http://schemas.microsoft.com/office/drawing/2014/main" id="{C56E2E32-E33D-4371-DE00-EAF32D55CF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2423"/>
          <a:stretch>
            <a:fillRect/>
          </a:stretch>
        </p:blipFill>
        <p:spPr bwMode="auto">
          <a:xfrm>
            <a:off x="-1" y="4280963"/>
            <a:ext cx="12191999" cy="25770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FE1D704-156B-39BE-A333-CDF54E7A2B32}"/>
              </a:ext>
            </a:extLst>
          </p:cNvPr>
          <p:cNvSpPr>
            <a:spLocks noGrp="1"/>
          </p:cNvSpPr>
          <p:nvPr>
            <p:ph type="ctrTitle"/>
          </p:nvPr>
        </p:nvSpPr>
        <p:spPr>
          <a:xfrm>
            <a:off x="889686" y="350305"/>
            <a:ext cx="10412627" cy="2387600"/>
          </a:xfrm>
        </p:spPr>
        <p:txBody>
          <a:bodyPr>
            <a:normAutofit/>
          </a:bodyPr>
          <a:lstStyle/>
          <a:p>
            <a:r>
              <a:rPr lang="en-US" sz="4400">
                <a:solidFill>
                  <a:schemeClr val="bg1"/>
                </a:solidFill>
              </a:rPr>
              <a:t>Improving Emergency Evacuation Communication in Thessaloniki, Greece</a:t>
            </a:r>
            <a:endParaRPr lang="en-US">
              <a:solidFill>
                <a:schemeClr val="bg1"/>
              </a:solidFill>
            </a:endParaRPr>
          </a:p>
        </p:txBody>
      </p:sp>
      <p:sp>
        <p:nvSpPr>
          <p:cNvPr id="6" name="Subtitle 2">
            <a:extLst>
              <a:ext uri="{FF2B5EF4-FFF2-40B4-BE49-F238E27FC236}">
                <a16:creationId xmlns:a16="http://schemas.microsoft.com/office/drawing/2014/main" id="{A894C2A7-BE33-64C9-9CC5-4C6B85B0EC7E}"/>
              </a:ext>
            </a:extLst>
          </p:cNvPr>
          <p:cNvSpPr>
            <a:spLocks noGrp="1"/>
          </p:cNvSpPr>
          <p:nvPr>
            <p:ph type="subTitle" idx="1"/>
          </p:nvPr>
        </p:nvSpPr>
        <p:spPr>
          <a:xfrm>
            <a:off x="1524000" y="2910943"/>
            <a:ext cx="9144000" cy="1655762"/>
          </a:xfrm>
        </p:spPr>
        <p:txBody>
          <a:bodyPr/>
          <a:lstStyle/>
          <a:p>
            <a:r>
              <a:rPr lang="en-US" b="1">
                <a:solidFill>
                  <a:schemeClr val="bg1"/>
                </a:solidFill>
              </a:rPr>
              <a:t>Katie </a:t>
            </a:r>
            <a:r>
              <a:rPr lang="en-US" b="1" err="1">
                <a:solidFill>
                  <a:schemeClr val="bg1"/>
                </a:solidFill>
              </a:rPr>
              <a:t>Adiletta</a:t>
            </a:r>
            <a:r>
              <a:rPr lang="en-US" b="1">
                <a:solidFill>
                  <a:schemeClr val="bg1"/>
                </a:solidFill>
              </a:rPr>
              <a:t>, Matt Di Giovanni, Sean Follis, Angelina Popp</a:t>
            </a:r>
            <a:endParaRPr lang="en-US">
              <a:solidFill>
                <a:schemeClr val="bg1"/>
              </a:solidFill>
            </a:endParaRPr>
          </a:p>
        </p:txBody>
      </p:sp>
      <p:sp>
        <p:nvSpPr>
          <p:cNvPr id="7" name="Slide Number Placeholder 10">
            <a:extLst>
              <a:ext uri="{FF2B5EF4-FFF2-40B4-BE49-F238E27FC236}">
                <a16:creationId xmlns:a16="http://schemas.microsoft.com/office/drawing/2014/main" id="{77118FB4-73A6-BF79-11C8-699650DEA28F}"/>
              </a:ext>
            </a:extLst>
          </p:cNvPr>
          <p:cNvSpPr>
            <a:spLocks noGrp="1"/>
          </p:cNvSpPr>
          <p:nvPr>
            <p:ph type="sldNum" sz="quarter" idx="12"/>
          </p:nvPr>
        </p:nvSpPr>
        <p:spPr>
          <a:xfrm>
            <a:off x="8610600" y="6488430"/>
            <a:ext cx="2743200" cy="365125"/>
          </a:xfrm>
        </p:spPr>
        <p:txBody>
          <a:bodyPr/>
          <a:lstStyle/>
          <a:p>
            <a:fld id="{330EA680-D336-4FF7-8B7A-9848BB0A1C32}" type="slidenum">
              <a:rPr lang="en-US" smtClean="0"/>
              <a:t>1</a:t>
            </a:fld>
            <a:endParaRPr lang="en-US"/>
          </a:p>
        </p:txBody>
      </p:sp>
      <p:pic>
        <p:nvPicPr>
          <p:cNvPr id="8" name="Picture 7">
            <a:extLst>
              <a:ext uri="{FF2B5EF4-FFF2-40B4-BE49-F238E27FC236}">
                <a16:creationId xmlns:a16="http://schemas.microsoft.com/office/drawing/2014/main" id="{6B525729-129F-EDD7-7EFD-4A4EA5459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86" y="4938966"/>
            <a:ext cx="2581643" cy="1345497"/>
          </a:xfrm>
          <a:prstGeom prst="rect">
            <a:avLst/>
          </a:prstGeom>
        </p:spPr>
      </p:pic>
      <p:sp>
        <p:nvSpPr>
          <p:cNvPr id="9" name="Rectangle 8">
            <a:extLst>
              <a:ext uri="{FF2B5EF4-FFF2-40B4-BE49-F238E27FC236}">
                <a16:creationId xmlns:a16="http://schemas.microsoft.com/office/drawing/2014/main" id="{1984A800-1327-7E3B-2B74-9B3438439F22}"/>
              </a:ext>
            </a:extLst>
          </p:cNvPr>
          <p:cNvSpPr/>
          <p:nvPr/>
        </p:nvSpPr>
        <p:spPr>
          <a:xfrm>
            <a:off x="-1" y="4173294"/>
            <a:ext cx="12192000" cy="386080"/>
          </a:xfrm>
          <a:prstGeom prst="rect">
            <a:avLst/>
          </a:prstGeom>
          <a:solidFill>
            <a:srgbClr val="708F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7E4AFA-F8F7-1725-F5CB-6351B034219C}"/>
              </a:ext>
            </a:extLst>
          </p:cNvPr>
          <p:cNvSpPr/>
          <p:nvPr/>
        </p:nvSpPr>
        <p:spPr>
          <a:xfrm>
            <a:off x="-1" y="6471920"/>
            <a:ext cx="12192000" cy="386080"/>
          </a:xfrm>
          <a:prstGeom prst="rect">
            <a:avLst/>
          </a:prstGeom>
          <a:solidFill>
            <a:srgbClr val="708F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14B3031-057A-0013-8D43-4BE36E4AFF44}"/>
              </a:ext>
            </a:extLst>
          </p:cNvPr>
          <p:cNvPicPr>
            <a:picLocks noChangeAspect="1"/>
          </p:cNvPicPr>
          <p:nvPr/>
        </p:nvPicPr>
        <p:blipFill>
          <a:blip r:embed="rId5" cstate="print">
            <a:extLst>
              <a:ext uri="{28A0092B-C50C-407E-A947-70E740481C1C}">
                <a14:useLocalDpi xmlns:a14="http://schemas.microsoft.com/office/drawing/2010/main" val="0"/>
              </a:ext>
            </a:extLst>
          </a:blip>
          <a:srcRect t="29185" b="29481"/>
          <a:stretch>
            <a:fillRect/>
          </a:stretch>
        </p:blipFill>
        <p:spPr>
          <a:xfrm>
            <a:off x="7782612" y="5040135"/>
            <a:ext cx="3571188" cy="1140532"/>
          </a:xfrm>
          <a:prstGeom prst="rect">
            <a:avLst/>
          </a:prstGeom>
          <a:effectLst>
            <a:outerShdw blurRad="228600" sx="102000" sy="102000" algn="ctr" rotWithShape="0">
              <a:prstClr val="black">
                <a:alpha val="88000"/>
              </a:prstClr>
            </a:outerShdw>
          </a:effectLst>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1F8A-4487-5F1F-A0A4-2BF622344B6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5D303C8-22AC-9814-6A0A-6AF186F06B3E}"/>
              </a:ext>
            </a:extLst>
          </p:cNvPr>
          <p:cNvPicPr>
            <a:picLocks noChangeAspect="1"/>
          </p:cNvPicPr>
          <p:nvPr/>
        </p:nvPicPr>
        <p:blipFill>
          <a:blip r:embed="rId3">
            <a:extLst>
              <a:ext uri="{28A0092B-C50C-407E-A947-70E740481C1C}">
                <a14:useLocalDpi xmlns:a14="http://schemas.microsoft.com/office/drawing/2010/main" val="0"/>
              </a:ext>
            </a:extLst>
          </a:blip>
          <a:srcRect l="21916" r="21500"/>
          <a:stretch>
            <a:fillRect/>
          </a:stretch>
        </p:blipFill>
        <p:spPr>
          <a:xfrm>
            <a:off x="2840864" y="249555"/>
            <a:ext cx="6510272" cy="6471920"/>
          </a:xfrm>
          <a:prstGeom prst="rect">
            <a:avLst/>
          </a:prstGeom>
        </p:spPr>
      </p:pic>
      <p:sp>
        <p:nvSpPr>
          <p:cNvPr id="5" name="Frame 4">
            <a:extLst>
              <a:ext uri="{FF2B5EF4-FFF2-40B4-BE49-F238E27FC236}">
                <a16:creationId xmlns:a16="http://schemas.microsoft.com/office/drawing/2014/main" id="{9AEE8F17-740D-FA1F-A314-02B60A468740}"/>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A0B3D7F0-C296-95FC-907F-2DB6A535EE1A}"/>
              </a:ext>
            </a:extLst>
          </p:cNvPr>
          <p:cNvSpPr>
            <a:spLocks noGrp="1"/>
          </p:cNvSpPr>
          <p:nvPr>
            <p:ph type="sldNum" sz="quarter" idx="12"/>
          </p:nvPr>
        </p:nvSpPr>
        <p:spPr/>
        <p:txBody>
          <a:bodyPr/>
          <a:lstStyle/>
          <a:p>
            <a:fld id="{48F63A3B-78C7-47BE-AE5E-E10140E04643}" type="slidenum">
              <a:rPr lang="en-US" sz="1600" b="1" smtClean="0">
                <a:solidFill>
                  <a:srgbClr val="252982"/>
                </a:solidFill>
              </a:rPr>
              <a:t>10</a:t>
            </a:fld>
            <a:endParaRPr lang="en-US" sz="1600" b="1">
              <a:solidFill>
                <a:srgbClr val="252982"/>
              </a:solidFill>
            </a:endParaRPr>
          </a:p>
        </p:txBody>
      </p:sp>
      <p:sp>
        <p:nvSpPr>
          <p:cNvPr id="10" name="Oval 9">
            <a:extLst>
              <a:ext uri="{FF2B5EF4-FFF2-40B4-BE49-F238E27FC236}">
                <a16:creationId xmlns:a16="http://schemas.microsoft.com/office/drawing/2014/main" id="{8D8466E3-1101-F63E-C5C6-257C7F440DE5}"/>
              </a:ext>
            </a:extLst>
          </p:cNvPr>
          <p:cNvSpPr/>
          <p:nvPr/>
        </p:nvSpPr>
        <p:spPr>
          <a:xfrm>
            <a:off x="5267960" y="1270000"/>
            <a:ext cx="182880" cy="18288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55DD3C8-B14E-D96C-6ED1-E61293A33600}"/>
              </a:ext>
            </a:extLst>
          </p:cNvPr>
          <p:cNvSpPr/>
          <p:nvPr/>
        </p:nvSpPr>
        <p:spPr>
          <a:xfrm>
            <a:off x="5704840" y="3596640"/>
            <a:ext cx="182880" cy="182880"/>
          </a:xfrm>
          <a:prstGeom prst="ellipse">
            <a:avLst/>
          </a:prstGeom>
          <a:solidFill>
            <a:srgbClr val="C04F1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B5BA9C61-5395-FD3C-07B7-4D902299B91B}"/>
              </a:ext>
            </a:extLst>
          </p:cNvPr>
          <p:cNvGrpSpPr/>
          <p:nvPr/>
        </p:nvGrpSpPr>
        <p:grpSpPr>
          <a:xfrm>
            <a:off x="758763" y="1452880"/>
            <a:ext cx="10707018" cy="2143760"/>
            <a:chOff x="758763" y="1452880"/>
            <a:chExt cx="10707018" cy="2143760"/>
          </a:xfrm>
        </p:grpSpPr>
        <p:sp>
          <p:nvSpPr>
            <p:cNvPr id="19" name="TextBox 18">
              <a:extLst>
                <a:ext uri="{FF2B5EF4-FFF2-40B4-BE49-F238E27FC236}">
                  <a16:creationId xmlns:a16="http://schemas.microsoft.com/office/drawing/2014/main" id="{628E8952-FD51-496C-B193-B331250CFB65}"/>
                </a:ext>
              </a:extLst>
            </p:cNvPr>
            <p:cNvSpPr txBox="1"/>
            <p:nvPr/>
          </p:nvSpPr>
          <p:spPr>
            <a:xfrm>
              <a:off x="762000" y="1763376"/>
              <a:ext cx="2119945" cy="461665"/>
            </a:xfrm>
            <a:prstGeom prst="rect">
              <a:avLst/>
            </a:prstGeom>
            <a:noFill/>
            <a:ln>
              <a:noFill/>
            </a:ln>
          </p:spPr>
          <p:txBody>
            <a:bodyPr wrap="square">
              <a:spAutoFit/>
            </a:bodyPr>
            <a:lstStyle/>
            <a:p>
              <a:pPr marL="457200" indent="-457200"/>
              <a:r>
                <a:rPr lang="en-US" sz="2400" b="1">
                  <a:ea typeface="+mn-lt"/>
                  <a:cs typeface="+mn-lt"/>
                </a:rPr>
                <a:t>Thessaloniki</a:t>
              </a:r>
            </a:p>
          </p:txBody>
        </p:sp>
        <p:sp>
          <p:nvSpPr>
            <p:cNvPr id="20" name="TextBox 19">
              <a:extLst>
                <a:ext uri="{FF2B5EF4-FFF2-40B4-BE49-F238E27FC236}">
                  <a16:creationId xmlns:a16="http://schemas.microsoft.com/office/drawing/2014/main" id="{C3ABCAE0-ACC7-6344-5A3A-D398F356979C}"/>
                </a:ext>
              </a:extLst>
            </p:cNvPr>
            <p:cNvSpPr txBox="1"/>
            <p:nvPr/>
          </p:nvSpPr>
          <p:spPr>
            <a:xfrm>
              <a:off x="9345836" y="2484735"/>
              <a:ext cx="2119945" cy="461665"/>
            </a:xfrm>
            <a:prstGeom prst="rect">
              <a:avLst/>
            </a:prstGeom>
            <a:noFill/>
            <a:ln>
              <a:noFill/>
            </a:ln>
          </p:spPr>
          <p:txBody>
            <a:bodyPr wrap="square">
              <a:spAutoFit/>
            </a:bodyPr>
            <a:lstStyle/>
            <a:p>
              <a:pPr marL="457200" indent="-457200" algn="r"/>
              <a:r>
                <a:rPr lang="en-US" sz="2400" b="1">
                  <a:ea typeface="+mn-lt"/>
                  <a:cs typeface="+mn-lt"/>
                </a:rPr>
                <a:t>Athens</a:t>
              </a:r>
            </a:p>
          </p:txBody>
        </p:sp>
        <p:grpSp>
          <p:nvGrpSpPr>
            <p:cNvPr id="25" name="Group 24">
              <a:extLst>
                <a:ext uri="{FF2B5EF4-FFF2-40B4-BE49-F238E27FC236}">
                  <a16:creationId xmlns:a16="http://schemas.microsoft.com/office/drawing/2014/main" id="{298CEE02-577D-1AD5-E719-808BDD5A6444}"/>
                </a:ext>
              </a:extLst>
            </p:cNvPr>
            <p:cNvGrpSpPr/>
            <p:nvPr/>
          </p:nvGrpSpPr>
          <p:grpSpPr>
            <a:xfrm>
              <a:off x="762000" y="1452880"/>
              <a:ext cx="4597400" cy="772161"/>
              <a:chOff x="762000" y="1452880"/>
              <a:chExt cx="4597400" cy="772161"/>
            </a:xfrm>
          </p:grpSpPr>
          <p:cxnSp>
            <p:nvCxnSpPr>
              <p:cNvPr id="15" name="Connector: Elbow 14">
                <a:extLst>
                  <a:ext uri="{FF2B5EF4-FFF2-40B4-BE49-F238E27FC236}">
                    <a16:creationId xmlns:a16="http://schemas.microsoft.com/office/drawing/2014/main" id="{8346C255-3CC4-E41F-6CFC-35DF61BFDEF8}"/>
                  </a:ext>
                </a:extLst>
              </p:cNvPr>
              <p:cNvCxnSpPr>
                <a:cxnSpLocks/>
                <a:stCxn id="10" idx="4"/>
              </p:cNvCxnSpPr>
              <p:nvPr/>
            </p:nvCxnSpPr>
            <p:spPr>
              <a:xfrm rot="5400000">
                <a:off x="2674620" y="-459740"/>
                <a:ext cx="772160" cy="4597400"/>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3569639B-CB90-8A78-4587-A3AF55CB041C}"/>
                  </a:ext>
                </a:extLst>
              </p:cNvPr>
              <p:cNvCxnSpPr>
                <a:cxnSpLocks/>
              </p:cNvCxnSpPr>
              <p:nvPr/>
            </p:nvCxnSpPr>
            <p:spPr>
              <a:xfrm flipV="1">
                <a:off x="772953" y="1763376"/>
                <a:ext cx="0" cy="4616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24" name="Group 23">
              <a:extLst>
                <a:ext uri="{FF2B5EF4-FFF2-40B4-BE49-F238E27FC236}">
                  <a16:creationId xmlns:a16="http://schemas.microsoft.com/office/drawing/2014/main" id="{8B2254BE-375B-7DAE-7F4F-F345E1BCDF84}"/>
                </a:ext>
              </a:extLst>
            </p:cNvPr>
            <p:cNvGrpSpPr/>
            <p:nvPr/>
          </p:nvGrpSpPr>
          <p:grpSpPr>
            <a:xfrm>
              <a:off x="5796280" y="2488545"/>
              <a:ext cx="5666263" cy="1108095"/>
              <a:chOff x="5796280" y="2488545"/>
              <a:chExt cx="5666263" cy="1108095"/>
            </a:xfrm>
          </p:grpSpPr>
          <p:cxnSp>
            <p:nvCxnSpPr>
              <p:cNvPr id="16" name="Connector: Elbow 15">
                <a:extLst>
                  <a:ext uri="{FF2B5EF4-FFF2-40B4-BE49-F238E27FC236}">
                    <a16:creationId xmlns:a16="http://schemas.microsoft.com/office/drawing/2014/main" id="{EF272788-F068-798D-2F2E-3870D002AA23}"/>
                  </a:ext>
                </a:extLst>
              </p:cNvPr>
              <p:cNvCxnSpPr>
                <a:cxnSpLocks/>
                <a:stCxn id="11" idx="0"/>
              </p:cNvCxnSpPr>
              <p:nvPr/>
            </p:nvCxnSpPr>
            <p:spPr>
              <a:xfrm rot="5400000" flipH="1" flipV="1">
                <a:off x="8303260" y="439420"/>
                <a:ext cx="650240" cy="5664200"/>
              </a:xfrm>
              <a:prstGeom prst="bentConnector2">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EBFA945-618D-C21B-E89D-1FE980F2F261}"/>
                  </a:ext>
                </a:extLst>
              </p:cNvPr>
              <p:cNvCxnSpPr>
                <a:cxnSpLocks/>
              </p:cNvCxnSpPr>
              <p:nvPr/>
            </p:nvCxnSpPr>
            <p:spPr>
              <a:xfrm flipV="1">
                <a:off x="11462543" y="2488545"/>
                <a:ext cx="0" cy="461665"/>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7" name="TextBox 26">
              <a:extLst>
                <a:ext uri="{FF2B5EF4-FFF2-40B4-BE49-F238E27FC236}">
                  <a16:creationId xmlns:a16="http://schemas.microsoft.com/office/drawing/2014/main" id="{4C535627-6B0B-8FA5-2D8F-FBA0E3264843}"/>
                </a:ext>
              </a:extLst>
            </p:cNvPr>
            <p:cNvSpPr txBox="1"/>
            <p:nvPr/>
          </p:nvSpPr>
          <p:spPr>
            <a:xfrm>
              <a:off x="758763" y="2226935"/>
              <a:ext cx="2418081" cy="523220"/>
            </a:xfrm>
            <a:prstGeom prst="rect">
              <a:avLst/>
            </a:prstGeom>
            <a:noFill/>
            <a:ln>
              <a:noFill/>
            </a:ln>
          </p:spPr>
          <p:txBody>
            <a:bodyPr wrap="square">
              <a:spAutoFit/>
            </a:bodyPr>
            <a:lstStyle/>
            <a:p>
              <a:pPr marL="457200" indent="-457200"/>
              <a:r>
                <a:rPr lang="en-US" sz="1400" b="1" err="1">
                  <a:ea typeface="+mn-lt"/>
                  <a:cs typeface="+mn-lt"/>
                </a:rPr>
                <a:t>SolidarityNow</a:t>
              </a:r>
              <a:r>
                <a:rPr lang="en-US" sz="1400" b="1">
                  <a:ea typeface="+mn-lt"/>
                  <a:cs typeface="+mn-lt"/>
                </a:rPr>
                <a:t> Center</a:t>
              </a:r>
            </a:p>
            <a:p>
              <a:pPr marL="457200" indent="-457200"/>
              <a:r>
                <a:rPr lang="en-US" sz="1400" b="1">
                  <a:ea typeface="+mn-lt"/>
                  <a:cs typeface="+mn-lt"/>
                </a:rPr>
                <a:t>Helios Center</a:t>
              </a:r>
            </a:p>
          </p:txBody>
        </p:sp>
        <p:sp>
          <p:nvSpPr>
            <p:cNvPr id="28" name="TextBox 27">
              <a:extLst>
                <a:ext uri="{FF2B5EF4-FFF2-40B4-BE49-F238E27FC236}">
                  <a16:creationId xmlns:a16="http://schemas.microsoft.com/office/drawing/2014/main" id="{DDBBE912-63BD-0548-AD6C-172FFB6E1A29}"/>
                </a:ext>
              </a:extLst>
            </p:cNvPr>
            <p:cNvSpPr txBox="1"/>
            <p:nvPr/>
          </p:nvSpPr>
          <p:spPr>
            <a:xfrm>
              <a:off x="9043430" y="2947035"/>
              <a:ext cx="2418081" cy="523220"/>
            </a:xfrm>
            <a:prstGeom prst="rect">
              <a:avLst/>
            </a:prstGeom>
            <a:noFill/>
            <a:ln>
              <a:noFill/>
            </a:ln>
          </p:spPr>
          <p:txBody>
            <a:bodyPr wrap="square">
              <a:spAutoFit/>
            </a:bodyPr>
            <a:lstStyle/>
            <a:p>
              <a:pPr marL="457200" indent="-457200" algn="r"/>
              <a:r>
                <a:rPr lang="en-US" sz="1400" b="1" err="1">
                  <a:ea typeface="+mn-lt"/>
                  <a:cs typeface="+mn-lt"/>
                </a:rPr>
                <a:t>SolidarityNow</a:t>
              </a:r>
              <a:r>
                <a:rPr lang="en-US" sz="1400" b="1">
                  <a:ea typeface="+mn-lt"/>
                  <a:cs typeface="+mn-lt"/>
                </a:rPr>
                <a:t> Center</a:t>
              </a:r>
            </a:p>
            <a:p>
              <a:pPr marL="457200" indent="-457200" algn="r"/>
              <a:r>
                <a:rPr lang="en-US" sz="1400" b="1">
                  <a:ea typeface="+mn-lt"/>
                  <a:cs typeface="+mn-lt"/>
                </a:rPr>
                <a:t>Helios Center</a:t>
              </a:r>
            </a:p>
          </p:txBody>
        </p:sp>
      </p:grpSp>
    </p:spTree>
    <p:extLst>
      <p:ext uri="{BB962C8B-B14F-4D97-AF65-F5344CB8AC3E}">
        <p14:creationId xmlns:p14="http://schemas.microsoft.com/office/powerpoint/2010/main" val="49657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412DC-46ED-7AA2-5051-EC9A9CBB8585}"/>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2EFEAE66-D41E-750E-0C59-B9327423EF0A}"/>
              </a:ext>
            </a:extLst>
          </p:cNvPr>
          <p:cNvPicPr>
            <a:picLocks noChangeAspect="1"/>
          </p:cNvPicPr>
          <p:nvPr/>
        </p:nvPicPr>
        <p:blipFill>
          <a:blip r:embed="rId3">
            <a:extLst>
              <a:ext uri="{28A0092B-C50C-407E-A947-70E740481C1C}">
                <a14:useLocalDpi xmlns:a14="http://schemas.microsoft.com/office/drawing/2010/main" val="0"/>
              </a:ext>
            </a:extLst>
          </a:blip>
          <a:srcRect l="21916" r="21500"/>
          <a:stretch>
            <a:fillRect/>
          </a:stretch>
        </p:blipFill>
        <p:spPr>
          <a:xfrm>
            <a:off x="-7434033" y="-2033044"/>
            <a:ext cx="26441965" cy="26286195"/>
          </a:xfrm>
          <a:prstGeom prst="rect">
            <a:avLst/>
          </a:prstGeom>
        </p:spPr>
      </p:pic>
      <p:sp>
        <p:nvSpPr>
          <p:cNvPr id="5" name="Frame 4">
            <a:extLst>
              <a:ext uri="{FF2B5EF4-FFF2-40B4-BE49-F238E27FC236}">
                <a16:creationId xmlns:a16="http://schemas.microsoft.com/office/drawing/2014/main" id="{81FB34CD-5802-143C-14E2-52D5D65842D6}"/>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FB7FB7D6-5160-DAF9-3C74-8B82742C4E8B}"/>
              </a:ext>
            </a:extLst>
          </p:cNvPr>
          <p:cNvSpPr>
            <a:spLocks noGrp="1"/>
          </p:cNvSpPr>
          <p:nvPr>
            <p:ph type="sldNum" sz="quarter" idx="12"/>
          </p:nvPr>
        </p:nvSpPr>
        <p:spPr/>
        <p:txBody>
          <a:bodyPr/>
          <a:lstStyle/>
          <a:p>
            <a:fld id="{48F63A3B-78C7-47BE-AE5E-E10140E04643}" type="slidenum">
              <a:rPr lang="en-US" sz="1600" b="1" smtClean="0">
                <a:solidFill>
                  <a:srgbClr val="252982"/>
                </a:solidFill>
              </a:rPr>
              <a:t>11</a:t>
            </a:fld>
            <a:endParaRPr lang="en-US" sz="1600" b="1">
              <a:solidFill>
                <a:srgbClr val="252982"/>
              </a:solidFill>
            </a:endParaRPr>
          </a:p>
        </p:txBody>
      </p:sp>
      <p:sp>
        <p:nvSpPr>
          <p:cNvPr id="10" name="Oval 9">
            <a:extLst>
              <a:ext uri="{FF2B5EF4-FFF2-40B4-BE49-F238E27FC236}">
                <a16:creationId xmlns:a16="http://schemas.microsoft.com/office/drawing/2014/main" id="{03C543FB-4FD1-D80A-EDF8-4DCE82E024D4}"/>
              </a:ext>
            </a:extLst>
          </p:cNvPr>
          <p:cNvSpPr/>
          <p:nvPr/>
        </p:nvSpPr>
        <p:spPr>
          <a:xfrm>
            <a:off x="2318088" y="2279999"/>
            <a:ext cx="914400" cy="914400"/>
          </a:xfrm>
          <a:prstGeom prst="ellipse">
            <a:avLst/>
          </a:prstGeom>
          <a:noFill/>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HESSALONIKI SOLIDARITY CENTER – SolidarityNow">
            <a:extLst>
              <a:ext uri="{FF2B5EF4-FFF2-40B4-BE49-F238E27FC236}">
                <a16:creationId xmlns:a16="http://schemas.microsoft.com/office/drawing/2014/main" id="{C5032906-D8F6-6451-B7BF-B394B6530E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9177" y="368839"/>
            <a:ext cx="5212006" cy="2934046"/>
          </a:xfrm>
          <a:prstGeom prst="rect">
            <a:avLst/>
          </a:prstGeom>
          <a:noFill/>
          <a:ln w="38100">
            <a:solidFill>
              <a:srgbClr val="252982"/>
            </a:solidFill>
          </a:ln>
          <a:extLst>
            <a:ext uri="{909E8E84-426E-40DD-AFC4-6F175D3DCCD1}">
              <a14:hiddenFill xmlns:a14="http://schemas.microsoft.com/office/drawing/2010/main">
                <a:solidFill>
                  <a:srgbClr val="FFFFFF"/>
                </a:solidFill>
              </a14:hiddenFill>
            </a:ext>
          </a:extLst>
        </p:spPr>
      </p:pic>
      <p:pic>
        <p:nvPicPr>
          <p:cNvPr id="3076" name="Picture 4" descr="THESSALONIKI SOLIDARITY CENTER – SolidarityNow">
            <a:extLst>
              <a:ext uri="{FF2B5EF4-FFF2-40B4-BE49-F238E27FC236}">
                <a16:creationId xmlns:a16="http://schemas.microsoft.com/office/drawing/2014/main" id="{5FE7E8F5-3E08-62B5-8CB3-91FDDAA3E2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178" y="3555116"/>
            <a:ext cx="5212006" cy="2606004"/>
          </a:xfrm>
          <a:prstGeom prst="rect">
            <a:avLst/>
          </a:prstGeom>
          <a:noFill/>
          <a:ln w="38100">
            <a:solidFill>
              <a:srgbClr val="25298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94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75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AAF7E-0A62-8E0F-3AF6-B7A960D94983}"/>
            </a:ext>
          </a:extLst>
        </p:cNvPr>
        <p:cNvGrpSpPr/>
        <p:nvPr/>
      </p:nvGrpSpPr>
      <p:grpSpPr>
        <a:xfrm>
          <a:off x="0" y="0"/>
          <a:ext cx="0" cy="0"/>
          <a:chOff x="0" y="0"/>
          <a:chExt cx="0" cy="0"/>
        </a:xfrm>
      </p:grpSpPr>
      <p:pic>
        <p:nvPicPr>
          <p:cNvPr id="4" name="Picture 30">
            <a:extLst>
              <a:ext uri="{FF2B5EF4-FFF2-40B4-BE49-F238E27FC236}">
                <a16:creationId xmlns:a16="http://schemas.microsoft.com/office/drawing/2014/main" id="{47FBA52F-D024-0384-D4E2-7D3955F752B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00" b="11427"/>
          <a:stretch>
            <a:fillRect/>
          </a:stretch>
        </p:blipFill>
        <p:spPr bwMode="auto">
          <a:xfrm>
            <a:off x="692426" y="2195197"/>
            <a:ext cx="10774680" cy="606053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646FEB-1DBF-5EF2-FEE1-6258EFD9C69F}"/>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3984E673-68E0-F03E-D16C-DA1302977F29}"/>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D3A750DF-6C8C-8D0E-08AB-67819791899F}"/>
              </a:ext>
            </a:extLst>
          </p:cNvPr>
          <p:cNvSpPr>
            <a:spLocks noGrp="1"/>
          </p:cNvSpPr>
          <p:nvPr>
            <p:ph type="title"/>
          </p:nvPr>
        </p:nvSpPr>
        <p:spPr>
          <a:xfrm>
            <a:off x="692426" y="153090"/>
            <a:ext cx="10515600" cy="1325563"/>
          </a:xfrm>
        </p:spPr>
        <p:txBody>
          <a:bodyPr>
            <a:normAutofit/>
          </a:bodyPr>
          <a:lstStyle/>
          <a:p>
            <a:r>
              <a:rPr lang="en-US">
                <a:solidFill>
                  <a:schemeClr val="bg1"/>
                </a:solidFill>
              </a:rPr>
              <a:t>Project Goal</a:t>
            </a:r>
          </a:p>
        </p:txBody>
      </p:sp>
      <p:cxnSp>
        <p:nvCxnSpPr>
          <p:cNvPr id="8" name="Straight Connector 7">
            <a:extLst>
              <a:ext uri="{FF2B5EF4-FFF2-40B4-BE49-F238E27FC236}">
                <a16:creationId xmlns:a16="http://schemas.microsoft.com/office/drawing/2014/main" id="{58AE7774-0462-2D8C-212C-15BB38F5209D}"/>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6148C813-6EEF-5A04-943C-723B473A3738}"/>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52982"/>
                </a:solidFill>
              </a:rPr>
              <a:t>12</a:t>
            </a:fld>
            <a:endParaRPr lang="en-US" b="1">
              <a:solidFill>
                <a:srgbClr val="252982"/>
              </a:solidFill>
            </a:endParaRPr>
          </a:p>
        </p:txBody>
      </p:sp>
      <p:sp>
        <p:nvSpPr>
          <p:cNvPr id="3" name="TextBox 2">
            <a:extLst>
              <a:ext uri="{FF2B5EF4-FFF2-40B4-BE49-F238E27FC236}">
                <a16:creationId xmlns:a16="http://schemas.microsoft.com/office/drawing/2014/main" id="{E45DFFBB-3876-124E-7043-DFCF91F442F7}"/>
              </a:ext>
            </a:extLst>
          </p:cNvPr>
          <p:cNvSpPr txBox="1"/>
          <p:nvPr/>
        </p:nvSpPr>
        <p:spPr>
          <a:xfrm>
            <a:off x="4623816" y="2446657"/>
            <a:ext cx="2944368" cy="1200329"/>
          </a:xfrm>
          <a:prstGeom prst="rect">
            <a:avLst/>
          </a:prstGeom>
          <a:noFill/>
        </p:spPr>
        <p:txBody>
          <a:bodyPr wrap="square">
            <a:spAutoFit/>
          </a:bodyPr>
          <a:lstStyle/>
          <a:p>
            <a:pPr algn="ctr"/>
            <a:r>
              <a:rPr lang="en-US" b="1"/>
              <a:t>R</a:t>
            </a:r>
            <a:r>
              <a:rPr lang="en-US" sz="1800" b="1"/>
              <a:t>eal-time communication with office workers and fieldworkers during evacuations. </a:t>
            </a:r>
          </a:p>
        </p:txBody>
      </p:sp>
      <p:sp>
        <p:nvSpPr>
          <p:cNvPr id="10" name="Rectangle 9">
            <a:extLst>
              <a:ext uri="{FF2B5EF4-FFF2-40B4-BE49-F238E27FC236}">
                <a16:creationId xmlns:a16="http://schemas.microsoft.com/office/drawing/2014/main" id="{DA393A27-5AC2-1A17-EBB2-B03FE3B6505B}"/>
              </a:ext>
            </a:extLst>
          </p:cNvPr>
          <p:cNvSpPr/>
          <p:nvPr/>
        </p:nvSpPr>
        <p:spPr>
          <a:xfrm>
            <a:off x="8407908" y="1926057"/>
            <a:ext cx="2944368" cy="502919"/>
          </a:xfrm>
          <a:prstGeom prst="rect">
            <a:avLst/>
          </a:prstGeom>
          <a:solidFill>
            <a:srgbClr val="262981"/>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Develop</a:t>
            </a:r>
          </a:p>
        </p:txBody>
      </p:sp>
      <p:sp>
        <p:nvSpPr>
          <p:cNvPr id="11" name="Rectangle 10">
            <a:extLst>
              <a:ext uri="{FF2B5EF4-FFF2-40B4-BE49-F238E27FC236}">
                <a16:creationId xmlns:a16="http://schemas.microsoft.com/office/drawing/2014/main" id="{E9EB6E2C-0999-A586-8B91-94D416DBE812}"/>
              </a:ext>
            </a:extLst>
          </p:cNvPr>
          <p:cNvSpPr/>
          <p:nvPr/>
        </p:nvSpPr>
        <p:spPr>
          <a:xfrm>
            <a:off x="757428" y="1939328"/>
            <a:ext cx="2944368" cy="502919"/>
          </a:xfrm>
          <a:prstGeom prst="rect">
            <a:avLst/>
          </a:prstGeom>
          <a:solidFill>
            <a:srgbClr val="262981"/>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Assist</a:t>
            </a:r>
            <a:endParaRPr lang="en-US" b="1"/>
          </a:p>
        </p:txBody>
      </p:sp>
      <p:sp>
        <p:nvSpPr>
          <p:cNvPr id="12" name="Rectangle 11">
            <a:extLst>
              <a:ext uri="{FF2B5EF4-FFF2-40B4-BE49-F238E27FC236}">
                <a16:creationId xmlns:a16="http://schemas.microsoft.com/office/drawing/2014/main" id="{A3559ABC-AF81-7292-19C3-14593DADED40}"/>
              </a:ext>
            </a:extLst>
          </p:cNvPr>
          <p:cNvSpPr/>
          <p:nvPr/>
        </p:nvSpPr>
        <p:spPr>
          <a:xfrm>
            <a:off x="4623816" y="1933004"/>
            <a:ext cx="2944368" cy="502919"/>
          </a:xfrm>
          <a:prstGeom prst="rect">
            <a:avLst/>
          </a:prstGeom>
          <a:solidFill>
            <a:srgbClr val="262981"/>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Provide</a:t>
            </a:r>
            <a:endParaRPr lang="en-US" b="1"/>
          </a:p>
        </p:txBody>
      </p:sp>
      <p:sp>
        <p:nvSpPr>
          <p:cNvPr id="14" name="TextBox 13">
            <a:extLst>
              <a:ext uri="{FF2B5EF4-FFF2-40B4-BE49-F238E27FC236}">
                <a16:creationId xmlns:a16="http://schemas.microsoft.com/office/drawing/2014/main" id="{A65DE55B-CFBA-9DC0-7D00-5312A6976B3F}"/>
              </a:ext>
            </a:extLst>
          </p:cNvPr>
          <p:cNvSpPr txBox="1"/>
          <p:nvPr/>
        </p:nvSpPr>
        <p:spPr>
          <a:xfrm>
            <a:off x="8407908" y="2432229"/>
            <a:ext cx="3026664" cy="369332"/>
          </a:xfrm>
          <a:prstGeom prst="rect">
            <a:avLst/>
          </a:prstGeom>
          <a:noFill/>
        </p:spPr>
        <p:txBody>
          <a:bodyPr wrap="square">
            <a:spAutoFit/>
          </a:bodyPr>
          <a:lstStyle/>
          <a:p>
            <a:pPr algn="ctr"/>
            <a:r>
              <a:rPr lang="en-US" b="1"/>
              <a:t>S</a:t>
            </a:r>
            <a:r>
              <a:rPr lang="en-US" sz="1800" b="1"/>
              <a:t>afety communication app</a:t>
            </a:r>
          </a:p>
        </p:txBody>
      </p:sp>
      <p:sp>
        <p:nvSpPr>
          <p:cNvPr id="16" name="TextBox 15">
            <a:extLst>
              <a:ext uri="{FF2B5EF4-FFF2-40B4-BE49-F238E27FC236}">
                <a16:creationId xmlns:a16="http://schemas.microsoft.com/office/drawing/2014/main" id="{24AED2B0-4653-DF2C-DC92-B4AB8A0FCB5C}"/>
              </a:ext>
            </a:extLst>
          </p:cNvPr>
          <p:cNvSpPr txBox="1"/>
          <p:nvPr/>
        </p:nvSpPr>
        <p:spPr>
          <a:xfrm>
            <a:off x="747447" y="2446657"/>
            <a:ext cx="2954349" cy="369332"/>
          </a:xfrm>
          <a:prstGeom prst="rect">
            <a:avLst/>
          </a:prstGeom>
          <a:noFill/>
        </p:spPr>
        <p:txBody>
          <a:bodyPr wrap="square">
            <a:spAutoFit/>
          </a:bodyPr>
          <a:lstStyle/>
          <a:p>
            <a:pPr algn="ctr"/>
            <a:r>
              <a:rPr lang="en-US" sz="1800" b="1" err="1"/>
              <a:t>SolidarityNow</a:t>
            </a:r>
            <a:r>
              <a:rPr lang="en-US" sz="1800"/>
              <a:t>  </a:t>
            </a:r>
          </a:p>
        </p:txBody>
      </p:sp>
    </p:spTree>
    <p:extLst>
      <p:ext uri="{BB962C8B-B14F-4D97-AF65-F5344CB8AC3E}">
        <p14:creationId xmlns:p14="http://schemas.microsoft.com/office/powerpoint/2010/main" val="2374640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0F83F-260D-03C8-3436-6F91975282D4}"/>
            </a:ext>
          </a:extLst>
        </p:cNvPr>
        <p:cNvGrpSpPr/>
        <p:nvPr/>
      </p:nvGrpSpPr>
      <p:grpSpPr>
        <a:xfrm>
          <a:off x="0" y="0"/>
          <a:ext cx="0" cy="0"/>
          <a:chOff x="0" y="0"/>
          <a:chExt cx="0" cy="0"/>
        </a:xfrm>
      </p:grpSpPr>
      <p:pic>
        <p:nvPicPr>
          <p:cNvPr id="27" name="Picture 34">
            <a:extLst>
              <a:ext uri="{FF2B5EF4-FFF2-40B4-BE49-F238E27FC236}">
                <a16:creationId xmlns:a16="http://schemas.microsoft.com/office/drawing/2014/main" id="{B195FF4F-3DE5-428F-A6C7-86E09E99F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 r="316"/>
          <a:stretch>
            <a:fillRect/>
          </a:stretch>
        </p:blipFill>
        <p:spPr bwMode="auto">
          <a:xfrm>
            <a:off x="-554748" y="1669662"/>
            <a:ext cx="7364980" cy="4925580"/>
          </a:xfrm>
          <a:prstGeom prst="rect">
            <a:avLst/>
          </a:prstGeom>
          <a:ln w="38100" cap="sq">
            <a:solidFill>
              <a:srgbClr val="000000"/>
            </a:solidFill>
            <a:prstDash val="solid"/>
            <a:miter lim="800000"/>
          </a:ln>
          <a:effectLst>
            <a:outerShdw blurRad="50800" dist="38100" dir="2700000" algn="tl" rotWithShape="0">
              <a:srgbClr val="000000">
                <a:alpha val="43000"/>
              </a:srgbClr>
            </a:outerShdw>
            <a:softEdge rad="1270000"/>
          </a:effectLst>
        </p:spPr>
      </p:pic>
      <p:sp>
        <p:nvSpPr>
          <p:cNvPr id="5" name="Rectangle 4">
            <a:extLst>
              <a:ext uri="{FF2B5EF4-FFF2-40B4-BE49-F238E27FC236}">
                <a16:creationId xmlns:a16="http://schemas.microsoft.com/office/drawing/2014/main" id="{29948155-A1AE-30E3-99F1-AB6B1DAAE247}"/>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12E2EAC0-1FC9-1014-B54B-A3A4FE095CDD}"/>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1A2602CA-89BB-9247-1176-3D6CEDFF9DAD}"/>
              </a:ext>
            </a:extLst>
          </p:cNvPr>
          <p:cNvSpPr>
            <a:spLocks noGrp="1"/>
          </p:cNvSpPr>
          <p:nvPr>
            <p:ph type="title"/>
          </p:nvPr>
        </p:nvSpPr>
        <p:spPr>
          <a:xfrm>
            <a:off x="226082" y="171356"/>
            <a:ext cx="10515600" cy="1325563"/>
          </a:xfrm>
        </p:spPr>
        <p:txBody>
          <a:bodyPr>
            <a:normAutofit/>
          </a:bodyPr>
          <a:lstStyle/>
          <a:p>
            <a:r>
              <a:rPr lang="en-US">
                <a:solidFill>
                  <a:schemeClr val="bg1"/>
                </a:solidFill>
              </a:rPr>
              <a:t>Project Objectives</a:t>
            </a:r>
          </a:p>
        </p:txBody>
      </p:sp>
      <p:cxnSp>
        <p:nvCxnSpPr>
          <p:cNvPr id="8" name="Straight Connector 7">
            <a:extLst>
              <a:ext uri="{FF2B5EF4-FFF2-40B4-BE49-F238E27FC236}">
                <a16:creationId xmlns:a16="http://schemas.microsoft.com/office/drawing/2014/main" id="{574CA481-C18F-BF2A-D92F-824F01210375}"/>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5E173D51-09B8-7F5C-2519-42FB8FC7D461}"/>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52982"/>
                </a:solidFill>
              </a:rPr>
              <a:t>13</a:t>
            </a:fld>
            <a:endParaRPr lang="en-US" b="1">
              <a:solidFill>
                <a:srgbClr val="252982"/>
              </a:solidFill>
            </a:endParaRPr>
          </a:p>
        </p:txBody>
      </p:sp>
      <p:sp>
        <p:nvSpPr>
          <p:cNvPr id="12" name="Rectangle: Rounded Corners 11">
            <a:extLst>
              <a:ext uri="{FF2B5EF4-FFF2-40B4-BE49-F238E27FC236}">
                <a16:creationId xmlns:a16="http://schemas.microsoft.com/office/drawing/2014/main" id="{3F62EF1C-35ED-C246-C893-39949C3295D7}"/>
              </a:ext>
            </a:extLst>
          </p:cNvPr>
          <p:cNvSpPr/>
          <p:nvPr/>
        </p:nvSpPr>
        <p:spPr>
          <a:xfrm>
            <a:off x="6435384" y="1900028"/>
            <a:ext cx="5386956" cy="752977"/>
          </a:xfrm>
          <a:prstGeom prst="roundRect">
            <a:avLst/>
          </a:prstGeom>
          <a:solidFill>
            <a:srgbClr val="708FB2"/>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ea typeface="MS Mincho"/>
                <a:cs typeface="Arial"/>
              </a:rPr>
              <a:t>Evaluate effectiveness and feasibility of existing safety communication apps</a:t>
            </a:r>
          </a:p>
        </p:txBody>
      </p:sp>
      <p:sp>
        <p:nvSpPr>
          <p:cNvPr id="13" name="Rectangle: Rounded Corners 12">
            <a:extLst>
              <a:ext uri="{FF2B5EF4-FFF2-40B4-BE49-F238E27FC236}">
                <a16:creationId xmlns:a16="http://schemas.microsoft.com/office/drawing/2014/main" id="{36A051CC-5427-67A3-B95A-85AD2F390F78}"/>
              </a:ext>
            </a:extLst>
          </p:cNvPr>
          <p:cNvSpPr/>
          <p:nvPr/>
        </p:nvSpPr>
        <p:spPr>
          <a:xfrm>
            <a:off x="6439956" y="3028033"/>
            <a:ext cx="5386956" cy="752978"/>
          </a:xfrm>
          <a:prstGeom prst="roundRect">
            <a:avLst/>
          </a:prstGeom>
          <a:solidFill>
            <a:srgbClr val="708FB2"/>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ea typeface="MS Mincho"/>
                <a:cs typeface="Arial"/>
              </a:rPr>
              <a:t>Investigate the specific communication needs, decision making processes, and breakdown</a:t>
            </a:r>
          </a:p>
        </p:txBody>
      </p:sp>
      <p:sp>
        <p:nvSpPr>
          <p:cNvPr id="14" name="Rectangle: Rounded Corners 13">
            <a:extLst>
              <a:ext uri="{FF2B5EF4-FFF2-40B4-BE49-F238E27FC236}">
                <a16:creationId xmlns:a16="http://schemas.microsoft.com/office/drawing/2014/main" id="{228D4A9A-D33C-F4F2-798C-2B5F6A8AA3AE}"/>
              </a:ext>
            </a:extLst>
          </p:cNvPr>
          <p:cNvSpPr/>
          <p:nvPr/>
        </p:nvSpPr>
        <p:spPr>
          <a:xfrm>
            <a:off x="6435385" y="4180721"/>
            <a:ext cx="5386954" cy="752979"/>
          </a:xfrm>
          <a:prstGeom prst="roundRect">
            <a:avLst/>
          </a:prstGeom>
          <a:solidFill>
            <a:srgbClr val="708FB2"/>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ea typeface="+mn-lt"/>
                <a:cs typeface="+mn-lt"/>
              </a:rPr>
              <a:t>Develop a communication application</a:t>
            </a:r>
            <a:endParaRPr lang="en-US" sz="2000">
              <a:ea typeface="MS Mincho"/>
              <a:cs typeface="Arial"/>
            </a:endParaRPr>
          </a:p>
        </p:txBody>
      </p:sp>
      <p:sp>
        <p:nvSpPr>
          <p:cNvPr id="15" name="Rectangle: Rounded Corners 14">
            <a:extLst>
              <a:ext uri="{FF2B5EF4-FFF2-40B4-BE49-F238E27FC236}">
                <a16:creationId xmlns:a16="http://schemas.microsoft.com/office/drawing/2014/main" id="{41885F59-7FD3-28B9-A3F3-081AEB2BF39E}"/>
              </a:ext>
            </a:extLst>
          </p:cNvPr>
          <p:cNvSpPr/>
          <p:nvPr/>
        </p:nvSpPr>
        <p:spPr>
          <a:xfrm>
            <a:off x="6435384" y="5284046"/>
            <a:ext cx="5386955" cy="752978"/>
          </a:xfrm>
          <a:prstGeom prst="roundRect">
            <a:avLst/>
          </a:prstGeom>
          <a:solidFill>
            <a:srgbClr val="708FB2"/>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ea typeface="+mn-lt"/>
                <a:cs typeface="+mn-lt"/>
              </a:rPr>
              <a:t>Validate effectiveness of communication app</a:t>
            </a:r>
            <a:endParaRPr lang="en-US" sz="2000">
              <a:ea typeface="MS Mincho"/>
              <a:cs typeface="Arial"/>
            </a:endParaRPr>
          </a:p>
        </p:txBody>
      </p:sp>
      <p:sp>
        <p:nvSpPr>
          <p:cNvPr id="18" name="Rectangle 17">
            <a:extLst>
              <a:ext uri="{FF2B5EF4-FFF2-40B4-BE49-F238E27FC236}">
                <a16:creationId xmlns:a16="http://schemas.microsoft.com/office/drawing/2014/main" id="{527C3F49-C2A0-D0FC-BC93-15A14D4BB1E2}"/>
              </a:ext>
            </a:extLst>
          </p:cNvPr>
          <p:cNvSpPr/>
          <p:nvPr/>
        </p:nvSpPr>
        <p:spPr>
          <a:xfrm>
            <a:off x="5732224" y="1966016"/>
            <a:ext cx="622169" cy="612470"/>
          </a:xfrm>
          <a:prstGeom prst="rect">
            <a:avLst/>
          </a:prstGeom>
          <a:solidFill>
            <a:schemeClr val="bg1"/>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262981"/>
                </a:solidFill>
              </a:rPr>
              <a:t>1</a:t>
            </a:r>
            <a:endParaRPr lang="en-US" b="1">
              <a:solidFill>
                <a:srgbClr val="262981"/>
              </a:solidFill>
            </a:endParaRPr>
          </a:p>
        </p:txBody>
      </p:sp>
      <p:sp>
        <p:nvSpPr>
          <p:cNvPr id="19" name="Rectangle 18">
            <a:extLst>
              <a:ext uri="{FF2B5EF4-FFF2-40B4-BE49-F238E27FC236}">
                <a16:creationId xmlns:a16="http://schemas.microsoft.com/office/drawing/2014/main" id="{B6853637-AF84-C5B9-9292-584FC0BE1017}"/>
              </a:ext>
            </a:extLst>
          </p:cNvPr>
          <p:cNvSpPr/>
          <p:nvPr/>
        </p:nvSpPr>
        <p:spPr>
          <a:xfrm>
            <a:off x="5741651" y="3098287"/>
            <a:ext cx="622169" cy="612470"/>
          </a:xfrm>
          <a:prstGeom prst="rect">
            <a:avLst/>
          </a:prstGeom>
          <a:solidFill>
            <a:schemeClr val="bg1"/>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262981"/>
                </a:solidFill>
              </a:rPr>
              <a:t>2</a:t>
            </a:r>
            <a:endParaRPr lang="en-US" b="1">
              <a:solidFill>
                <a:srgbClr val="262981"/>
              </a:solidFill>
            </a:endParaRPr>
          </a:p>
        </p:txBody>
      </p:sp>
      <p:sp>
        <p:nvSpPr>
          <p:cNvPr id="20" name="Rectangle 19">
            <a:extLst>
              <a:ext uri="{FF2B5EF4-FFF2-40B4-BE49-F238E27FC236}">
                <a16:creationId xmlns:a16="http://schemas.microsoft.com/office/drawing/2014/main" id="{FAC54393-E38B-CD3D-E516-A0BA8D01C37E}"/>
              </a:ext>
            </a:extLst>
          </p:cNvPr>
          <p:cNvSpPr/>
          <p:nvPr/>
        </p:nvSpPr>
        <p:spPr>
          <a:xfrm>
            <a:off x="5741651" y="4250975"/>
            <a:ext cx="622169" cy="612470"/>
          </a:xfrm>
          <a:prstGeom prst="rect">
            <a:avLst/>
          </a:prstGeom>
          <a:solidFill>
            <a:schemeClr val="bg1"/>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262981"/>
                </a:solidFill>
              </a:rPr>
              <a:t>3</a:t>
            </a:r>
            <a:endParaRPr lang="en-US" b="1">
              <a:solidFill>
                <a:srgbClr val="262981"/>
              </a:solidFill>
            </a:endParaRPr>
          </a:p>
        </p:txBody>
      </p:sp>
      <p:sp>
        <p:nvSpPr>
          <p:cNvPr id="21" name="Rectangle 20">
            <a:extLst>
              <a:ext uri="{FF2B5EF4-FFF2-40B4-BE49-F238E27FC236}">
                <a16:creationId xmlns:a16="http://schemas.microsoft.com/office/drawing/2014/main" id="{899EA53A-FD05-FFEE-B5E2-8BAC4C9136BE}"/>
              </a:ext>
            </a:extLst>
          </p:cNvPr>
          <p:cNvSpPr/>
          <p:nvPr/>
        </p:nvSpPr>
        <p:spPr>
          <a:xfrm>
            <a:off x="5732223" y="5351451"/>
            <a:ext cx="622169" cy="612470"/>
          </a:xfrm>
          <a:prstGeom prst="rect">
            <a:avLst/>
          </a:prstGeom>
          <a:solidFill>
            <a:schemeClr val="bg1"/>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rgbClr val="262981"/>
                </a:solidFill>
              </a:rPr>
              <a:t>4</a:t>
            </a:r>
            <a:endParaRPr lang="en-US" b="1">
              <a:solidFill>
                <a:srgbClr val="262981"/>
              </a:solidFill>
            </a:endParaRPr>
          </a:p>
        </p:txBody>
      </p:sp>
    </p:spTree>
    <p:extLst>
      <p:ext uri="{BB962C8B-B14F-4D97-AF65-F5344CB8AC3E}">
        <p14:creationId xmlns:p14="http://schemas.microsoft.com/office/powerpoint/2010/main" val="74200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1BEADE76-2BA7-8DE9-2B1B-221C0E8AB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39" b="10570"/>
          <a:stretch>
            <a:fillRect/>
          </a:stretch>
        </p:blipFill>
        <p:spPr bwMode="auto">
          <a:xfrm>
            <a:off x="20716" y="994792"/>
            <a:ext cx="12109372" cy="58570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66982CE-F67C-16F6-8F65-3181BC41F9FE}"/>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71D3941E-FF0F-E6F9-83C2-33CCC6B5471B}"/>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6A0EA126-316B-F832-46C5-CF96C04914B4}"/>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08258F6-C772-2D99-CECD-FA4D02504E7B}"/>
              </a:ext>
            </a:extLst>
          </p:cNvPr>
          <p:cNvSpPr>
            <a:spLocks noGrp="1"/>
          </p:cNvSpPr>
          <p:nvPr>
            <p:ph type="title"/>
          </p:nvPr>
        </p:nvSpPr>
        <p:spPr>
          <a:xfrm>
            <a:off x="87784" y="142024"/>
            <a:ext cx="12015735" cy="1336449"/>
          </a:xfrm>
        </p:spPr>
        <p:txBody>
          <a:bodyPr/>
          <a:lstStyle/>
          <a:p>
            <a:r>
              <a:rPr lang="en-US">
                <a:solidFill>
                  <a:schemeClr val="bg1"/>
                </a:solidFill>
                <a:ea typeface="MS Mincho"/>
                <a:cs typeface="Arial"/>
              </a:rPr>
              <a:t>1. Evaluate effectiveness and feasibility of existing safety communication apps</a:t>
            </a:r>
          </a:p>
        </p:txBody>
      </p:sp>
      <p:sp>
        <p:nvSpPr>
          <p:cNvPr id="4" name="Slide Number Placeholder 3">
            <a:extLst>
              <a:ext uri="{FF2B5EF4-FFF2-40B4-BE49-F238E27FC236}">
                <a16:creationId xmlns:a16="http://schemas.microsoft.com/office/drawing/2014/main" id="{39EE60EE-5224-2EB8-ADD2-BB2E35EFE94C}"/>
              </a:ext>
            </a:extLst>
          </p:cNvPr>
          <p:cNvSpPr>
            <a:spLocks noGrp="1"/>
          </p:cNvSpPr>
          <p:nvPr>
            <p:ph type="sldNum" sz="quarter" idx="12"/>
          </p:nvPr>
        </p:nvSpPr>
        <p:spPr/>
        <p:txBody>
          <a:bodyPr/>
          <a:lstStyle/>
          <a:p>
            <a:fld id="{330EA680-D336-4FF7-8B7A-9848BB0A1C32}" type="slidenum">
              <a:rPr lang="en-US" sz="1600" b="1" smtClean="0">
                <a:solidFill>
                  <a:srgbClr val="FFFF00"/>
                </a:solidFill>
              </a:rPr>
              <a:t>14</a:t>
            </a:fld>
            <a:endParaRPr lang="en-US" sz="1600" b="1">
              <a:solidFill>
                <a:srgbClr val="FFFF00"/>
              </a:solidFill>
            </a:endParaRPr>
          </a:p>
        </p:txBody>
      </p:sp>
      <p:sp>
        <p:nvSpPr>
          <p:cNvPr id="14" name="Rectangle: Rounded Corners 13">
            <a:extLst>
              <a:ext uri="{FF2B5EF4-FFF2-40B4-BE49-F238E27FC236}">
                <a16:creationId xmlns:a16="http://schemas.microsoft.com/office/drawing/2014/main" id="{2E6A537B-221E-D691-2233-42435D5DCCBD}"/>
              </a:ext>
            </a:extLst>
          </p:cNvPr>
          <p:cNvSpPr/>
          <p:nvPr/>
        </p:nvSpPr>
        <p:spPr>
          <a:xfrm>
            <a:off x="3885836" y="3735163"/>
            <a:ext cx="3229986" cy="1640519"/>
          </a:xfrm>
          <a:prstGeom prst="roundRect">
            <a:avLst/>
          </a:prstGeom>
          <a:solidFill>
            <a:schemeClr val="bg2"/>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972B79D-C2C2-11B0-63AA-4A573E8D9C30}"/>
              </a:ext>
            </a:extLst>
          </p:cNvPr>
          <p:cNvSpPr txBox="1"/>
          <p:nvPr/>
        </p:nvSpPr>
        <p:spPr>
          <a:xfrm>
            <a:off x="3891376" y="4347598"/>
            <a:ext cx="3176319" cy="707886"/>
          </a:xfrm>
          <a:prstGeom prst="rect">
            <a:avLst/>
          </a:prstGeom>
          <a:noFill/>
        </p:spPr>
        <p:txBody>
          <a:bodyPr wrap="square" rtlCol="0">
            <a:spAutoFit/>
          </a:bodyPr>
          <a:lstStyle/>
          <a:p>
            <a:pPr algn="ctr"/>
            <a:r>
              <a:rPr lang="en-US" sz="2000"/>
              <a:t>Research and compare apps currently in use</a:t>
            </a:r>
          </a:p>
        </p:txBody>
      </p:sp>
      <p:pic>
        <p:nvPicPr>
          <p:cNvPr id="27" name="Picture 26">
            <a:extLst>
              <a:ext uri="{FF2B5EF4-FFF2-40B4-BE49-F238E27FC236}">
                <a16:creationId xmlns:a16="http://schemas.microsoft.com/office/drawing/2014/main" id="{A0C923CA-A581-1B45-F275-D9143CADC487}"/>
              </a:ext>
            </a:extLst>
          </p:cNvPr>
          <p:cNvPicPr>
            <a:picLocks noChangeAspect="1"/>
          </p:cNvPicPr>
          <p:nvPr/>
        </p:nvPicPr>
        <p:blipFill>
          <a:blip r:embed="rId4">
            <a:alphaModFix amt="20000"/>
          </a:blip>
          <a:stretch>
            <a:fillRect/>
          </a:stretch>
        </p:blipFill>
        <p:spPr>
          <a:xfrm>
            <a:off x="11353800" y="1605946"/>
            <a:ext cx="762000" cy="1361389"/>
          </a:xfrm>
          <a:prstGeom prst="rect">
            <a:avLst/>
          </a:prstGeom>
        </p:spPr>
      </p:pic>
      <p:sp>
        <p:nvSpPr>
          <p:cNvPr id="8" name="Rectangle: Rounded Corners 7">
            <a:extLst>
              <a:ext uri="{FF2B5EF4-FFF2-40B4-BE49-F238E27FC236}">
                <a16:creationId xmlns:a16="http://schemas.microsoft.com/office/drawing/2014/main" id="{B33EFAC3-F296-6E3B-0DE3-441B2D94A8B7}"/>
              </a:ext>
            </a:extLst>
          </p:cNvPr>
          <p:cNvSpPr/>
          <p:nvPr/>
        </p:nvSpPr>
        <p:spPr>
          <a:xfrm>
            <a:off x="7176562" y="3741284"/>
            <a:ext cx="2903506" cy="1640519"/>
          </a:xfrm>
          <a:prstGeom prst="roundRect">
            <a:avLst/>
          </a:prstGeom>
          <a:solidFill>
            <a:schemeClr val="bg2"/>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5059709-AD63-0D6D-7F2B-C120A9076BAF}"/>
              </a:ext>
            </a:extLst>
          </p:cNvPr>
          <p:cNvSpPr txBox="1"/>
          <p:nvPr/>
        </p:nvSpPr>
        <p:spPr>
          <a:xfrm>
            <a:off x="7140831" y="4061022"/>
            <a:ext cx="2957517" cy="1323439"/>
          </a:xfrm>
          <a:prstGeom prst="rect">
            <a:avLst/>
          </a:prstGeom>
          <a:noFill/>
        </p:spPr>
        <p:txBody>
          <a:bodyPr wrap="square" rtlCol="0">
            <a:spAutoFit/>
          </a:bodyPr>
          <a:lstStyle/>
          <a:p>
            <a:pPr algn="ctr"/>
            <a:r>
              <a:rPr lang="en-US" sz="2000"/>
              <a:t>Compare features of apps currently in use and identify most important ones</a:t>
            </a:r>
          </a:p>
        </p:txBody>
      </p:sp>
      <p:sp>
        <p:nvSpPr>
          <p:cNvPr id="12" name="Rectangle: Rounded Corners 11">
            <a:extLst>
              <a:ext uri="{FF2B5EF4-FFF2-40B4-BE49-F238E27FC236}">
                <a16:creationId xmlns:a16="http://schemas.microsoft.com/office/drawing/2014/main" id="{E99A5975-E607-77B1-B594-7C1DD064B62D}"/>
              </a:ext>
            </a:extLst>
          </p:cNvPr>
          <p:cNvSpPr/>
          <p:nvPr/>
        </p:nvSpPr>
        <p:spPr>
          <a:xfrm>
            <a:off x="3885836" y="3206852"/>
            <a:ext cx="3229986" cy="820549"/>
          </a:xfrm>
          <a:prstGeom prst="roundRect">
            <a:avLst/>
          </a:prstGeom>
          <a:solidFill>
            <a:srgbClr val="708FB2"/>
          </a:solidFill>
          <a:ln>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17CBF2B-D33E-1170-0543-A7170A1971AF}"/>
              </a:ext>
            </a:extLst>
          </p:cNvPr>
          <p:cNvSpPr txBox="1"/>
          <p:nvPr/>
        </p:nvSpPr>
        <p:spPr>
          <a:xfrm>
            <a:off x="3788954" y="3330090"/>
            <a:ext cx="3423749" cy="523220"/>
          </a:xfrm>
          <a:prstGeom prst="rect">
            <a:avLst/>
          </a:prstGeom>
          <a:noFill/>
        </p:spPr>
        <p:txBody>
          <a:bodyPr wrap="square" rtlCol="0">
            <a:spAutoFit/>
          </a:bodyPr>
          <a:lstStyle/>
          <a:p>
            <a:pPr algn="ctr"/>
            <a:r>
              <a:rPr lang="en-US" sz="2800" b="1"/>
              <a:t>Document Analysis</a:t>
            </a:r>
          </a:p>
        </p:txBody>
      </p:sp>
      <p:sp>
        <p:nvSpPr>
          <p:cNvPr id="3" name="Rectangle: Rounded Corners 2">
            <a:extLst>
              <a:ext uri="{FF2B5EF4-FFF2-40B4-BE49-F238E27FC236}">
                <a16:creationId xmlns:a16="http://schemas.microsoft.com/office/drawing/2014/main" id="{F530E40E-5A9F-7633-109B-EAC013F8F70A}"/>
              </a:ext>
            </a:extLst>
          </p:cNvPr>
          <p:cNvSpPr/>
          <p:nvPr/>
        </p:nvSpPr>
        <p:spPr>
          <a:xfrm>
            <a:off x="7176562" y="3164884"/>
            <a:ext cx="2903506" cy="890821"/>
          </a:xfrm>
          <a:prstGeom prst="roundRect">
            <a:avLst/>
          </a:prstGeom>
          <a:solidFill>
            <a:srgbClr val="708FB2"/>
          </a:solidFill>
          <a:ln>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1757B6A-D582-4725-FDEF-3E14E9D72CA2}"/>
              </a:ext>
            </a:extLst>
          </p:cNvPr>
          <p:cNvSpPr txBox="1">
            <a:spLocks/>
          </p:cNvSpPr>
          <p:nvPr/>
        </p:nvSpPr>
        <p:spPr>
          <a:xfrm>
            <a:off x="7159112" y="3356733"/>
            <a:ext cx="2920956" cy="461665"/>
          </a:xfrm>
          <a:prstGeom prst="rect">
            <a:avLst/>
          </a:prstGeom>
          <a:noFill/>
        </p:spPr>
        <p:txBody>
          <a:bodyPr wrap="square" rtlCol="0">
            <a:spAutoFit/>
          </a:bodyPr>
          <a:lstStyle/>
          <a:p>
            <a:pPr algn="ctr"/>
            <a:r>
              <a:rPr lang="en-US" sz="2400" b="1"/>
              <a:t>Design Matrix</a:t>
            </a:r>
          </a:p>
        </p:txBody>
      </p:sp>
    </p:spTree>
    <p:extLst>
      <p:ext uri="{BB962C8B-B14F-4D97-AF65-F5344CB8AC3E}">
        <p14:creationId xmlns:p14="http://schemas.microsoft.com/office/powerpoint/2010/main" val="2986745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grpId="0" nodeType="clickEffect">
                                  <p:stCondLst>
                                    <p:cond delay="0"/>
                                  </p:stCondLst>
                                  <p:childTnLst>
                                    <p:animMotion origin="layout" path="M -1.875E-6 -4.81481E-6 L -0.25 -4.81481E-6 " pathEditMode="relative" rAng="0" ptsTypes="AA">
                                      <p:cBhvr>
                                        <p:cTn id="6" dur="2000" fill="hold"/>
                                        <p:tgtEl>
                                          <p:spTgt spid="12"/>
                                        </p:tgtEl>
                                        <p:attrNameLst>
                                          <p:attrName>ppt_x</p:attrName>
                                          <p:attrName>ppt_y</p:attrName>
                                        </p:attrNameLst>
                                      </p:cBhvr>
                                      <p:rCtr x="-12500" y="0"/>
                                    </p:animMotion>
                                  </p:childTnLst>
                                </p:cTn>
                              </p:par>
                              <p:par>
                                <p:cTn id="7" presetID="35" presetClass="path" presetSubtype="0" accel="50000" decel="50000" fill="hold" grpId="0" nodeType="withEffect">
                                  <p:stCondLst>
                                    <p:cond delay="0"/>
                                  </p:stCondLst>
                                  <p:childTnLst>
                                    <p:animMotion origin="layout" path="M -1.875E-6 -3.7037E-7 L -0.25 -3.7037E-7 " pathEditMode="relative" rAng="0" ptsTypes="AA">
                                      <p:cBhvr>
                                        <p:cTn id="8" dur="2000" fill="hold"/>
                                        <p:tgtEl>
                                          <p:spTgt spid="14"/>
                                        </p:tgtEl>
                                        <p:attrNameLst>
                                          <p:attrName>ppt_x</p:attrName>
                                          <p:attrName>ppt_y</p:attrName>
                                        </p:attrNameLst>
                                      </p:cBhvr>
                                      <p:rCtr x="-12500" y="0"/>
                                    </p:animMotion>
                                  </p:childTnLst>
                                </p:cTn>
                              </p:par>
                              <p:par>
                                <p:cTn id="9" presetID="35" presetClass="path" presetSubtype="0" accel="50000" decel="50000" fill="hold" grpId="0" nodeType="withEffect">
                                  <p:stCondLst>
                                    <p:cond delay="0"/>
                                  </p:stCondLst>
                                  <p:childTnLst>
                                    <p:animMotion origin="layout" path="M -1.875E-6 -1.11111E-6 L -0.25 -1.11111E-6 " pathEditMode="relative" rAng="0" ptsTypes="AA">
                                      <p:cBhvr>
                                        <p:cTn id="10" dur="2000" fill="hold"/>
                                        <p:tgtEl>
                                          <p:spTgt spid="17"/>
                                        </p:tgtEl>
                                        <p:attrNameLst>
                                          <p:attrName>ppt_x</p:attrName>
                                          <p:attrName>ppt_y</p:attrName>
                                        </p:attrNameLst>
                                      </p:cBhvr>
                                      <p:rCtr x="-12500" y="0"/>
                                    </p:animMotion>
                                  </p:childTnLst>
                                </p:cTn>
                              </p:par>
                              <p:par>
                                <p:cTn id="11" presetID="35" presetClass="path" presetSubtype="0" accel="50000" decel="50000" fill="hold" grpId="0" nodeType="withEffect">
                                  <p:stCondLst>
                                    <p:cond delay="0"/>
                                  </p:stCondLst>
                                  <p:childTnLst>
                                    <p:animMotion origin="layout" path="M 1.04167E-6 1.85185E-6 L -0.25 1.85185E-6 " pathEditMode="relative" rAng="0" ptsTypes="AA">
                                      <p:cBhvr>
                                        <p:cTn id="12" dur="2000" fill="hold"/>
                                        <p:tgtEl>
                                          <p:spTgt spid="18"/>
                                        </p:tgtEl>
                                        <p:attrNameLst>
                                          <p:attrName>ppt_x</p:attrName>
                                          <p:attrName>ppt_y</p:attrName>
                                        </p:attrNameLst>
                                      </p:cBhvr>
                                      <p:rCtr x="-12500" y="0"/>
                                    </p:animMotion>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P spid="8" grpId="0" animBg="1"/>
      <p:bldP spid="10" grpId="0"/>
      <p:bldP spid="12" grpId="0" animBg="1"/>
      <p:bldP spid="17" grpId="0"/>
      <p:bldP spid="3"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5C5D17-69D0-C3B4-D6CA-55F594922641}"/>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060B5729-B642-F25A-1AE9-97700CF99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39" b="10570"/>
          <a:stretch>
            <a:fillRect/>
          </a:stretch>
        </p:blipFill>
        <p:spPr bwMode="auto">
          <a:xfrm>
            <a:off x="20716" y="994792"/>
            <a:ext cx="12109372" cy="58570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9D19F9A-EBA5-C1A9-5D65-C4338D477DA4}"/>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C815D6C6-202D-CAF5-E072-2C31D753A3F1}"/>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7D9C16C4-C042-62A6-55B7-CE6C67B69882}"/>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CFB0D57C-189C-0A91-9B5F-7780067EAEEF}"/>
              </a:ext>
            </a:extLst>
          </p:cNvPr>
          <p:cNvSpPr>
            <a:spLocks noGrp="1"/>
          </p:cNvSpPr>
          <p:nvPr>
            <p:ph type="sldNum" sz="quarter" idx="12"/>
          </p:nvPr>
        </p:nvSpPr>
        <p:spPr/>
        <p:txBody>
          <a:bodyPr/>
          <a:lstStyle/>
          <a:p>
            <a:fld id="{330EA680-D336-4FF7-8B7A-9848BB0A1C32}" type="slidenum">
              <a:rPr lang="en-US" sz="1600" b="1" smtClean="0">
                <a:solidFill>
                  <a:srgbClr val="FFFF00"/>
                </a:solidFill>
              </a:rPr>
              <a:t>15</a:t>
            </a:fld>
            <a:endParaRPr lang="en-US" sz="1600" b="1">
              <a:solidFill>
                <a:srgbClr val="FFFF00"/>
              </a:solidFill>
            </a:endParaRPr>
          </a:p>
        </p:txBody>
      </p:sp>
      <p:sp>
        <p:nvSpPr>
          <p:cNvPr id="12" name="Title 1">
            <a:extLst>
              <a:ext uri="{FF2B5EF4-FFF2-40B4-BE49-F238E27FC236}">
                <a16:creationId xmlns:a16="http://schemas.microsoft.com/office/drawing/2014/main" id="{92F9CE53-267C-6E72-F7D5-DC514F837940}"/>
              </a:ext>
            </a:extLst>
          </p:cNvPr>
          <p:cNvSpPr txBox="1">
            <a:spLocks/>
          </p:cNvSpPr>
          <p:nvPr/>
        </p:nvSpPr>
        <p:spPr>
          <a:xfrm>
            <a:off x="87784" y="142024"/>
            <a:ext cx="12015735" cy="13364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FontTx/>
              <a:buAutoNum type="arabicPeriod"/>
            </a:pPr>
            <a:r>
              <a:rPr lang="en-US">
                <a:solidFill>
                  <a:schemeClr val="bg1"/>
                </a:solidFill>
              </a:rPr>
              <a:t>Evaluate effectiveness and feasibility of existing safety communication apps</a:t>
            </a:r>
          </a:p>
        </p:txBody>
      </p:sp>
      <p:pic>
        <p:nvPicPr>
          <p:cNvPr id="2" name="Picture 1">
            <a:extLst>
              <a:ext uri="{FF2B5EF4-FFF2-40B4-BE49-F238E27FC236}">
                <a16:creationId xmlns:a16="http://schemas.microsoft.com/office/drawing/2014/main" id="{46984E34-2117-D3D5-DA4A-A2CD849202B4}"/>
              </a:ext>
            </a:extLst>
          </p:cNvPr>
          <p:cNvPicPr>
            <a:picLocks noChangeAspect="1"/>
          </p:cNvPicPr>
          <p:nvPr/>
        </p:nvPicPr>
        <p:blipFill>
          <a:blip r:embed="rId4"/>
          <a:stretch>
            <a:fillRect/>
          </a:stretch>
        </p:blipFill>
        <p:spPr>
          <a:xfrm>
            <a:off x="1264685" y="1418340"/>
            <a:ext cx="2766260" cy="4942197"/>
          </a:xfrm>
          <a:prstGeom prst="rect">
            <a:avLst/>
          </a:prstGeom>
        </p:spPr>
      </p:pic>
      <p:sp>
        <p:nvSpPr>
          <p:cNvPr id="16" name="Rectangle 15">
            <a:extLst>
              <a:ext uri="{FF2B5EF4-FFF2-40B4-BE49-F238E27FC236}">
                <a16:creationId xmlns:a16="http://schemas.microsoft.com/office/drawing/2014/main" id="{D063AFA4-DABF-4D45-3C9E-C47256478C7F}"/>
              </a:ext>
            </a:extLst>
          </p:cNvPr>
          <p:cNvSpPr/>
          <p:nvPr/>
        </p:nvSpPr>
        <p:spPr>
          <a:xfrm>
            <a:off x="1077259" y="6197206"/>
            <a:ext cx="3141112" cy="539079"/>
          </a:xfrm>
          <a:prstGeom prst="rect">
            <a:avLst/>
          </a:prstGeom>
          <a:solidFill>
            <a:srgbClr val="708FB2"/>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Zello </a:t>
            </a:r>
            <a:r>
              <a:rPr lang="en-US" sz="1000" i="1">
                <a:solidFill>
                  <a:schemeClr val="bg1"/>
                </a:solidFill>
              </a:rPr>
              <a:t>Emergency Alerts Dashboard</a:t>
            </a:r>
            <a:endParaRPr lang="en-US" sz="1000">
              <a:solidFill>
                <a:schemeClr val="bg1"/>
              </a:solidFill>
            </a:endParaRPr>
          </a:p>
        </p:txBody>
      </p:sp>
      <p:pic>
        <p:nvPicPr>
          <p:cNvPr id="224" name="Picture 223">
            <a:extLst>
              <a:ext uri="{FF2B5EF4-FFF2-40B4-BE49-F238E27FC236}">
                <a16:creationId xmlns:a16="http://schemas.microsoft.com/office/drawing/2014/main" id="{AC47AC0B-A556-47DB-C694-B09663DCE5A5}"/>
              </a:ext>
            </a:extLst>
          </p:cNvPr>
          <p:cNvPicPr>
            <a:picLocks noChangeAspect="1"/>
          </p:cNvPicPr>
          <p:nvPr/>
        </p:nvPicPr>
        <p:blipFill>
          <a:blip r:embed="rId5"/>
          <a:stretch>
            <a:fillRect/>
          </a:stretch>
        </p:blipFill>
        <p:spPr>
          <a:xfrm>
            <a:off x="3108" y="1578836"/>
            <a:ext cx="5469642" cy="4141993"/>
          </a:xfrm>
          <a:prstGeom prst="rect">
            <a:avLst/>
          </a:prstGeom>
        </p:spPr>
      </p:pic>
      <p:sp>
        <p:nvSpPr>
          <p:cNvPr id="227" name="Rectangle 226">
            <a:extLst>
              <a:ext uri="{FF2B5EF4-FFF2-40B4-BE49-F238E27FC236}">
                <a16:creationId xmlns:a16="http://schemas.microsoft.com/office/drawing/2014/main" id="{4330DB53-8EC6-7939-7119-DEECA5961EFD}"/>
              </a:ext>
            </a:extLst>
          </p:cNvPr>
          <p:cNvSpPr/>
          <p:nvPr/>
        </p:nvSpPr>
        <p:spPr>
          <a:xfrm>
            <a:off x="1070633" y="6190586"/>
            <a:ext cx="3141112" cy="539079"/>
          </a:xfrm>
          <a:prstGeom prst="rect">
            <a:avLst/>
          </a:prstGeom>
          <a:solidFill>
            <a:srgbClr val="708FB2"/>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Red Flag</a:t>
            </a:r>
            <a:r>
              <a:rPr lang="en-US" sz="1000" i="1">
                <a:solidFill>
                  <a:schemeClr val="bg1"/>
                </a:solidFill>
              </a:rPr>
              <a:t> Alerts Dashboard</a:t>
            </a:r>
            <a:endParaRPr lang="en-US" sz="1000">
              <a:solidFill>
                <a:schemeClr val="bg1"/>
              </a:solidFill>
            </a:endParaRPr>
          </a:p>
        </p:txBody>
      </p:sp>
      <p:pic>
        <p:nvPicPr>
          <p:cNvPr id="557" name="Picture 556">
            <a:extLst>
              <a:ext uri="{FF2B5EF4-FFF2-40B4-BE49-F238E27FC236}">
                <a16:creationId xmlns:a16="http://schemas.microsoft.com/office/drawing/2014/main" id="{DD4142F3-DB64-8F22-BC67-122F54BBF438}"/>
              </a:ext>
            </a:extLst>
          </p:cNvPr>
          <p:cNvPicPr>
            <a:picLocks noChangeAspect="1"/>
          </p:cNvPicPr>
          <p:nvPr/>
        </p:nvPicPr>
        <p:blipFill>
          <a:blip r:embed="rId6"/>
          <a:stretch>
            <a:fillRect/>
          </a:stretch>
        </p:blipFill>
        <p:spPr>
          <a:xfrm>
            <a:off x="7126052" y="1731732"/>
            <a:ext cx="2070010" cy="4942197"/>
          </a:xfrm>
          <a:prstGeom prst="rect">
            <a:avLst/>
          </a:prstGeom>
        </p:spPr>
      </p:pic>
      <p:pic>
        <p:nvPicPr>
          <p:cNvPr id="559" name="Picture 558">
            <a:extLst>
              <a:ext uri="{FF2B5EF4-FFF2-40B4-BE49-F238E27FC236}">
                <a16:creationId xmlns:a16="http://schemas.microsoft.com/office/drawing/2014/main" id="{1A5B3558-1269-77D8-9E74-22ABFA8FCA8E}"/>
              </a:ext>
            </a:extLst>
          </p:cNvPr>
          <p:cNvPicPr>
            <a:picLocks noChangeAspect="1"/>
          </p:cNvPicPr>
          <p:nvPr/>
        </p:nvPicPr>
        <p:blipFill>
          <a:blip r:embed="rId7"/>
          <a:stretch>
            <a:fillRect/>
          </a:stretch>
        </p:blipFill>
        <p:spPr>
          <a:xfrm>
            <a:off x="9434349" y="2679584"/>
            <a:ext cx="2519363" cy="909638"/>
          </a:xfrm>
          <a:prstGeom prst="rect">
            <a:avLst/>
          </a:prstGeom>
        </p:spPr>
      </p:pic>
      <p:pic>
        <p:nvPicPr>
          <p:cNvPr id="8" name="Picture 7">
            <a:extLst>
              <a:ext uri="{FF2B5EF4-FFF2-40B4-BE49-F238E27FC236}">
                <a16:creationId xmlns:a16="http://schemas.microsoft.com/office/drawing/2014/main" id="{293C66AC-976E-778E-F72B-983C2BB1BCCB}"/>
              </a:ext>
            </a:extLst>
          </p:cNvPr>
          <p:cNvPicPr>
            <a:picLocks noChangeAspect="1"/>
          </p:cNvPicPr>
          <p:nvPr/>
        </p:nvPicPr>
        <p:blipFill>
          <a:blip r:embed="rId8"/>
          <a:stretch>
            <a:fillRect/>
          </a:stretch>
        </p:blipFill>
        <p:spPr>
          <a:xfrm>
            <a:off x="7144759" y="1714119"/>
            <a:ext cx="1829134" cy="5022166"/>
          </a:xfrm>
          <a:prstGeom prst="rect">
            <a:avLst/>
          </a:prstGeom>
        </p:spPr>
      </p:pic>
      <p:sp>
        <p:nvSpPr>
          <p:cNvPr id="9" name="Rectangle 8">
            <a:extLst>
              <a:ext uri="{FF2B5EF4-FFF2-40B4-BE49-F238E27FC236}">
                <a16:creationId xmlns:a16="http://schemas.microsoft.com/office/drawing/2014/main" id="{B4E9DB56-5D57-F2AA-A845-2FE77F88D971}"/>
              </a:ext>
            </a:extLst>
          </p:cNvPr>
          <p:cNvSpPr/>
          <p:nvPr/>
        </p:nvSpPr>
        <p:spPr>
          <a:xfrm>
            <a:off x="1070631" y="6190584"/>
            <a:ext cx="3141112" cy="539079"/>
          </a:xfrm>
          <a:prstGeom prst="rect">
            <a:avLst/>
          </a:prstGeom>
          <a:solidFill>
            <a:srgbClr val="708FB2"/>
          </a:solidFill>
          <a:ln>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i="1" err="1">
                <a:solidFill>
                  <a:schemeClr val="bg1"/>
                </a:solidFill>
              </a:rPr>
              <a:t>AreYouSafe</a:t>
            </a:r>
            <a:r>
              <a:rPr lang="en-US" sz="1400" i="1">
                <a:solidFill>
                  <a:schemeClr val="bg1"/>
                </a:solidFill>
              </a:rPr>
              <a:t>? Teams Dashboard</a:t>
            </a:r>
            <a:endParaRPr lang="en-US" sz="1400">
              <a:solidFill>
                <a:schemeClr val="bg1"/>
              </a:solidFill>
            </a:endParaRPr>
          </a:p>
        </p:txBody>
      </p:sp>
      <p:pic>
        <p:nvPicPr>
          <p:cNvPr id="11" name="Picture 10">
            <a:extLst>
              <a:ext uri="{FF2B5EF4-FFF2-40B4-BE49-F238E27FC236}">
                <a16:creationId xmlns:a16="http://schemas.microsoft.com/office/drawing/2014/main" id="{CD360B44-6718-9565-DC46-EA20F98F0B60}"/>
              </a:ext>
            </a:extLst>
          </p:cNvPr>
          <p:cNvPicPr>
            <a:picLocks noChangeAspect="1"/>
          </p:cNvPicPr>
          <p:nvPr/>
        </p:nvPicPr>
        <p:blipFill>
          <a:blip r:embed="rId9" cstate="print">
            <a:extLst>
              <a:ext uri="{28A0092B-C50C-407E-A947-70E740481C1C}">
                <a14:useLocalDpi xmlns:a14="http://schemas.microsoft.com/office/drawing/2010/main" val="0"/>
              </a:ext>
            </a:extLst>
          </a:blip>
          <a:srcRect l="3061" t="1841" r="3003" b="5332"/>
          <a:stretch>
            <a:fillRect/>
          </a:stretch>
        </p:blipFill>
        <p:spPr>
          <a:xfrm>
            <a:off x="1427826" y="1814462"/>
            <a:ext cx="2439977" cy="4097437"/>
          </a:xfrm>
          <a:prstGeom prst="roundRect">
            <a:avLst>
              <a:gd name="adj" fmla="val 8229"/>
            </a:avLst>
          </a:prstGeom>
        </p:spPr>
      </p:pic>
      <p:pic>
        <p:nvPicPr>
          <p:cNvPr id="15" name="Picture 14">
            <a:extLst>
              <a:ext uri="{FF2B5EF4-FFF2-40B4-BE49-F238E27FC236}">
                <a16:creationId xmlns:a16="http://schemas.microsoft.com/office/drawing/2014/main" id="{F5A0BC36-61C3-C0DF-5744-F16AA949F571}"/>
              </a:ext>
            </a:extLst>
          </p:cNvPr>
          <p:cNvPicPr>
            <a:picLocks noChangeAspect="1"/>
          </p:cNvPicPr>
          <p:nvPr/>
        </p:nvPicPr>
        <p:blipFill>
          <a:blip r:embed="rId10"/>
          <a:stretch>
            <a:fillRect/>
          </a:stretch>
        </p:blipFill>
        <p:spPr>
          <a:xfrm>
            <a:off x="7306850" y="1760216"/>
            <a:ext cx="1841675" cy="4917622"/>
          </a:xfrm>
          <a:prstGeom prst="rect">
            <a:avLst/>
          </a:prstGeom>
        </p:spPr>
      </p:pic>
    </p:spTree>
    <p:extLst>
      <p:ext uri="{BB962C8B-B14F-4D97-AF65-F5344CB8AC3E}">
        <p14:creationId xmlns:p14="http://schemas.microsoft.com/office/powerpoint/2010/main" val="126603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animEffect transition="in" filter="fade">
                                      <p:cBhvr>
                                        <p:cTn id="7" dur="500"/>
                                        <p:tgtEl>
                                          <p:spTgt spid="2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7"/>
                                        </p:tgtEl>
                                        <p:attrNameLst>
                                          <p:attrName>style.visibility</p:attrName>
                                        </p:attrNameLst>
                                      </p:cBhvr>
                                      <p:to>
                                        <p:strVal val="visible"/>
                                      </p:to>
                                    </p:set>
                                    <p:animEffect transition="in" filter="fade">
                                      <p:cBhvr>
                                        <p:cTn id="10" dur="500"/>
                                        <p:tgtEl>
                                          <p:spTgt spid="227"/>
                                        </p:tgtEl>
                                      </p:cBhvr>
                                    </p:animEffect>
                                  </p:childTnLst>
                                </p:cTn>
                              </p:par>
                              <p:par>
                                <p:cTn id="11" presetID="10" presetClass="exit" presetSubtype="0" fill="hold" nodeType="withEffect">
                                  <p:stCondLst>
                                    <p:cond delay="0"/>
                                  </p:stCondLst>
                                  <p:childTnLst>
                                    <p:animEffect transition="out" filter="fade">
                                      <p:cBhvr>
                                        <p:cTn id="12" dur="500"/>
                                        <p:tgtEl>
                                          <p:spTgt spid="557"/>
                                        </p:tgtEl>
                                      </p:cBhvr>
                                    </p:animEffect>
                                    <p:set>
                                      <p:cBhvr>
                                        <p:cTn id="13" dur="1" fill="hold">
                                          <p:stCondLst>
                                            <p:cond delay="499"/>
                                          </p:stCondLst>
                                        </p:cTn>
                                        <p:tgtEl>
                                          <p:spTgt spid="55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224"/>
                                        </p:tgtEl>
                                      </p:cBhvr>
                                    </p:animEffect>
                                    <p:set>
                                      <p:cBhvr>
                                        <p:cTn id="24" dur="1" fill="hold">
                                          <p:stCondLst>
                                            <p:cond delay="499"/>
                                          </p:stCondLst>
                                        </p:cTn>
                                        <p:tgtEl>
                                          <p:spTgt spid="224"/>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27"/>
                                        </p:tgtEl>
                                      </p:cBhvr>
                                    </p:animEffect>
                                    <p:set>
                                      <p:cBhvr>
                                        <p:cTn id="27" dur="1" fill="hold">
                                          <p:stCondLst>
                                            <p:cond delay="499"/>
                                          </p:stCondLst>
                                        </p:cTn>
                                        <p:tgtEl>
                                          <p:spTgt spid="22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 grpId="0" animBg="1"/>
      <p:bldP spid="227" grpId="1"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0A929E-7FA3-70B1-1038-980DFBD31B9B}"/>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FF9BF9C8-6A18-0F07-4DA6-309C61E5DF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39" b="10570"/>
          <a:stretch>
            <a:fillRect/>
          </a:stretch>
        </p:blipFill>
        <p:spPr bwMode="auto">
          <a:xfrm>
            <a:off x="20716" y="994792"/>
            <a:ext cx="12109372" cy="58570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B0EDAA0-F9A9-82F6-4A94-7182A48E7393}"/>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660C772F-ECCF-DBAD-E108-7E109CC1D2D4}"/>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657D04CE-C316-84C0-FCFC-D84A41F8EF80}"/>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5D47B182-F275-ABFC-127F-B5E8E9D7ABB0}"/>
              </a:ext>
            </a:extLst>
          </p:cNvPr>
          <p:cNvSpPr>
            <a:spLocks noGrp="1"/>
          </p:cNvSpPr>
          <p:nvPr>
            <p:ph type="sldNum" sz="quarter" idx="12"/>
          </p:nvPr>
        </p:nvSpPr>
        <p:spPr/>
        <p:txBody>
          <a:bodyPr/>
          <a:lstStyle/>
          <a:p>
            <a:fld id="{330EA680-D336-4FF7-8B7A-9848BB0A1C32}" type="slidenum">
              <a:rPr lang="en-US" sz="1600" b="1" smtClean="0">
                <a:solidFill>
                  <a:srgbClr val="FFFF00"/>
                </a:solidFill>
              </a:rPr>
              <a:t>16</a:t>
            </a:fld>
            <a:endParaRPr lang="en-US" sz="1600" b="1">
              <a:solidFill>
                <a:srgbClr val="FFFF00"/>
              </a:solidFill>
            </a:endParaRPr>
          </a:p>
        </p:txBody>
      </p:sp>
      <p:sp>
        <p:nvSpPr>
          <p:cNvPr id="12" name="Title 1">
            <a:extLst>
              <a:ext uri="{FF2B5EF4-FFF2-40B4-BE49-F238E27FC236}">
                <a16:creationId xmlns:a16="http://schemas.microsoft.com/office/drawing/2014/main" id="{3A731343-1582-E298-E8A4-AE01FBBA41CA}"/>
              </a:ext>
            </a:extLst>
          </p:cNvPr>
          <p:cNvSpPr txBox="1">
            <a:spLocks/>
          </p:cNvSpPr>
          <p:nvPr/>
        </p:nvSpPr>
        <p:spPr>
          <a:xfrm>
            <a:off x="87784" y="142024"/>
            <a:ext cx="12015735" cy="13364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buFontTx/>
              <a:buAutoNum type="arabicPeriod"/>
            </a:pPr>
            <a:r>
              <a:rPr lang="en-US">
                <a:solidFill>
                  <a:schemeClr val="bg1"/>
                </a:solidFill>
              </a:rPr>
              <a:t>Evaluate effectiveness and feasibility of existing safety communication apps</a:t>
            </a:r>
          </a:p>
        </p:txBody>
      </p:sp>
      <p:pic>
        <p:nvPicPr>
          <p:cNvPr id="32" name="Picture 31">
            <a:extLst>
              <a:ext uri="{FF2B5EF4-FFF2-40B4-BE49-F238E27FC236}">
                <a16:creationId xmlns:a16="http://schemas.microsoft.com/office/drawing/2014/main" id="{5C10F118-EB3C-E638-CE35-DB9C8EBF97E1}"/>
              </a:ext>
            </a:extLst>
          </p:cNvPr>
          <p:cNvPicPr>
            <a:picLocks noChangeAspect="1"/>
          </p:cNvPicPr>
          <p:nvPr/>
        </p:nvPicPr>
        <p:blipFill>
          <a:blip r:embed="rId4"/>
          <a:stretch>
            <a:fillRect/>
          </a:stretch>
        </p:blipFill>
        <p:spPr>
          <a:xfrm>
            <a:off x="4341453" y="4800818"/>
            <a:ext cx="3509094" cy="1266989"/>
          </a:xfrm>
          <a:prstGeom prst="rect">
            <a:avLst/>
          </a:prstGeom>
        </p:spPr>
      </p:pic>
      <p:pic>
        <p:nvPicPr>
          <p:cNvPr id="42" name="Picture 41">
            <a:extLst>
              <a:ext uri="{FF2B5EF4-FFF2-40B4-BE49-F238E27FC236}">
                <a16:creationId xmlns:a16="http://schemas.microsoft.com/office/drawing/2014/main" id="{2338F949-FBB0-C493-972C-5447DDED51B5}"/>
              </a:ext>
            </a:extLst>
          </p:cNvPr>
          <p:cNvPicPr>
            <a:picLocks noChangeAspect="1"/>
          </p:cNvPicPr>
          <p:nvPr/>
        </p:nvPicPr>
        <p:blipFill>
          <a:blip r:embed="rId5"/>
          <a:stretch>
            <a:fillRect/>
          </a:stretch>
        </p:blipFill>
        <p:spPr>
          <a:xfrm>
            <a:off x="123825" y="2281237"/>
            <a:ext cx="11944350" cy="2295525"/>
          </a:xfrm>
          <a:prstGeom prst="rect">
            <a:avLst/>
          </a:prstGeom>
        </p:spPr>
      </p:pic>
      <p:sp>
        <p:nvSpPr>
          <p:cNvPr id="2" name="Rectangle 1">
            <a:extLst>
              <a:ext uri="{FF2B5EF4-FFF2-40B4-BE49-F238E27FC236}">
                <a16:creationId xmlns:a16="http://schemas.microsoft.com/office/drawing/2014/main" id="{7B046D86-93E7-9BCD-2A80-2E23A0C6FA6A}"/>
              </a:ext>
            </a:extLst>
          </p:cNvPr>
          <p:cNvSpPr/>
          <p:nvPr/>
        </p:nvSpPr>
        <p:spPr>
          <a:xfrm>
            <a:off x="104718" y="3894666"/>
            <a:ext cx="11944350" cy="372520"/>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088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6966D4-1E57-AA3F-B7FE-EED58DD8DB97}"/>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99A90A76-658F-FBF3-37BA-FA94A7880C5C}"/>
              </a:ext>
            </a:extLst>
          </p:cNvPr>
          <p:cNvPicPr>
            <a:picLocks noChangeAspect="1"/>
          </p:cNvPicPr>
          <p:nvPr/>
        </p:nvPicPr>
        <p:blipFill>
          <a:blip r:embed="rId3">
            <a:extLst>
              <a:ext uri="{28A0092B-C50C-407E-A947-70E740481C1C}">
                <a14:useLocalDpi xmlns:a14="http://schemas.microsoft.com/office/drawing/2010/main" val="0"/>
              </a:ext>
            </a:extLst>
          </a:blip>
          <a:srcRect l="582" t="-4498" r="-582" b="14007"/>
          <a:stretch>
            <a:fillRect/>
          </a:stretch>
        </p:blipFill>
        <p:spPr>
          <a:xfrm>
            <a:off x="35292" y="-454575"/>
            <a:ext cx="12156708" cy="7312574"/>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2D0B9224-4618-3A08-E5E4-FEB412FD32EB}"/>
              </a:ext>
            </a:extLst>
          </p:cNvPr>
          <p:cNvSpPr/>
          <p:nvPr/>
        </p:nvSpPr>
        <p:spPr>
          <a:xfrm>
            <a:off x="0" y="-6214"/>
            <a:ext cx="12192000" cy="1448767"/>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E26EEACD-1E1E-A38D-869D-2FE53E98F587}"/>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AD899D1E-6FD4-42D6-0141-5291EE084469}"/>
              </a:ext>
            </a:extLst>
          </p:cNvPr>
          <p:cNvCxnSpPr>
            <a:cxnSpLocks/>
          </p:cNvCxnSpPr>
          <p:nvPr/>
        </p:nvCxnSpPr>
        <p:spPr>
          <a:xfrm>
            <a:off x="0" y="144255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849C6449-8D9C-AD01-F2AE-B10A893280A3}"/>
              </a:ext>
            </a:extLst>
          </p:cNvPr>
          <p:cNvSpPr>
            <a:spLocks noGrp="1"/>
          </p:cNvSpPr>
          <p:nvPr>
            <p:ph type="title"/>
          </p:nvPr>
        </p:nvSpPr>
        <p:spPr>
          <a:xfrm>
            <a:off x="191197" y="142024"/>
            <a:ext cx="11937720" cy="1370174"/>
          </a:xfrm>
        </p:spPr>
        <p:txBody>
          <a:bodyPr/>
          <a:lstStyle/>
          <a:p>
            <a:r>
              <a:rPr lang="en-US">
                <a:solidFill>
                  <a:schemeClr val="bg1"/>
                </a:solidFill>
              </a:rPr>
              <a:t>2. Investigate the specific communication needs, decision making process, and breakdown</a:t>
            </a:r>
          </a:p>
        </p:txBody>
      </p:sp>
      <p:sp>
        <p:nvSpPr>
          <p:cNvPr id="4" name="Slide Number Placeholder 3">
            <a:extLst>
              <a:ext uri="{FF2B5EF4-FFF2-40B4-BE49-F238E27FC236}">
                <a16:creationId xmlns:a16="http://schemas.microsoft.com/office/drawing/2014/main" id="{22586593-FA5E-17DE-8677-0C65D8B5975B}"/>
              </a:ext>
            </a:extLst>
          </p:cNvPr>
          <p:cNvSpPr>
            <a:spLocks noGrp="1"/>
          </p:cNvSpPr>
          <p:nvPr>
            <p:ph type="sldNum" sz="quarter" idx="12"/>
          </p:nvPr>
        </p:nvSpPr>
        <p:spPr/>
        <p:txBody>
          <a:bodyPr/>
          <a:lstStyle/>
          <a:p>
            <a:fld id="{330EA680-D336-4FF7-8B7A-9848BB0A1C32}" type="slidenum">
              <a:rPr lang="en-US" sz="1600" b="1" smtClean="0">
                <a:solidFill>
                  <a:srgbClr val="FFFF00"/>
                </a:solidFill>
              </a:rPr>
              <a:t>17</a:t>
            </a:fld>
            <a:endParaRPr lang="en-US" b="1">
              <a:solidFill>
                <a:srgbClr val="FFFF00"/>
              </a:solidFill>
            </a:endParaRPr>
          </a:p>
        </p:txBody>
      </p:sp>
      <p:grpSp>
        <p:nvGrpSpPr>
          <p:cNvPr id="14" name="Group 13">
            <a:extLst>
              <a:ext uri="{FF2B5EF4-FFF2-40B4-BE49-F238E27FC236}">
                <a16:creationId xmlns:a16="http://schemas.microsoft.com/office/drawing/2014/main" id="{6702BC72-3249-C2CE-E55C-31DA3D4E51F5}"/>
              </a:ext>
            </a:extLst>
          </p:cNvPr>
          <p:cNvGrpSpPr/>
          <p:nvPr/>
        </p:nvGrpSpPr>
        <p:grpSpPr>
          <a:xfrm>
            <a:off x="8237006" y="3112181"/>
            <a:ext cx="3490387" cy="2322133"/>
            <a:chOff x="8237006" y="3112181"/>
            <a:chExt cx="3490387" cy="2322133"/>
          </a:xfrm>
        </p:grpSpPr>
        <p:sp>
          <p:nvSpPr>
            <p:cNvPr id="24" name="Rectangle: Rounded Corners 23">
              <a:extLst>
                <a:ext uri="{FF2B5EF4-FFF2-40B4-BE49-F238E27FC236}">
                  <a16:creationId xmlns:a16="http://schemas.microsoft.com/office/drawing/2014/main" id="{FE19CEA1-8E8B-BA2A-8384-585353DB0B27}"/>
                </a:ext>
              </a:extLst>
            </p:cNvPr>
            <p:cNvSpPr/>
            <p:nvPr/>
          </p:nvSpPr>
          <p:spPr>
            <a:xfrm>
              <a:off x="8237006" y="3585172"/>
              <a:ext cx="3490387" cy="1849142"/>
            </a:xfrm>
            <a:prstGeom prst="roundRect">
              <a:avLst>
                <a:gd name="adj" fmla="val 6224"/>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a:solidFill>
                    <a:schemeClr val="tx1"/>
                  </a:solidFill>
                </a:rPr>
                <a:t>Participant’s will be obtained from surveys. Understand current disaster plans and identify communication challenges. </a:t>
              </a:r>
            </a:p>
          </p:txBody>
        </p:sp>
        <p:sp>
          <p:nvSpPr>
            <p:cNvPr id="8" name="Rectangle: Rounded Corners 7">
              <a:extLst>
                <a:ext uri="{FF2B5EF4-FFF2-40B4-BE49-F238E27FC236}">
                  <a16:creationId xmlns:a16="http://schemas.microsoft.com/office/drawing/2014/main" id="{C1753AA5-9CEA-C307-C22F-7C1B9336956C}"/>
                </a:ext>
              </a:extLst>
            </p:cNvPr>
            <p:cNvSpPr/>
            <p:nvPr/>
          </p:nvSpPr>
          <p:spPr>
            <a:xfrm>
              <a:off x="8237006" y="3112181"/>
              <a:ext cx="3490386" cy="627424"/>
            </a:xfrm>
            <a:prstGeom prst="roundRect">
              <a:avLst/>
            </a:prstGeom>
            <a:solidFill>
              <a:srgbClr val="708FB2"/>
            </a:solidFill>
            <a:ln w="12700">
              <a:solidFill>
                <a:srgbClr val="27298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Interviews</a:t>
              </a:r>
            </a:p>
          </p:txBody>
        </p:sp>
      </p:grpSp>
      <p:grpSp>
        <p:nvGrpSpPr>
          <p:cNvPr id="3" name="Group 2">
            <a:extLst>
              <a:ext uri="{FF2B5EF4-FFF2-40B4-BE49-F238E27FC236}">
                <a16:creationId xmlns:a16="http://schemas.microsoft.com/office/drawing/2014/main" id="{2E954796-A108-C040-11F4-77ED3058056D}"/>
              </a:ext>
            </a:extLst>
          </p:cNvPr>
          <p:cNvGrpSpPr/>
          <p:nvPr/>
        </p:nvGrpSpPr>
        <p:grpSpPr>
          <a:xfrm>
            <a:off x="331257" y="3112181"/>
            <a:ext cx="3490387" cy="2335182"/>
            <a:chOff x="464607" y="3112181"/>
            <a:chExt cx="3490387" cy="2335182"/>
          </a:xfrm>
        </p:grpSpPr>
        <p:sp>
          <p:nvSpPr>
            <p:cNvPr id="17" name="Rectangle: Rounded Corners 16">
              <a:extLst>
                <a:ext uri="{FF2B5EF4-FFF2-40B4-BE49-F238E27FC236}">
                  <a16:creationId xmlns:a16="http://schemas.microsoft.com/office/drawing/2014/main" id="{DA470B73-4B64-B62D-A0A3-4BCA07F0D955}"/>
                </a:ext>
              </a:extLst>
            </p:cNvPr>
            <p:cNvSpPr/>
            <p:nvPr/>
          </p:nvSpPr>
          <p:spPr>
            <a:xfrm>
              <a:off x="464607" y="3598221"/>
              <a:ext cx="3490387" cy="1849142"/>
            </a:xfrm>
            <a:prstGeom prst="roundRect">
              <a:avLst>
                <a:gd name="adj" fmla="val 6224"/>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a:solidFill>
                    <a:schemeClr val="tx1"/>
                  </a:solidFill>
                </a:rPr>
                <a:t>Survey current staff and volunteers. Learn about roles, participation and communication in disaster scenarios.</a:t>
              </a:r>
            </a:p>
          </p:txBody>
        </p:sp>
        <p:sp>
          <p:nvSpPr>
            <p:cNvPr id="9" name="Rectangle: Rounded Corners 8">
              <a:extLst>
                <a:ext uri="{FF2B5EF4-FFF2-40B4-BE49-F238E27FC236}">
                  <a16:creationId xmlns:a16="http://schemas.microsoft.com/office/drawing/2014/main" id="{D04B23CF-36D2-F5DC-0369-30AF052CBFFD}"/>
                </a:ext>
              </a:extLst>
            </p:cNvPr>
            <p:cNvSpPr/>
            <p:nvPr/>
          </p:nvSpPr>
          <p:spPr>
            <a:xfrm>
              <a:off x="464607" y="3112181"/>
              <a:ext cx="3490387" cy="640473"/>
            </a:xfrm>
            <a:prstGeom prst="roundRect">
              <a:avLst/>
            </a:prstGeom>
            <a:solidFill>
              <a:srgbClr val="708FB2"/>
            </a:solidFill>
            <a:ln w="12700">
              <a:solidFill>
                <a:srgbClr val="27298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Survey</a:t>
              </a:r>
            </a:p>
          </p:txBody>
        </p:sp>
      </p:grpSp>
    </p:spTree>
    <p:extLst>
      <p:ext uri="{BB962C8B-B14F-4D97-AF65-F5344CB8AC3E}">
        <p14:creationId xmlns:p14="http://schemas.microsoft.com/office/powerpoint/2010/main" val="255046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A7521-03E7-05C4-361B-F9B856CD3C7F}"/>
            </a:ext>
          </a:extLst>
        </p:cNvPr>
        <p:cNvGrpSpPr/>
        <p:nvPr/>
      </p:nvGrpSpPr>
      <p:grpSpPr>
        <a:xfrm>
          <a:off x="0" y="0"/>
          <a:ext cx="0" cy="0"/>
          <a:chOff x="0" y="0"/>
          <a:chExt cx="0" cy="0"/>
        </a:xfrm>
      </p:grpSpPr>
      <p:pic>
        <p:nvPicPr>
          <p:cNvPr id="8" name="Picture 12">
            <a:extLst>
              <a:ext uri="{FF2B5EF4-FFF2-40B4-BE49-F238E27FC236}">
                <a16:creationId xmlns:a16="http://schemas.microsoft.com/office/drawing/2014/main" id="{0CEDF97C-A738-5CE7-ED69-D1656AD6C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38" r="1194"/>
          <a:stretch>
            <a:fillRect/>
          </a:stretch>
        </p:blipFill>
        <p:spPr bwMode="auto">
          <a:xfrm>
            <a:off x="0" y="-38512"/>
            <a:ext cx="12190444" cy="6896511"/>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C11A519-16F0-CA12-A605-AE20432899A8}"/>
              </a:ext>
            </a:extLst>
          </p:cNvPr>
          <p:cNvSpPr/>
          <p:nvPr/>
        </p:nvSpPr>
        <p:spPr>
          <a:xfrm>
            <a:off x="0" y="-6214"/>
            <a:ext cx="12192000" cy="1589708"/>
          </a:xfrm>
          <a:prstGeom prst="rect">
            <a:avLst/>
          </a:prstGeom>
          <a:solidFill>
            <a:srgbClr val="708FB2"/>
          </a:solidFill>
          <a:ln w="57150">
            <a:noFill/>
          </a:ln>
          <a:effectLst>
            <a:glow>
              <a:schemeClr val="accent1">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8B58EB56-C410-8D80-BEFC-CD8D97D925C2}"/>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DAFAF4B1-4EC6-051A-C4C2-3808999B4915}"/>
              </a:ext>
            </a:extLst>
          </p:cNvPr>
          <p:cNvCxnSpPr>
            <a:cxnSpLocks/>
          </p:cNvCxnSpPr>
          <p:nvPr/>
        </p:nvCxnSpPr>
        <p:spPr>
          <a:xfrm>
            <a:off x="0" y="1586933"/>
            <a:ext cx="12192000" cy="0"/>
          </a:xfrm>
          <a:prstGeom prst="line">
            <a:avLst/>
          </a:prstGeom>
          <a:ln w="76200">
            <a:solidFill>
              <a:srgbClr val="252982"/>
            </a:solidFill>
          </a:ln>
          <a:effectLst>
            <a:glow>
              <a:schemeClr val="accent1">
                <a:alpha val="40000"/>
              </a:schemeClr>
            </a:glow>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DF6F23D8-0121-14DE-BE23-EDD750DCC174}"/>
              </a:ext>
            </a:extLst>
          </p:cNvPr>
          <p:cNvSpPr>
            <a:spLocks noGrp="1"/>
          </p:cNvSpPr>
          <p:nvPr>
            <p:ph type="title"/>
          </p:nvPr>
        </p:nvSpPr>
        <p:spPr>
          <a:xfrm>
            <a:off x="242881" y="136525"/>
            <a:ext cx="11856358" cy="1382129"/>
          </a:xfrm>
        </p:spPr>
        <p:txBody>
          <a:bodyPr/>
          <a:lstStyle/>
          <a:p>
            <a:r>
              <a:rPr lang="en-US">
                <a:solidFill>
                  <a:schemeClr val="bg1"/>
                </a:solidFill>
              </a:rPr>
              <a:t>3. </a:t>
            </a:r>
            <a:r>
              <a:rPr lang="en-US">
                <a:solidFill>
                  <a:schemeClr val="bg1"/>
                </a:solidFill>
                <a:ea typeface="+mj-lt"/>
                <a:cs typeface="+mj-lt"/>
              </a:rPr>
              <a:t>Develop Communication App</a:t>
            </a:r>
            <a:endParaRPr lang="en-US">
              <a:solidFill>
                <a:schemeClr val="bg1"/>
              </a:solidFill>
            </a:endParaRPr>
          </a:p>
        </p:txBody>
      </p:sp>
      <p:sp>
        <p:nvSpPr>
          <p:cNvPr id="4" name="Slide Number Placeholder 3">
            <a:extLst>
              <a:ext uri="{FF2B5EF4-FFF2-40B4-BE49-F238E27FC236}">
                <a16:creationId xmlns:a16="http://schemas.microsoft.com/office/drawing/2014/main" id="{C4482978-D92B-EF04-C93F-38F7B0D14A5D}"/>
              </a:ext>
            </a:extLst>
          </p:cNvPr>
          <p:cNvSpPr>
            <a:spLocks noGrp="1"/>
          </p:cNvSpPr>
          <p:nvPr>
            <p:ph type="sldNum" sz="quarter" idx="12"/>
          </p:nvPr>
        </p:nvSpPr>
        <p:spPr/>
        <p:txBody>
          <a:bodyPr/>
          <a:lstStyle/>
          <a:p>
            <a:fld id="{330EA680-D336-4FF7-8B7A-9848BB0A1C32}" type="slidenum">
              <a:rPr lang="en-US" sz="1600" b="1" smtClean="0">
                <a:solidFill>
                  <a:srgbClr val="FFFF00"/>
                </a:solidFill>
              </a:rPr>
              <a:t>18</a:t>
            </a:fld>
            <a:endParaRPr lang="en-US" sz="1600" b="1">
              <a:solidFill>
                <a:srgbClr val="FFFF00"/>
              </a:solidFill>
            </a:endParaRPr>
          </a:p>
        </p:txBody>
      </p:sp>
      <p:sp>
        <p:nvSpPr>
          <p:cNvPr id="3" name="Content Placeholder 2">
            <a:extLst>
              <a:ext uri="{FF2B5EF4-FFF2-40B4-BE49-F238E27FC236}">
                <a16:creationId xmlns:a16="http://schemas.microsoft.com/office/drawing/2014/main" id="{AD95F406-CE48-AE86-E323-0798FE8C6850}"/>
              </a:ext>
            </a:extLst>
          </p:cNvPr>
          <p:cNvSpPr txBox="1">
            <a:spLocks/>
          </p:cNvSpPr>
          <p:nvPr/>
        </p:nvSpPr>
        <p:spPr>
          <a:xfrm>
            <a:off x="522371" y="1921952"/>
            <a:ext cx="52578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10000"/>
              </a:lnSpc>
              <a:buNone/>
            </a:pPr>
            <a:endParaRPr lang="en-US" sz="1600">
              <a:solidFill>
                <a:srgbClr val="272980"/>
              </a:solidFill>
            </a:endParaRPr>
          </a:p>
        </p:txBody>
      </p:sp>
      <p:sp>
        <p:nvSpPr>
          <p:cNvPr id="25" name="Rectangle: Rounded Corners 24">
            <a:extLst>
              <a:ext uri="{FF2B5EF4-FFF2-40B4-BE49-F238E27FC236}">
                <a16:creationId xmlns:a16="http://schemas.microsoft.com/office/drawing/2014/main" id="{AD80D536-EFE5-486E-5F15-C557B6968074}"/>
              </a:ext>
            </a:extLst>
          </p:cNvPr>
          <p:cNvSpPr/>
          <p:nvPr/>
        </p:nvSpPr>
        <p:spPr>
          <a:xfrm>
            <a:off x="314659" y="4448575"/>
            <a:ext cx="4521143" cy="1190225"/>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1"/>
              </a:solidFill>
            </a:endParaRPr>
          </a:p>
          <a:p>
            <a:pPr algn="ctr"/>
            <a:r>
              <a:rPr lang="en-US" sz="2000">
                <a:solidFill>
                  <a:schemeClr val="tx1"/>
                </a:solidFill>
              </a:rPr>
              <a:t>Synthesize data into structured format and identify key elements</a:t>
            </a:r>
            <a:endParaRPr lang="en-US" sz="2000"/>
          </a:p>
        </p:txBody>
      </p:sp>
      <p:sp>
        <p:nvSpPr>
          <p:cNvPr id="9" name="Rectangle: Rounded Corners 8">
            <a:extLst>
              <a:ext uri="{FF2B5EF4-FFF2-40B4-BE49-F238E27FC236}">
                <a16:creationId xmlns:a16="http://schemas.microsoft.com/office/drawing/2014/main" id="{3D789F4D-8A0E-C894-5A23-06360C2AD993}"/>
              </a:ext>
            </a:extLst>
          </p:cNvPr>
          <p:cNvSpPr/>
          <p:nvPr/>
        </p:nvSpPr>
        <p:spPr>
          <a:xfrm>
            <a:off x="314659" y="4445101"/>
            <a:ext cx="4521143" cy="416976"/>
          </a:xfrm>
          <a:prstGeom prst="roundRect">
            <a:avLst/>
          </a:prstGeom>
          <a:solidFill>
            <a:srgbClr val="708FB2"/>
          </a:solidFill>
          <a:ln w="1905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Synthesize</a:t>
            </a:r>
          </a:p>
        </p:txBody>
      </p:sp>
      <p:sp>
        <p:nvSpPr>
          <p:cNvPr id="27" name="Rectangle: Rounded Corners 26">
            <a:extLst>
              <a:ext uri="{FF2B5EF4-FFF2-40B4-BE49-F238E27FC236}">
                <a16:creationId xmlns:a16="http://schemas.microsoft.com/office/drawing/2014/main" id="{D002BE2F-237B-0A80-0880-89745D651E01}"/>
              </a:ext>
            </a:extLst>
          </p:cNvPr>
          <p:cNvSpPr/>
          <p:nvPr/>
        </p:nvSpPr>
        <p:spPr>
          <a:xfrm>
            <a:off x="7426420" y="2346391"/>
            <a:ext cx="4521143" cy="1082608"/>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a:p>
            <a:pPr algn="ctr"/>
            <a:r>
              <a:rPr lang="en-US" sz="2000">
                <a:solidFill>
                  <a:schemeClr val="tx1"/>
                </a:solidFill>
              </a:rPr>
              <a:t>Design and create PowerPoint Mockup</a:t>
            </a:r>
          </a:p>
        </p:txBody>
      </p:sp>
      <p:sp>
        <p:nvSpPr>
          <p:cNvPr id="12" name="Rectangle: Rounded Corners 11">
            <a:extLst>
              <a:ext uri="{FF2B5EF4-FFF2-40B4-BE49-F238E27FC236}">
                <a16:creationId xmlns:a16="http://schemas.microsoft.com/office/drawing/2014/main" id="{2BE242FB-7F15-A0D4-22B2-6C6505EA1994}"/>
              </a:ext>
            </a:extLst>
          </p:cNvPr>
          <p:cNvSpPr/>
          <p:nvPr/>
        </p:nvSpPr>
        <p:spPr>
          <a:xfrm>
            <a:off x="7427976" y="2307646"/>
            <a:ext cx="4521143" cy="416977"/>
          </a:xfrm>
          <a:prstGeom prst="roundRect">
            <a:avLst/>
          </a:prstGeom>
          <a:solidFill>
            <a:srgbClr val="708FB2"/>
          </a:solidFill>
          <a:ln w="1270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Develop Mockup</a:t>
            </a:r>
          </a:p>
        </p:txBody>
      </p:sp>
      <p:sp>
        <p:nvSpPr>
          <p:cNvPr id="28" name="Rectangle: Rounded Corners 27">
            <a:extLst>
              <a:ext uri="{FF2B5EF4-FFF2-40B4-BE49-F238E27FC236}">
                <a16:creationId xmlns:a16="http://schemas.microsoft.com/office/drawing/2014/main" id="{5107D57E-6CAD-A3AF-E028-1CCCD54AE33A}"/>
              </a:ext>
            </a:extLst>
          </p:cNvPr>
          <p:cNvSpPr/>
          <p:nvPr/>
        </p:nvSpPr>
        <p:spPr>
          <a:xfrm>
            <a:off x="7426420" y="4446060"/>
            <a:ext cx="4521143" cy="1192740"/>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endParaRPr lang="en-US">
              <a:solidFill>
                <a:schemeClr val="tx1"/>
              </a:solidFill>
            </a:endParaRPr>
          </a:p>
          <a:p>
            <a:pPr algn="ctr"/>
            <a:r>
              <a:rPr lang="en-US" sz="2000">
                <a:solidFill>
                  <a:schemeClr val="tx1"/>
                </a:solidFill>
              </a:rPr>
              <a:t>Design and Create Communication Solution Prototype</a:t>
            </a:r>
          </a:p>
        </p:txBody>
      </p:sp>
      <p:sp>
        <p:nvSpPr>
          <p:cNvPr id="13" name="Rectangle: Rounded Corners 12">
            <a:extLst>
              <a:ext uri="{FF2B5EF4-FFF2-40B4-BE49-F238E27FC236}">
                <a16:creationId xmlns:a16="http://schemas.microsoft.com/office/drawing/2014/main" id="{B52A955B-F745-1FCF-FFE0-9BFA91C3CEDF}"/>
              </a:ext>
            </a:extLst>
          </p:cNvPr>
          <p:cNvSpPr/>
          <p:nvPr/>
        </p:nvSpPr>
        <p:spPr>
          <a:xfrm>
            <a:off x="7427976" y="4446060"/>
            <a:ext cx="4521143" cy="416977"/>
          </a:xfrm>
          <a:prstGeom prst="roundRect">
            <a:avLst/>
          </a:prstGeom>
          <a:solidFill>
            <a:srgbClr val="708FB2"/>
          </a:solidFill>
          <a:ln w="1270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Develop Prototype</a:t>
            </a:r>
          </a:p>
        </p:txBody>
      </p:sp>
      <p:sp>
        <p:nvSpPr>
          <p:cNvPr id="29" name="Rectangle: Rounded Corners 28">
            <a:extLst>
              <a:ext uri="{FF2B5EF4-FFF2-40B4-BE49-F238E27FC236}">
                <a16:creationId xmlns:a16="http://schemas.microsoft.com/office/drawing/2014/main" id="{5A7CBC48-6C29-5AA8-F8AB-8E2365DA3777}"/>
              </a:ext>
            </a:extLst>
          </p:cNvPr>
          <p:cNvSpPr/>
          <p:nvPr/>
        </p:nvSpPr>
        <p:spPr>
          <a:xfrm>
            <a:off x="279490" y="2307644"/>
            <a:ext cx="4521143" cy="1445206"/>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a:solidFill>
                  <a:schemeClr val="tx1"/>
                </a:solidFill>
              </a:rPr>
              <a:t>Interview UI/UX Professional to understand features and UI designs for emergencies</a:t>
            </a:r>
          </a:p>
        </p:txBody>
      </p:sp>
      <p:sp>
        <p:nvSpPr>
          <p:cNvPr id="11" name="Rectangle: Rounded Corners 10">
            <a:extLst>
              <a:ext uri="{FF2B5EF4-FFF2-40B4-BE49-F238E27FC236}">
                <a16:creationId xmlns:a16="http://schemas.microsoft.com/office/drawing/2014/main" id="{0049C3DB-8885-B8A0-83B0-9867BF4DEEAA}"/>
              </a:ext>
            </a:extLst>
          </p:cNvPr>
          <p:cNvSpPr/>
          <p:nvPr/>
        </p:nvSpPr>
        <p:spPr>
          <a:xfrm>
            <a:off x="281046" y="2307644"/>
            <a:ext cx="4521143" cy="416977"/>
          </a:xfrm>
          <a:prstGeom prst="roundRect">
            <a:avLst/>
          </a:prstGeom>
          <a:solidFill>
            <a:srgbClr val="708FB2"/>
          </a:solidFill>
          <a:ln w="1270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Interview</a:t>
            </a:r>
          </a:p>
        </p:txBody>
      </p:sp>
    </p:spTree>
    <p:extLst>
      <p:ext uri="{BB962C8B-B14F-4D97-AF65-F5344CB8AC3E}">
        <p14:creationId xmlns:p14="http://schemas.microsoft.com/office/powerpoint/2010/main" val="205050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9" grpId="0" animBg="1"/>
      <p:bldP spid="27" grpId="0" animBg="1"/>
      <p:bldP spid="12" grpId="0" animBg="1"/>
      <p:bldP spid="28" grpId="0" animBg="1"/>
      <p:bldP spid="13" grpId="0" animBg="1"/>
      <p:bldP spid="2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19F8C7-CBFA-E6B5-9C76-35A7E94A32FD}"/>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4EAA1ABD-FE2D-DCA9-B9EB-53A4805C57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9" t="1746" r="819" b="35416"/>
          <a:stretch>
            <a:fillRect/>
          </a:stretch>
        </p:blipFill>
        <p:spPr bwMode="auto">
          <a:xfrm>
            <a:off x="63528" y="1628141"/>
            <a:ext cx="12108713" cy="515951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2EDF3FA-249F-96F5-299D-8E956D7BCC9F}"/>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32667ED3-E2C8-8A36-2A5D-0C888F6C1DAA}"/>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15F35D52-2654-A0D9-E2DB-F8140620938B}"/>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247320A-E7E7-A409-64DA-44B3011C6E5B}"/>
              </a:ext>
            </a:extLst>
          </p:cNvPr>
          <p:cNvSpPr>
            <a:spLocks noGrp="1"/>
          </p:cNvSpPr>
          <p:nvPr>
            <p:ph type="title"/>
          </p:nvPr>
        </p:nvSpPr>
        <p:spPr>
          <a:xfrm>
            <a:off x="242881" y="136525"/>
            <a:ext cx="11856358" cy="1382129"/>
          </a:xfrm>
        </p:spPr>
        <p:txBody>
          <a:bodyPr/>
          <a:lstStyle/>
          <a:p>
            <a:r>
              <a:rPr lang="en-US">
                <a:solidFill>
                  <a:schemeClr val="bg1"/>
                </a:solidFill>
              </a:rPr>
              <a:t>4. </a:t>
            </a:r>
            <a:r>
              <a:rPr lang="en-US">
                <a:solidFill>
                  <a:schemeClr val="bg1"/>
                </a:solidFill>
                <a:ea typeface="+mj-lt"/>
                <a:cs typeface="+mj-lt"/>
              </a:rPr>
              <a:t>Test and Evaluate the Communication Solution</a:t>
            </a:r>
            <a:endParaRPr lang="en-US">
              <a:solidFill>
                <a:schemeClr val="bg1"/>
              </a:solidFill>
            </a:endParaRPr>
          </a:p>
        </p:txBody>
      </p:sp>
      <p:sp>
        <p:nvSpPr>
          <p:cNvPr id="4" name="Slide Number Placeholder 3">
            <a:extLst>
              <a:ext uri="{FF2B5EF4-FFF2-40B4-BE49-F238E27FC236}">
                <a16:creationId xmlns:a16="http://schemas.microsoft.com/office/drawing/2014/main" id="{5A4935E1-2835-8FED-80EE-11BF4ACDF064}"/>
              </a:ext>
            </a:extLst>
          </p:cNvPr>
          <p:cNvSpPr>
            <a:spLocks noGrp="1"/>
          </p:cNvSpPr>
          <p:nvPr>
            <p:ph type="sldNum" sz="quarter" idx="12"/>
          </p:nvPr>
        </p:nvSpPr>
        <p:spPr/>
        <p:txBody>
          <a:bodyPr/>
          <a:lstStyle/>
          <a:p>
            <a:fld id="{330EA680-D336-4FF7-8B7A-9848BB0A1C32}" type="slidenum">
              <a:rPr lang="en-US" sz="1600" b="1" smtClean="0">
                <a:solidFill>
                  <a:srgbClr val="FFFF00"/>
                </a:solidFill>
              </a:rPr>
              <a:t>19</a:t>
            </a:fld>
            <a:endParaRPr lang="en-US" sz="1600" b="1">
              <a:solidFill>
                <a:srgbClr val="FFFF00"/>
              </a:solidFill>
            </a:endParaRPr>
          </a:p>
        </p:txBody>
      </p:sp>
      <p:grpSp>
        <p:nvGrpSpPr>
          <p:cNvPr id="28" name="Group 27">
            <a:extLst>
              <a:ext uri="{FF2B5EF4-FFF2-40B4-BE49-F238E27FC236}">
                <a16:creationId xmlns:a16="http://schemas.microsoft.com/office/drawing/2014/main" id="{9BA39BFF-7D5E-4817-31D4-62521539A20C}"/>
              </a:ext>
            </a:extLst>
          </p:cNvPr>
          <p:cNvGrpSpPr/>
          <p:nvPr/>
        </p:nvGrpSpPr>
        <p:grpSpPr>
          <a:xfrm>
            <a:off x="3834650" y="1971687"/>
            <a:ext cx="4522699" cy="1121355"/>
            <a:chOff x="279490" y="2307644"/>
            <a:chExt cx="4522699" cy="1121355"/>
          </a:xfrm>
        </p:grpSpPr>
        <p:sp>
          <p:nvSpPr>
            <p:cNvPr id="16" name="Rectangle: Rounded Corners 15">
              <a:extLst>
                <a:ext uri="{FF2B5EF4-FFF2-40B4-BE49-F238E27FC236}">
                  <a16:creationId xmlns:a16="http://schemas.microsoft.com/office/drawing/2014/main" id="{897DDB22-9718-319B-B420-21C46DB5A47B}"/>
                </a:ext>
              </a:extLst>
            </p:cNvPr>
            <p:cNvSpPr/>
            <p:nvPr/>
          </p:nvSpPr>
          <p:spPr>
            <a:xfrm>
              <a:off x="279490" y="2307645"/>
              <a:ext cx="4521143" cy="1121354"/>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endParaRPr>
            </a:p>
            <a:p>
              <a:pPr algn="ctr"/>
              <a:endParaRPr lang="en-US">
                <a:solidFill>
                  <a:schemeClr val="tx1"/>
                </a:solidFill>
              </a:endParaRPr>
            </a:p>
            <a:p>
              <a:pPr algn="ctr"/>
              <a:r>
                <a:rPr lang="en-US" sz="2000">
                  <a:solidFill>
                    <a:schemeClr val="tx1"/>
                  </a:solidFill>
                </a:rPr>
                <a:t>Time on task, errors, steps taken </a:t>
              </a:r>
            </a:p>
          </p:txBody>
        </p:sp>
        <p:sp>
          <p:nvSpPr>
            <p:cNvPr id="18" name="Rectangle: Rounded Corners 17">
              <a:extLst>
                <a:ext uri="{FF2B5EF4-FFF2-40B4-BE49-F238E27FC236}">
                  <a16:creationId xmlns:a16="http://schemas.microsoft.com/office/drawing/2014/main" id="{B7F3A984-B4AB-BE36-0704-53D33D054478}"/>
                </a:ext>
              </a:extLst>
            </p:cNvPr>
            <p:cNvSpPr/>
            <p:nvPr/>
          </p:nvSpPr>
          <p:spPr>
            <a:xfrm>
              <a:off x="281046" y="2307644"/>
              <a:ext cx="4521143" cy="416977"/>
            </a:xfrm>
            <a:prstGeom prst="roundRect">
              <a:avLst/>
            </a:prstGeom>
            <a:solidFill>
              <a:srgbClr val="708FB2"/>
            </a:solidFill>
            <a:ln w="1270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Identify Metrics</a:t>
              </a:r>
            </a:p>
          </p:txBody>
        </p:sp>
      </p:grpSp>
      <p:grpSp>
        <p:nvGrpSpPr>
          <p:cNvPr id="29" name="Group 28">
            <a:extLst>
              <a:ext uri="{FF2B5EF4-FFF2-40B4-BE49-F238E27FC236}">
                <a16:creationId xmlns:a16="http://schemas.microsoft.com/office/drawing/2014/main" id="{82FB2B2C-5BE8-3FC2-F8AC-F341D4C2B199}"/>
              </a:ext>
            </a:extLst>
          </p:cNvPr>
          <p:cNvGrpSpPr/>
          <p:nvPr/>
        </p:nvGrpSpPr>
        <p:grpSpPr>
          <a:xfrm>
            <a:off x="418387" y="3591594"/>
            <a:ext cx="4522699" cy="1121355"/>
            <a:chOff x="279490" y="2307644"/>
            <a:chExt cx="4522699" cy="1121355"/>
          </a:xfrm>
        </p:grpSpPr>
        <p:sp>
          <p:nvSpPr>
            <p:cNvPr id="30" name="Rectangle: Rounded Corners 29">
              <a:extLst>
                <a:ext uri="{FF2B5EF4-FFF2-40B4-BE49-F238E27FC236}">
                  <a16:creationId xmlns:a16="http://schemas.microsoft.com/office/drawing/2014/main" id="{1A1066FF-A24D-FC17-B111-48BB98E5AF99}"/>
                </a:ext>
              </a:extLst>
            </p:cNvPr>
            <p:cNvSpPr/>
            <p:nvPr/>
          </p:nvSpPr>
          <p:spPr>
            <a:xfrm>
              <a:off x="279490" y="2307645"/>
              <a:ext cx="4521143" cy="1121354"/>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a:solidFill>
                    <a:schemeClr val="tx1"/>
                  </a:solidFill>
                </a:rPr>
                <a:t>Give participants tasks they must complete during a simulated disaster</a:t>
              </a:r>
            </a:p>
          </p:txBody>
        </p:sp>
        <p:sp>
          <p:nvSpPr>
            <p:cNvPr id="31" name="Rectangle: Rounded Corners 30">
              <a:extLst>
                <a:ext uri="{FF2B5EF4-FFF2-40B4-BE49-F238E27FC236}">
                  <a16:creationId xmlns:a16="http://schemas.microsoft.com/office/drawing/2014/main" id="{79584DF0-AEAA-452F-7997-F934A6CF063C}"/>
                </a:ext>
              </a:extLst>
            </p:cNvPr>
            <p:cNvSpPr/>
            <p:nvPr/>
          </p:nvSpPr>
          <p:spPr>
            <a:xfrm>
              <a:off x="281046" y="2307644"/>
              <a:ext cx="4521143" cy="416977"/>
            </a:xfrm>
            <a:prstGeom prst="roundRect">
              <a:avLst/>
            </a:prstGeom>
            <a:solidFill>
              <a:srgbClr val="708FB2"/>
            </a:solidFill>
            <a:ln w="1270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Mock Scenario Testing</a:t>
              </a:r>
            </a:p>
          </p:txBody>
        </p:sp>
      </p:grpSp>
      <p:grpSp>
        <p:nvGrpSpPr>
          <p:cNvPr id="32" name="Group 31">
            <a:extLst>
              <a:ext uri="{FF2B5EF4-FFF2-40B4-BE49-F238E27FC236}">
                <a16:creationId xmlns:a16="http://schemas.microsoft.com/office/drawing/2014/main" id="{12BE6301-6E03-0621-ECA7-189D423861B4}"/>
              </a:ext>
            </a:extLst>
          </p:cNvPr>
          <p:cNvGrpSpPr/>
          <p:nvPr/>
        </p:nvGrpSpPr>
        <p:grpSpPr>
          <a:xfrm>
            <a:off x="7250916" y="3600452"/>
            <a:ext cx="4522699" cy="1121355"/>
            <a:chOff x="279490" y="2307644"/>
            <a:chExt cx="4522699" cy="1121355"/>
          </a:xfrm>
        </p:grpSpPr>
        <p:sp>
          <p:nvSpPr>
            <p:cNvPr id="33" name="Rectangle: Rounded Corners 32">
              <a:extLst>
                <a:ext uri="{FF2B5EF4-FFF2-40B4-BE49-F238E27FC236}">
                  <a16:creationId xmlns:a16="http://schemas.microsoft.com/office/drawing/2014/main" id="{4F84757D-F8C4-B960-1E5F-424F2460E609}"/>
                </a:ext>
              </a:extLst>
            </p:cNvPr>
            <p:cNvSpPr/>
            <p:nvPr/>
          </p:nvSpPr>
          <p:spPr>
            <a:xfrm>
              <a:off x="279490" y="2307645"/>
              <a:ext cx="4521143" cy="1121354"/>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a:solidFill>
                  <a:schemeClr val="tx1"/>
                </a:solidFill>
              </a:endParaRPr>
            </a:p>
            <a:p>
              <a:pPr algn="ctr"/>
              <a:endParaRPr lang="en-US">
                <a:solidFill>
                  <a:schemeClr val="tx1"/>
                </a:solidFill>
              </a:endParaRPr>
            </a:p>
            <a:p>
              <a:pPr algn="ctr"/>
              <a:r>
                <a:rPr lang="en-US" sz="2000">
                  <a:solidFill>
                    <a:schemeClr val="tx1"/>
                  </a:solidFill>
                </a:rPr>
                <a:t>Small controlled changes</a:t>
              </a:r>
            </a:p>
          </p:txBody>
        </p:sp>
        <p:sp>
          <p:nvSpPr>
            <p:cNvPr id="34" name="Rectangle: Rounded Corners 33">
              <a:extLst>
                <a:ext uri="{FF2B5EF4-FFF2-40B4-BE49-F238E27FC236}">
                  <a16:creationId xmlns:a16="http://schemas.microsoft.com/office/drawing/2014/main" id="{0603CF07-0FCA-1A77-1B16-F32C0696DD93}"/>
                </a:ext>
              </a:extLst>
            </p:cNvPr>
            <p:cNvSpPr/>
            <p:nvPr/>
          </p:nvSpPr>
          <p:spPr>
            <a:xfrm>
              <a:off x="281046" y="2307644"/>
              <a:ext cx="4521143" cy="416977"/>
            </a:xfrm>
            <a:prstGeom prst="roundRect">
              <a:avLst/>
            </a:prstGeom>
            <a:solidFill>
              <a:srgbClr val="708FB2"/>
            </a:solidFill>
            <a:ln w="1270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A/B Evaluation</a:t>
              </a:r>
            </a:p>
          </p:txBody>
        </p:sp>
      </p:grpSp>
      <p:grpSp>
        <p:nvGrpSpPr>
          <p:cNvPr id="35" name="Group 34">
            <a:extLst>
              <a:ext uri="{FF2B5EF4-FFF2-40B4-BE49-F238E27FC236}">
                <a16:creationId xmlns:a16="http://schemas.microsoft.com/office/drawing/2014/main" id="{E6FEFD98-1844-416E-3C65-2113EC17EDDD}"/>
              </a:ext>
            </a:extLst>
          </p:cNvPr>
          <p:cNvGrpSpPr/>
          <p:nvPr/>
        </p:nvGrpSpPr>
        <p:grpSpPr>
          <a:xfrm>
            <a:off x="3834650" y="5215331"/>
            <a:ext cx="4522699" cy="1121355"/>
            <a:chOff x="279490" y="2307644"/>
            <a:chExt cx="4522699" cy="1121355"/>
          </a:xfrm>
        </p:grpSpPr>
        <p:sp>
          <p:nvSpPr>
            <p:cNvPr id="36" name="Rectangle: Rounded Corners 35">
              <a:extLst>
                <a:ext uri="{FF2B5EF4-FFF2-40B4-BE49-F238E27FC236}">
                  <a16:creationId xmlns:a16="http://schemas.microsoft.com/office/drawing/2014/main" id="{D09D149F-0184-B3E9-35F3-0E43C38B82EA}"/>
                </a:ext>
              </a:extLst>
            </p:cNvPr>
            <p:cNvSpPr/>
            <p:nvPr/>
          </p:nvSpPr>
          <p:spPr>
            <a:xfrm>
              <a:off x="279490" y="2307645"/>
              <a:ext cx="4521143" cy="1121354"/>
            </a:xfrm>
            <a:prstGeom prst="roundRect">
              <a:avLst>
                <a:gd name="adj" fmla="val 6224"/>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2000">
                  <a:solidFill>
                    <a:schemeClr val="tx1"/>
                  </a:solidFill>
                </a:rPr>
                <a:t>Rate app based on clarity, ease of use, reliability etc.</a:t>
              </a:r>
            </a:p>
          </p:txBody>
        </p:sp>
        <p:sp>
          <p:nvSpPr>
            <p:cNvPr id="37" name="Rectangle: Rounded Corners 36">
              <a:extLst>
                <a:ext uri="{FF2B5EF4-FFF2-40B4-BE49-F238E27FC236}">
                  <a16:creationId xmlns:a16="http://schemas.microsoft.com/office/drawing/2014/main" id="{445A9A27-D197-3678-2355-BEE35BB752AA}"/>
                </a:ext>
              </a:extLst>
            </p:cNvPr>
            <p:cNvSpPr/>
            <p:nvPr/>
          </p:nvSpPr>
          <p:spPr>
            <a:xfrm>
              <a:off x="281046" y="2307644"/>
              <a:ext cx="4521143" cy="416977"/>
            </a:xfrm>
            <a:prstGeom prst="roundRect">
              <a:avLst/>
            </a:prstGeom>
            <a:solidFill>
              <a:srgbClr val="708FB2"/>
            </a:solidFill>
            <a:ln w="12700">
              <a:solidFill>
                <a:srgbClr val="26298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Survey</a:t>
              </a:r>
            </a:p>
          </p:txBody>
        </p:sp>
      </p:grpSp>
      <p:sp>
        <p:nvSpPr>
          <p:cNvPr id="38" name="Arrow: Bent 37">
            <a:extLst>
              <a:ext uri="{FF2B5EF4-FFF2-40B4-BE49-F238E27FC236}">
                <a16:creationId xmlns:a16="http://schemas.microsoft.com/office/drawing/2014/main" id="{A79F9D49-8393-A37E-2A95-A43486DC9D2D}"/>
              </a:ext>
            </a:extLst>
          </p:cNvPr>
          <p:cNvSpPr/>
          <p:nvPr/>
        </p:nvSpPr>
        <p:spPr>
          <a:xfrm rot="5400000" flipV="1">
            <a:off x="2485808" y="2307918"/>
            <a:ext cx="1070263" cy="1231756"/>
          </a:xfrm>
          <a:prstGeom prst="bentArrow">
            <a:avLst/>
          </a:prstGeom>
          <a:solidFill>
            <a:srgbClr val="252982"/>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Arrow: Bent 38">
            <a:extLst>
              <a:ext uri="{FF2B5EF4-FFF2-40B4-BE49-F238E27FC236}">
                <a16:creationId xmlns:a16="http://schemas.microsoft.com/office/drawing/2014/main" id="{7F1A99BD-3ED1-AB66-99A0-ACD1BE1AC127}"/>
              </a:ext>
            </a:extLst>
          </p:cNvPr>
          <p:cNvSpPr/>
          <p:nvPr/>
        </p:nvSpPr>
        <p:spPr>
          <a:xfrm flipV="1">
            <a:off x="2566555" y="4849626"/>
            <a:ext cx="1070263" cy="1231756"/>
          </a:xfrm>
          <a:prstGeom prst="bentArrow">
            <a:avLst/>
          </a:prstGeom>
          <a:solidFill>
            <a:srgbClr val="252982"/>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Arrow: Bent 41">
            <a:extLst>
              <a:ext uri="{FF2B5EF4-FFF2-40B4-BE49-F238E27FC236}">
                <a16:creationId xmlns:a16="http://schemas.microsoft.com/office/drawing/2014/main" id="{9A574124-236C-03B2-EF5C-C0DEFE8785D0}"/>
              </a:ext>
            </a:extLst>
          </p:cNvPr>
          <p:cNvSpPr/>
          <p:nvPr/>
        </p:nvSpPr>
        <p:spPr>
          <a:xfrm rot="16200000" flipV="1">
            <a:off x="8634371" y="4849625"/>
            <a:ext cx="1070263" cy="1231756"/>
          </a:xfrm>
          <a:prstGeom prst="bentArrow">
            <a:avLst/>
          </a:prstGeom>
          <a:solidFill>
            <a:srgbClr val="252982"/>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Down 42">
            <a:extLst>
              <a:ext uri="{FF2B5EF4-FFF2-40B4-BE49-F238E27FC236}">
                <a16:creationId xmlns:a16="http://schemas.microsoft.com/office/drawing/2014/main" id="{87D2181C-B951-EB9F-26C7-4F01EBB6EB42}"/>
              </a:ext>
            </a:extLst>
          </p:cNvPr>
          <p:cNvSpPr/>
          <p:nvPr/>
        </p:nvSpPr>
        <p:spPr>
          <a:xfrm rot="5400000">
            <a:off x="5853238" y="3413635"/>
            <a:ext cx="472745" cy="1463388"/>
          </a:xfrm>
          <a:prstGeom prst="downArrow">
            <a:avLst/>
          </a:prstGeom>
          <a:solidFill>
            <a:srgbClr val="252982"/>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98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08FB2"/>
        </a:solidFill>
        <a:effectLst/>
      </p:bgPr>
    </p:bg>
    <p:spTree>
      <p:nvGrpSpPr>
        <p:cNvPr id="1" name=""/>
        <p:cNvGrpSpPr/>
        <p:nvPr/>
      </p:nvGrpSpPr>
      <p:grpSpPr>
        <a:xfrm>
          <a:off x="0" y="0"/>
          <a:ext cx="0" cy="0"/>
          <a:chOff x="0" y="0"/>
          <a:chExt cx="0" cy="0"/>
        </a:xfrm>
      </p:grpSpPr>
      <p:pic>
        <p:nvPicPr>
          <p:cNvPr id="2054" name="Picture 6" descr="Greek island of Crete rocked by second earthquake in two weeks | Greece |  The Guardian">
            <a:extLst>
              <a:ext uri="{FF2B5EF4-FFF2-40B4-BE49-F238E27FC236}">
                <a16:creationId xmlns:a16="http://schemas.microsoft.com/office/drawing/2014/main" id="{CAA14985-115C-0334-5EBE-F5140C6180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0106" y="4170863"/>
            <a:ext cx="4478561" cy="26871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90EF8A78-24FE-C7A9-B4E2-2E779B126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64000" cy="27093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reece Declares Emergency After Earthquake Hits Lesbos - The New York Times">
            <a:extLst>
              <a:ext uri="{FF2B5EF4-FFF2-40B4-BE49-F238E27FC236}">
                <a16:creationId xmlns:a16="http://schemas.microsoft.com/office/drawing/2014/main" id="{1BD543D2-C9BB-D8F2-1897-8E5B6B7395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7550" y="1353653"/>
            <a:ext cx="3019944" cy="20142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uake Kills Two in Greece, Injures 120, Some Critically - WSJ">
            <a:extLst>
              <a:ext uri="{FF2B5EF4-FFF2-40B4-BE49-F238E27FC236}">
                <a16:creationId xmlns:a16="http://schemas.microsoft.com/office/drawing/2014/main" id="{90EA5735-A5F7-444E-54A1-602CC44129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528" y="4389511"/>
            <a:ext cx="3883165" cy="258478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arthquake strikes Crete, killing man and damaging buildings | Greece | The  Guardian">
            <a:extLst>
              <a:ext uri="{FF2B5EF4-FFF2-40B4-BE49-F238E27FC236}">
                <a16:creationId xmlns:a16="http://schemas.microsoft.com/office/drawing/2014/main" id="{B7CE4B5C-2044-FE3C-6AB9-EFF196A050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4983" y="0"/>
            <a:ext cx="3195617" cy="191737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otos: Wildfires Rage Across Greece - The Atlantic">
            <a:extLst>
              <a:ext uri="{FF2B5EF4-FFF2-40B4-BE49-F238E27FC236}">
                <a16:creationId xmlns:a16="http://schemas.microsoft.com/office/drawing/2014/main" id="{728356C2-A6FC-38DB-AE58-65B133D7E5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949" y="3291132"/>
            <a:ext cx="2805027" cy="18694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eece wildfire forces more to flee popular island resort Rhodes - National  | Globalnews.ca">
            <a:extLst>
              <a:ext uri="{FF2B5EF4-FFF2-40B4-BE49-F238E27FC236}">
                <a16:creationId xmlns:a16="http://schemas.microsoft.com/office/drawing/2014/main" id="{07539DFF-41A4-5B73-5FE7-A7811C179A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1305" y="2935483"/>
            <a:ext cx="2872113" cy="19147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hotos: Wildfires Rage Outside Athens, Greece - The Atlantic">
            <a:extLst>
              <a:ext uri="{FF2B5EF4-FFF2-40B4-BE49-F238E27FC236}">
                <a16:creationId xmlns:a16="http://schemas.microsoft.com/office/drawing/2014/main" id="{932E5BB0-010B-00A2-F824-C774FB134D5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94744" y="-156662"/>
            <a:ext cx="4478561" cy="298478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ow bad are the wildfires in Greece – and what caused them? A visual guide  | Wildfires | The Guardian">
            <a:extLst>
              <a:ext uri="{FF2B5EF4-FFF2-40B4-BE49-F238E27FC236}">
                <a16:creationId xmlns:a16="http://schemas.microsoft.com/office/drawing/2014/main" id="{775AB7C4-64C4-3855-708F-6F53964A4B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40265" y="1657403"/>
            <a:ext cx="2756013" cy="165360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Greece floods: More than 800 rescued as extreme rainfall turns villages  into lakes | CNN">
            <a:extLst>
              <a:ext uri="{FF2B5EF4-FFF2-40B4-BE49-F238E27FC236}">
                <a16:creationId xmlns:a16="http://schemas.microsoft.com/office/drawing/2014/main" id="{4CBA734F-9961-BFE1-5793-02DDE6631F6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78482" y="3020443"/>
            <a:ext cx="2631811" cy="1753999"/>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Toll in Greece floods hits 10 as rescuers race to villages - Europe - The  Jakarta Post">
            <a:extLst>
              <a:ext uri="{FF2B5EF4-FFF2-40B4-BE49-F238E27FC236}">
                <a16:creationId xmlns:a16="http://schemas.microsoft.com/office/drawing/2014/main" id="{8BDF5566-8CEA-CE58-37CE-4BED5C311A5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101783" y="4166918"/>
            <a:ext cx="2806901" cy="1869440"/>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Deadly Floods Devastate Western Greek Cities | Ideastream Public Media">
            <a:extLst>
              <a:ext uri="{FF2B5EF4-FFF2-40B4-BE49-F238E27FC236}">
                <a16:creationId xmlns:a16="http://schemas.microsoft.com/office/drawing/2014/main" id="{4A9B79AB-50B5-2EFD-0EAB-15933560C1C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14913" y="2066359"/>
            <a:ext cx="3261753" cy="2174167"/>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Storm Bora floods homes, streets in Greek island of Rhodes | Reuters">
            <a:extLst>
              <a:ext uri="{FF2B5EF4-FFF2-40B4-BE49-F238E27FC236}">
                <a16:creationId xmlns:a16="http://schemas.microsoft.com/office/drawing/2014/main" id="{A5B45B7E-5094-F23E-DE24-383845C21E5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595960" y="4775773"/>
            <a:ext cx="3360335" cy="2239878"/>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Storm Daniel: At least 14 killed as fierce storms lash Greece, Turkey and  Bulgaria | CNN">
            <a:extLst>
              <a:ext uri="{FF2B5EF4-FFF2-40B4-BE49-F238E27FC236}">
                <a16:creationId xmlns:a16="http://schemas.microsoft.com/office/drawing/2014/main" id="{CFD6BF6F-CC79-FF27-3D66-0D13502821C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38272" y="1607863"/>
            <a:ext cx="2872113" cy="1616616"/>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Several dead, missing in flooding after Storm Daniel pounds Greece for  second day">
            <a:extLst>
              <a:ext uri="{FF2B5EF4-FFF2-40B4-BE49-F238E27FC236}">
                <a16:creationId xmlns:a16="http://schemas.microsoft.com/office/drawing/2014/main" id="{1A0D1216-8083-B9AE-620B-E60551728E0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32087" y="7167"/>
            <a:ext cx="3638304" cy="2046546"/>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Death toll from Greece floods rises as more than 800 rescued | Dumbarton  and Vale of Leven Reporter">
            <a:extLst>
              <a:ext uri="{FF2B5EF4-FFF2-40B4-BE49-F238E27FC236}">
                <a16:creationId xmlns:a16="http://schemas.microsoft.com/office/drawing/2014/main" id="{14C9211A-4B57-9317-0F5C-2667DAEA53C8}"/>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34634" y="5370102"/>
            <a:ext cx="2237765" cy="1491843"/>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Photos of the Devastating Wildfires Outside Athens, Greece - The Atlantic">
            <a:extLst>
              <a:ext uri="{FF2B5EF4-FFF2-40B4-BE49-F238E27FC236}">
                <a16:creationId xmlns:a16="http://schemas.microsoft.com/office/drawing/2014/main" id="{916A7CC8-0941-7C74-4ACE-0D9BFADF25B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656" y="2635512"/>
            <a:ext cx="2631811" cy="1753999"/>
          </a:xfrm>
          <a:prstGeom prst="rect">
            <a:avLst/>
          </a:prstGeom>
          <a:noFill/>
          <a:extLst>
            <a:ext uri="{909E8E84-426E-40DD-AFC4-6F175D3DCCD1}">
              <a14:hiddenFill xmlns:a14="http://schemas.microsoft.com/office/drawing/2010/main">
                <a:solidFill>
                  <a:srgbClr val="FFFFFF"/>
                </a:solidFill>
              </a14:hiddenFill>
            </a:ext>
          </a:extLst>
        </p:spPr>
      </p:pic>
      <p:sp>
        <p:nvSpPr>
          <p:cNvPr id="12" name="Frame 11">
            <a:extLst>
              <a:ext uri="{FF2B5EF4-FFF2-40B4-BE49-F238E27FC236}">
                <a16:creationId xmlns:a16="http://schemas.microsoft.com/office/drawing/2014/main" id="{B38230C3-4884-A6F4-ABE8-C7E5FEEEBDEA}"/>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a:extLst>
              <a:ext uri="{FF2B5EF4-FFF2-40B4-BE49-F238E27FC236}">
                <a16:creationId xmlns:a16="http://schemas.microsoft.com/office/drawing/2014/main" id="{E37567D0-3157-A70F-3AE9-6F9911B628B9}"/>
              </a:ext>
            </a:extLst>
          </p:cNvPr>
          <p:cNvGrpSpPr/>
          <p:nvPr/>
        </p:nvGrpSpPr>
        <p:grpSpPr>
          <a:xfrm>
            <a:off x="1346768" y="390497"/>
            <a:ext cx="9567259" cy="6086141"/>
            <a:chOff x="871041" y="162517"/>
            <a:chExt cx="9567259" cy="6086141"/>
          </a:xfrm>
        </p:grpSpPr>
        <p:pic>
          <p:nvPicPr>
            <p:cNvPr id="13" name="Picture 12">
              <a:extLst>
                <a:ext uri="{FF2B5EF4-FFF2-40B4-BE49-F238E27FC236}">
                  <a16:creationId xmlns:a16="http://schemas.microsoft.com/office/drawing/2014/main" id="{957F307A-B728-C94C-5A1B-CD8BEE792AD7}"/>
                </a:ext>
              </a:extLst>
            </p:cNvPr>
            <p:cNvPicPr>
              <a:picLocks noChangeAspect="1"/>
            </p:cNvPicPr>
            <p:nvPr/>
          </p:nvPicPr>
          <p:blipFill>
            <a:blip r:embed="rId19" cstate="print">
              <a:extLst>
                <a:ext uri="{28A0092B-C50C-407E-A947-70E740481C1C}">
                  <a14:useLocalDpi xmlns:a14="http://schemas.microsoft.com/office/drawing/2010/main" val="0"/>
                </a:ext>
              </a:extLst>
            </a:blip>
            <a:srcRect t="15093" r="3577" b="9208"/>
            <a:stretch>
              <a:fillRect/>
            </a:stretch>
          </p:blipFill>
          <p:spPr>
            <a:xfrm>
              <a:off x="871041" y="946802"/>
              <a:ext cx="9567259" cy="5301856"/>
            </a:xfrm>
            <a:prstGeom prst="rect">
              <a:avLst/>
            </a:prstGeom>
            <a:ln>
              <a:solidFill>
                <a:srgbClr val="252982"/>
              </a:solidFill>
            </a:ln>
          </p:spPr>
        </p:pic>
        <p:sp>
          <p:nvSpPr>
            <p:cNvPr id="17" name="Rectangle 16">
              <a:extLst>
                <a:ext uri="{FF2B5EF4-FFF2-40B4-BE49-F238E27FC236}">
                  <a16:creationId xmlns:a16="http://schemas.microsoft.com/office/drawing/2014/main" id="{CD04556E-61B6-74B1-BF10-796EF53DC084}"/>
                </a:ext>
              </a:extLst>
            </p:cNvPr>
            <p:cNvSpPr/>
            <p:nvPr/>
          </p:nvSpPr>
          <p:spPr>
            <a:xfrm>
              <a:off x="2534755" y="162517"/>
              <a:ext cx="6239833" cy="615554"/>
            </a:xfrm>
            <a:prstGeom prst="rect">
              <a:avLst/>
            </a:prstGeom>
            <a:solidFill>
              <a:srgbClr val="708F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bg1"/>
                  </a:solidFill>
                </a:rPr>
                <a:t>Worldwide Number of Reported Natural Disaster Events 1900 to 2024</a:t>
              </a:r>
            </a:p>
          </p:txBody>
        </p:sp>
      </p:grpSp>
      <p:cxnSp>
        <p:nvCxnSpPr>
          <p:cNvPr id="15" name="Straight Connector 14">
            <a:extLst>
              <a:ext uri="{FF2B5EF4-FFF2-40B4-BE49-F238E27FC236}">
                <a16:creationId xmlns:a16="http://schemas.microsoft.com/office/drawing/2014/main" id="{94B7A3B8-431B-897D-DADA-B60829D38527}"/>
              </a:ext>
            </a:extLst>
          </p:cNvPr>
          <p:cNvCxnSpPr/>
          <p:nvPr/>
        </p:nvCxnSpPr>
        <p:spPr>
          <a:xfrm flipV="1">
            <a:off x="5767394" y="1430245"/>
            <a:ext cx="0" cy="4648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186112C1-2CF7-E829-D896-C14149986BCB}"/>
              </a:ext>
            </a:extLst>
          </p:cNvPr>
          <p:cNvCxnSpPr>
            <a:cxnSpLocks/>
          </p:cNvCxnSpPr>
          <p:nvPr/>
        </p:nvCxnSpPr>
        <p:spPr>
          <a:xfrm flipV="1">
            <a:off x="5767394" y="2073090"/>
            <a:ext cx="4148666" cy="3480423"/>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9" name="Slide Number Placeholder 7">
            <a:extLst>
              <a:ext uri="{FF2B5EF4-FFF2-40B4-BE49-F238E27FC236}">
                <a16:creationId xmlns:a16="http://schemas.microsoft.com/office/drawing/2014/main" id="{D863F841-4BDC-C1D6-0C23-5D04F0171B27}"/>
              </a:ext>
            </a:extLst>
          </p:cNvPr>
          <p:cNvSpPr>
            <a:spLocks noGrp="1"/>
          </p:cNvSpPr>
          <p:nvPr>
            <p:ph type="sldNum" sz="quarter" idx="12"/>
          </p:nvPr>
        </p:nvSpPr>
        <p:spPr>
          <a:xfrm>
            <a:off x="8610600" y="6356350"/>
            <a:ext cx="2743200" cy="365125"/>
          </a:xfrm>
        </p:spPr>
        <p:txBody>
          <a:bodyPr/>
          <a:lstStyle/>
          <a:p>
            <a:fld id="{330EA680-D336-4FF7-8B7A-9848BB0A1C32}" type="slidenum">
              <a:rPr lang="en-US" sz="1600" b="1" smtClean="0">
                <a:solidFill>
                  <a:srgbClr val="FFFF00"/>
                </a:solidFill>
              </a:rPr>
              <a:t>2</a:t>
            </a:fld>
            <a:endParaRPr lang="en-US" b="1">
              <a:solidFill>
                <a:srgbClr val="FFFF00"/>
              </a:solidFill>
            </a:endParaRPr>
          </a:p>
        </p:txBody>
      </p:sp>
      <p:sp>
        <p:nvSpPr>
          <p:cNvPr id="2" name="Rectangle 1">
            <a:extLst>
              <a:ext uri="{FF2B5EF4-FFF2-40B4-BE49-F238E27FC236}">
                <a16:creationId xmlns:a16="http://schemas.microsoft.com/office/drawing/2014/main" id="{6A70C3BD-5EEC-F2A6-A82A-3DFC77D16485}"/>
              </a:ext>
            </a:extLst>
          </p:cNvPr>
          <p:cNvSpPr/>
          <p:nvPr/>
        </p:nvSpPr>
        <p:spPr>
          <a:xfrm>
            <a:off x="5252086" y="6432731"/>
            <a:ext cx="1021482" cy="365125"/>
          </a:xfrm>
          <a:prstGeom prst="rect">
            <a:avLst/>
          </a:prstGeom>
          <a:solidFill>
            <a:srgbClr val="708F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bg1"/>
                </a:solidFill>
              </a:rPr>
              <a:t>Year</a:t>
            </a:r>
          </a:p>
        </p:txBody>
      </p:sp>
      <p:sp>
        <p:nvSpPr>
          <p:cNvPr id="3" name="Rectangle 2">
            <a:extLst>
              <a:ext uri="{FF2B5EF4-FFF2-40B4-BE49-F238E27FC236}">
                <a16:creationId xmlns:a16="http://schemas.microsoft.com/office/drawing/2014/main" id="{70AF2BBF-D972-C347-3245-CCBF488AD2AB}"/>
              </a:ext>
            </a:extLst>
          </p:cNvPr>
          <p:cNvSpPr/>
          <p:nvPr/>
        </p:nvSpPr>
        <p:spPr>
          <a:xfrm rot="16200000">
            <a:off x="166833" y="3625149"/>
            <a:ext cx="2046895" cy="365125"/>
          </a:xfrm>
          <a:prstGeom prst="rect">
            <a:avLst/>
          </a:prstGeom>
          <a:solidFill>
            <a:srgbClr val="708FB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i="1">
                <a:solidFill>
                  <a:schemeClr val="bg1"/>
                </a:solidFill>
              </a:rPr>
              <a:t>Number of Disasters</a:t>
            </a:r>
          </a:p>
        </p:txBody>
      </p:sp>
    </p:spTree>
    <p:extLst>
      <p:ext uri="{BB962C8B-B14F-4D97-AF65-F5344CB8AC3E}">
        <p14:creationId xmlns:p14="http://schemas.microsoft.com/office/powerpoint/2010/main" val="408008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250"/>
                                        <p:tgtEl>
                                          <p:spTgt spid="5"/>
                                        </p:tgtEl>
                                      </p:cBhvr>
                                    </p:animEffect>
                                  </p:childTnLst>
                                </p:cTn>
                              </p:par>
                              <p:par>
                                <p:cTn id="8" presetID="10" presetClass="entr" presetSubtype="0" fill="hold" nodeType="withEffect">
                                  <p:stCondLst>
                                    <p:cond delay="500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2250"/>
                                        <p:tgtEl>
                                          <p:spTgt spid="2050"/>
                                        </p:tgtEl>
                                      </p:cBhvr>
                                    </p:animEffect>
                                  </p:childTnLst>
                                </p:cTn>
                              </p:par>
                              <p:par>
                                <p:cTn id="11" presetID="10" presetClass="entr" presetSubtype="0" fill="hold" nodeType="withEffect">
                                  <p:stCondLst>
                                    <p:cond delay="2000"/>
                                  </p:stCondLst>
                                  <p:childTnLst>
                                    <p:set>
                                      <p:cBhvr>
                                        <p:cTn id="12" dur="1" fill="hold">
                                          <p:stCondLst>
                                            <p:cond delay="0"/>
                                          </p:stCondLst>
                                        </p:cTn>
                                        <p:tgtEl>
                                          <p:spTgt spid="2052"/>
                                        </p:tgtEl>
                                        <p:attrNameLst>
                                          <p:attrName>style.visibility</p:attrName>
                                        </p:attrNameLst>
                                      </p:cBhvr>
                                      <p:to>
                                        <p:strVal val="visible"/>
                                      </p:to>
                                    </p:set>
                                    <p:animEffect transition="in" filter="fade">
                                      <p:cBhvr>
                                        <p:cTn id="13" dur="2250"/>
                                        <p:tgtEl>
                                          <p:spTgt spid="2052"/>
                                        </p:tgtEl>
                                      </p:cBhvr>
                                    </p:animEffect>
                                  </p:childTnLst>
                                </p:cTn>
                              </p:par>
                              <p:par>
                                <p:cTn id="14" presetID="10" presetClass="entr" presetSubtype="0" fill="hold" nodeType="withEffect">
                                  <p:stCondLst>
                                    <p:cond delay="680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2250"/>
                                        <p:tgtEl>
                                          <p:spTgt spid="2054"/>
                                        </p:tgtEl>
                                      </p:cBhvr>
                                    </p:animEffect>
                                  </p:childTnLst>
                                </p:cTn>
                              </p:par>
                              <p:par>
                                <p:cTn id="17" presetID="10" presetClass="entr" presetSubtype="0" fill="hold" nodeType="withEffect">
                                  <p:stCondLst>
                                    <p:cond delay="8100"/>
                                  </p:stCondLst>
                                  <p:childTnLst>
                                    <p:set>
                                      <p:cBhvr>
                                        <p:cTn id="18" dur="1" fill="hold">
                                          <p:stCondLst>
                                            <p:cond delay="0"/>
                                          </p:stCondLst>
                                        </p:cTn>
                                        <p:tgtEl>
                                          <p:spTgt spid="2056"/>
                                        </p:tgtEl>
                                        <p:attrNameLst>
                                          <p:attrName>style.visibility</p:attrName>
                                        </p:attrNameLst>
                                      </p:cBhvr>
                                      <p:to>
                                        <p:strVal val="visible"/>
                                      </p:to>
                                    </p:set>
                                    <p:animEffect transition="in" filter="fade">
                                      <p:cBhvr>
                                        <p:cTn id="19" dur="2250"/>
                                        <p:tgtEl>
                                          <p:spTgt spid="2056"/>
                                        </p:tgtEl>
                                      </p:cBhvr>
                                    </p:animEffect>
                                  </p:childTnLst>
                                </p:cTn>
                              </p:par>
                              <p:par>
                                <p:cTn id="20" presetID="10" presetClass="entr" presetSubtype="0" fill="hold" nodeType="withEffect">
                                  <p:stCondLst>
                                    <p:cond delay="3100"/>
                                  </p:stCondLst>
                                  <p:childTnLst>
                                    <p:set>
                                      <p:cBhvr>
                                        <p:cTn id="21" dur="1" fill="hold">
                                          <p:stCondLst>
                                            <p:cond delay="0"/>
                                          </p:stCondLst>
                                        </p:cTn>
                                        <p:tgtEl>
                                          <p:spTgt spid="2058"/>
                                        </p:tgtEl>
                                        <p:attrNameLst>
                                          <p:attrName>style.visibility</p:attrName>
                                        </p:attrNameLst>
                                      </p:cBhvr>
                                      <p:to>
                                        <p:strVal val="visible"/>
                                      </p:to>
                                    </p:set>
                                    <p:animEffect transition="in" filter="fade">
                                      <p:cBhvr>
                                        <p:cTn id="22" dur="2250"/>
                                        <p:tgtEl>
                                          <p:spTgt spid="2058"/>
                                        </p:tgtEl>
                                      </p:cBhvr>
                                    </p:animEffect>
                                  </p:childTnLst>
                                </p:cTn>
                              </p:par>
                              <p:par>
                                <p:cTn id="23" presetID="10" presetClass="entr" presetSubtype="0" fill="hold" nodeType="withEffect">
                                  <p:stCondLst>
                                    <p:cond delay="4700"/>
                                  </p:stCondLst>
                                  <p:childTnLst>
                                    <p:set>
                                      <p:cBhvr>
                                        <p:cTn id="24" dur="1" fill="hold">
                                          <p:stCondLst>
                                            <p:cond delay="0"/>
                                          </p:stCondLst>
                                        </p:cTn>
                                        <p:tgtEl>
                                          <p:spTgt spid="2060"/>
                                        </p:tgtEl>
                                        <p:attrNameLst>
                                          <p:attrName>style.visibility</p:attrName>
                                        </p:attrNameLst>
                                      </p:cBhvr>
                                      <p:to>
                                        <p:strVal val="visible"/>
                                      </p:to>
                                    </p:set>
                                    <p:animEffect transition="in" filter="fade">
                                      <p:cBhvr>
                                        <p:cTn id="25" dur="2250"/>
                                        <p:tgtEl>
                                          <p:spTgt spid="2060"/>
                                        </p:tgtEl>
                                      </p:cBhvr>
                                    </p:animEffect>
                                  </p:childTnLst>
                                </p:cTn>
                              </p:par>
                              <p:par>
                                <p:cTn id="26" presetID="10" presetClass="entr" presetSubtype="0" fill="hold" nodeType="withEffect">
                                  <p:stCondLst>
                                    <p:cond delay="9900"/>
                                  </p:stCondLst>
                                  <p:childTnLst>
                                    <p:set>
                                      <p:cBhvr>
                                        <p:cTn id="27" dur="1" fill="hold">
                                          <p:stCondLst>
                                            <p:cond delay="0"/>
                                          </p:stCondLst>
                                        </p:cTn>
                                        <p:tgtEl>
                                          <p:spTgt spid="2062"/>
                                        </p:tgtEl>
                                        <p:attrNameLst>
                                          <p:attrName>style.visibility</p:attrName>
                                        </p:attrNameLst>
                                      </p:cBhvr>
                                      <p:to>
                                        <p:strVal val="visible"/>
                                      </p:to>
                                    </p:set>
                                    <p:animEffect transition="in" filter="fade">
                                      <p:cBhvr>
                                        <p:cTn id="28" dur="2250"/>
                                        <p:tgtEl>
                                          <p:spTgt spid="2062"/>
                                        </p:tgtEl>
                                      </p:cBhvr>
                                    </p:animEffect>
                                  </p:childTnLst>
                                </p:cTn>
                              </p:par>
                              <p:par>
                                <p:cTn id="29" presetID="10" presetClass="entr" presetSubtype="0" fill="hold" nodeType="withEffect">
                                  <p:stCondLst>
                                    <p:cond delay="2500"/>
                                  </p:stCondLst>
                                  <p:childTnLst>
                                    <p:set>
                                      <p:cBhvr>
                                        <p:cTn id="30" dur="1" fill="hold">
                                          <p:stCondLst>
                                            <p:cond delay="0"/>
                                          </p:stCondLst>
                                        </p:cTn>
                                        <p:tgtEl>
                                          <p:spTgt spid="2066"/>
                                        </p:tgtEl>
                                        <p:attrNameLst>
                                          <p:attrName>style.visibility</p:attrName>
                                        </p:attrNameLst>
                                      </p:cBhvr>
                                      <p:to>
                                        <p:strVal val="visible"/>
                                      </p:to>
                                    </p:set>
                                    <p:animEffect transition="in" filter="fade">
                                      <p:cBhvr>
                                        <p:cTn id="31" dur="2250"/>
                                        <p:tgtEl>
                                          <p:spTgt spid="2066"/>
                                        </p:tgtEl>
                                      </p:cBhvr>
                                    </p:animEffect>
                                  </p:childTnLst>
                                </p:cTn>
                              </p:par>
                              <p:par>
                                <p:cTn id="32" presetID="10" presetClass="entr" presetSubtype="0" fill="hold" nodeType="withEffect">
                                  <p:stCondLst>
                                    <p:cond delay="3600"/>
                                  </p:stCondLst>
                                  <p:childTnLst>
                                    <p:set>
                                      <p:cBhvr>
                                        <p:cTn id="33" dur="1" fill="hold">
                                          <p:stCondLst>
                                            <p:cond delay="0"/>
                                          </p:stCondLst>
                                        </p:cTn>
                                        <p:tgtEl>
                                          <p:spTgt spid="2068"/>
                                        </p:tgtEl>
                                        <p:attrNameLst>
                                          <p:attrName>style.visibility</p:attrName>
                                        </p:attrNameLst>
                                      </p:cBhvr>
                                      <p:to>
                                        <p:strVal val="visible"/>
                                      </p:to>
                                    </p:set>
                                    <p:animEffect transition="in" filter="fade">
                                      <p:cBhvr>
                                        <p:cTn id="34" dur="2250"/>
                                        <p:tgtEl>
                                          <p:spTgt spid="2068"/>
                                        </p:tgtEl>
                                      </p:cBhvr>
                                    </p:animEffect>
                                  </p:childTnLst>
                                </p:cTn>
                              </p:par>
                              <p:par>
                                <p:cTn id="35" presetID="10" presetClass="entr" presetSubtype="0" fill="hold" nodeType="withEffect">
                                  <p:stCondLst>
                                    <p:cond delay="5500"/>
                                  </p:stCondLst>
                                  <p:childTnLst>
                                    <p:set>
                                      <p:cBhvr>
                                        <p:cTn id="36" dur="1" fill="hold">
                                          <p:stCondLst>
                                            <p:cond delay="0"/>
                                          </p:stCondLst>
                                        </p:cTn>
                                        <p:tgtEl>
                                          <p:spTgt spid="2070"/>
                                        </p:tgtEl>
                                        <p:attrNameLst>
                                          <p:attrName>style.visibility</p:attrName>
                                        </p:attrNameLst>
                                      </p:cBhvr>
                                      <p:to>
                                        <p:strVal val="visible"/>
                                      </p:to>
                                    </p:set>
                                    <p:animEffect transition="in" filter="fade">
                                      <p:cBhvr>
                                        <p:cTn id="37" dur="2250"/>
                                        <p:tgtEl>
                                          <p:spTgt spid="2070"/>
                                        </p:tgtEl>
                                      </p:cBhvr>
                                    </p:animEffect>
                                  </p:childTnLst>
                                </p:cTn>
                              </p:par>
                              <p:par>
                                <p:cTn id="38" presetID="10" presetClass="entr" presetSubtype="0" fill="hold" nodeType="withEffect">
                                  <p:stCondLst>
                                    <p:cond delay="7800"/>
                                  </p:stCondLst>
                                  <p:childTnLst>
                                    <p:set>
                                      <p:cBhvr>
                                        <p:cTn id="39" dur="1" fill="hold">
                                          <p:stCondLst>
                                            <p:cond delay="0"/>
                                          </p:stCondLst>
                                        </p:cTn>
                                        <p:tgtEl>
                                          <p:spTgt spid="2074"/>
                                        </p:tgtEl>
                                        <p:attrNameLst>
                                          <p:attrName>style.visibility</p:attrName>
                                        </p:attrNameLst>
                                      </p:cBhvr>
                                      <p:to>
                                        <p:strVal val="visible"/>
                                      </p:to>
                                    </p:set>
                                    <p:animEffect transition="in" filter="fade">
                                      <p:cBhvr>
                                        <p:cTn id="40" dur="2250"/>
                                        <p:tgtEl>
                                          <p:spTgt spid="2074"/>
                                        </p:tgtEl>
                                      </p:cBhvr>
                                    </p:animEffect>
                                  </p:childTnLst>
                                </p:cTn>
                              </p:par>
                              <p:par>
                                <p:cTn id="41" presetID="10" presetClass="entr" presetSubtype="0" fill="hold" nodeType="withEffect">
                                  <p:stCondLst>
                                    <p:cond delay="2700"/>
                                  </p:stCondLst>
                                  <p:childTnLst>
                                    <p:set>
                                      <p:cBhvr>
                                        <p:cTn id="42" dur="1" fill="hold">
                                          <p:stCondLst>
                                            <p:cond delay="0"/>
                                          </p:stCondLst>
                                        </p:cTn>
                                        <p:tgtEl>
                                          <p:spTgt spid="2076"/>
                                        </p:tgtEl>
                                        <p:attrNameLst>
                                          <p:attrName>style.visibility</p:attrName>
                                        </p:attrNameLst>
                                      </p:cBhvr>
                                      <p:to>
                                        <p:strVal val="visible"/>
                                      </p:to>
                                    </p:set>
                                    <p:animEffect transition="in" filter="fade">
                                      <p:cBhvr>
                                        <p:cTn id="43" dur="2250"/>
                                        <p:tgtEl>
                                          <p:spTgt spid="2076"/>
                                        </p:tgtEl>
                                      </p:cBhvr>
                                    </p:animEffect>
                                  </p:childTnLst>
                                </p:cTn>
                              </p:par>
                              <p:par>
                                <p:cTn id="44" presetID="10" presetClass="entr" presetSubtype="0" fill="hold" nodeType="withEffect">
                                  <p:stCondLst>
                                    <p:cond delay="11700"/>
                                  </p:stCondLst>
                                  <p:childTnLst>
                                    <p:set>
                                      <p:cBhvr>
                                        <p:cTn id="45" dur="1" fill="hold">
                                          <p:stCondLst>
                                            <p:cond delay="0"/>
                                          </p:stCondLst>
                                        </p:cTn>
                                        <p:tgtEl>
                                          <p:spTgt spid="2078"/>
                                        </p:tgtEl>
                                        <p:attrNameLst>
                                          <p:attrName>style.visibility</p:attrName>
                                        </p:attrNameLst>
                                      </p:cBhvr>
                                      <p:to>
                                        <p:strVal val="visible"/>
                                      </p:to>
                                    </p:set>
                                    <p:animEffect transition="in" filter="fade">
                                      <p:cBhvr>
                                        <p:cTn id="46" dur="2250"/>
                                        <p:tgtEl>
                                          <p:spTgt spid="2078"/>
                                        </p:tgtEl>
                                      </p:cBhvr>
                                    </p:animEffect>
                                  </p:childTnLst>
                                </p:cTn>
                              </p:par>
                              <p:par>
                                <p:cTn id="47" presetID="10" presetClass="entr" presetSubtype="0" fill="hold" nodeType="withEffect">
                                  <p:stCondLst>
                                    <p:cond delay="9900"/>
                                  </p:stCondLst>
                                  <p:childTnLst>
                                    <p:set>
                                      <p:cBhvr>
                                        <p:cTn id="48" dur="1" fill="hold">
                                          <p:stCondLst>
                                            <p:cond delay="0"/>
                                          </p:stCondLst>
                                        </p:cTn>
                                        <p:tgtEl>
                                          <p:spTgt spid="2080"/>
                                        </p:tgtEl>
                                        <p:attrNameLst>
                                          <p:attrName>style.visibility</p:attrName>
                                        </p:attrNameLst>
                                      </p:cBhvr>
                                      <p:to>
                                        <p:strVal val="visible"/>
                                      </p:to>
                                    </p:set>
                                    <p:animEffect transition="in" filter="fade">
                                      <p:cBhvr>
                                        <p:cTn id="49" dur="2250"/>
                                        <p:tgtEl>
                                          <p:spTgt spid="2080"/>
                                        </p:tgtEl>
                                      </p:cBhvr>
                                    </p:animEffect>
                                  </p:childTnLst>
                                </p:cTn>
                              </p:par>
                              <p:par>
                                <p:cTn id="50" presetID="10" presetClass="entr" presetSubtype="0" fill="hold" nodeType="withEffect">
                                  <p:stCondLst>
                                    <p:cond delay="12400"/>
                                  </p:stCondLst>
                                  <p:childTnLst>
                                    <p:set>
                                      <p:cBhvr>
                                        <p:cTn id="51" dur="1" fill="hold">
                                          <p:stCondLst>
                                            <p:cond delay="0"/>
                                          </p:stCondLst>
                                        </p:cTn>
                                        <p:tgtEl>
                                          <p:spTgt spid="2082"/>
                                        </p:tgtEl>
                                        <p:attrNameLst>
                                          <p:attrName>style.visibility</p:attrName>
                                        </p:attrNameLst>
                                      </p:cBhvr>
                                      <p:to>
                                        <p:strVal val="visible"/>
                                      </p:to>
                                    </p:set>
                                    <p:animEffect transition="in" filter="fade">
                                      <p:cBhvr>
                                        <p:cTn id="52" dur="2250"/>
                                        <p:tgtEl>
                                          <p:spTgt spid="2082"/>
                                        </p:tgtEl>
                                      </p:cBhvr>
                                    </p:animEffect>
                                  </p:childTnLst>
                                </p:cTn>
                              </p:par>
                              <p:par>
                                <p:cTn id="53" presetID="10" presetClass="entr" presetSubtype="0" fill="hold" nodeType="withEffect">
                                  <p:stCondLst>
                                    <p:cond delay="7500"/>
                                  </p:stCondLst>
                                  <p:childTnLst>
                                    <p:set>
                                      <p:cBhvr>
                                        <p:cTn id="54" dur="1" fill="hold">
                                          <p:stCondLst>
                                            <p:cond delay="0"/>
                                          </p:stCondLst>
                                        </p:cTn>
                                        <p:tgtEl>
                                          <p:spTgt spid="2084"/>
                                        </p:tgtEl>
                                        <p:attrNameLst>
                                          <p:attrName>style.visibility</p:attrName>
                                        </p:attrNameLst>
                                      </p:cBhvr>
                                      <p:to>
                                        <p:strVal val="visible"/>
                                      </p:to>
                                    </p:set>
                                    <p:animEffect transition="in" filter="fade">
                                      <p:cBhvr>
                                        <p:cTn id="55" dur="2250"/>
                                        <p:tgtEl>
                                          <p:spTgt spid="2084"/>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par>
                                <p:cTn id="63" presetID="10" presetClass="entr" presetSubtype="0"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par>
                                <p:cTn id="74" presetID="22" presetClass="entr" presetSubtype="8" fill="hold" nodeType="withEffect">
                                  <p:stCondLst>
                                    <p:cond delay="250"/>
                                  </p:stCondLst>
                                  <p:childTnLst>
                                    <p:set>
                                      <p:cBhvr>
                                        <p:cTn id="75" dur="1" fill="hold">
                                          <p:stCondLst>
                                            <p:cond delay="0"/>
                                          </p:stCondLst>
                                        </p:cTn>
                                        <p:tgtEl>
                                          <p:spTgt spid="16"/>
                                        </p:tgtEl>
                                        <p:attrNameLst>
                                          <p:attrName>style.visibility</p:attrName>
                                        </p:attrNameLst>
                                      </p:cBhvr>
                                      <p:to>
                                        <p:strVal val="visible"/>
                                      </p:to>
                                    </p:set>
                                    <p:animEffect transition="in" filter="wipe(left)">
                                      <p:cBhvr>
                                        <p:cTn id="76"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FE994-8DFA-A06B-E3D0-8F4200CFE04C}"/>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A1F552BC-45A4-BF09-74A0-DCDE16BBCB8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 t="327" r="122" b="833"/>
          <a:stretch>
            <a:fillRect/>
          </a:stretch>
        </p:blipFill>
        <p:spPr bwMode="auto">
          <a:xfrm>
            <a:off x="327418" y="1660190"/>
            <a:ext cx="2553396" cy="5044720"/>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4BA12E7-5F0A-6270-DFBD-02CAA57C893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614"/>
          <a:stretch>
            <a:fillRect/>
          </a:stretch>
        </p:blipFill>
        <p:spPr bwMode="auto">
          <a:xfrm>
            <a:off x="3066061" y="1690628"/>
            <a:ext cx="2478478" cy="50567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672C618-1DA3-E965-80C9-B4502085B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6674" y="1637957"/>
            <a:ext cx="2553396" cy="50738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A8EE7B9B-F880-BBDF-A248-E83FA676A8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7540" y="1634517"/>
            <a:ext cx="2553396" cy="50821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5E89597-A072-D4B5-A5C7-CBAE9E3ECAA8}"/>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EF008B94-3F6B-5B74-395B-B135D4E4BCCC}"/>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E6435855-7C21-73BA-B305-DE58EBDADC76}"/>
              </a:ext>
            </a:extLst>
          </p:cNvPr>
          <p:cNvSpPr>
            <a:spLocks noGrp="1"/>
          </p:cNvSpPr>
          <p:nvPr>
            <p:ph type="title"/>
          </p:nvPr>
        </p:nvSpPr>
        <p:spPr>
          <a:xfrm>
            <a:off x="692426" y="153090"/>
            <a:ext cx="10515600" cy="1325563"/>
          </a:xfrm>
        </p:spPr>
        <p:txBody>
          <a:bodyPr>
            <a:normAutofit/>
          </a:bodyPr>
          <a:lstStyle/>
          <a:p>
            <a:r>
              <a:rPr lang="en-US">
                <a:solidFill>
                  <a:schemeClr val="bg1"/>
                </a:solidFill>
                <a:ea typeface="+mj-lt"/>
                <a:cs typeface="+mj-lt"/>
              </a:rPr>
              <a:t>The Communication App</a:t>
            </a:r>
            <a:endParaRPr lang="en-US">
              <a:solidFill>
                <a:schemeClr val="bg1"/>
              </a:solidFill>
            </a:endParaRPr>
          </a:p>
        </p:txBody>
      </p:sp>
      <p:cxnSp>
        <p:nvCxnSpPr>
          <p:cNvPr id="8" name="Straight Connector 7">
            <a:extLst>
              <a:ext uri="{FF2B5EF4-FFF2-40B4-BE49-F238E27FC236}">
                <a16:creationId xmlns:a16="http://schemas.microsoft.com/office/drawing/2014/main" id="{07BE6B31-E058-C97D-7367-251FD2E26505}"/>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C0FEA3B0-4403-E8D8-857F-B4034B778740}"/>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62981"/>
                </a:solidFill>
              </a:rPr>
              <a:t>20</a:t>
            </a:fld>
            <a:endParaRPr lang="en-US" sz="1600" b="1">
              <a:solidFill>
                <a:srgbClr val="262981"/>
              </a:solidFill>
            </a:endParaRPr>
          </a:p>
        </p:txBody>
      </p:sp>
      <p:sp>
        <p:nvSpPr>
          <p:cNvPr id="2" name="Rectangle 5">
            <a:extLst>
              <a:ext uri="{FF2B5EF4-FFF2-40B4-BE49-F238E27FC236}">
                <a16:creationId xmlns:a16="http://schemas.microsoft.com/office/drawing/2014/main" id="{49421D18-5A55-71E4-E127-A3C05049794D}"/>
              </a:ext>
            </a:extLst>
          </p:cNvPr>
          <p:cNvSpPr>
            <a:spLocks noChangeArrowheads="1"/>
          </p:cNvSpPr>
          <p:nvPr/>
        </p:nvSpPr>
        <p:spPr bwMode="auto">
          <a:xfrm>
            <a:off x="983974" y="14786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a:extLst>
              <a:ext uri="{FF2B5EF4-FFF2-40B4-BE49-F238E27FC236}">
                <a16:creationId xmlns:a16="http://schemas.microsoft.com/office/drawing/2014/main" id="{0A8130AA-1A82-181C-76A2-CE71003E2E3F}"/>
              </a:ext>
            </a:extLst>
          </p:cNvPr>
          <p:cNvSpPr>
            <a:spLocks noChangeArrowheads="1"/>
          </p:cNvSpPr>
          <p:nvPr/>
        </p:nvSpPr>
        <p:spPr bwMode="auto">
          <a:xfrm>
            <a:off x="983974" y="13594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8487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2A77B-3068-1A4D-4DD8-853CF3FAF1B0}"/>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084A7932-85E3-F928-1E2E-D4BB18B75D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 t="327" r="122" b="833"/>
          <a:stretch>
            <a:fillRect/>
          </a:stretch>
        </p:blipFill>
        <p:spPr bwMode="auto">
          <a:xfrm>
            <a:off x="4180953" y="1476814"/>
            <a:ext cx="3830094" cy="7567080"/>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CE35EC92-F04A-F2F2-B425-4EB61F050AE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14"/>
          <a:stretch>
            <a:fillRect/>
          </a:stretch>
        </p:blipFill>
        <p:spPr bwMode="auto">
          <a:xfrm>
            <a:off x="8610600" y="1668112"/>
            <a:ext cx="2478478" cy="50567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1A8DD0A-6D9A-D174-00BE-339734C1BC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1213" y="1615441"/>
            <a:ext cx="2553396" cy="50738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3E1F7EB3-0FFB-DB98-2DC2-30F714CB47F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62079" y="1612001"/>
            <a:ext cx="2553396" cy="50821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DD4A082-742A-5EE3-2D9C-C69A0AE9C790}"/>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016BD0FC-D430-6EFA-94C4-5C5B84BB8EDE}"/>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AE6C8538-01E8-961F-E411-3CA8CC7E9364}"/>
              </a:ext>
            </a:extLst>
          </p:cNvPr>
          <p:cNvSpPr>
            <a:spLocks noGrp="1"/>
          </p:cNvSpPr>
          <p:nvPr>
            <p:ph type="title"/>
          </p:nvPr>
        </p:nvSpPr>
        <p:spPr>
          <a:xfrm>
            <a:off x="692426" y="153090"/>
            <a:ext cx="10515600" cy="1325563"/>
          </a:xfrm>
        </p:spPr>
        <p:txBody>
          <a:bodyPr>
            <a:normAutofit/>
          </a:bodyPr>
          <a:lstStyle/>
          <a:p>
            <a:r>
              <a:rPr lang="en-US">
                <a:solidFill>
                  <a:schemeClr val="bg1"/>
                </a:solidFill>
                <a:ea typeface="+mj-lt"/>
                <a:cs typeface="+mj-lt"/>
              </a:rPr>
              <a:t>The Communication App</a:t>
            </a:r>
            <a:endParaRPr lang="en-US">
              <a:solidFill>
                <a:schemeClr val="bg1"/>
              </a:solidFill>
            </a:endParaRPr>
          </a:p>
        </p:txBody>
      </p:sp>
      <p:cxnSp>
        <p:nvCxnSpPr>
          <p:cNvPr id="8" name="Straight Connector 7">
            <a:extLst>
              <a:ext uri="{FF2B5EF4-FFF2-40B4-BE49-F238E27FC236}">
                <a16:creationId xmlns:a16="http://schemas.microsoft.com/office/drawing/2014/main" id="{F753D206-3576-FD70-D014-9ACAD609B079}"/>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894386C4-99EA-94F5-01D4-E5EF3E37E8DD}"/>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62981"/>
                </a:solidFill>
              </a:rPr>
              <a:t>21</a:t>
            </a:fld>
            <a:endParaRPr lang="en-US" sz="1600" b="1">
              <a:solidFill>
                <a:srgbClr val="262981"/>
              </a:solidFill>
            </a:endParaRPr>
          </a:p>
        </p:txBody>
      </p:sp>
      <p:sp>
        <p:nvSpPr>
          <p:cNvPr id="2" name="Rectangle 5">
            <a:extLst>
              <a:ext uri="{FF2B5EF4-FFF2-40B4-BE49-F238E27FC236}">
                <a16:creationId xmlns:a16="http://schemas.microsoft.com/office/drawing/2014/main" id="{288A4969-8A7C-59E3-A61A-51814C25DBDC}"/>
              </a:ext>
            </a:extLst>
          </p:cNvPr>
          <p:cNvSpPr>
            <a:spLocks noChangeArrowheads="1"/>
          </p:cNvSpPr>
          <p:nvPr/>
        </p:nvSpPr>
        <p:spPr bwMode="auto">
          <a:xfrm>
            <a:off x="983974" y="14786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a:extLst>
              <a:ext uri="{FF2B5EF4-FFF2-40B4-BE49-F238E27FC236}">
                <a16:creationId xmlns:a16="http://schemas.microsoft.com/office/drawing/2014/main" id="{676B39B4-BDD5-F389-CFA5-4B77F7943C28}"/>
              </a:ext>
            </a:extLst>
          </p:cNvPr>
          <p:cNvSpPr>
            <a:spLocks noChangeArrowheads="1"/>
          </p:cNvSpPr>
          <p:nvPr/>
        </p:nvSpPr>
        <p:spPr bwMode="auto">
          <a:xfrm>
            <a:off x="983974" y="13594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907309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EAB83-A4F3-FDF2-14BB-ABEF4119BBC3}"/>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8BF7CE7B-3949-1769-2D39-8174DAA45AB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 t="327" r="122" b="833"/>
          <a:stretch>
            <a:fillRect/>
          </a:stretch>
        </p:blipFill>
        <p:spPr bwMode="auto">
          <a:xfrm>
            <a:off x="264696" y="1637612"/>
            <a:ext cx="2553396" cy="5044720"/>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140474CA-E384-86FA-14BF-E0E9C31B24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4"/>
          <a:stretch>
            <a:fillRect/>
          </a:stretch>
        </p:blipFill>
        <p:spPr bwMode="auto">
          <a:xfrm>
            <a:off x="4240564" y="1502291"/>
            <a:ext cx="3710872" cy="75712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0C4A318-F740-82E1-94D5-024B3039D9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17160" y="1610572"/>
            <a:ext cx="2553396" cy="50738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3211C8E3-E95A-6BD0-E0CD-F2C03E14A0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08026" y="1607132"/>
            <a:ext cx="2553396" cy="50821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C66CDD0-DFFA-0722-F602-287AB7614EF7}"/>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6C2F97F5-9F38-CF3B-8756-A5AD8975DAAF}"/>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2DC59953-1575-70B6-31D5-63E0D02B808A}"/>
              </a:ext>
            </a:extLst>
          </p:cNvPr>
          <p:cNvSpPr>
            <a:spLocks noGrp="1"/>
          </p:cNvSpPr>
          <p:nvPr>
            <p:ph type="title"/>
          </p:nvPr>
        </p:nvSpPr>
        <p:spPr>
          <a:xfrm>
            <a:off x="692426" y="153090"/>
            <a:ext cx="10515600" cy="1325563"/>
          </a:xfrm>
        </p:spPr>
        <p:txBody>
          <a:bodyPr>
            <a:normAutofit/>
          </a:bodyPr>
          <a:lstStyle/>
          <a:p>
            <a:r>
              <a:rPr lang="en-US">
                <a:solidFill>
                  <a:schemeClr val="bg1"/>
                </a:solidFill>
                <a:ea typeface="+mj-lt"/>
                <a:cs typeface="+mj-lt"/>
              </a:rPr>
              <a:t>The Communication App</a:t>
            </a:r>
            <a:endParaRPr lang="en-US">
              <a:solidFill>
                <a:schemeClr val="bg1"/>
              </a:solidFill>
            </a:endParaRPr>
          </a:p>
        </p:txBody>
      </p:sp>
      <p:cxnSp>
        <p:nvCxnSpPr>
          <p:cNvPr id="8" name="Straight Connector 7">
            <a:extLst>
              <a:ext uri="{FF2B5EF4-FFF2-40B4-BE49-F238E27FC236}">
                <a16:creationId xmlns:a16="http://schemas.microsoft.com/office/drawing/2014/main" id="{A7AA9561-2921-B98B-8D59-EC0A2CB18206}"/>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D784376D-C097-B235-E610-799BBC1C53B2}"/>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62981"/>
                </a:solidFill>
              </a:rPr>
              <a:t>22</a:t>
            </a:fld>
            <a:endParaRPr lang="en-US" sz="1600" b="1">
              <a:solidFill>
                <a:srgbClr val="262981"/>
              </a:solidFill>
            </a:endParaRPr>
          </a:p>
        </p:txBody>
      </p:sp>
      <p:sp>
        <p:nvSpPr>
          <p:cNvPr id="2" name="Rectangle 5">
            <a:extLst>
              <a:ext uri="{FF2B5EF4-FFF2-40B4-BE49-F238E27FC236}">
                <a16:creationId xmlns:a16="http://schemas.microsoft.com/office/drawing/2014/main" id="{4BFCE6BB-0F23-68E5-0C88-BF0C1D98E0A0}"/>
              </a:ext>
            </a:extLst>
          </p:cNvPr>
          <p:cNvSpPr>
            <a:spLocks noChangeArrowheads="1"/>
          </p:cNvSpPr>
          <p:nvPr/>
        </p:nvSpPr>
        <p:spPr bwMode="auto">
          <a:xfrm>
            <a:off x="983974" y="14786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a:extLst>
              <a:ext uri="{FF2B5EF4-FFF2-40B4-BE49-F238E27FC236}">
                <a16:creationId xmlns:a16="http://schemas.microsoft.com/office/drawing/2014/main" id="{A0E0F4CC-2EEC-E93F-EA35-276B683B315A}"/>
              </a:ext>
            </a:extLst>
          </p:cNvPr>
          <p:cNvSpPr>
            <a:spLocks noChangeArrowheads="1"/>
          </p:cNvSpPr>
          <p:nvPr/>
        </p:nvSpPr>
        <p:spPr bwMode="auto">
          <a:xfrm>
            <a:off x="983974" y="13594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1650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FCFA-F7C5-4537-9EC4-4ECBE0197579}"/>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06D15DF7-B3A5-D5CF-AE36-470B84735B4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 t="327" r="122" b="833"/>
          <a:stretch>
            <a:fillRect/>
          </a:stretch>
        </p:blipFill>
        <p:spPr bwMode="auto">
          <a:xfrm>
            <a:off x="-2553396" y="1660190"/>
            <a:ext cx="2553396" cy="5044720"/>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DA4C2A5-38B6-BEE6-2707-C6C6831B59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14"/>
          <a:stretch>
            <a:fillRect/>
          </a:stretch>
        </p:blipFill>
        <p:spPr bwMode="auto">
          <a:xfrm>
            <a:off x="185247" y="1690628"/>
            <a:ext cx="2478478" cy="50567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7A31379-F837-AE85-4799-DD6E98D21C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0887" y="1478653"/>
            <a:ext cx="3810226" cy="7571232"/>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2817F0BB-0116-A5BF-EB5A-7FDF598E05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6907" y="1590373"/>
            <a:ext cx="2553396" cy="50821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B13B25B-FE40-E577-FB81-55D509F37D35}"/>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EDF531E5-249F-CF2E-2F18-2D87F73AE59D}"/>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31FF0920-E985-6DEF-CC50-D99FE67FE2E7}"/>
              </a:ext>
            </a:extLst>
          </p:cNvPr>
          <p:cNvSpPr>
            <a:spLocks noGrp="1"/>
          </p:cNvSpPr>
          <p:nvPr>
            <p:ph type="title"/>
          </p:nvPr>
        </p:nvSpPr>
        <p:spPr>
          <a:xfrm>
            <a:off x="692426" y="153090"/>
            <a:ext cx="10515600" cy="1325563"/>
          </a:xfrm>
        </p:spPr>
        <p:txBody>
          <a:bodyPr>
            <a:normAutofit/>
          </a:bodyPr>
          <a:lstStyle/>
          <a:p>
            <a:r>
              <a:rPr lang="en-US">
                <a:solidFill>
                  <a:schemeClr val="bg1"/>
                </a:solidFill>
                <a:ea typeface="+mj-lt"/>
                <a:cs typeface="+mj-lt"/>
              </a:rPr>
              <a:t>The Communication App</a:t>
            </a:r>
            <a:endParaRPr lang="en-US">
              <a:solidFill>
                <a:schemeClr val="bg1"/>
              </a:solidFill>
            </a:endParaRPr>
          </a:p>
        </p:txBody>
      </p:sp>
      <p:cxnSp>
        <p:nvCxnSpPr>
          <p:cNvPr id="8" name="Straight Connector 7">
            <a:extLst>
              <a:ext uri="{FF2B5EF4-FFF2-40B4-BE49-F238E27FC236}">
                <a16:creationId xmlns:a16="http://schemas.microsoft.com/office/drawing/2014/main" id="{7044ADB5-DA9E-8596-B195-6261CB574F50}"/>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728CB0E4-171B-7877-FE04-AE2F3BACC646}"/>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62981"/>
                </a:solidFill>
              </a:rPr>
              <a:t>23</a:t>
            </a:fld>
            <a:endParaRPr lang="en-US" sz="1600" b="1">
              <a:solidFill>
                <a:srgbClr val="262981"/>
              </a:solidFill>
            </a:endParaRPr>
          </a:p>
        </p:txBody>
      </p:sp>
      <p:sp>
        <p:nvSpPr>
          <p:cNvPr id="2" name="Rectangle 5">
            <a:extLst>
              <a:ext uri="{FF2B5EF4-FFF2-40B4-BE49-F238E27FC236}">
                <a16:creationId xmlns:a16="http://schemas.microsoft.com/office/drawing/2014/main" id="{F3F8BE2B-5521-AE18-7C6E-8877C0F13C4F}"/>
              </a:ext>
            </a:extLst>
          </p:cNvPr>
          <p:cNvSpPr>
            <a:spLocks noChangeArrowheads="1"/>
          </p:cNvSpPr>
          <p:nvPr/>
        </p:nvSpPr>
        <p:spPr bwMode="auto">
          <a:xfrm>
            <a:off x="983974" y="14786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a:extLst>
              <a:ext uri="{FF2B5EF4-FFF2-40B4-BE49-F238E27FC236}">
                <a16:creationId xmlns:a16="http://schemas.microsoft.com/office/drawing/2014/main" id="{2E25EABC-F4BA-FA16-BCC6-49011D6EDDB4}"/>
              </a:ext>
            </a:extLst>
          </p:cNvPr>
          <p:cNvSpPr>
            <a:spLocks noChangeArrowheads="1"/>
          </p:cNvSpPr>
          <p:nvPr/>
        </p:nvSpPr>
        <p:spPr bwMode="auto">
          <a:xfrm>
            <a:off x="983974" y="13594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722818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6BFE1-2BD6-48C1-51B0-A23920560B6F}"/>
            </a:ext>
          </a:extLst>
        </p:cNvPr>
        <p:cNvGrpSpPr/>
        <p:nvPr/>
      </p:nvGrpSpPr>
      <p:grpSpPr>
        <a:xfrm>
          <a:off x="0" y="0"/>
          <a:ext cx="0" cy="0"/>
          <a:chOff x="0" y="0"/>
          <a:chExt cx="0" cy="0"/>
        </a:xfrm>
      </p:grpSpPr>
      <p:pic>
        <p:nvPicPr>
          <p:cNvPr id="1028" name="Picture 4">
            <a:extLst>
              <a:ext uri="{FF2B5EF4-FFF2-40B4-BE49-F238E27FC236}">
                <a16:creationId xmlns:a16="http://schemas.microsoft.com/office/drawing/2014/main" id="{950361B8-2F63-DCF2-BA5C-F9BA2C4AB11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2" t="327" r="122" b="833"/>
          <a:stretch>
            <a:fillRect/>
          </a:stretch>
        </p:blipFill>
        <p:spPr bwMode="auto">
          <a:xfrm>
            <a:off x="-5305748" y="1677103"/>
            <a:ext cx="2553396" cy="5044720"/>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BD44AF76-17F3-37AC-0254-4B159917DF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14"/>
          <a:stretch>
            <a:fillRect/>
          </a:stretch>
        </p:blipFill>
        <p:spPr bwMode="auto">
          <a:xfrm>
            <a:off x="-2567105" y="1707541"/>
            <a:ext cx="2478478" cy="50567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FFC29EF-43E9-AE51-00DE-8A08B7605D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08" y="1654870"/>
            <a:ext cx="2553396" cy="50738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1">
            <a:extLst>
              <a:ext uri="{FF2B5EF4-FFF2-40B4-BE49-F238E27FC236}">
                <a16:creationId xmlns:a16="http://schemas.microsoft.com/office/drawing/2014/main" id="{5F8153FC-A734-1431-4E1F-B62679454F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98" y="1478653"/>
            <a:ext cx="3804004" cy="75712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DC65FA2-1021-7B43-2877-0572F576A72A}"/>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BA02EE2E-E889-FFD6-9C3B-F9FA7915FCEC}"/>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A0C02AFA-109D-4417-1917-E469F2CFBC9B}"/>
              </a:ext>
            </a:extLst>
          </p:cNvPr>
          <p:cNvSpPr>
            <a:spLocks noGrp="1"/>
          </p:cNvSpPr>
          <p:nvPr>
            <p:ph type="title"/>
          </p:nvPr>
        </p:nvSpPr>
        <p:spPr>
          <a:xfrm>
            <a:off x="692426" y="153090"/>
            <a:ext cx="10515600" cy="1325563"/>
          </a:xfrm>
        </p:spPr>
        <p:txBody>
          <a:bodyPr>
            <a:normAutofit/>
          </a:bodyPr>
          <a:lstStyle/>
          <a:p>
            <a:r>
              <a:rPr lang="en-US">
                <a:solidFill>
                  <a:schemeClr val="bg1"/>
                </a:solidFill>
                <a:ea typeface="+mj-lt"/>
                <a:cs typeface="+mj-lt"/>
              </a:rPr>
              <a:t>The Communication App</a:t>
            </a:r>
            <a:endParaRPr lang="en-US">
              <a:solidFill>
                <a:schemeClr val="bg1"/>
              </a:solidFill>
            </a:endParaRPr>
          </a:p>
        </p:txBody>
      </p:sp>
      <p:cxnSp>
        <p:nvCxnSpPr>
          <p:cNvPr id="8" name="Straight Connector 7">
            <a:extLst>
              <a:ext uri="{FF2B5EF4-FFF2-40B4-BE49-F238E27FC236}">
                <a16:creationId xmlns:a16="http://schemas.microsoft.com/office/drawing/2014/main" id="{6F90F2BA-53E5-63F5-2F9B-000D08CB612D}"/>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456227E1-031B-B6C4-F7C7-CC860DF73C4C}"/>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62981"/>
                </a:solidFill>
              </a:rPr>
              <a:t>24</a:t>
            </a:fld>
            <a:endParaRPr lang="en-US" sz="1600" b="1">
              <a:solidFill>
                <a:srgbClr val="262981"/>
              </a:solidFill>
            </a:endParaRPr>
          </a:p>
        </p:txBody>
      </p:sp>
      <p:sp>
        <p:nvSpPr>
          <p:cNvPr id="2" name="Rectangle 5">
            <a:extLst>
              <a:ext uri="{FF2B5EF4-FFF2-40B4-BE49-F238E27FC236}">
                <a16:creationId xmlns:a16="http://schemas.microsoft.com/office/drawing/2014/main" id="{195D3DBF-BC38-DB60-FCAD-CE22EEE9579B}"/>
              </a:ext>
            </a:extLst>
          </p:cNvPr>
          <p:cNvSpPr>
            <a:spLocks noChangeArrowheads="1"/>
          </p:cNvSpPr>
          <p:nvPr/>
        </p:nvSpPr>
        <p:spPr bwMode="auto">
          <a:xfrm>
            <a:off x="983974" y="147865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Rectangle 6">
            <a:extLst>
              <a:ext uri="{FF2B5EF4-FFF2-40B4-BE49-F238E27FC236}">
                <a16:creationId xmlns:a16="http://schemas.microsoft.com/office/drawing/2014/main" id="{E1538B62-79FC-C964-4B45-02D015A8E681}"/>
              </a:ext>
            </a:extLst>
          </p:cNvPr>
          <p:cNvSpPr>
            <a:spLocks noChangeArrowheads="1"/>
          </p:cNvSpPr>
          <p:nvPr/>
        </p:nvSpPr>
        <p:spPr bwMode="auto">
          <a:xfrm>
            <a:off x="983974" y="1359445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35596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47FDC-5E1B-1CD9-D579-15D0BAF2A1DE}"/>
            </a:ext>
          </a:extLst>
        </p:cNvPr>
        <p:cNvGrpSpPr/>
        <p:nvPr/>
      </p:nvGrpSpPr>
      <p:grpSpPr>
        <a:xfrm>
          <a:off x="0" y="0"/>
          <a:ext cx="0" cy="0"/>
          <a:chOff x="0" y="0"/>
          <a:chExt cx="0" cy="0"/>
        </a:xfrm>
      </p:grpSpPr>
      <p:pic>
        <p:nvPicPr>
          <p:cNvPr id="17" name="Picture 22">
            <a:extLst>
              <a:ext uri="{FF2B5EF4-FFF2-40B4-BE49-F238E27FC236}">
                <a16:creationId xmlns:a16="http://schemas.microsoft.com/office/drawing/2014/main" id="{403C2E63-36ED-EC57-A5D2-950D296B363F}"/>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t="13996" b="16073"/>
          <a:stretch>
            <a:fillRect/>
          </a:stretch>
        </p:blipFill>
        <p:spPr bwMode="auto">
          <a:xfrm>
            <a:off x="0" y="1117600"/>
            <a:ext cx="12192000" cy="56849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A318DE-BCFD-CF12-D63D-962F86B417A5}"/>
              </a:ext>
            </a:extLst>
          </p:cNvPr>
          <p:cNvSpPr/>
          <p:nvPr/>
        </p:nvSpPr>
        <p:spPr>
          <a:xfrm>
            <a:off x="0" y="-6214"/>
            <a:ext cx="12192000" cy="1589708"/>
          </a:xfrm>
          <a:prstGeom prst="rect">
            <a:avLst/>
          </a:prstGeom>
          <a:gradFill>
            <a:gsLst>
              <a:gs pos="73000">
                <a:srgbClr val="708FB2"/>
              </a:gs>
              <a:gs pos="0">
                <a:srgbClr val="708FB2"/>
              </a:gs>
              <a:gs pos="100000">
                <a:schemeClr val="bg1">
                  <a:alpha val="0"/>
                </a:schemeClr>
              </a:gs>
            </a:gsLst>
            <a:lin ang="5400000" scaled="1"/>
          </a:gra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a:solidFill>
                  <a:schemeClr val="bg1"/>
                </a:solidFill>
              </a:rPr>
              <a:t>	Acknowledgements</a:t>
            </a:r>
          </a:p>
        </p:txBody>
      </p:sp>
      <p:sp>
        <p:nvSpPr>
          <p:cNvPr id="6" name="Frame 5">
            <a:extLst>
              <a:ext uri="{FF2B5EF4-FFF2-40B4-BE49-F238E27FC236}">
                <a16:creationId xmlns:a16="http://schemas.microsoft.com/office/drawing/2014/main" id="{DE439C9C-913C-3032-B31B-3AC4AA1094BF}"/>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Slide Number Placeholder 12">
            <a:extLst>
              <a:ext uri="{FF2B5EF4-FFF2-40B4-BE49-F238E27FC236}">
                <a16:creationId xmlns:a16="http://schemas.microsoft.com/office/drawing/2014/main" id="{76BF383F-7323-CEE1-67B2-3867EF0BE0AB}"/>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262981"/>
                </a:solidFill>
              </a:rPr>
              <a:t>25</a:t>
            </a:fld>
            <a:endParaRPr lang="en-US" sz="1600" b="1">
              <a:solidFill>
                <a:srgbClr val="262981"/>
              </a:solidFill>
            </a:endParaRPr>
          </a:p>
        </p:txBody>
      </p:sp>
      <p:sp>
        <p:nvSpPr>
          <p:cNvPr id="2" name="Content Placeholder 2">
            <a:extLst>
              <a:ext uri="{FF2B5EF4-FFF2-40B4-BE49-F238E27FC236}">
                <a16:creationId xmlns:a16="http://schemas.microsoft.com/office/drawing/2014/main" id="{C6F9C302-A50B-E9AD-97D9-39919896FA5E}"/>
              </a:ext>
            </a:extLst>
          </p:cNvPr>
          <p:cNvSpPr>
            <a:spLocks noGrp="1"/>
          </p:cNvSpPr>
          <p:nvPr>
            <p:ph idx="1"/>
          </p:nvPr>
        </p:nvSpPr>
        <p:spPr>
          <a:xfrm>
            <a:off x="838200" y="3087229"/>
            <a:ext cx="10515600" cy="3451683"/>
          </a:xfrm>
        </p:spPr>
        <p:txBody>
          <a:bodyPr>
            <a:normAutofit/>
          </a:bodyPr>
          <a:lstStyle/>
          <a:p>
            <a:pPr marL="0" indent="0" algn="ctr">
              <a:buNone/>
            </a:pPr>
            <a:r>
              <a:rPr lang="en-US" sz="3200" b="1"/>
              <a:t>Project Sponsor</a:t>
            </a:r>
            <a:br>
              <a:rPr lang="en-US" sz="3200"/>
            </a:br>
            <a:r>
              <a:rPr lang="en-US" sz="3200" err="1"/>
              <a:t>SolidarityNow</a:t>
            </a:r>
            <a:endParaRPr lang="en-US" sz="3200" b="1"/>
          </a:p>
          <a:p>
            <a:pPr marL="0" indent="0" algn="ctr">
              <a:buNone/>
            </a:pPr>
            <a:r>
              <a:rPr lang="en-US" sz="3200" b="1"/>
              <a:t>Project Advisors</a:t>
            </a:r>
            <a:br>
              <a:rPr lang="en-US" sz="3200"/>
            </a:br>
            <a:r>
              <a:rPr lang="en-US" sz="3200"/>
              <a:t>Professor Melissa Butler</a:t>
            </a:r>
            <a:br>
              <a:rPr lang="en-US" sz="3200"/>
            </a:br>
            <a:r>
              <a:rPr lang="en-US" sz="3200"/>
              <a:t>Professor Robert Kinicki</a:t>
            </a:r>
            <a:endParaRPr lang="en-US" sz="800"/>
          </a:p>
          <a:p>
            <a:pPr marL="0" indent="0" algn="ctr">
              <a:buNone/>
            </a:pPr>
            <a:r>
              <a:rPr lang="en-US" sz="3200" b="1"/>
              <a:t>WPI Global Projects Program</a:t>
            </a:r>
            <a:br>
              <a:rPr lang="en-US" sz="3200"/>
            </a:br>
            <a:r>
              <a:rPr lang="en-US" sz="3200"/>
              <a:t>The WPI Global Office</a:t>
            </a:r>
          </a:p>
        </p:txBody>
      </p:sp>
      <p:sp>
        <p:nvSpPr>
          <p:cNvPr id="11" name="Title 1">
            <a:extLst>
              <a:ext uri="{FF2B5EF4-FFF2-40B4-BE49-F238E27FC236}">
                <a16:creationId xmlns:a16="http://schemas.microsoft.com/office/drawing/2014/main" id="{30DD956A-95B3-23D1-E0A1-C7CC563D1B4F}"/>
              </a:ext>
            </a:extLst>
          </p:cNvPr>
          <p:cNvSpPr txBox="1">
            <a:spLocks/>
          </p:cNvSpPr>
          <p:nvPr/>
        </p:nvSpPr>
        <p:spPr>
          <a:xfrm>
            <a:off x="242881" y="136525"/>
            <a:ext cx="11856358" cy="13821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a:solidFill>
                <a:schemeClr val="bg1"/>
              </a:solidFill>
            </a:endParaRPr>
          </a:p>
        </p:txBody>
      </p:sp>
    </p:spTree>
    <p:extLst>
      <p:ext uri="{BB962C8B-B14F-4D97-AF65-F5344CB8AC3E}">
        <p14:creationId xmlns:p14="http://schemas.microsoft.com/office/powerpoint/2010/main" val="303321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FECCC-0DBA-5A59-8D34-B985625D8879}"/>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3F2BCCE0-E66A-FB9C-D7C2-D76EFA4521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6" t="20844" r="-178" b="23732"/>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B3A80C11-9BB7-B420-B961-44BD678470ED}"/>
              </a:ext>
            </a:extLst>
          </p:cNvPr>
          <p:cNvSpPr/>
          <p:nvPr/>
        </p:nvSpPr>
        <p:spPr>
          <a:xfrm>
            <a:off x="0" y="3709035"/>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4EF4B33C-2AFD-1825-7A08-69D291B9294D}"/>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F62E0F0A-6046-08EC-9320-42487D992BDB}"/>
              </a:ext>
            </a:extLst>
          </p:cNvPr>
          <p:cNvSpPr>
            <a:spLocks noGrp="1"/>
          </p:cNvSpPr>
          <p:nvPr>
            <p:ph type="title"/>
          </p:nvPr>
        </p:nvSpPr>
        <p:spPr>
          <a:xfrm>
            <a:off x="782182" y="3841107"/>
            <a:ext cx="10515600" cy="1325563"/>
          </a:xfrm>
        </p:spPr>
        <p:txBody>
          <a:bodyPr>
            <a:normAutofit fontScale="90000"/>
          </a:bodyPr>
          <a:lstStyle/>
          <a:p>
            <a:pPr algn="ctr"/>
            <a:r>
              <a:rPr lang="en-US">
                <a:solidFill>
                  <a:schemeClr val="bg1"/>
                </a:solidFill>
                <a:ea typeface="+mj-lt"/>
                <a:cs typeface="+mj-lt"/>
              </a:rPr>
              <a:t>Thank you!</a:t>
            </a:r>
            <a:br>
              <a:rPr lang="en-US">
                <a:solidFill>
                  <a:schemeClr val="bg1"/>
                </a:solidFill>
                <a:ea typeface="+mj-lt"/>
                <a:cs typeface="+mj-lt"/>
              </a:rPr>
            </a:br>
            <a:br>
              <a:rPr lang="en-US" sz="1800">
                <a:solidFill>
                  <a:schemeClr val="bg1"/>
                </a:solidFill>
                <a:ea typeface="+mj-lt"/>
                <a:cs typeface="+mj-lt"/>
              </a:rPr>
            </a:br>
            <a:r>
              <a:rPr lang="en-US">
                <a:solidFill>
                  <a:schemeClr val="bg1"/>
                </a:solidFill>
                <a:ea typeface="+mj-lt"/>
                <a:cs typeface="+mj-lt"/>
              </a:rPr>
              <a:t>Questions?</a:t>
            </a:r>
            <a:endParaRPr lang="en-US">
              <a:solidFill>
                <a:schemeClr val="bg1"/>
              </a:solidFill>
            </a:endParaRPr>
          </a:p>
        </p:txBody>
      </p:sp>
      <p:cxnSp>
        <p:nvCxnSpPr>
          <p:cNvPr id="8" name="Straight Connector 7">
            <a:extLst>
              <a:ext uri="{FF2B5EF4-FFF2-40B4-BE49-F238E27FC236}">
                <a16:creationId xmlns:a16="http://schemas.microsoft.com/office/drawing/2014/main" id="{B8E34194-FD74-95BE-0585-7469D5CF3107}"/>
              </a:ext>
            </a:extLst>
          </p:cNvPr>
          <p:cNvCxnSpPr>
            <a:cxnSpLocks/>
          </p:cNvCxnSpPr>
          <p:nvPr/>
        </p:nvCxnSpPr>
        <p:spPr>
          <a:xfrm>
            <a:off x="0" y="5286881"/>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814AAF17-EDB7-6300-8522-099F26C56FAE}"/>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rgbClr val="FFFF00"/>
                </a:solidFill>
              </a:rPr>
              <a:t>26</a:t>
            </a:fld>
            <a:endParaRPr lang="en-US" sz="1600" b="1">
              <a:solidFill>
                <a:srgbClr val="FFFF00"/>
              </a:solidFill>
            </a:endParaRPr>
          </a:p>
        </p:txBody>
      </p:sp>
      <p:cxnSp>
        <p:nvCxnSpPr>
          <p:cNvPr id="2" name="Straight Connector 1">
            <a:extLst>
              <a:ext uri="{FF2B5EF4-FFF2-40B4-BE49-F238E27FC236}">
                <a16:creationId xmlns:a16="http://schemas.microsoft.com/office/drawing/2014/main" id="{C7CC7621-68C8-05A5-70DF-FE8ECD571F7E}"/>
              </a:ext>
            </a:extLst>
          </p:cNvPr>
          <p:cNvCxnSpPr>
            <a:cxnSpLocks/>
          </p:cNvCxnSpPr>
          <p:nvPr/>
        </p:nvCxnSpPr>
        <p:spPr>
          <a:xfrm>
            <a:off x="0" y="3709035"/>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66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9B48A-FFD0-FFF1-C19C-B02CDC19ABE9}"/>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CE96B8-8637-99EA-751C-5801F5F39301}"/>
              </a:ext>
            </a:extLst>
          </p:cNvPr>
          <p:cNvSpPr>
            <a:spLocks noGrp="1"/>
          </p:cNvSpPr>
          <p:nvPr>
            <p:ph idx="1"/>
          </p:nvPr>
        </p:nvSpPr>
        <p:spPr>
          <a:xfrm>
            <a:off x="135467" y="1687691"/>
            <a:ext cx="11938000" cy="5089345"/>
          </a:xfrm>
        </p:spPr>
        <p:txBody>
          <a:bodyPr vert="horz" lIns="91440" tIns="45720" rIns="91440" bIns="45720" rtlCol="0" anchor="t">
            <a:normAutofit lnSpcReduction="10000"/>
          </a:bodyPr>
          <a:lstStyle/>
          <a:p>
            <a:pPr marL="0" indent="0">
              <a:buNone/>
            </a:pPr>
            <a:r>
              <a:rPr lang="en-US" sz="1200"/>
              <a:t>Slide 2: </a:t>
            </a:r>
          </a:p>
          <a:p>
            <a:pPr>
              <a:buNone/>
            </a:pPr>
            <a:r>
              <a:rPr lang="en-US" sz="1200">
                <a:ea typeface="+mn-lt"/>
                <a:cs typeface="+mn-lt"/>
              </a:rPr>
              <a:t>EM-DAT, &amp; CRED/</a:t>
            </a:r>
            <a:r>
              <a:rPr lang="en-US" sz="1200" err="1">
                <a:ea typeface="+mn-lt"/>
                <a:cs typeface="+mn-lt"/>
              </a:rPr>
              <a:t>UCLouvain</a:t>
            </a:r>
            <a:r>
              <a:rPr lang="en-US" sz="1200">
                <a:ea typeface="+mn-lt"/>
                <a:cs typeface="+mn-lt"/>
              </a:rPr>
              <a:t>. (2025). </a:t>
            </a:r>
            <a:r>
              <a:rPr lang="en-US" sz="1200" i="1">
                <a:ea typeface="+mn-lt"/>
                <a:cs typeface="+mn-lt"/>
              </a:rPr>
              <a:t>EM-DAT: The International Disaster Database</a:t>
            </a:r>
            <a:r>
              <a:rPr lang="en-US" sz="1200">
                <a:ea typeface="+mn-lt"/>
                <a:cs typeface="+mn-lt"/>
              </a:rPr>
              <a:t> [Data set]. </a:t>
            </a:r>
            <a:r>
              <a:rPr lang="en-US" sz="1200">
                <a:ea typeface="+mn-lt"/>
                <a:cs typeface="+mn-lt"/>
                <a:hlinkClick r:id="rId2"/>
              </a:rPr>
              <a:t>https://ourworldindata.org/grapher/number-of-natural-disaster-events</a:t>
            </a:r>
            <a:endParaRPr lang="en-US" sz="1200"/>
          </a:p>
          <a:p>
            <a:pPr marL="0" indent="0">
              <a:buNone/>
            </a:pPr>
            <a:r>
              <a:rPr lang="en-US" sz="1200"/>
              <a:t>Slide 3-4:</a:t>
            </a:r>
          </a:p>
          <a:p>
            <a:pPr marL="0" indent="0">
              <a:buNone/>
            </a:pPr>
            <a:r>
              <a:rPr lang="en-US" sz="1200"/>
              <a:t>Adapted diagram: </a:t>
            </a:r>
            <a:r>
              <a:rPr lang="en-US" sz="1200" i="1"/>
              <a:t>demonstrating how the storm developed beyond a flooding crisis (source: </a:t>
            </a:r>
            <a:r>
              <a:rPr lang="en-US" sz="1200" i="1">
                <a:hlinkClick r:id="rId3"/>
              </a:rPr>
              <a:t>https://doi.org/10.3390/w17070912</a:t>
            </a:r>
            <a:r>
              <a:rPr lang="en-US" sz="1200" i="1"/>
              <a:t>)</a:t>
            </a:r>
          </a:p>
          <a:p>
            <a:pPr marL="0" indent="0">
              <a:buNone/>
            </a:pPr>
            <a:r>
              <a:rPr lang="en-US" sz="1200"/>
              <a:t>Slide 6:</a:t>
            </a:r>
          </a:p>
          <a:p>
            <a:pPr marL="457200" marR="0" indent="-457200">
              <a:lnSpc>
                <a:spcPct val="100000"/>
              </a:lnSpc>
              <a:spcAft>
                <a:spcPts val="800"/>
              </a:spcAft>
              <a:buNone/>
            </a:pPr>
            <a:r>
              <a:rPr lang="en-US" sz="1200">
                <a:effectLst/>
                <a:ea typeface="MS Mincho" panose="02020609040205080304" pitchFamily="49" charset="-128"/>
                <a:cs typeface="Arial" panose="020B0604020202020204" pitchFamily="34" charset="0"/>
              </a:rPr>
              <a:t>FEMA. (2014). </a:t>
            </a:r>
            <a:r>
              <a:rPr lang="en-US" sz="1200" i="1">
                <a:effectLst/>
                <a:ea typeface="MS Mincho" panose="02020609040205080304" pitchFamily="49" charset="-128"/>
                <a:cs typeface="Arial" panose="020B0604020202020204" pitchFamily="34" charset="0"/>
              </a:rPr>
              <a:t>Communicating in an emergency</a:t>
            </a:r>
            <a:r>
              <a:rPr lang="en-US" sz="1200">
                <a:effectLst/>
                <a:ea typeface="MS Mincho" panose="02020609040205080304" pitchFamily="49" charset="-128"/>
                <a:cs typeface="Arial" panose="020B0604020202020204" pitchFamily="34" charset="0"/>
              </a:rPr>
              <a:t>. </a:t>
            </a:r>
            <a:r>
              <a:rPr lang="en-US" sz="1200" u="sng">
                <a:solidFill>
                  <a:srgbClr val="467886"/>
                </a:solidFill>
                <a:ea typeface="MS Mincho" panose="02020609040205080304" pitchFamily="49" charset="-128"/>
                <a:cs typeface="Arial" panose="020B0604020202020204" pitchFamily="34" charset="0"/>
                <a:hlinkClick r:id="rId4"/>
              </a:rPr>
              <a:t>https://training.fema.gov/emiweb/is/is242b/student%20manual/sm_03.pdf</a:t>
            </a:r>
            <a:endParaRPr lang="en-US" sz="1200"/>
          </a:p>
          <a:p>
            <a:pPr marL="0" indent="0">
              <a:buNone/>
            </a:pPr>
            <a:r>
              <a:rPr lang="en-US" sz="1200"/>
              <a:t>Slide 7:</a:t>
            </a:r>
          </a:p>
          <a:p>
            <a:pPr marL="457200" marR="0" indent="-457200">
              <a:lnSpc>
                <a:spcPct val="200000"/>
              </a:lnSpc>
              <a:spcAft>
                <a:spcPts val="800"/>
              </a:spcAft>
              <a:buNone/>
            </a:pPr>
            <a:r>
              <a:rPr lang="en-US" sz="1200">
                <a:effectLst/>
                <a:ea typeface="Times New Roman" panose="02020603050405020304" pitchFamily="18" charset="0"/>
                <a:cs typeface="Arial" panose="020B0604020202020204" pitchFamily="34" charset="0"/>
              </a:rPr>
              <a:t>Barrantes, S. A., </a:t>
            </a:r>
            <a:r>
              <a:rPr lang="en-US" sz="1200" err="1">
                <a:effectLst/>
                <a:ea typeface="Times New Roman" panose="02020603050405020304" pitchFamily="18" charset="0"/>
                <a:cs typeface="Arial" panose="020B0604020202020204" pitchFamily="34" charset="0"/>
              </a:rPr>
              <a:t>RodrIguez</a:t>
            </a:r>
            <a:r>
              <a:rPr lang="en-US" sz="1200">
                <a:effectLst/>
                <a:ea typeface="Times New Roman" panose="02020603050405020304" pitchFamily="18" charset="0"/>
                <a:cs typeface="Arial" panose="020B0604020202020204" pitchFamily="34" charset="0"/>
              </a:rPr>
              <a:t>, M., </a:t>
            </a:r>
            <a:r>
              <a:rPr lang="en-US" sz="1200" err="1">
                <a:effectLst/>
                <a:ea typeface="Times New Roman" panose="02020603050405020304" pitchFamily="18" charset="0"/>
                <a:cs typeface="Arial" panose="020B0604020202020204" pitchFamily="34" charset="0"/>
              </a:rPr>
              <a:t>Pérez</a:t>
            </a:r>
            <a:r>
              <a:rPr lang="en-US" sz="1200">
                <a:effectLst/>
                <a:ea typeface="Times New Roman" panose="02020603050405020304" pitchFamily="18" charset="0"/>
                <a:cs typeface="Arial" panose="020B0604020202020204" pitchFamily="34" charset="0"/>
              </a:rPr>
              <a:t>, R., Agencia </a:t>
            </a:r>
            <a:r>
              <a:rPr lang="en-US" sz="1200" err="1">
                <a:effectLst/>
                <a:ea typeface="Times New Roman" panose="02020603050405020304" pitchFamily="18" charset="0"/>
                <a:cs typeface="Arial" panose="020B0604020202020204" pitchFamily="34" charset="0"/>
              </a:rPr>
              <a:t>Española</a:t>
            </a:r>
            <a:r>
              <a:rPr lang="en-US" sz="1200">
                <a:effectLst/>
                <a:ea typeface="Times New Roman" panose="02020603050405020304" pitchFamily="18" charset="0"/>
                <a:cs typeface="Arial" panose="020B0604020202020204" pitchFamily="34" charset="0"/>
              </a:rPr>
              <a:t> de </a:t>
            </a:r>
            <a:r>
              <a:rPr lang="en-US" sz="1200" err="1">
                <a:effectLst/>
                <a:ea typeface="Times New Roman" panose="02020603050405020304" pitchFamily="18" charset="0"/>
                <a:cs typeface="Arial" panose="020B0604020202020204" pitchFamily="34" charset="0"/>
              </a:rPr>
              <a:t>Cooperación</a:t>
            </a:r>
            <a:r>
              <a:rPr lang="en-US" sz="1200">
                <a:effectLst/>
                <a:ea typeface="Times New Roman" panose="02020603050405020304" pitchFamily="18" charset="0"/>
                <a:cs typeface="Arial" panose="020B0604020202020204" pitchFamily="34" charset="0"/>
              </a:rPr>
              <a:t> Internacional para </a:t>
            </a:r>
            <a:r>
              <a:rPr lang="en-US" sz="1200" err="1">
                <a:effectLst/>
                <a:ea typeface="Times New Roman" panose="02020603050405020304" pitchFamily="18" charset="0"/>
                <a:cs typeface="Arial" panose="020B0604020202020204" pitchFamily="34" charset="0"/>
              </a:rPr>
              <a:t>el</a:t>
            </a:r>
            <a:r>
              <a:rPr lang="en-US" sz="1200">
                <a:effectLst/>
                <a:ea typeface="Times New Roman" panose="02020603050405020304" pitchFamily="18" charset="0"/>
                <a:cs typeface="Arial" panose="020B0604020202020204" pitchFamily="34" charset="0"/>
              </a:rPr>
              <a:t> Desarrollo., Canadian International Development Agency., Pan American Health Organization., &amp; United States. (2009). </a:t>
            </a:r>
            <a:r>
              <a:rPr lang="en-US" sz="1200" i="1">
                <a:effectLst/>
                <a:ea typeface="Times New Roman" panose="02020603050405020304" pitchFamily="18" charset="0"/>
                <a:cs typeface="Arial" panose="020B0604020202020204" pitchFamily="34" charset="0"/>
              </a:rPr>
              <a:t>Information management and communication in emergencies and disasters: Manual for disaster response teams.</a:t>
            </a:r>
            <a:r>
              <a:rPr lang="en-US" sz="1200">
                <a:effectLst/>
                <a:ea typeface="Times New Roman" panose="02020603050405020304" pitchFamily="18" charset="0"/>
                <a:cs typeface="Arial" panose="020B0604020202020204" pitchFamily="34" charset="0"/>
              </a:rPr>
              <a:t> Pan American Health Organization.</a:t>
            </a:r>
            <a:endParaRPr lang="en-US" sz="1200"/>
          </a:p>
          <a:p>
            <a:pPr marL="0" indent="0">
              <a:buNone/>
            </a:pPr>
            <a:r>
              <a:rPr lang="en-US" sz="1200"/>
              <a:t>Slide 8: </a:t>
            </a:r>
          </a:p>
          <a:p>
            <a:pPr>
              <a:buNone/>
            </a:pPr>
            <a:r>
              <a:rPr lang="en-US" sz="1200" i="1" err="1">
                <a:ea typeface="+mn-lt"/>
                <a:cs typeface="+mn-lt"/>
              </a:rPr>
              <a:t>SolidarityNow</a:t>
            </a:r>
            <a:r>
              <a:rPr lang="en-US" sz="1200">
                <a:ea typeface="+mn-lt"/>
                <a:cs typeface="+mn-lt"/>
              </a:rPr>
              <a:t>. (n.d.). </a:t>
            </a:r>
            <a:r>
              <a:rPr lang="en-US" sz="1200" err="1">
                <a:ea typeface="+mn-lt"/>
                <a:cs typeface="+mn-lt"/>
              </a:rPr>
              <a:t>SolidarityNow</a:t>
            </a:r>
            <a:r>
              <a:rPr lang="en-US" sz="1200">
                <a:ea typeface="+mn-lt"/>
                <a:cs typeface="+mn-lt"/>
              </a:rPr>
              <a:t>. Retrieved </a:t>
            </a:r>
            <a:r>
              <a:rPr lang="en-US" sz="1200">
                <a:ea typeface="+mn-lt"/>
                <a:cs typeface="+mn-lt"/>
                <a:hlinkClick r:id="rId5"/>
              </a:rPr>
              <a:t>https://www.solidaritynow.org/en/</a:t>
            </a:r>
            <a:endParaRPr lang="en-US" sz="1200"/>
          </a:p>
          <a:p>
            <a:pPr>
              <a:buNone/>
            </a:pPr>
            <a:r>
              <a:rPr lang="en-US" sz="1200"/>
              <a:t>Slide 8:</a:t>
            </a:r>
          </a:p>
          <a:p>
            <a:pPr marL="0" indent="0">
              <a:buNone/>
            </a:pPr>
            <a:r>
              <a:rPr lang="en-US" sz="1200" err="1">
                <a:highlight>
                  <a:srgbClr val="FFFFFF"/>
                </a:highlight>
              </a:rPr>
              <a:t>Zavvos</a:t>
            </a:r>
            <a:r>
              <a:rPr lang="en-US" sz="1200">
                <a:highlight>
                  <a:srgbClr val="FFFFFF"/>
                </a:highlight>
              </a:rPr>
              <a:t>, S., &amp; Polena, M. (2023). Annual Report (No. 23; p. 89). </a:t>
            </a:r>
            <a:r>
              <a:rPr lang="en-US" sz="1200" err="1">
                <a:highlight>
                  <a:srgbClr val="FFFFFF"/>
                </a:highlight>
              </a:rPr>
              <a:t>SolidarityNow</a:t>
            </a:r>
            <a:r>
              <a:rPr lang="en-US" sz="1200">
                <a:highlight>
                  <a:srgbClr val="FFFFFF"/>
                </a:highlight>
              </a:rPr>
              <a:t>. </a:t>
            </a:r>
            <a:r>
              <a:rPr lang="en-US" sz="1200">
                <a:highlight>
                  <a:srgbClr val="FFFFFF"/>
                </a:highlight>
                <a:hlinkClick r:id="rId6"/>
              </a:rPr>
              <a:t>https://www.solidaritynow.org/wp-content/uploads/2025/09/annual-2023-ENG.pdf</a:t>
            </a:r>
            <a:r>
              <a:rPr lang="en-US" sz="1200">
                <a:highlight>
                  <a:srgbClr val="FFFFFF"/>
                </a:highlight>
              </a:rPr>
              <a:t> </a:t>
            </a:r>
          </a:p>
          <a:p>
            <a:pPr marL="0" indent="0">
              <a:buNone/>
            </a:pPr>
            <a:r>
              <a:rPr lang="en-US" sz="1200"/>
              <a:t>Slide 9-10:</a:t>
            </a:r>
          </a:p>
          <a:p>
            <a:pPr marL="0" indent="0">
              <a:buNone/>
            </a:pPr>
            <a:r>
              <a:rPr lang="en-US" sz="1200" err="1">
                <a:highlight>
                  <a:srgbClr val="FFFFFF"/>
                </a:highlight>
              </a:rPr>
              <a:t>Zavvos</a:t>
            </a:r>
            <a:r>
              <a:rPr lang="en-US" sz="1200">
                <a:highlight>
                  <a:srgbClr val="FFFFFF"/>
                </a:highlight>
              </a:rPr>
              <a:t>, S., &amp; Polena, M. (2023). Annual Report (No. 23; p. 89). </a:t>
            </a:r>
            <a:r>
              <a:rPr lang="en-US" sz="1200" err="1">
                <a:highlight>
                  <a:srgbClr val="FFFFFF"/>
                </a:highlight>
              </a:rPr>
              <a:t>SolidarityNow</a:t>
            </a:r>
            <a:r>
              <a:rPr lang="en-US" sz="1200">
                <a:highlight>
                  <a:srgbClr val="FFFFFF"/>
                </a:highlight>
              </a:rPr>
              <a:t>. </a:t>
            </a:r>
            <a:r>
              <a:rPr lang="en-US" sz="1200">
                <a:highlight>
                  <a:srgbClr val="FFFFFF"/>
                </a:highlight>
                <a:hlinkClick r:id="rId6"/>
              </a:rPr>
              <a:t>https://www.solidaritynow.org/wp-content/uploads/2025/09/annual-2023-ENG.pdf</a:t>
            </a:r>
            <a:r>
              <a:rPr lang="en-US" sz="1200">
                <a:highlight>
                  <a:srgbClr val="FFFFFF"/>
                </a:highlight>
              </a:rPr>
              <a:t> </a:t>
            </a:r>
          </a:p>
        </p:txBody>
      </p:sp>
      <p:sp>
        <p:nvSpPr>
          <p:cNvPr id="5" name="Rectangle 4">
            <a:extLst>
              <a:ext uri="{FF2B5EF4-FFF2-40B4-BE49-F238E27FC236}">
                <a16:creationId xmlns:a16="http://schemas.microsoft.com/office/drawing/2014/main" id="{AB198CE3-B7B5-C168-7F8F-4FCEF6EA6E89}"/>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932634EC-F03A-DB23-2769-6E586EAC8B9F}"/>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8D5216B1-F086-5CF6-C011-720BBE1E5420}"/>
              </a:ext>
            </a:extLst>
          </p:cNvPr>
          <p:cNvSpPr>
            <a:spLocks noGrp="1"/>
          </p:cNvSpPr>
          <p:nvPr>
            <p:ph type="title"/>
          </p:nvPr>
        </p:nvSpPr>
        <p:spPr>
          <a:xfrm>
            <a:off x="692426" y="153090"/>
            <a:ext cx="10515600" cy="1325563"/>
          </a:xfrm>
        </p:spPr>
        <p:txBody>
          <a:bodyPr>
            <a:normAutofit/>
          </a:bodyPr>
          <a:lstStyle/>
          <a:p>
            <a:r>
              <a:rPr lang="en-US">
                <a:solidFill>
                  <a:schemeClr val="bg1"/>
                </a:solidFill>
                <a:ea typeface="+mj-lt"/>
                <a:cs typeface="+mj-lt"/>
              </a:rPr>
              <a:t>References</a:t>
            </a:r>
            <a:endParaRPr lang="en-US">
              <a:solidFill>
                <a:schemeClr val="bg1"/>
              </a:solidFill>
            </a:endParaRPr>
          </a:p>
        </p:txBody>
      </p:sp>
      <p:cxnSp>
        <p:nvCxnSpPr>
          <p:cNvPr id="8" name="Straight Connector 7">
            <a:extLst>
              <a:ext uri="{FF2B5EF4-FFF2-40B4-BE49-F238E27FC236}">
                <a16:creationId xmlns:a16="http://schemas.microsoft.com/office/drawing/2014/main" id="{6029E08D-B16F-A210-3407-F275CC957DCF}"/>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A37E876B-4172-2F95-F856-D2EF846B92DD}"/>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solidFill>
                  <a:schemeClr val="bg1">
                    <a:lumMod val="50000"/>
                  </a:schemeClr>
                </a:solidFill>
              </a:rPr>
              <a:t>27</a:t>
            </a:fld>
            <a:endParaRPr lang="en-US" sz="1600" b="1">
              <a:solidFill>
                <a:schemeClr val="bg1">
                  <a:lumMod val="50000"/>
                </a:schemeClr>
              </a:solidFill>
            </a:endParaRPr>
          </a:p>
        </p:txBody>
      </p:sp>
    </p:spTree>
    <p:extLst>
      <p:ext uri="{BB962C8B-B14F-4D97-AF65-F5344CB8AC3E}">
        <p14:creationId xmlns:p14="http://schemas.microsoft.com/office/powerpoint/2010/main" val="27089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5A38F-A2EE-8D8D-24CF-D96208D44D7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81133F7-FF84-A75E-A9D4-E3E812FA74E0}"/>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0697EAB5-6A2A-4C67-9B0F-EC892D9481C0}"/>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0A6D82D7-A3AB-1F43-B869-2A11E4ED1BB0}"/>
              </a:ext>
            </a:extLst>
          </p:cNvPr>
          <p:cNvSpPr>
            <a:spLocks noGrp="1"/>
          </p:cNvSpPr>
          <p:nvPr>
            <p:ph type="title"/>
          </p:nvPr>
        </p:nvSpPr>
        <p:spPr>
          <a:xfrm>
            <a:off x="692426" y="153090"/>
            <a:ext cx="10515600" cy="1325563"/>
          </a:xfrm>
        </p:spPr>
        <p:txBody>
          <a:bodyPr>
            <a:normAutofit/>
          </a:bodyPr>
          <a:lstStyle/>
          <a:p>
            <a:r>
              <a:rPr lang="en-US">
                <a:solidFill>
                  <a:schemeClr val="bg1"/>
                </a:solidFill>
              </a:rPr>
              <a:t>Photo Citation</a:t>
            </a:r>
          </a:p>
        </p:txBody>
      </p:sp>
      <p:cxnSp>
        <p:nvCxnSpPr>
          <p:cNvPr id="8" name="Straight Connector 7">
            <a:extLst>
              <a:ext uri="{FF2B5EF4-FFF2-40B4-BE49-F238E27FC236}">
                <a16:creationId xmlns:a16="http://schemas.microsoft.com/office/drawing/2014/main" id="{32335CB7-F25A-7A4B-B7AD-5AFB318B3F14}"/>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3F61C07F-0A95-AF88-F746-A898D8E6BDB4}"/>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t>28</a:t>
            </a:fld>
            <a:endParaRPr lang="en-US" sz="1600" b="1"/>
          </a:p>
        </p:txBody>
      </p:sp>
      <p:sp>
        <p:nvSpPr>
          <p:cNvPr id="10" name="Content Placeholder 2">
            <a:extLst>
              <a:ext uri="{FF2B5EF4-FFF2-40B4-BE49-F238E27FC236}">
                <a16:creationId xmlns:a16="http://schemas.microsoft.com/office/drawing/2014/main" id="{E8070538-8682-753D-26F8-C4BF278FC3E5}"/>
              </a:ext>
            </a:extLst>
          </p:cNvPr>
          <p:cNvSpPr txBox="1">
            <a:spLocks/>
          </p:cNvSpPr>
          <p:nvPr/>
        </p:nvSpPr>
        <p:spPr>
          <a:xfrm>
            <a:off x="100013" y="1671641"/>
            <a:ext cx="12025312" cy="476432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a:t>Slide 2</a:t>
            </a:r>
          </a:p>
          <a:p>
            <a:r>
              <a:rPr lang="en-US" sz="1100">
                <a:solidFill>
                  <a:srgbClr val="467886"/>
                </a:solidFill>
              </a:rPr>
              <a:t>https://www.nytimes.com/2017/06/13/world/europe/greece-earthquake-lesbos.html</a:t>
            </a:r>
            <a:endParaRPr lang="en-US" sz="1100"/>
          </a:p>
          <a:p>
            <a:r>
              <a:rPr lang="en-US" sz="1100">
                <a:hlinkClick r:id="rId3"/>
              </a:rPr>
              <a:t>ANNOUNCEMENT | SOLIDARITYNOW ON THE SIDE OF THE FIRE VICTIMS – </a:t>
            </a:r>
            <a:r>
              <a:rPr lang="en-US" sz="1100" err="1">
                <a:hlinkClick r:id="rId3"/>
              </a:rPr>
              <a:t>SolidarityNow</a:t>
            </a:r>
            <a:endParaRPr lang="en-US" sz="1100">
              <a:hlinkClick r:id="rId3"/>
            </a:endParaRPr>
          </a:p>
          <a:p>
            <a:r>
              <a:rPr lang="en-US" sz="1100">
                <a:hlinkClick r:id="rId4"/>
              </a:rPr>
              <a:t>https://www.wsj.com/articles/earthquake-kills-2-people-in-greece-injures-more-than-100-1500604225</a:t>
            </a:r>
            <a:endParaRPr lang="en-US" sz="1100"/>
          </a:p>
          <a:p>
            <a:r>
              <a:rPr lang="en-US" sz="1100">
                <a:hlinkClick r:id="rId5"/>
              </a:rPr>
              <a:t>https://www.theguardian.com/world/2021/oct/12/greek-island-of-crete-rocked-by-second-earthquake-in-two-weeks</a:t>
            </a:r>
            <a:endParaRPr lang="en-US" sz="1100"/>
          </a:p>
          <a:p>
            <a:r>
              <a:rPr lang="en-US" sz="1100">
                <a:hlinkClick r:id="rId6"/>
              </a:rPr>
              <a:t>https://www.theguardian.com/world/2021/sep/27/earthquake-strikes-crete-killing-man-and-damaging-buildings</a:t>
            </a:r>
            <a:endParaRPr lang="en-US" sz="1100"/>
          </a:p>
          <a:p>
            <a:r>
              <a:rPr lang="en-US" sz="1100">
                <a:hlinkClick r:id="rId7"/>
              </a:rPr>
              <a:t>https://www.theatlantic.com/photo/2023/08/photos-wildfires-greece/675092/</a:t>
            </a:r>
            <a:endParaRPr lang="en-US" sz="1100"/>
          </a:p>
          <a:p>
            <a:r>
              <a:rPr lang="en-US" sz="1100">
                <a:hlinkClick r:id="rId8"/>
              </a:rPr>
              <a:t>https://globalnews.ca/news/9851905/greece-wildfire-rhodes-evacuations/</a:t>
            </a:r>
            <a:endParaRPr lang="en-US" sz="1100"/>
          </a:p>
          <a:p>
            <a:r>
              <a:rPr lang="en-US" sz="1100">
                <a:hlinkClick r:id="rId9"/>
              </a:rPr>
              <a:t>https://www.theatlantic.com/photo/2023/07/athens-greece-wildfires-residents-flee-photos/674741/</a:t>
            </a:r>
            <a:endParaRPr lang="en-US" sz="1100"/>
          </a:p>
          <a:p>
            <a:r>
              <a:rPr lang="en-US" sz="1100">
                <a:hlinkClick r:id="rId10"/>
              </a:rPr>
              <a:t>https://www.theguardian.com/world/2023/jul/25/how-bad-are-wildfires-in-greece-what-caused-them-visual-guide-heatwave</a:t>
            </a:r>
            <a:endParaRPr lang="en-US" sz="1100"/>
          </a:p>
          <a:p>
            <a:r>
              <a:rPr lang="en-US" sz="1100">
                <a:hlinkClick r:id="rId11"/>
              </a:rPr>
              <a:t>https://edition.cnn.com/2023/09/07/europe/greece-floods-storm-rescue-climate-intl</a:t>
            </a:r>
            <a:endParaRPr lang="en-US" sz="1100"/>
          </a:p>
          <a:p>
            <a:r>
              <a:rPr lang="en-US" sz="1100">
                <a:hlinkClick r:id="rId12"/>
              </a:rPr>
              <a:t>https://www.thejakartapost.com/world/2023/09/09/toll-in-greece-floods-hits-10-as-rescuers-race-to-villages.html</a:t>
            </a:r>
            <a:endParaRPr lang="en-US" sz="1100"/>
          </a:p>
          <a:p>
            <a:r>
              <a:rPr lang="en-US" sz="1100">
                <a:hlinkClick r:id="rId13"/>
              </a:rPr>
              <a:t>https://www.ideastream.org/2017-11-16/deadly-floods-devastate-western-greek-cities</a:t>
            </a:r>
            <a:endParaRPr lang="en-US" sz="1100"/>
          </a:p>
          <a:p>
            <a:r>
              <a:rPr lang="en-US" sz="1100">
                <a:hlinkClick r:id="rId14"/>
              </a:rPr>
              <a:t>https://www.cnn.com/2023/09/06/europe/greece-europe-extreme-weather-climate-intl</a:t>
            </a:r>
            <a:endParaRPr lang="en-US" sz="1100"/>
          </a:p>
          <a:p>
            <a:r>
              <a:rPr lang="en-US" sz="1100">
                <a:hlinkClick r:id="rId15"/>
              </a:rPr>
              <a:t>https://www.france24.com/en/europe/20230907-several-dead-after-storm-daniel-pounds-greece-for-second-day</a:t>
            </a:r>
            <a:endParaRPr lang="en-US" sz="1100"/>
          </a:p>
          <a:p>
            <a:r>
              <a:rPr lang="en-US" sz="1100">
                <a:hlinkClick r:id="rId16"/>
              </a:rPr>
              <a:t>https://www.google.com/search?q=floods+in+greece&amp;sca_esv=7b0a4ded6b34ffb0&amp;rlz=1C1CHBF_enUS1120US1120&amp;udm=2&amp;biw=1536&amp;bih=791&amp;sxsrf=ANbL-n4t7wKK3-LPSBJY1zQCyOMMUdMcHA%3A1772412223489&amp;ei=P92kaZG_HZvm5NoPmYS_uAg&amp;ved=0ahUKEwjR2ueH_v-SAxUbM1kFHRnCD4cQ4dUDCBI&amp;uact=5&amp;oq=floods+in+greece&amp;gs_lp=Egtnd3Mtd2l6LWltZyIQZmxvb2RzIGluIGdyZWVjZTIKEAAYgAQYQxiKBTIFEAAYgAQyBRAAGIAEMgUQABiABDIFEAAYgAQyBRAAGIAEMgUQABiABDIFEAAYgAQyBBAAGB4yBBAAGB5I4RNQlwNY6hJwA3gAkAEAmAFXoAH0B6oBAjE2uAEDyAEA-AEBmAIToALeCMICBhAAGAoYHsICBhAAGAgYHsICCBAAGAgYChgewgIHECMYJxjJAsICCxAAGIAEGLEDGIMBwgIIEAAYgAQYsQPCAg0QABiABBixAxhDGIoFwgILEAAYgAQYsQMYigWYAwCIBgGSBwIxOaAHyV-yBwIxNrgH0wjCBwYwLjIuMTfIB06ACAA&amp;sclient=gws-wiz-img#sv=CAMSVhoyKhBlLXd6azJnR29Kb1lrX09NMg53emsyZ0dvSm9Za19PTToOelo0LTJnX0pTemkydE0gBCocCgZtb3NhaWMSEGUtd3prMmdHb0pvWWtfT00YADABGAcg6Y7E1Q8wAkoIEAIYAiACKAI</a:t>
            </a:r>
            <a:endParaRPr lang="en-US" sz="1100"/>
          </a:p>
        </p:txBody>
      </p:sp>
    </p:spTree>
    <p:extLst>
      <p:ext uri="{BB962C8B-B14F-4D97-AF65-F5344CB8AC3E}">
        <p14:creationId xmlns:p14="http://schemas.microsoft.com/office/powerpoint/2010/main" val="2097461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645B1-DFE0-9E6E-DEF6-2866734BC39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0C8354B-557B-D43D-16D1-AB66EE33122A}"/>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C3E00F28-99D3-CBAC-D514-AD2E5AFA1686}"/>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B3BC7F59-53E0-AC3C-19C9-A7CD344F7F8A}"/>
              </a:ext>
            </a:extLst>
          </p:cNvPr>
          <p:cNvSpPr>
            <a:spLocks noGrp="1"/>
          </p:cNvSpPr>
          <p:nvPr>
            <p:ph type="title"/>
          </p:nvPr>
        </p:nvSpPr>
        <p:spPr>
          <a:xfrm>
            <a:off x="692426" y="153090"/>
            <a:ext cx="10515600" cy="1325563"/>
          </a:xfrm>
        </p:spPr>
        <p:txBody>
          <a:bodyPr>
            <a:normAutofit/>
          </a:bodyPr>
          <a:lstStyle/>
          <a:p>
            <a:r>
              <a:rPr lang="en-US">
                <a:solidFill>
                  <a:schemeClr val="bg1"/>
                </a:solidFill>
              </a:rPr>
              <a:t>Photo Citation</a:t>
            </a:r>
          </a:p>
        </p:txBody>
      </p:sp>
      <p:cxnSp>
        <p:nvCxnSpPr>
          <p:cNvPr id="8" name="Straight Connector 7">
            <a:extLst>
              <a:ext uri="{FF2B5EF4-FFF2-40B4-BE49-F238E27FC236}">
                <a16:creationId xmlns:a16="http://schemas.microsoft.com/office/drawing/2014/main" id="{3C037E7C-E8CC-368C-42B4-6BCAB55B995D}"/>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AD48EF2D-2E06-1C5E-97DF-F6F169876866}"/>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t>29</a:t>
            </a:fld>
            <a:endParaRPr lang="en-US" sz="1600" b="1"/>
          </a:p>
        </p:txBody>
      </p:sp>
      <p:sp>
        <p:nvSpPr>
          <p:cNvPr id="4" name="Content Placeholder 3">
            <a:extLst>
              <a:ext uri="{FF2B5EF4-FFF2-40B4-BE49-F238E27FC236}">
                <a16:creationId xmlns:a16="http://schemas.microsoft.com/office/drawing/2014/main" id="{BF1E51B7-9FE4-2800-A3AA-8BAE8683AE2B}"/>
              </a:ext>
            </a:extLst>
          </p:cNvPr>
          <p:cNvSpPr>
            <a:spLocks noGrp="1"/>
          </p:cNvSpPr>
          <p:nvPr>
            <p:ph idx="1"/>
          </p:nvPr>
        </p:nvSpPr>
        <p:spPr>
          <a:xfrm>
            <a:off x="169333" y="1742799"/>
            <a:ext cx="11667067" cy="4962108"/>
          </a:xfrm>
        </p:spPr>
        <p:txBody>
          <a:bodyPr vert="horz" lIns="91440" tIns="45720" rIns="91440" bIns="45720" rtlCol="0" anchor="t">
            <a:noAutofit/>
          </a:bodyPr>
          <a:lstStyle/>
          <a:p>
            <a:pPr marL="0" indent="0">
              <a:lnSpc>
                <a:spcPct val="100000"/>
              </a:lnSpc>
              <a:buNone/>
            </a:pPr>
            <a:r>
              <a:rPr lang="en-US" sz="800"/>
              <a:t>Slide 3:</a:t>
            </a:r>
          </a:p>
          <a:p>
            <a:pPr>
              <a:lnSpc>
                <a:spcPct val="100000"/>
              </a:lnSpc>
            </a:pPr>
            <a:r>
              <a:rPr lang="en-US" sz="800" i="1">
                <a:solidFill>
                  <a:srgbClr val="272980"/>
                </a:solidFill>
                <a:hlinkClick r:id="rId2"/>
              </a:rPr>
              <a:t>https://www.iefimerida.gr/</a:t>
            </a:r>
            <a:endParaRPr lang="en-US" sz="800" i="1">
              <a:solidFill>
                <a:srgbClr val="272980"/>
              </a:solidFill>
            </a:endParaRPr>
          </a:p>
          <a:p>
            <a:pPr>
              <a:lnSpc>
                <a:spcPct val="100000"/>
              </a:lnSpc>
            </a:pPr>
            <a:r>
              <a:rPr lang="el-GR" sz="800">
                <a:hlinkClick r:id="rId3"/>
              </a:rPr>
              <a:t>(Ελληνικά) ΑΡΘΡΟ | “Πληγείσες είναι οι ζωές όλων μας.”: Η Κατερίνα Γούλα περιγράφει όσα βίωσε στην αποστολή στη Θεσσαλία – SolidarityNow</a:t>
            </a:r>
            <a:endParaRPr lang="en-US" sz="800">
              <a:highlight>
                <a:srgbClr val="00FF00"/>
              </a:highlight>
            </a:endParaRPr>
          </a:p>
          <a:p>
            <a:pPr marL="0" indent="0">
              <a:lnSpc>
                <a:spcPct val="100000"/>
              </a:lnSpc>
              <a:buNone/>
            </a:pPr>
            <a:r>
              <a:rPr lang="en-US" sz="800"/>
              <a:t>Slide 4:</a:t>
            </a:r>
          </a:p>
          <a:p>
            <a:pPr>
              <a:lnSpc>
                <a:spcPct val="100000"/>
              </a:lnSpc>
            </a:pPr>
            <a:r>
              <a:rPr lang="en-US" sz="800" u="sng">
                <a:hlinkClick r:id="rId4"/>
              </a:rPr>
              <a:t>https://www.ekathimerini.com/economy/1225831/state-of-the-art-livestock-facilities-foreseen-for-flood-stricken-thessaly-plain/</a:t>
            </a:r>
            <a:endParaRPr lang="en-US" sz="800"/>
          </a:p>
          <a:p>
            <a:pPr>
              <a:lnSpc>
                <a:spcPct val="100000"/>
              </a:lnSpc>
            </a:pPr>
            <a:r>
              <a:rPr lang="en-US" sz="800" u="sng">
                <a:hlinkClick r:id="rId5"/>
              </a:rPr>
              <a:t>https://www.nytimes.com/2023/09/07/world/europe/greece-turkey-floods.html</a:t>
            </a:r>
            <a:endParaRPr lang="en-US" sz="800"/>
          </a:p>
          <a:p>
            <a:pPr marL="0" indent="0">
              <a:lnSpc>
                <a:spcPct val="100000"/>
              </a:lnSpc>
              <a:buNone/>
            </a:pPr>
            <a:r>
              <a:rPr lang="en-US" sz="800"/>
              <a:t>Slide 5:</a:t>
            </a:r>
          </a:p>
          <a:p>
            <a:pPr marL="0" indent="0">
              <a:lnSpc>
                <a:spcPct val="100000"/>
              </a:lnSpc>
              <a:buNone/>
            </a:pPr>
            <a:r>
              <a:rPr lang="en-US" sz="800"/>
              <a:t>Slide 6-7:</a:t>
            </a:r>
          </a:p>
          <a:p>
            <a:pPr>
              <a:lnSpc>
                <a:spcPct val="100000"/>
              </a:lnSpc>
            </a:pPr>
            <a:r>
              <a:rPr lang="en-US" sz="800" u="sng">
                <a:hlinkClick r:id="rId6"/>
              </a:rPr>
              <a:t>One year after the Moria fire: Few lessons learned as Greece expands barriers to refugees’ protection – </a:t>
            </a:r>
            <a:r>
              <a:rPr lang="en-US" sz="800" u="sng" err="1">
                <a:hlinkClick r:id="rId6"/>
              </a:rPr>
              <a:t>SolidarityNow</a:t>
            </a:r>
            <a:endParaRPr lang="en-US" sz="800"/>
          </a:p>
          <a:p>
            <a:pPr>
              <a:lnSpc>
                <a:spcPct val="100000"/>
              </a:lnSpc>
            </a:pPr>
            <a:r>
              <a:rPr lang="en-US" sz="800"/>
              <a:t>Slide 8:</a:t>
            </a:r>
            <a:r>
              <a:rPr lang="en-US" sz="800">
                <a:hlinkClick r:id="rId7"/>
              </a:rPr>
              <a:t> </a:t>
            </a:r>
            <a:r>
              <a:rPr lang="en-US" sz="800" u="sng">
                <a:hlinkClick r:id="rId7"/>
              </a:rPr>
              <a:t>JOINT PRESS RELEASE: 27 </a:t>
            </a:r>
            <a:r>
              <a:rPr lang="en-US" sz="800" u="sng" err="1">
                <a:hlinkClick r:id="rId7"/>
              </a:rPr>
              <a:t>organisations</a:t>
            </a:r>
            <a:r>
              <a:rPr lang="en-US" sz="800" u="sng">
                <a:hlinkClick r:id="rId7"/>
              </a:rPr>
              <a:t> echo EU Commissioner’s calls on Greek authorities to ensure that all people have full access to their rights and receive basic means of subsistence – </a:t>
            </a:r>
            <a:r>
              <a:rPr lang="en-US" sz="800" u="sng" err="1">
                <a:hlinkClick r:id="rId7"/>
              </a:rPr>
              <a:t>SolidarityNow</a:t>
            </a:r>
            <a:endParaRPr lang="en-US" sz="800"/>
          </a:p>
          <a:p>
            <a:pPr marL="0" indent="0">
              <a:lnSpc>
                <a:spcPct val="100000"/>
              </a:lnSpc>
              <a:buNone/>
            </a:pPr>
            <a:r>
              <a:rPr lang="en-US" sz="800"/>
              <a:t>Slide 11:</a:t>
            </a:r>
          </a:p>
          <a:p>
            <a:pPr>
              <a:lnSpc>
                <a:spcPct val="100000"/>
              </a:lnSpc>
            </a:pPr>
            <a:r>
              <a:rPr lang="en-US" sz="800" u="sng">
                <a:hlinkClick r:id="rId8"/>
              </a:rPr>
              <a:t>https://www.solidaritynow.org/en/kentro-allileggiis-thessalonikis/</a:t>
            </a:r>
            <a:r>
              <a:rPr lang="en-US" sz="800"/>
              <a:t> </a:t>
            </a:r>
          </a:p>
          <a:p>
            <a:pPr marL="0" indent="0">
              <a:lnSpc>
                <a:spcPct val="100000"/>
              </a:lnSpc>
              <a:buNone/>
            </a:pPr>
            <a:r>
              <a:rPr lang="en-US" sz="800"/>
              <a:t>Slide 12:</a:t>
            </a:r>
          </a:p>
          <a:p>
            <a:pPr>
              <a:lnSpc>
                <a:spcPct val="100000"/>
              </a:lnSpc>
            </a:pPr>
            <a:r>
              <a:rPr lang="en-US" sz="800" u="sng">
                <a:hlinkClick r:id="rId9"/>
              </a:rPr>
              <a:t>How do we respond to the phenomenon of absconding of unaccompanied minors from shelters in Greece? – </a:t>
            </a:r>
            <a:r>
              <a:rPr lang="en-US" sz="800" u="sng" err="1">
                <a:hlinkClick r:id="rId9"/>
              </a:rPr>
              <a:t>SolidarityNow</a:t>
            </a:r>
            <a:endParaRPr lang="en-US" sz="800"/>
          </a:p>
          <a:p>
            <a:pPr marL="0" indent="0">
              <a:lnSpc>
                <a:spcPct val="100000"/>
              </a:lnSpc>
              <a:buNone/>
            </a:pPr>
            <a:r>
              <a:rPr lang="en-US" sz="800"/>
              <a:t>Slide 13:</a:t>
            </a:r>
          </a:p>
          <a:p>
            <a:pPr>
              <a:lnSpc>
                <a:spcPct val="100000"/>
              </a:lnSpc>
            </a:pPr>
            <a:r>
              <a:rPr lang="en-US" sz="800" u="sng">
                <a:hlinkClick r:id="rId10"/>
              </a:rPr>
              <a:t>Refugee crisis: A threat or an opportunity? – </a:t>
            </a:r>
            <a:r>
              <a:rPr lang="en-US" sz="800" u="sng" err="1">
                <a:hlinkClick r:id="rId10"/>
              </a:rPr>
              <a:t>SolidarityNow</a:t>
            </a:r>
            <a:endParaRPr lang="en-US" sz="800"/>
          </a:p>
        </p:txBody>
      </p:sp>
    </p:spTree>
    <p:extLst>
      <p:ext uri="{BB962C8B-B14F-4D97-AF65-F5344CB8AC3E}">
        <p14:creationId xmlns:p14="http://schemas.microsoft.com/office/powerpoint/2010/main" val="362691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F4CE3-F002-1AF4-45D2-BF398347B4C0}"/>
            </a:ext>
          </a:extLst>
        </p:cNvPr>
        <p:cNvGrpSpPr/>
        <p:nvPr/>
      </p:nvGrpSpPr>
      <p:grpSpPr>
        <a:xfrm>
          <a:off x="0" y="0"/>
          <a:ext cx="0" cy="0"/>
          <a:chOff x="0" y="0"/>
          <a:chExt cx="0" cy="0"/>
        </a:xfrm>
      </p:grpSpPr>
      <p:pic>
        <p:nvPicPr>
          <p:cNvPr id="45" name="Picture 6">
            <a:extLst>
              <a:ext uri="{FF2B5EF4-FFF2-40B4-BE49-F238E27FC236}">
                <a16:creationId xmlns:a16="http://schemas.microsoft.com/office/drawing/2014/main" id="{BB1F4EC2-3046-9959-6153-47134EB884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4160" y="1725085"/>
            <a:ext cx="6657426" cy="49930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B3B166B1-B2FB-02EF-1227-4612DFF54EAD}"/>
              </a:ext>
            </a:extLst>
          </p:cNvPr>
          <p:cNvPicPr>
            <a:picLocks noChangeAspect="1"/>
          </p:cNvPicPr>
          <p:nvPr/>
        </p:nvPicPr>
        <p:blipFill>
          <a:blip r:embed="rId4">
            <a:extLst>
              <a:ext uri="{28A0092B-C50C-407E-A947-70E740481C1C}">
                <a14:useLocalDpi xmlns:a14="http://schemas.microsoft.com/office/drawing/2010/main" val="0"/>
              </a:ext>
            </a:extLst>
          </a:blip>
          <a:srcRect l="50343" t="3030" r="993" b="3497"/>
          <a:stretch>
            <a:fillRect/>
          </a:stretch>
        </p:blipFill>
        <p:spPr bwMode="auto">
          <a:xfrm>
            <a:off x="500189" y="4219200"/>
            <a:ext cx="4460176" cy="2498959"/>
          </a:xfrm>
          <a:prstGeom prst="rect">
            <a:avLst/>
          </a:prstGeom>
          <a:ln>
            <a:noFill/>
          </a:ln>
          <a:effectLst>
            <a:softEdge rad="112500"/>
          </a:effectLst>
        </p:spPr>
      </p:pic>
      <p:pic>
        <p:nvPicPr>
          <p:cNvPr id="33" name="Picture 32">
            <a:extLst>
              <a:ext uri="{FF2B5EF4-FFF2-40B4-BE49-F238E27FC236}">
                <a16:creationId xmlns:a16="http://schemas.microsoft.com/office/drawing/2014/main" id="{40460D8E-127C-6F38-ED23-88E79BBB1E3F}"/>
              </a:ext>
            </a:extLst>
          </p:cNvPr>
          <p:cNvPicPr>
            <a:picLocks noChangeAspect="1"/>
          </p:cNvPicPr>
          <p:nvPr/>
        </p:nvPicPr>
        <p:blipFill>
          <a:blip r:embed="rId4">
            <a:extLst>
              <a:ext uri="{28A0092B-C50C-407E-A947-70E740481C1C}">
                <a14:useLocalDpi xmlns:a14="http://schemas.microsoft.com/office/drawing/2010/main" val="0"/>
              </a:ext>
            </a:extLst>
          </a:blip>
          <a:srcRect l="1103" t="2614" r="50233" b="3913"/>
          <a:stretch>
            <a:fillRect/>
          </a:stretch>
        </p:blipFill>
        <p:spPr bwMode="auto">
          <a:xfrm>
            <a:off x="500188" y="1683088"/>
            <a:ext cx="4460176" cy="2498959"/>
          </a:xfrm>
          <a:prstGeom prst="rect">
            <a:avLst/>
          </a:prstGeom>
          <a:ln>
            <a:noFill/>
          </a:ln>
          <a:effectLst>
            <a:softEdge rad="112500"/>
          </a:effectLst>
        </p:spPr>
      </p:pic>
      <p:grpSp>
        <p:nvGrpSpPr>
          <p:cNvPr id="25" name="Group 24">
            <a:extLst>
              <a:ext uri="{FF2B5EF4-FFF2-40B4-BE49-F238E27FC236}">
                <a16:creationId xmlns:a16="http://schemas.microsoft.com/office/drawing/2014/main" id="{F61D579F-94D9-7779-D61B-A26E470BC7F2}"/>
              </a:ext>
            </a:extLst>
          </p:cNvPr>
          <p:cNvGrpSpPr/>
          <p:nvPr/>
        </p:nvGrpSpPr>
        <p:grpSpPr>
          <a:xfrm>
            <a:off x="500187" y="3743112"/>
            <a:ext cx="11191626" cy="8359344"/>
            <a:chOff x="500187" y="3089969"/>
            <a:chExt cx="11191626" cy="8359344"/>
          </a:xfrm>
        </p:grpSpPr>
        <p:grpSp>
          <p:nvGrpSpPr>
            <p:cNvPr id="6" name="Group 5">
              <a:extLst>
                <a:ext uri="{FF2B5EF4-FFF2-40B4-BE49-F238E27FC236}">
                  <a16:creationId xmlns:a16="http://schemas.microsoft.com/office/drawing/2014/main" id="{82503E3A-4513-C311-121F-8B03D6681920}"/>
                </a:ext>
              </a:extLst>
            </p:cNvPr>
            <p:cNvGrpSpPr/>
            <p:nvPr/>
          </p:nvGrpSpPr>
          <p:grpSpPr>
            <a:xfrm>
              <a:off x="500187" y="3089969"/>
              <a:ext cx="11191626" cy="8359344"/>
              <a:chOff x="500187" y="3089969"/>
              <a:chExt cx="11191626" cy="8359344"/>
            </a:xfrm>
          </p:grpSpPr>
          <p:sp>
            <p:nvSpPr>
              <p:cNvPr id="9" name="Rectangle 8">
                <a:extLst>
                  <a:ext uri="{FF2B5EF4-FFF2-40B4-BE49-F238E27FC236}">
                    <a16:creationId xmlns:a16="http://schemas.microsoft.com/office/drawing/2014/main" id="{7E1BCA2E-A326-BB6D-D191-2AA9A6C80270}"/>
                  </a:ext>
                </a:extLst>
              </p:cNvPr>
              <p:cNvSpPr/>
              <p:nvPr/>
            </p:nvSpPr>
            <p:spPr>
              <a:xfrm>
                <a:off x="4140708" y="3089969"/>
                <a:ext cx="3910584" cy="840427"/>
              </a:xfrm>
              <a:prstGeom prst="rect">
                <a:avLst/>
              </a:prstGeom>
              <a:solidFill>
                <a:srgbClr val="262981"/>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Storm</a:t>
                </a:r>
                <a:endParaRPr lang="en-US" b="1"/>
              </a:p>
            </p:txBody>
          </p:sp>
          <p:cxnSp>
            <p:nvCxnSpPr>
              <p:cNvPr id="11" name="Straight Arrow Connector 10">
                <a:extLst>
                  <a:ext uri="{FF2B5EF4-FFF2-40B4-BE49-F238E27FC236}">
                    <a16:creationId xmlns:a16="http://schemas.microsoft.com/office/drawing/2014/main" id="{8523C40E-4B37-D9AC-6EB3-4A83F6A8DBA1}"/>
                  </a:ext>
                </a:extLst>
              </p:cNvPr>
              <p:cNvCxnSpPr>
                <a:cxnSpLocks/>
                <a:stCxn id="9" idx="2"/>
                <a:endCxn id="16" idx="0"/>
              </p:cNvCxnSpPr>
              <p:nvPr/>
            </p:nvCxnSpPr>
            <p:spPr>
              <a:xfrm>
                <a:off x="6096000" y="3930396"/>
                <a:ext cx="0" cy="1164454"/>
              </a:xfrm>
              <a:prstGeom prst="straightConnector1">
                <a:avLst/>
              </a:prstGeom>
              <a:ln w="76200">
                <a:solidFill>
                  <a:srgbClr val="708FB2"/>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DC303CB-EB9C-34A2-5910-D6CD9E8F1F20}"/>
                  </a:ext>
                </a:extLst>
              </p:cNvPr>
              <p:cNvSpPr/>
              <p:nvPr/>
            </p:nvSpPr>
            <p:spPr>
              <a:xfrm>
                <a:off x="4140708" y="5094850"/>
                <a:ext cx="3910584" cy="840427"/>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Flooding</a:t>
                </a:r>
                <a:endParaRPr lang="en-US" b="1">
                  <a:solidFill>
                    <a:schemeClr val="tx1"/>
                  </a:solidFill>
                </a:endParaRPr>
              </a:p>
            </p:txBody>
          </p:sp>
          <p:grpSp>
            <p:nvGrpSpPr>
              <p:cNvPr id="24" name="Group 23">
                <a:extLst>
                  <a:ext uri="{FF2B5EF4-FFF2-40B4-BE49-F238E27FC236}">
                    <a16:creationId xmlns:a16="http://schemas.microsoft.com/office/drawing/2014/main" id="{4E0DB9CF-8BF8-7D63-29FA-61ECCC3673DB}"/>
                  </a:ext>
                </a:extLst>
              </p:cNvPr>
              <p:cNvGrpSpPr/>
              <p:nvPr/>
            </p:nvGrpSpPr>
            <p:grpSpPr>
              <a:xfrm>
                <a:off x="500187" y="7099731"/>
                <a:ext cx="11191626" cy="1608185"/>
                <a:chOff x="453325" y="5883433"/>
                <a:chExt cx="11191626" cy="1608185"/>
              </a:xfrm>
              <a:solidFill>
                <a:srgbClr val="D9D9D9"/>
              </a:solidFill>
            </p:grpSpPr>
            <p:sp>
              <p:nvSpPr>
                <p:cNvPr id="21" name="Rectangle 20">
                  <a:extLst>
                    <a:ext uri="{FF2B5EF4-FFF2-40B4-BE49-F238E27FC236}">
                      <a16:creationId xmlns:a16="http://schemas.microsoft.com/office/drawing/2014/main" id="{063DDC7B-2A32-D91D-3BBF-F6E4FB90B680}"/>
                    </a:ext>
                  </a:extLst>
                </p:cNvPr>
                <p:cNvSpPr/>
                <p:nvPr/>
              </p:nvSpPr>
              <p:spPr>
                <a:xfrm>
                  <a:off x="453325"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Inundation of livestock facilities</a:t>
                  </a:r>
                  <a:endParaRPr lang="en-US" sz="1600" b="1">
                    <a:solidFill>
                      <a:schemeClr val="tx1"/>
                    </a:solidFill>
                  </a:endParaRPr>
                </a:p>
              </p:txBody>
            </p:sp>
            <p:sp>
              <p:nvSpPr>
                <p:cNvPr id="22" name="Rectangle 21">
                  <a:extLst>
                    <a:ext uri="{FF2B5EF4-FFF2-40B4-BE49-F238E27FC236}">
                      <a16:creationId xmlns:a16="http://schemas.microsoft.com/office/drawing/2014/main" id="{451DDF46-70DC-990B-6029-D6DD51D411B4}"/>
                    </a:ext>
                  </a:extLst>
                </p:cNvPr>
                <p:cNvSpPr/>
                <p:nvPr/>
              </p:nvSpPr>
              <p:spPr>
                <a:xfrm>
                  <a:off x="4321270"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Flooding of entire villages and parts of urban areas</a:t>
                  </a:r>
                  <a:endParaRPr lang="en-US" sz="1600" b="1">
                    <a:solidFill>
                      <a:schemeClr val="tx1"/>
                    </a:solidFill>
                  </a:endParaRPr>
                </a:p>
              </p:txBody>
            </p:sp>
            <p:sp>
              <p:nvSpPr>
                <p:cNvPr id="23" name="Rectangle 22">
                  <a:extLst>
                    <a:ext uri="{FF2B5EF4-FFF2-40B4-BE49-F238E27FC236}">
                      <a16:creationId xmlns:a16="http://schemas.microsoft.com/office/drawing/2014/main" id="{1DFC3692-E95B-8113-7606-4F46EC7DE51E}"/>
                    </a:ext>
                  </a:extLst>
                </p:cNvPr>
                <p:cNvSpPr/>
                <p:nvPr/>
              </p:nvSpPr>
              <p:spPr>
                <a:xfrm>
                  <a:off x="8189215"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Flooding of sewage networks and wastewater treatment facilities</a:t>
                  </a:r>
                  <a:endParaRPr lang="en-US" sz="1600" b="1">
                    <a:solidFill>
                      <a:schemeClr val="tx1"/>
                    </a:solidFill>
                  </a:endParaRPr>
                </a:p>
              </p:txBody>
            </p:sp>
          </p:grpSp>
          <p:grpSp>
            <p:nvGrpSpPr>
              <p:cNvPr id="56" name="Group 55">
                <a:extLst>
                  <a:ext uri="{FF2B5EF4-FFF2-40B4-BE49-F238E27FC236}">
                    <a16:creationId xmlns:a16="http://schemas.microsoft.com/office/drawing/2014/main" id="{2334CB98-B978-FC0D-22F0-B52311FDE132}"/>
                  </a:ext>
                </a:extLst>
              </p:cNvPr>
              <p:cNvGrpSpPr/>
              <p:nvPr/>
            </p:nvGrpSpPr>
            <p:grpSpPr>
              <a:xfrm>
                <a:off x="2224194" y="5935277"/>
                <a:ext cx="7739750" cy="1172590"/>
                <a:chOff x="2224194" y="3134019"/>
                <a:chExt cx="7739750" cy="1172590"/>
              </a:xfrm>
            </p:grpSpPr>
            <p:cxnSp>
              <p:nvCxnSpPr>
                <p:cNvPr id="35" name="Connector: Elbow 34">
                  <a:extLst>
                    <a:ext uri="{FF2B5EF4-FFF2-40B4-BE49-F238E27FC236}">
                      <a16:creationId xmlns:a16="http://schemas.microsoft.com/office/drawing/2014/main" id="{78D44BBB-4054-7F37-BE1B-F5229F6FF320}"/>
                    </a:ext>
                  </a:extLst>
                </p:cNvPr>
                <p:cNvCxnSpPr>
                  <a:cxnSpLocks/>
                </p:cNvCxnSpPr>
                <p:nvPr/>
              </p:nvCxnSpPr>
              <p:spPr>
                <a:xfrm rot="16200000" flipH="1">
                  <a:off x="7447745" y="1790409"/>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068A4DCA-3819-2B29-2AE8-507B6ECDF5DF}"/>
                    </a:ext>
                  </a:extLst>
                </p:cNvPr>
                <p:cNvCxnSpPr>
                  <a:cxnSpLocks/>
                </p:cNvCxnSpPr>
                <p:nvPr/>
              </p:nvCxnSpPr>
              <p:spPr>
                <a:xfrm rot="5400000">
                  <a:off x="3575940" y="1790409"/>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0379146F-05E8-676F-4535-FDDD2DAEB15A}"/>
                    </a:ext>
                  </a:extLst>
                </p:cNvPr>
                <p:cNvCxnSpPr>
                  <a:stCxn id="16" idx="2"/>
                  <a:endCxn id="22" idx="0"/>
                </p:cNvCxnSpPr>
                <p:nvPr/>
              </p:nvCxnSpPr>
              <p:spPr>
                <a:xfrm>
                  <a:off x="6096000" y="3134019"/>
                  <a:ext cx="0" cy="1164454"/>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85FD2BD2-DF3A-01DF-C9C1-7435365EF51B}"/>
                  </a:ext>
                </a:extLst>
              </p:cNvPr>
              <p:cNvGrpSpPr/>
              <p:nvPr/>
            </p:nvGrpSpPr>
            <p:grpSpPr>
              <a:xfrm>
                <a:off x="2206734" y="8701355"/>
                <a:ext cx="7739750" cy="1172590"/>
                <a:chOff x="2206734" y="5900097"/>
                <a:chExt cx="7739750" cy="1172590"/>
              </a:xfrm>
            </p:grpSpPr>
            <p:cxnSp>
              <p:nvCxnSpPr>
                <p:cNvPr id="51" name="Connector: Elbow 50">
                  <a:extLst>
                    <a:ext uri="{FF2B5EF4-FFF2-40B4-BE49-F238E27FC236}">
                      <a16:creationId xmlns:a16="http://schemas.microsoft.com/office/drawing/2014/main" id="{03A13253-D103-7FA2-B427-43E65707D491}"/>
                    </a:ext>
                  </a:extLst>
                </p:cNvPr>
                <p:cNvCxnSpPr>
                  <a:cxnSpLocks/>
                </p:cNvCxnSpPr>
                <p:nvPr/>
              </p:nvCxnSpPr>
              <p:spPr>
                <a:xfrm rot="5400000" flipH="1" flipV="1">
                  <a:off x="7430285" y="4556487"/>
                  <a:ext cx="1164454" cy="3867945"/>
                </a:xfrm>
                <a:prstGeom prst="bentConnector3">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B5C2A56F-0E24-07ED-39E3-07079E9AF66C}"/>
                    </a:ext>
                  </a:extLst>
                </p:cNvPr>
                <p:cNvCxnSpPr>
                  <a:cxnSpLocks/>
                </p:cNvCxnSpPr>
                <p:nvPr/>
              </p:nvCxnSpPr>
              <p:spPr>
                <a:xfrm rot="16200000" flipV="1">
                  <a:off x="3558480" y="4556487"/>
                  <a:ext cx="1164454" cy="3867945"/>
                </a:xfrm>
                <a:prstGeom prst="bentConnector3">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BF997924-12F0-39AF-66FC-6AC2A297790C}"/>
                    </a:ext>
                  </a:extLst>
                </p:cNvPr>
                <p:cNvCxnSpPr>
                  <a:cxnSpLocks/>
                </p:cNvCxnSpPr>
                <p:nvPr/>
              </p:nvCxnSpPr>
              <p:spPr>
                <a:xfrm flipV="1">
                  <a:off x="6078540" y="5900097"/>
                  <a:ext cx="0" cy="1164454"/>
                </a:xfrm>
                <a:prstGeom prst="straightConnector1">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0" name="Rectangle 49">
                <a:extLst>
                  <a:ext uri="{FF2B5EF4-FFF2-40B4-BE49-F238E27FC236}">
                    <a16:creationId xmlns:a16="http://schemas.microsoft.com/office/drawing/2014/main" id="{9102B6BC-2A33-A8A5-F420-4B1FEB7ABE0A}"/>
                  </a:ext>
                </a:extLst>
              </p:cNvPr>
              <p:cNvSpPr/>
              <p:nvPr/>
            </p:nvSpPr>
            <p:spPr>
              <a:xfrm>
                <a:off x="4364272" y="9841128"/>
                <a:ext cx="3455736" cy="1608185"/>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Local epidemics</a:t>
                </a:r>
                <a:endParaRPr lang="en-US" sz="1600" b="1">
                  <a:solidFill>
                    <a:schemeClr val="tx1"/>
                  </a:solidFill>
                </a:endParaRPr>
              </a:p>
            </p:txBody>
          </p:sp>
          <p:sp>
            <p:nvSpPr>
              <p:cNvPr id="42" name="Rectangle 41">
                <a:extLst>
                  <a:ext uri="{FF2B5EF4-FFF2-40B4-BE49-F238E27FC236}">
                    <a16:creationId xmlns:a16="http://schemas.microsoft.com/office/drawing/2014/main" id="{82F7A162-CD75-3A6E-8204-EF576FC5B134}"/>
                  </a:ext>
                </a:extLst>
              </p:cNvPr>
              <p:cNvSpPr/>
              <p:nvPr/>
            </p:nvSpPr>
            <p:spPr>
              <a:xfrm>
                <a:off x="8838247" y="9839888"/>
                <a:ext cx="2224194" cy="1608185"/>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Clean-up and efforts</a:t>
                </a:r>
                <a:endParaRPr lang="en-US" sz="1600" b="1">
                  <a:solidFill>
                    <a:schemeClr val="tx1"/>
                  </a:solidFill>
                </a:endParaRPr>
              </a:p>
            </p:txBody>
          </p:sp>
        </p:grpSp>
        <p:cxnSp>
          <p:nvCxnSpPr>
            <p:cNvPr id="12" name="Straight Arrow Connector 11">
              <a:extLst>
                <a:ext uri="{FF2B5EF4-FFF2-40B4-BE49-F238E27FC236}">
                  <a16:creationId xmlns:a16="http://schemas.microsoft.com/office/drawing/2014/main" id="{7ACE1A82-9324-1D1C-6695-C53448DF8D7C}"/>
                </a:ext>
              </a:extLst>
            </p:cNvPr>
            <p:cNvCxnSpPr>
              <a:cxnSpLocks/>
              <a:stCxn id="23" idx="2"/>
              <a:endCxn id="42" idx="0"/>
            </p:cNvCxnSpPr>
            <p:nvPr/>
          </p:nvCxnSpPr>
          <p:spPr>
            <a:xfrm flipH="1">
              <a:off x="9950344" y="8707916"/>
              <a:ext cx="13601" cy="1131972"/>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F71654D-5462-8957-86FD-3129A405EDDC}"/>
                </a:ext>
              </a:extLst>
            </p:cNvPr>
            <p:cNvCxnSpPr>
              <a:cxnSpLocks/>
              <a:stCxn id="42" idx="1"/>
              <a:endCxn id="50" idx="3"/>
            </p:cNvCxnSpPr>
            <p:nvPr/>
          </p:nvCxnSpPr>
          <p:spPr>
            <a:xfrm flipH="1">
              <a:off x="7820008" y="10643981"/>
              <a:ext cx="1018239" cy="1240"/>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Slide Number Placeholder 7">
            <a:extLst>
              <a:ext uri="{FF2B5EF4-FFF2-40B4-BE49-F238E27FC236}">
                <a16:creationId xmlns:a16="http://schemas.microsoft.com/office/drawing/2014/main" id="{623C77CB-ADA4-A5EF-8228-9B02FBFED296}"/>
              </a:ext>
            </a:extLst>
          </p:cNvPr>
          <p:cNvSpPr>
            <a:spLocks noGrp="1"/>
          </p:cNvSpPr>
          <p:nvPr>
            <p:ph type="sldNum" sz="quarter" idx="12"/>
          </p:nvPr>
        </p:nvSpPr>
        <p:spPr/>
        <p:txBody>
          <a:bodyPr/>
          <a:lstStyle/>
          <a:p>
            <a:fld id="{330EA680-D336-4FF7-8B7A-9848BB0A1C32}" type="slidenum">
              <a:rPr lang="en-US" sz="1600" b="1" smtClean="0">
                <a:solidFill>
                  <a:srgbClr val="FFFF00"/>
                </a:solidFill>
              </a:rPr>
              <a:t>3</a:t>
            </a:fld>
            <a:endParaRPr lang="en-US" b="1">
              <a:solidFill>
                <a:srgbClr val="FFFF00"/>
              </a:solidFill>
            </a:endParaRPr>
          </a:p>
        </p:txBody>
      </p:sp>
      <p:cxnSp>
        <p:nvCxnSpPr>
          <p:cNvPr id="34" name="Connector: Elbow 33">
            <a:extLst>
              <a:ext uri="{FF2B5EF4-FFF2-40B4-BE49-F238E27FC236}">
                <a16:creationId xmlns:a16="http://schemas.microsoft.com/office/drawing/2014/main" id="{3F133D78-A1AB-0F5C-3B55-6F21D5708B51}"/>
              </a:ext>
            </a:extLst>
          </p:cNvPr>
          <p:cNvCxnSpPr>
            <a:cxnSpLocks/>
          </p:cNvCxnSpPr>
          <p:nvPr/>
        </p:nvCxnSpPr>
        <p:spPr>
          <a:xfrm rot="16200000" flipH="1">
            <a:off x="7447745" y="5236674"/>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5610ECEE-A312-C807-63A7-4F7EA9004C51}"/>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C7EFD476-67D1-F93B-69BF-BC0580AFE58A}"/>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001787FB-4AD1-0F79-3123-E78B5DAD536D}"/>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F787158-038A-10BF-924A-3E1BAED7CACD}"/>
              </a:ext>
            </a:extLst>
          </p:cNvPr>
          <p:cNvSpPr>
            <a:spLocks noGrp="1"/>
          </p:cNvSpPr>
          <p:nvPr>
            <p:ph type="title"/>
          </p:nvPr>
        </p:nvSpPr>
        <p:spPr>
          <a:xfrm>
            <a:off x="838200" y="175656"/>
            <a:ext cx="10515600" cy="1325563"/>
          </a:xfrm>
        </p:spPr>
        <p:txBody>
          <a:bodyPr/>
          <a:lstStyle/>
          <a:p>
            <a:r>
              <a:rPr lang="en-US">
                <a:solidFill>
                  <a:schemeClr val="bg1"/>
                </a:solidFill>
              </a:rPr>
              <a:t>Cascading Disasters Across Infrastructure</a:t>
            </a:r>
          </a:p>
        </p:txBody>
      </p:sp>
    </p:spTree>
    <p:extLst>
      <p:ext uri="{BB962C8B-B14F-4D97-AF65-F5344CB8AC3E}">
        <p14:creationId xmlns:p14="http://schemas.microsoft.com/office/powerpoint/2010/main" val="413042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EE6B0-A2F4-9A67-438B-F39A8CB72DA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8C16627-EFCD-8D3A-5C33-9CD750AA3B52}"/>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C3049D0F-B4F0-C782-C015-C35C300BDCEC}"/>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itle 1">
            <a:extLst>
              <a:ext uri="{FF2B5EF4-FFF2-40B4-BE49-F238E27FC236}">
                <a16:creationId xmlns:a16="http://schemas.microsoft.com/office/drawing/2014/main" id="{27F05279-32CB-2388-E1DC-7657C2870C00}"/>
              </a:ext>
            </a:extLst>
          </p:cNvPr>
          <p:cNvSpPr>
            <a:spLocks noGrp="1"/>
          </p:cNvSpPr>
          <p:nvPr>
            <p:ph type="title"/>
          </p:nvPr>
        </p:nvSpPr>
        <p:spPr>
          <a:xfrm>
            <a:off x="692426" y="153090"/>
            <a:ext cx="10515600" cy="1325563"/>
          </a:xfrm>
        </p:spPr>
        <p:txBody>
          <a:bodyPr>
            <a:normAutofit/>
          </a:bodyPr>
          <a:lstStyle/>
          <a:p>
            <a:r>
              <a:rPr lang="en-US">
                <a:solidFill>
                  <a:schemeClr val="bg1"/>
                </a:solidFill>
              </a:rPr>
              <a:t>Photo Citation</a:t>
            </a:r>
          </a:p>
        </p:txBody>
      </p:sp>
      <p:cxnSp>
        <p:nvCxnSpPr>
          <p:cNvPr id="8" name="Straight Connector 7">
            <a:extLst>
              <a:ext uri="{FF2B5EF4-FFF2-40B4-BE49-F238E27FC236}">
                <a16:creationId xmlns:a16="http://schemas.microsoft.com/office/drawing/2014/main" id="{E50FCC50-AE00-C5EF-BA5C-02CF90D1D81C}"/>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E9A9FB14-EA8C-CEBA-EF36-0452FA8A0B6A}"/>
              </a:ext>
            </a:extLst>
          </p:cNvPr>
          <p:cNvSpPr>
            <a:spLocks noGrp="1"/>
          </p:cNvSpPr>
          <p:nvPr>
            <p:ph type="sldNum" sz="quarter" idx="12"/>
          </p:nvPr>
        </p:nvSpPr>
        <p:spPr>
          <a:xfrm>
            <a:off x="8610600" y="6356350"/>
            <a:ext cx="2743200" cy="365125"/>
          </a:xfrm>
        </p:spPr>
        <p:txBody>
          <a:bodyPr/>
          <a:lstStyle/>
          <a:p>
            <a:fld id="{48F63A3B-78C7-47BE-AE5E-E10140E04643}" type="slidenum">
              <a:rPr lang="en-US" sz="1600" b="1" smtClean="0"/>
              <a:t>30</a:t>
            </a:fld>
            <a:endParaRPr lang="en-US" sz="1600" b="1"/>
          </a:p>
        </p:txBody>
      </p:sp>
      <p:sp>
        <p:nvSpPr>
          <p:cNvPr id="4" name="Content Placeholder 3">
            <a:extLst>
              <a:ext uri="{FF2B5EF4-FFF2-40B4-BE49-F238E27FC236}">
                <a16:creationId xmlns:a16="http://schemas.microsoft.com/office/drawing/2014/main" id="{240EB5F4-E6D8-E1C3-5EFD-B111EAA2A7F8}"/>
              </a:ext>
            </a:extLst>
          </p:cNvPr>
          <p:cNvSpPr>
            <a:spLocks noGrp="1"/>
          </p:cNvSpPr>
          <p:nvPr>
            <p:ph idx="1"/>
          </p:nvPr>
        </p:nvSpPr>
        <p:spPr>
          <a:xfrm>
            <a:off x="105509" y="1742798"/>
            <a:ext cx="12012804" cy="5054911"/>
          </a:xfrm>
        </p:spPr>
        <p:txBody>
          <a:bodyPr vert="horz" lIns="91440" tIns="45720" rIns="91440" bIns="45720" rtlCol="0" anchor="t">
            <a:noAutofit/>
          </a:bodyPr>
          <a:lstStyle/>
          <a:p>
            <a:pPr marL="0" indent="0">
              <a:buNone/>
            </a:pPr>
            <a:r>
              <a:rPr lang="en-US" sz="800"/>
              <a:t>Slides 14:</a:t>
            </a:r>
          </a:p>
          <a:p>
            <a:pPr marL="0" indent="0">
              <a:buNone/>
            </a:pPr>
            <a:r>
              <a:rPr lang="en-US" sz="800">
                <a:hlinkClick r:id="rId2"/>
              </a:rPr>
              <a:t>PRESS ANNOUNCEMENT | Humanitarian aid to those affected by the devastating floods in Central Greece – </a:t>
            </a:r>
            <a:r>
              <a:rPr lang="en-US" sz="800" err="1">
                <a:hlinkClick r:id="rId2"/>
              </a:rPr>
              <a:t>SolidarityNow</a:t>
            </a:r>
            <a:endParaRPr lang="en-US" sz="800"/>
          </a:p>
          <a:p>
            <a:pPr marL="0" indent="0">
              <a:buNone/>
            </a:pPr>
            <a:r>
              <a:rPr lang="en-US" sz="800"/>
              <a:t>Slide 15:</a:t>
            </a:r>
          </a:p>
          <a:p>
            <a:r>
              <a:rPr lang="en-US" sz="800">
                <a:hlinkClick r:id="rId2"/>
              </a:rPr>
              <a:t>PRESS ANNOUNCEMENT | Humanitarian aid to those affected by the devastating floods in Central Greece – </a:t>
            </a:r>
            <a:r>
              <a:rPr lang="en-US" sz="800" err="1">
                <a:hlinkClick r:id="rId2"/>
              </a:rPr>
              <a:t>SolidarityNow</a:t>
            </a:r>
            <a:r>
              <a:rPr lang="en-US" sz="800" err="1"/>
              <a:t>Zello</a:t>
            </a:r>
            <a:r>
              <a:rPr lang="en-US" sz="800"/>
              <a:t>. (n.d.). Emergency Alerts screenshot [Image]. FSDN. </a:t>
            </a:r>
            <a:r>
              <a:rPr lang="en-US" sz="800" u="sng">
                <a:hlinkClick r:id="rId3"/>
              </a:rPr>
              <a:t>https://a.fsdn.com/con/app/proj/zello.s/screenshots/EmergencyAlerts%20%281%29.png/max/max/1</a:t>
            </a:r>
            <a:r>
              <a:rPr lang="en-US" sz="800"/>
              <a:t> </a:t>
            </a:r>
          </a:p>
          <a:p>
            <a:r>
              <a:rPr lang="en-US" sz="800" err="1"/>
              <a:t>RedFlagAlerts</a:t>
            </a:r>
            <a:r>
              <a:rPr lang="en-US" sz="800"/>
              <a:t>. (2023). Recipient app example [Image]. </a:t>
            </a:r>
            <a:r>
              <a:rPr lang="en-US" sz="800" err="1"/>
              <a:t>RedFlagAlerts</a:t>
            </a:r>
            <a:r>
              <a:rPr lang="en-US" sz="800"/>
              <a:t>. </a:t>
            </a:r>
            <a:r>
              <a:rPr lang="en-US" sz="800" u="sng">
                <a:hlinkClick r:id="rId4"/>
              </a:rPr>
              <a:t>https://redflagalerts.com/wp-content/uploads/2023/03/Recipient-app-example.png</a:t>
            </a:r>
            <a:r>
              <a:rPr lang="en-US" sz="800"/>
              <a:t> </a:t>
            </a:r>
          </a:p>
          <a:p>
            <a:r>
              <a:rPr lang="en-US" sz="800" err="1"/>
              <a:t>AreYouSafe</a:t>
            </a:r>
            <a:r>
              <a:rPr lang="en-US" sz="800"/>
              <a:t>. (n.d.). Teams-3 real time report [Image]. </a:t>
            </a:r>
            <a:r>
              <a:rPr lang="en-US" sz="800" err="1"/>
              <a:t>AreYouSafe</a:t>
            </a:r>
            <a:r>
              <a:rPr lang="en-US" sz="800"/>
              <a:t>. </a:t>
            </a:r>
            <a:r>
              <a:rPr lang="en-US" sz="800" u="sng">
                <a:hlinkClick r:id="rId5"/>
              </a:rPr>
              <a:t>https://areyousafe.in/assets/img/Teams-3_Real%20time%20report.png</a:t>
            </a:r>
            <a:endParaRPr lang="en-US" sz="800" u="sng"/>
          </a:p>
          <a:p>
            <a:pPr marL="0" indent="0">
              <a:buNone/>
            </a:pPr>
            <a:r>
              <a:rPr lang="en-US" sz="800"/>
              <a:t>Slide 16:</a:t>
            </a:r>
          </a:p>
          <a:p>
            <a:pPr marL="0" indent="0">
              <a:buNone/>
            </a:pPr>
            <a:r>
              <a:rPr lang="en-US" sz="800">
                <a:hlinkClick r:id="rId2"/>
              </a:rPr>
              <a:t>PRESS ANNOUNCEMENT | Humanitarian aid to those affected by the devastating floods in Central Greece – </a:t>
            </a:r>
            <a:r>
              <a:rPr lang="en-US" sz="800" err="1">
                <a:hlinkClick r:id="rId2"/>
              </a:rPr>
              <a:t>SolidarityNow</a:t>
            </a:r>
            <a:endParaRPr lang="en-US" sz="800"/>
          </a:p>
          <a:p>
            <a:pPr marL="0" indent="0">
              <a:buNone/>
            </a:pPr>
            <a:r>
              <a:rPr lang="en-US" sz="800"/>
              <a:t>Slide 17:</a:t>
            </a:r>
          </a:p>
          <a:p>
            <a:r>
              <a:rPr lang="en-US" sz="800" u="sng">
                <a:hlinkClick r:id="rId6"/>
              </a:rPr>
              <a:t>https://www.pbs.org/newshour/world/people-saved-from-houses-in-greece-as-river-bursts-its-banks-and-floodwaters-rise</a:t>
            </a:r>
            <a:endParaRPr lang="en-US" sz="800"/>
          </a:p>
          <a:p>
            <a:pPr marL="0" indent="0">
              <a:buNone/>
            </a:pPr>
            <a:r>
              <a:rPr lang="en-US" sz="800"/>
              <a:t>Slide 18:</a:t>
            </a:r>
          </a:p>
          <a:p>
            <a:r>
              <a:rPr lang="en-US" sz="800" u="sng">
                <a:hlinkClick r:id="rId7"/>
              </a:rPr>
              <a:t>PRESS ANNOUNCEMENT | </a:t>
            </a:r>
            <a:r>
              <a:rPr lang="en-US" sz="800" u="sng" err="1">
                <a:hlinkClick r:id="rId7"/>
              </a:rPr>
              <a:t>SolidarityNow</a:t>
            </a:r>
            <a:r>
              <a:rPr lang="en-US" sz="800" u="sng">
                <a:hlinkClick r:id="rId7"/>
              </a:rPr>
              <a:t>: Humanitarian Aid to the victims of the disastrous earthquakes in Turkey and Syria – </a:t>
            </a:r>
            <a:r>
              <a:rPr lang="en-US" sz="800" u="sng" err="1">
                <a:hlinkClick r:id="rId7"/>
              </a:rPr>
              <a:t>SolidarityNow</a:t>
            </a:r>
            <a:endParaRPr lang="en-US" sz="800"/>
          </a:p>
          <a:p>
            <a:pPr marL="0" indent="0">
              <a:buNone/>
            </a:pPr>
            <a:r>
              <a:rPr lang="en-US" sz="800"/>
              <a:t>Slide 19:</a:t>
            </a:r>
          </a:p>
          <a:p>
            <a:r>
              <a:rPr lang="en-US" sz="800" u="sng">
                <a:hlinkClick r:id="rId8"/>
              </a:rPr>
              <a:t>https://sos-humanity.org/en/</a:t>
            </a:r>
            <a:endParaRPr lang="en-US" sz="800"/>
          </a:p>
          <a:p>
            <a:pPr marL="0" indent="0">
              <a:buNone/>
            </a:pPr>
            <a:r>
              <a:rPr lang="en-US" sz="800"/>
              <a:t>Slide 25:</a:t>
            </a:r>
          </a:p>
          <a:p>
            <a:r>
              <a:rPr lang="en-US" sz="800" u="sng">
                <a:hlinkClick r:id="rId9"/>
              </a:rPr>
              <a:t>Creation of 700 temporary refugee accommodation places in homes and households in Athens and Thessaloniki – Hosting program for asylum seekers in Greece by </a:t>
            </a:r>
            <a:r>
              <a:rPr lang="en-US" sz="800" u="sng" err="1">
                <a:hlinkClick r:id="rId9"/>
              </a:rPr>
              <a:t>SolidarityNow</a:t>
            </a:r>
            <a:r>
              <a:rPr lang="en-US" sz="800" u="sng">
                <a:hlinkClick r:id="rId9"/>
              </a:rPr>
              <a:t> – </a:t>
            </a:r>
            <a:r>
              <a:rPr lang="en-US" sz="800" u="sng" err="1">
                <a:hlinkClick r:id="rId9"/>
              </a:rPr>
              <a:t>SolidarityNow</a:t>
            </a:r>
            <a:endParaRPr lang="en-US" sz="800"/>
          </a:p>
          <a:p>
            <a:pPr marL="0" indent="0">
              <a:buNone/>
            </a:pPr>
            <a:r>
              <a:rPr lang="en-US" sz="800"/>
              <a:t>Slide 26:</a:t>
            </a:r>
          </a:p>
          <a:p>
            <a:r>
              <a:rPr lang="en-US" sz="800" u="sng">
                <a:hlinkClick r:id="rId10"/>
              </a:rPr>
              <a:t>Additional 2 million euros for the relief of an increased number of refugees – </a:t>
            </a:r>
            <a:r>
              <a:rPr lang="en-US" sz="800" u="sng" err="1">
                <a:hlinkClick r:id="rId10"/>
              </a:rPr>
              <a:t>SolidarityNow</a:t>
            </a:r>
            <a:endParaRPr lang="en-US" sz="800" u="sng"/>
          </a:p>
          <a:p>
            <a:endParaRPr lang="en-US" sz="800"/>
          </a:p>
        </p:txBody>
      </p:sp>
    </p:spTree>
    <p:extLst>
      <p:ext uri="{BB962C8B-B14F-4D97-AF65-F5344CB8AC3E}">
        <p14:creationId xmlns:p14="http://schemas.microsoft.com/office/powerpoint/2010/main" val="204337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121E3-8A20-6B23-0C2F-2E65670ABDE3}"/>
            </a:ext>
          </a:extLst>
        </p:cNvPr>
        <p:cNvGrpSpPr/>
        <p:nvPr/>
      </p:nvGrpSpPr>
      <p:grpSpPr>
        <a:xfrm>
          <a:off x="0" y="0"/>
          <a:ext cx="0" cy="0"/>
          <a:chOff x="0" y="0"/>
          <a:chExt cx="0" cy="0"/>
        </a:xfrm>
      </p:grpSpPr>
      <p:pic>
        <p:nvPicPr>
          <p:cNvPr id="1028" name="Picture 4" descr="State-of-the-art livestock facilities foreseen for flood-stricken Thessaly  plain | eKathimerini.com">
            <a:extLst>
              <a:ext uri="{FF2B5EF4-FFF2-40B4-BE49-F238E27FC236}">
                <a16:creationId xmlns:a16="http://schemas.microsoft.com/office/drawing/2014/main" id="{6918590E-49DC-B108-BF3F-E46288E195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529" y="-322499"/>
            <a:ext cx="7219101" cy="54143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Deadly Floodwaters Inundate Greek Villages">
            <a:extLst>
              <a:ext uri="{FF2B5EF4-FFF2-40B4-BE49-F238E27FC236}">
                <a16:creationId xmlns:a16="http://schemas.microsoft.com/office/drawing/2014/main" id="{7D87EC3C-92E5-291F-2041-A1D74291C4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6620" y="2974368"/>
            <a:ext cx="6109051" cy="40714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AC5DC3B2-C8C3-CE33-C588-DC6DCE448DF1}"/>
              </a:ext>
            </a:extLst>
          </p:cNvPr>
          <p:cNvGrpSpPr/>
          <p:nvPr/>
        </p:nvGrpSpPr>
        <p:grpSpPr>
          <a:xfrm>
            <a:off x="500187" y="390309"/>
            <a:ext cx="11191626" cy="8359344"/>
            <a:chOff x="500187" y="3089969"/>
            <a:chExt cx="11191626" cy="8359344"/>
          </a:xfrm>
        </p:grpSpPr>
        <p:grpSp>
          <p:nvGrpSpPr>
            <p:cNvPr id="6" name="Group 5">
              <a:extLst>
                <a:ext uri="{FF2B5EF4-FFF2-40B4-BE49-F238E27FC236}">
                  <a16:creationId xmlns:a16="http://schemas.microsoft.com/office/drawing/2014/main" id="{FE3CE070-7C96-1347-E3D8-2E41F1F34EA6}"/>
                </a:ext>
              </a:extLst>
            </p:cNvPr>
            <p:cNvGrpSpPr/>
            <p:nvPr/>
          </p:nvGrpSpPr>
          <p:grpSpPr>
            <a:xfrm>
              <a:off x="500187" y="3089969"/>
              <a:ext cx="11191626" cy="8359344"/>
              <a:chOff x="500187" y="3089969"/>
              <a:chExt cx="11191626" cy="8359344"/>
            </a:xfrm>
          </p:grpSpPr>
          <p:sp>
            <p:nvSpPr>
              <p:cNvPr id="9" name="Rectangle 8">
                <a:extLst>
                  <a:ext uri="{FF2B5EF4-FFF2-40B4-BE49-F238E27FC236}">
                    <a16:creationId xmlns:a16="http://schemas.microsoft.com/office/drawing/2014/main" id="{8D970655-18B0-CAB0-9062-A5100F384F56}"/>
                  </a:ext>
                </a:extLst>
              </p:cNvPr>
              <p:cNvSpPr/>
              <p:nvPr/>
            </p:nvSpPr>
            <p:spPr>
              <a:xfrm>
                <a:off x="4140708" y="3089969"/>
                <a:ext cx="3910584" cy="840427"/>
              </a:xfrm>
              <a:prstGeom prst="rect">
                <a:avLst/>
              </a:prstGeom>
              <a:solidFill>
                <a:srgbClr val="262981"/>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Storm</a:t>
                </a:r>
                <a:endParaRPr lang="en-US" b="1"/>
              </a:p>
            </p:txBody>
          </p:sp>
          <p:cxnSp>
            <p:nvCxnSpPr>
              <p:cNvPr id="11" name="Straight Arrow Connector 10">
                <a:extLst>
                  <a:ext uri="{FF2B5EF4-FFF2-40B4-BE49-F238E27FC236}">
                    <a16:creationId xmlns:a16="http://schemas.microsoft.com/office/drawing/2014/main" id="{E36481DE-65BB-FB6F-FC23-2164BE752954}"/>
                  </a:ext>
                </a:extLst>
              </p:cNvPr>
              <p:cNvCxnSpPr>
                <a:cxnSpLocks/>
                <a:stCxn id="9" idx="2"/>
                <a:endCxn id="16" idx="0"/>
              </p:cNvCxnSpPr>
              <p:nvPr/>
            </p:nvCxnSpPr>
            <p:spPr>
              <a:xfrm>
                <a:off x="6096000" y="3930396"/>
                <a:ext cx="0" cy="1164454"/>
              </a:xfrm>
              <a:prstGeom prst="straightConnector1">
                <a:avLst/>
              </a:prstGeom>
              <a:ln w="76200">
                <a:solidFill>
                  <a:srgbClr val="708FB2"/>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2CC07E1-21B7-220C-9394-A1F6C0EB5427}"/>
                  </a:ext>
                </a:extLst>
              </p:cNvPr>
              <p:cNvSpPr/>
              <p:nvPr/>
            </p:nvSpPr>
            <p:spPr>
              <a:xfrm>
                <a:off x="4140708" y="5094850"/>
                <a:ext cx="3910584" cy="840427"/>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Flooding</a:t>
                </a:r>
                <a:endParaRPr lang="en-US" b="1">
                  <a:solidFill>
                    <a:schemeClr val="tx1"/>
                  </a:solidFill>
                </a:endParaRPr>
              </a:p>
            </p:txBody>
          </p:sp>
          <p:grpSp>
            <p:nvGrpSpPr>
              <p:cNvPr id="24" name="Group 23">
                <a:extLst>
                  <a:ext uri="{FF2B5EF4-FFF2-40B4-BE49-F238E27FC236}">
                    <a16:creationId xmlns:a16="http://schemas.microsoft.com/office/drawing/2014/main" id="{79B6F4A3-CEEC-F86E-F8D8-0CBB5B2836CF}"/>
                  </a:ext>
                </a:extLst>
              </p:cNvPr>
              <p:cNvGrpSpPr/>
              <p:nvPr/>
            </p:nvGrpSpPr>
            <p:grpSpPr>
              <a:xfrm>
                <a:off x="500187" y="7099731"/>
                <a:ext cx="11191626" cy="1608185"/>
                <a:chOff x="453325" y="5883433"/>
                <a:chExt cx="11191626" cy="1608185"/>
              </a:xfrm>
              <a:solidFill>
                <a:srgbClr val="D9D9D9"/>
              </a:solidFill>
            </p:grpSpPr>
            <p:sp>
              <p:nvSpPr>
                <p:cNvPr id="21" name="Rectangle 20">
                  <a:extLst>
                    <a:ext uri="{FF2B5EF4-FFF2-40B4-BE49-F238E27FC236}">
                      <a16:creationId xmlns:a16="http://schemas.microsoft.com/office/drawing/2014/main" id="{BC81A4D2-1548-83FC-836A-07A3DD02C3EB}"/>
                    </a:ext>
                  </a:extLst>
                </p:cNvPr>
                <p:cNvSpPr/>
                <p:nvPr/>
              </p:nvSpPr>
              <p:spPr>
                <a:xfrm>
                  <a:off x="453325"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Inundation of livestock facilities</a:t>
                  </a:r>
                  <a:endParaRPr lang="en-US" sz="1600" b="1">
                    <a:solidFill>
                      <a:schemeClr val="tx1"/>
                    </a:solidFill>
                  </a:endParaRPr>
                </a:p>
              </p:txBody>
            </p:sp>
            <p:sp>
              <p:nvSpPr>
                <p:cNvPr id="22" name="Rectangle 21">
                  <a:extLst>
                    <a:ext uri="{FF2B5EF4-FFF2-40B4-BE49-F238E27FC236}">
                      <a16:creationId xmlns:a16="http://schemas.microsoft.com/office/drawing/2014/main" id="{9CD64894-E321-C351-385B-2E257BF9BEDD}"/>
                    </a:ext>
                  </a:extLst>
                </p:cNvPr>
                <p:cNvSpPr/>
                <p:nvPr/>
              </p:nvSpPr>
              <p:spPr>
                <a:xfrm>
                  <a:off x="4321270"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Flooding of entire villages and parts of urban areas</a:t>
                  </a:r>
                  <a:endParaRPr lang="en-US" sz="1600" b="1">
                    <a:solidFill>
                      <a:schemeClr val="tx1"/>
                    </a:solidFill>
                  </a:endParaRPr>
                </a:p>
              </p:txBody>
            </p:sp>
            <p:sp>
              <p:nvSpPr>
                <p:cNvPr id="23" name="Rectangle 22">
                  <a:extLst>
                    <a:ext uri="{FF2B5EF4-FFF2-40B4-BE49-F238E27FC236}">
                      <a16:creationId xmlns:a16="http://schemas.microsoft.com/office/drawing/2014/main" id="{97EDF686-1150-20C8-CDCE-B56BFE1082FB}"/>
                    </a:ext>
                  </a:extLst>
                </p:cNvPr>
                <p:cNvSpPr/>
                <p:nvPr/>
              </p:nvSpPr>
              <p:spPr>
                <a:xfrm>
                  <a:off x="8189215"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Flooding of sewage networks and wastewater treatment facilities</a:t>
                  </a:r>
                  <a:endParaRPr lang="en-US" sz="1600" b="1">
                    <a:solidFill>
                      <a:schemeClr val="tx1"/>
                    </a:solidFill>
                  </a:endParaRPr>
                </a:p>
              </p:txBody>
            </p:sp>
          </p:grpSp>
          <p:grpSp>
            <p:nvGrpSpPr>
              <p:cNvPr id="56" name="Group 55">
                <a:extLst>
                  <a:ext uri="{FF2B5EF4-FFF2-40B4-BE49-F238E27FC236}">
                    <a16:creationId xmlns:a16="http://schemas.microsoft.com/office/drawing/2014/main" id="{1A2311F8-9B25-BCCE-E774-6FFBCBA4E569}"/>
                  </a:ext>
                </a:extLst>
              </p:cNvPr>
              <p:cNvGrpSpPr/>
              <p:nvPr/>
            </p:nvGrpSpPr>
            <p:grpSpPr>
              <a:xfrm>
                <a:off x="2224194" y="5935277"/>
                <a:ext cx="7739750" cy="1172590"/>
                <a:chOff x="2224194" y="3134019"/>
                <a:chExt cx="7739750" cy="1172590"/>
              </a:xfrm>
            </p:grpSpPr>
            <p:cxnSp>
              <p:nvCxnSpPr>
                <p:cNvPr id="35" name="Connector: Elbow 34">
                  <a:extLst>
                    <a:ext uri="{FF2B5EF4-FFF2-40B4-BE49-F238E27FC236}">
                      <a16:creationId xmlns:a16="http://schemas.microsoft.com/office/drawing/2014/main" id="{049DB712-A2FA-68A7-584F-1B88E871F9A4}"/>
                    </a:ext>
                  </a:extLst>
                </p:cNvPr>
                <p:cNvCxnSpPr>
                  <a:cxnSpLocks/>
                </p:cNvCxnSpPr>
                <p:nvPr/>
              </p:nvCxnSpPr>
              <p:spPr>
                <a:xfrm rot="16200000" flipH="1">
                  <a:off x="7447745" y="1790409"/>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F881D25C-9524-1875-7902-E1D713896B9D}"/>
                    </a:ext>
                  </a:extLst>
                </p:cNvPr>
                <p:cNvCxnSpPr>
                  <a:cxnSpLocks/>
                </p:cNvCxnSpPr>
                <p:nvPr/>
              </p:nvCxnSpPr>
              <p:spPr>
                <a:xfrm rot="5400000">
                  <a:off x="3575940" y="1790409"/>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C86AB078-6C56-D37C-9953-2BE1414B0088}"/>
                    </a:ext>
                  </a:extLst>
                </p:cNvPr>
                <p:cNvCxnSpPr>
                  <a:stCxn id="16" idx="2"/>
                  <a:endCxn id="22" idx="0"/>
                </p:cNvCxnSpPr>
                <p:nvPr/>
              </p:nvCxnSpPr>
              <p:spPr>
                <a:xfrm>
                  <a:off x="6096000" y="3134019"/>
                  <a:ext cx="0" cy="1164454"/>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9F02BFCC-6E78-A630-1BB1-11E6423967EE}"/>
                  </a:ext>
                </a:extLst>
              </p:cNvPr>
              <p:cNvGrpSpPr/>
              <p:nvPr/>
            </p:nvGrpSpPr>
            <p:grpSpPr>
              <a:xfrm>
                <a:off x="2206734" y="8701355"/>
                <a:ext cx="7739750" cy="1172590"/>
                <a:chOff x="2206734" y="5900097"/>
                <a:chExt cx="7739750" cy="1172590"/>
              </a:xfrm>
            </p:grpSpPr>
            <p:cxnSp>
              <p:nvCxnSpPr>
                <p:cNvPr id="51" name="Connector: Elbow 50">
                  <a:extLst>
                    <a:ext uri="{FF2B5EF4-FFF2-40B4-BE49-F238E27FC236}">
                      <a16:creationId xmlns:a16="http://schemas.microsoft.com/office/drawing/2014/main" id="{078FADD0-9768-D4DD-3ABD-835ED49DC9D5}"/>
                    </a:ext>
                  </a:extLst>
                </p:cNvPr>
                <p:cNvCxnSpPr>
                  <a:cxnSpLocks/>
                </p:cNvCxnSpPr>
                <p:nvPr/>
              </p:nvCxnSpPr>
              <p:spPr>
                <a:xfrm rot="5400000" flipH="1" flipV="1">
                  <a:off x="7430285" y="4556487"/>
                  <a:ext cx="1164454" cy="3867945"/>
                </a:xfrm>
                <a:prstGeom prst="bentConnector3">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801709A6-019A-0D78-02FE-8B93389026BC}"/>
                    </a:ext>
                  </a:extLst>
                </p:cNvPr>
                <p:cNvCxnSpPr>
                  <a:cxnSpLocks/>
                </p:cNvCxnSpPr>
                <p:nvPr/>
              </p:nvCxnSpPr>
              <p:spPr>
                <a:xfrm rot="16200000" flipV="1">
                  <a:off x="3558480" y="4556487"/>
                  <a:ext cx="1164454" cy="3867945"/>
                </a:xfrm>
                <a:prstGeom prst="bentConnector3">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43C249B4-F69F-157E-92B7-BA1EEAE5BC10}"/>
                    </a:ext>
                  </a:extLst>
                </p:cNvPr>
                <p:cNvCxnSpPr>
                  <a:cxnSpLocks/>
                </p:cNvCxnSpPr>
                <p:nvPr/>
              </p:nvCxnSpPr>
              <p:spPr>
                <a:xfrm flipV="1">
                  <a:off x="6078540" y="5900097"/>
                  <a:ext cx="0" cy="1164454"/>
                </a:xfrm>
                <a:prstGeom prst="straightConnector1">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0" name="Rectangle 49">
                <a:extLst>
                  <a:ext uri="{FF2B5EF4-FFF2-40B4-BE49-F238E27FC236}">
                    <a16:creationId xmlns:a16="http://schemas.microsoft.com/office/drawing/2014/main" id="{B64A54D0-C2AB-13B4-783A-3F9B96138AB7}"/>
                  </a:ext>
                </a:extLst>
              </p:cNvPr>
              <p:cNvSpPr/>
              <p:nvPr/>
            </p:nvSpPr>
            <p:spPr>
              <a:xfrm>
                <a:off x="4364272" y="9841128"/>
                <a:ext cx="3455736" cy="1608185"/>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Local epidemics</a:t>
                </a:r>
                <a:endParaRPr lang="en-US" sz="1600" b="1">
                  <a:solidFill>
                    <a:schemeClr val="tx1"/>
                  </a:solidFill>
                </a:endParaRPr>
              </a:p>
            </p:txBody>
          </p:sp>
          <p:sp>
            <p:nvSpPr>
              <p:cNvPr id="42" name="Rectangle 41">
                <a:extLst>
                  <a:ext uri="{FF2B5EF4-FFF2-40B4-BE49-F238E27FC236}">
                    <a16:creationId xmlns:a16="http://schemas.microsoft.com/office/drawing/2014/main" id="{69153791-1D43-7027-6A7B-36FADBF8417E}"/>
                  </a:ext>
                </a:extLst>
              </p:cNvPr>
              <p:cNvSpPr/>
              <p:nvPr/>
            </p:nvSpPr>
            <p:spPr>
              <a:xfrm>
                <a:off x="8838247" y="9839888"/>
                <a:ext cx="2224194" cy="1608185"/>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Clean-up and efforts</a:t>
                </a:r>
                <a:endParaRPr lang="en-US" sz="1600" b="1">
                  <a:solidFill>
                    <a:schemeClr val="tx1"/>
                  </a:solidFill>
                </a:endParaRPr>
              </a:p>
            </p:txBody>
          </p:sp>
        </p:grpSp>
        <p:cxnSp>
          <p:nvCxnSpPr>
            <p:cNvPr id="12" name="Straight Arrow Connector 11">
              <a:extLst>
                <a:ext uri="{FF2B5EF4-FFF2-40B4-BE49-F238E27FC236}">
                  <a16:creationId xmlns:a16="http://schemas.microsoft.com/office/drawing/2014/main" id="{A3AAF470-85A4-8EA2-D284-016253B9931F}"/>
                </a:ext>
              </a:extLst>
            </p:cNvPr>
            <p:cNvCxnSpPr>
              <a:cxnSpLocks/>
              <a:stCxn id="23" idx="2"/>
              <a:endCxn id="42" idx="0"/>
            </p:cNvCxnSpPr>
            <p:nvPr/>
          </p:nvCxnSpPr>
          <p:spPr>
            <a:xfrm flipH="1">
              <a:off x="9950344" y="8707916"/>
              <a:ext cx="13601" cy="1131972"/>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7BFB598-7DD5-C43F-36E4-8F7DE2D5B003}"/>
                </a:ext>
              </a:extLst>
            </p:cNvPr>
            <p:cNvCxnSpPr>
              <a:cxnSpLocks/>
              <a:stCxn id="42" idx="1"/>
              <a:endCxn id="50" idx="3"/>
            </p:cNvCxnSpPr>
            <p:nvPr/>
          </p:nvCxnSpPr>
          <p:spPr>
            <a:xfrm flipH="1">
              <a:off x="7820008" y="10643981"/>
              <a:ext cx="1018239" cy="1240"/>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Slide Number Placeholder 7">
            <a:extLst>
              <a:ext uri="{FF2B5EF4-FFF2-40B4-BE49-F238E27FC236}">
                <a16:creationId xmlns:a16="http://schemas.microsoft.com/office/drawing/2014/main" id="{5F8AC0E9-428E-3DBC-CFEC-5CD1C9ACE564}"/>
              </a:ext>
            </a:extLst>
          </p:cNvPr>
          <p:cNvSpPr>
            <a:spLocks noGrp="1"/>
          </p:cNvSpPr>
          <p:nvPr>
            <p:ph type="sldNum" sz="quarter" idx="12"/>
          </p:nvPr>
        </p:nvSpPr>
        <p:spPr/>
        <p:txBody>
          <a:bodyPr/>
          <a:lstStyle/>
          <a:p>
            <a:fld id="{330EA680-D336-4FF7-8B7A-9848BB0A1C32}" type="slidenum">
              <a:rPr lang="en-US" sz="1600" b="1" smtClean="0">
                <a:solidFill>
                  <a:srgbClr val="FFFF00"/>
                </a:solidFill>
              </a:rPr>
              <a:t>4</a:t>
            </a:fld>
            <a:endParaRPr lang="en-US" b="1">
              <a:solidFill>
                <a:srgbClr val="FFFF00"/>
              </a:solidFill>
            </a:endParaRPr>
          </a:p>
        </p:txBody>
      </p:sp>
      <p:sp>
        <p:nvSpPr>
          <p:cNvPr id="13" name="Rectangle 12">
            <a:extLst>
              <a:ext uri="{FF2B5EF4-FFF2-40B4-BE49-F238E27FC236}">
                <a16:creationId xmlns:a16="http://schemas.microsoft.com/office/drawing/2014/main" id="{C2190508-45A2-1180-A1BC-4F9DF7C2A070}"/>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A0C48073-F570-5980-ED6A-E780C61685AF}"/>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E3E3AB65-8B60-A852-99ED-1D6D3FC6F2C4}"/>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66F0B51B-C947-43E8-699E-C857F9C7EC84}"/>
              </a:ext>
            </a:extLst>
          </p:cNvPr>
          <p:cNvSpPr>
            <a:spLocks noGrp="1"/>
          </p:cNvSpPr>
          <p:nvPr>
            <p:ph type="title"/>
          </p:nvPr>
        </p:nvSpPr>
        <p:spPr>
          <a:xfrm>
            <a:off x="838200" y="175656"/>
            <a:ext cx="10515600" cy="1325563"/>
          </a:xfrm>
        </p:spPr>
        <p:txBody>
          <a:bodyPr/>
          <a:lstStyle/>
          <a:p>
            <a:r>
              <a:rPr lang="en-US">
                <a:solidFill>
                  <a:schemeClr val="bg1"/>
                </a:solidFill>
              </a:rPr>
              <a:t>Cascading Disasters Across Infrastructure</a:t>
            </a:r>
          </a:p>
        </p:txBody>
      </p:sp>
    </p:spTree>
    <p:extLst>
      <p:ext uri="{BB962C8B-B14F-4D97-AF65-F5344CB8AC3E}">
        <p14:creationId xmlns:p14="http://schemas.microsoft.com/office/powerpoint/2010/main" val="190517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859F2-D7AF-5F1E-BBD3-A354A0D2DD04}"/>
            </a:ext>
          </a:extLst>
        </p:cNvPr>
        <p:cNvGrpSpPr/>
        <p:nvPr/>
      </p:nvGrpSpPr>
      <p:grpSpPr>
        <a:xfrm>
          <a:off x="0" y="0"/>
          <a:ext cx="0" cy="0"/>
          <a:chOff x="0" y="0"/>
          <a:chExt cx="0" cy="0"/>
        </a:xfrm>
      </p:grpSpPr>
      <p:pic>
        <p:nvPicPr>
          <p:cNvPr id="4100" name="Picture 4" descr="Rainstorms trigger deadly flooding in Greece, Turkey and Bulgaria">
            <a:extLst>
              <a:ext uri="{FF2B5EF4-FFF2-40B4-BE49-F238E27FC236}">
                <a16:creationId xmlns:a16="http://schemas.microsoft.com/office/drawing/2014/main" id="{8E9A3D84-7E28-72EC-2B6C-2DEE0627E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436" y="2185961"/>
            <a:ext cx="6896960" cy="46009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Greece's Aegean islands reel from 'lake of mud' flash floods before Easter  rush | Greece | The Guardian">
            <a:extLst>
              <a:ext uri="{FF2B5EF4-FFF2-40B4-BE49-F238E27FC236}">
                <a16:creationId xmlns:a16="http://schemas.microsoft.com/office/drawing/2014/main" id="{B4CBC37C-935F-E4C7-7C89-B53DFB83D0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732" y="2602039"/>
            <a:ext cx="5633039" cy="42247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6A2115E4-3087-72F2-4B9F-637A194EF938}"/>
              </a:ext>
            </a:extLst>
          </p:cNvPr>
          <p:cNvGrpSpPr/>
          <p:nvPr/>
        </p:nvGrpSpPr>
        <p:grpSpPr>
          <a:xfrm>
            <a:off x="500187" y="-4384892"/>
            <a:ext cx="11191626" cy="8359344"/>
            <a:chOff x="500187" y="3089969"/>
            <a:chExt cx="11191626" cy="8359344"/>
          </a:xfrm>
        </p:grpSpPr>
        <p:grpSp>
          <p:nvGrpSpPr>
            <p:cNvPr id="6" name="Group 5">
              <a:extLst>
                <a:ext uri="{FF2B5EF4-FFF2-40B4-BE49-F238E27FC236}">
                  <a16:creationId xmlns:a16="http://schemas.microsoft.com/office/drawing/2014/main" id="{C44F19D9-0210-9A37-9AC3-7D71B304A1D2}"/>
                </a:ext>
              </a:extLst>
            </p:cNvPr>
            <p:cNvGrpSpPr/>
            <p:nvPr/>
          </p:nvGrpSpPr>
          <p:grpSpPr>
            <a:xfrm>
              <a:off x="500187" y="3089969"/>
              <a:ext cx="11191626" cy="8359344"/>
              <a:chOff x="500187" y="3089969"/>
              <a:chExt cx="11191626" cy="8359344"/>
            </a:xfrm>
          </p:grpSpPr>
          <p:sp>
            <p:nvSpPr>
              <p:cNvPr id="9" name="Rectangle 8">
                <a:extLst>
                  <a:ext uri="{FF2B5EF4-FFF2-40B4-BE49-F238E27FC236}">
                    <a16:creationId xmlns:a16="http://schemas.microsoft.com/office/drawing/2014/main" id="{55658EDA-7D69-79B1-6312-A8C8EC336DCA}"/>
                  </a:ext>
                </a:extLst>
              </p:cNvPr>
              <p:cNvSpPr/>
              <p:nvPr/>
            </p:nvSpPr>
            <p:spPr>
              <a:xfrm>
                <a:off x="4140708" y="3089969"/>
                <a:ext cx="3910584" cy="840427"/>
              </a:xfrm>
              <a:prstGeom prst="rect">
                <a:avLst/>
              </a:prstGeom>
              <a:solidFill>
                <a:srgbClr val="262981"/>
              </a:solidFill>
              <a:ln w="38100">
                <a:solidFill>
                  <a:srgbClr val="708F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Storm</a:t>
                </a:r>
                <a:endParaRPr lang="en-US" b="1"/>
              </a:p>
            </p:txBody>
          </p:sp>
          <p:cxnSp>
            <p:nvCxnSpPr>
              <p:cNvPr id="11" name="Straight Arrow Connector 10">
                <a:extLst>
                  <a:ext uri="{FF2B5EF4-FFF2-40B4-BE49-F238E27FC236}">
                    <a16:creationId xmlns:a16="http://schemas.microsoft.com/office/drawing/2014/main" id="{90AEDE55-BBCB-2805-BF51-5661A0DE4DA5}"/>
                  </a:ext>
                </a:extLst>
              </p:cNvPr>
              <p:cNvCxnSpPr>
                <a:cxnSpLocks/>
                <a:stCxn id="9" idx="2"/>
                <a:endCxn id="16" idx="0"/>
              </p:cNvCxnSpPr>
              <p:nvPr/>
            </p:nvCxnSpPr>
            <p:spPr>
              <a:xfrm>
                <a:off x="6096000" y="3930396"/>
                <a:ext cx="0" cy="1164454"/>
              </a:xfrm>
              <a:prstGeom prst="straightConnector1">
                <a:avLst/>
              </a:prstGeom>
              <a:ln w="76200">
                <a:solidFill>
                  <a:srgbClr val="708FB2"/>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634BDED6-4D6F-F885-CCCD-16F34A951EC3}"/>
                  </a:ext>
                </a:extLst>
              </p:cNvPr>
              <p:cNvSpPr/>
              <p:nvPr/>
            </p:nvSpPr>
            <p:spPr>
              <a:xfrm>
                <a:off x="4140708" y="5094850"/>
                <a:ext cx="3910584" cy="840427"/>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rPr>
                  <a:t>Flooding</a:t>
                </a:r>
                <a:endParaRPr lang="en-US" b="1">
                  <a:solidFill>
                    <a:schemeClr val="tx1"/>
                  </a:solidFill>
                </a:endParaRPr>
              </a:p>
            </p:txBody>
          </p:sp>
          <p:grpSp>
            <p:nvGrpSpPr>
              <p:cNvPr id="24" name="Group 23">
                <a:extLst>
                  <a:ext uri="{FF2B5EF4-FFF2-40B4-BE49-F238E27FC236}">
                    <a16:creationId xmlns:a16="http://schemas.microsoft.com/office/drawing/2014/main" id="{A50414A1-7F5B-F17B-653B-DF35BFF002B8}"/>
                  </a:ext>
                </a:extLst>
              </p:cNvPr>
              <p:cNvGrpSpPr/>
              <p:nvPr/>
            </p:nvGrpSpPr>
            <p:grpSpPr>
              <a:xfrm>
                <a:off x="500187" y="7099731"/>
                <a:ext cx="11191626" cy="1608185"/>
                <a:chOff x="453325" y="5883433"/>
                <a:chExt cx="11191626" cy="1608185"/>
              </a:xfrm>
              <a:solidFill>
                <a:srgbClr val="D9D9D9"/>
              </a:solidFill>
            </p:grpSpPr>
            <p:sp>
              <p:nvSpPr>
                <p:cNvPr id="21" name="Rectangle 20">
                  <a:extLst>
                    <a:ext uri="{FF2B5EF4-FFF2-40B4-BE49-F238E27FC236}">
                      <a16:creationId xmlns:a16="http://schemas.microsoft.com/office/drawing/2014/main" id="{C492E382-1818-E69F-59CA-E7C143C47478}"/>
                    </a:ext>
                  </a:extLst>
                </p:cNvPr>
                <p:cNvSpPr/>
                <p:nvPr/>
              </p:nvSpPr>
              <p:spPr>
                <a:xfrm>
                  <a:off x="453325"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Inundation of livestock facilities</a:t>
                  </a:r>
                  <a:endParaRPr lang="en-US" sz="1600" b="1">
                    <a:solidFill>
                      <a:schemeClr val="tx1"/>
                    </a:solidFill>
                  </a:endParaRPr>
                </a:p>
              </p:txBody>
            </p:sp>
            <p:sp>
              <p:nvSpPr>
                <p:cNvPr id="22" name="Rectangle 21">
                  <a:extLst>
                    <a:ext uri="{FF2B5EF4-FFF2-40B4-BE49-F238E27FC236}">
                      <a16:creationId xmlns:a16="http://schemas.microsoft.com/office/drawing/2014/main" id="{6A25F861-8E3E-3D71-0C40-B74103315BF4}"/>
                    </a:ext>
                  </a:extLst>
                </p:cNvPr>
                <p:cNvSpPr/>
                <p:nvPr/>
              </p:nvSpPr>
              <p:spPr>
                <a:xfrm>
                  <a:off x="4321270"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Flooding of entire villages and parts of urban areas</a:t>
                  </a:r>
                  <a:endParaRPr lang="en-US" sz="1600" b="1">
                    <a:solidFill>
                      <a:schemeClr val="tx1"/>
                    </a:solidFill>
                  </a:endParaRPr>
                </a:p>
              </p:txBody>
            </p:sp>
            <p:sp>
              <p:nvSpPr>
                <p:cNvPr id="23" name="Rectangle 22">
                  <a:extLst>
                    <a:ext uri="{FF2B5EF4-FFF2-40B4-BE49-F238E27FC236}">
                      <a16:creationId xmlns:a16="http://schemas.microsoft.com/office/drawing/2014/main" id="{36FEC2A3-2193-8433-06DD-49CF28D6AF66}"/>
                    </a:ext>
                  </a:extLst>
                </p:cNvPr>
                <p:cNvSpPr/>
                <p:nvPr/>
              </p:nvSpPr>
              <p:spPr>
                <a:xfrm>
                  <a:off x="8189215" y="5883433"/>
                  <a:ext cx="3455736" cy="1608185"/>
                </a:xfrm>
                <a:prstGeom prst="rect">
                  <a:avLst/>
                </a:prstGeom>
                <a:grp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Flooding of sewage networks and wastewater treatment facilities</a:t>
                  </a:r>
                  <a:endParaRPr lang="en-US" sz="1600" b="1">
                    <a:solidFill>
                      <a:schemeClr val="tx1"/>
                    </a:solidFill>
                  </a:endParaRPr>
                </a:p>
              </p:txBody>
            </p:sp>
          </p:grpSp>
          <p:grpSp>
            <p:nvGrpSpPr>
              <p:cNvPr id="56" name="Group 55">
                <a:extLst>
                  <a:ext uri="{FF2B5EF4-FFF2-40B4-BE49-F238E27FC236}">
                    <a16:creationId xmlns:a16="http://schemas.microsoft.com/office/drawing/2014/main" id="{A705FA01-63CB-59BF-1E6C-B544A7B025C8}"/>
                  </a:ext>
                </a:extLst>
              </p:cNvPr>
              <p:cNvGrpSpPr/>
              <p:nvPr/>
            </p:nvGrpSpPr>
            <p:grpSpPr>
              <a:xfrm>
                <a:off x="2224194" y="5935277"/>
                <a:ext cx="7739750" cy="1172590"/>
                <a:chOff x="2224194" y="3134019"/>
                <a:chExt cx="7739750" cy="1172590"/>
              </a:xfrm>
            </p:grpSpPr>
            <p:cxnSp>
              <p:nvCxnSpPr>
                <p:cNvPr id="35" name="Connector: Elbow 34">
                  <a:extLst>
                    <a:ext uri="{FF2B5EF4-FFF2-40B4-BE49-F238E27FC236}">
                      <a16:creationId xmlns:a16="http://schemas.microsoft.com/office/drawing/2014/main" id="{2E45EAC3-A726-84A3-7D8E-9B41A0B19D66}"/>
                    </a:ext>
                  </a:extLst>
                </p:cNvPr>
                <p:cNvCxnSpPr>
                  <a:cxnSpLocks/>
                </p:cNvCxnSpPr>
                <p:nvPr/>
              </p:nvCxnSpPr>
              <p:spPr>
                <a:xfrm rot="16200000" flipH="1">
                  <a:off x="7447745" y="1790409"/>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295A0A70-2F81-4A51-977E-F08825C86715}"/>
                    </a:ext>
                  </a:extLst>
                </p:cNvPr>
                <p:cNvCxnSpPr>
                  <a:cxnSpLocks/>
                </p:cNvCxnSpPr>
                <p:nvPr/>
              </p:nvCxnSpPr>
              <p:spPr>
                <a:xfrm rot="5400000">
                  <a:off x="3575940" y="1790409"/>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158023B6-5E11-8482-D67C-58060CAC5E21}"/>
                    </a:ext>
                  </a:extLst>
                </p:cNvPr>
                <p:cNvCxnSpPr>
                  <a:stCxn id="16" idx="2"/>
                  <a:endCxn id="22" idx="0"/>
                </p:cNvCxnSpPr>
                <p:nvPr/>
              </p:nvCxnSpPr>
              <p:spPr>
                <a:xfrm>
                  <a:off x="6096000" y="3134019"/>
                  <a:ext cx="0" cy="1164454"/>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grpSp>
          <p:grpSp>
            <p:nvGrpSpPr>
              <p:cNvPr id="54" name="Group 53">
                <a:extLst>
                  <a:ext uri="{FF2B5EF4-FFF2-40B4-BE49-F238E27FC236}">
                    <a16:creationId xmlns:a16="http://schemas.microsoft.com/office/drawing/2014/main" id="{0161E433-0310-E7A0-ED5D-61256E4188C6}"/>
                  </a:ext>
                </a:extLst>
              </p:cNvPr>
              <p:cNvGrpSpPr/>
              <p:nvPr/>
            </p:nvGrpSpPr>
            <p:grpSpPr>
              <a:xfrm>
                <a:off x="2206734" y="8701355"/>
                <a:ext cx="7739750" cy="1172590"/>
                <a:chOff x="2206734" y="5900097"/>
                <a:chExt cx="7739750" cy="1172590"/>
              </a:xfrm>
            </p:grpSpPr>
            <p:cxnSp>
              <p:nvCxnSpPr>
                <p:cNvPr id="51" name="Connector: Elbow 50">
                  <a:extLst>
                    <a:ext uri="{FF2B5EF4-FFF2-40B4-BE49-F238E27FC236}">
                      <a16:creationId xmlns:a16="http://schemas.microsoft.com/office/drawing/2014/main" id="{FD544986-2C86-0B4D-98A2-93869576492E}"/>
                    </a:ext>
                  </a:extLst>
                </p:cNvPr>
                <p:cNvCxnSpPr>
                  <a:cxnSpLocks/>
                </p:cNvCxnSpPr>
                <p:nvPr/>
              </p:nvCxnSpPr>
              <p:spPr>
                <a:xfrm rot="5400000" flipH="1" flipV="1">
                  <a:off x="7430285" y="4556487"/>
                  <a:ext cx="1164454" cy="3867945"/>
                </a:xfrm>
                <a:prstGeom prst="bentConnector3">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2" name="Connector: Elbow 51">
                  <a:extLst>
                    <a:ext uri="{FF2B5EF4-FFF2-40B4-BE49-F238E27FC236}">
                      <a16:creationId xmlns:a16="http://schemas.microsoft.com/office/drawing/2014/main" id="{CC3FE702-6498-2743-4D14-3D751BEF9E40}"/>
                    </a:ext>
                  </a:extLst>
                </p:cNvPr>
                <p:cNvCxnSpPr>
                  <a:cxnSpLocks/>
                </p:cNvCxnSpPr>
                <p:nvPr/>
              </p:nvCxnSpPr>
              <p:spPr>
                <a:xfrm rot="16200000" flipV="1">
                  <a:off x="3558480" y="4556487"/>
                  <a:ext cx="1164454" cy="3867945"/>
                </a:xfrm>
                <a:prstGeom prst="bentConnector3">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CCC43B81-8C6E-0A20-3EAE-ED183C14D7A1}"/>
                    </a:ext>
                  </a:extLst>
                </p:cNvPr>
                <p:cNvCxnSpPr>
                  <a:cxnSpLocks/>
                </p:cNvCxnSpPr>
                <p:nvPr/>
              </p:nvCxnSpPr>
              <p:spPr>
                <a:xfrm flipV="1">
                  <a:off x="6078540" y="5900097"/>
                  <a:ext cx="0" cy="1164454"/>
                </a:xfrm>
                <a:prstGeom prst="straightConnector1">
                  <a:avLst/>
                </a:prstGeom>
                <a:ln w="76200">
                  <a:solidFill>
                    <a:srgbClr val="26298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50" name="Rectangle 49">
                <a:extLst>
                  <a:ext uri="{FF2B5EF4-FFF2-40B4-BE49-F238E27FC236}">
                    <a16:creationId xmlns:a16="http://schemas.microsoft.com/office/drawing/2014/main" id="{0BC249E5-5039-16D4-0DF9-1378694616DC}"/>
                  </a:ext>
                </a:extLst>
              </p:cNvPr>
              <p:cNvSpPr/>
              <p:nvPr/>
            </p:nvSpPr>
            <p:spPr>
              <a:xfrm>
                <a:off x="4364272" y="9841128"/>
                <a:ext cx="3455736" cy="1608185"/>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Local epidemics</a:t>
                </a:r>
                <a:endParaRPr lang="en-US" sz="1600" b="1">
                  <a:solidFill>
                    <a:schemeClr val="tx1"/>
                  </a:solidFill>
                </a:endParaRPr>
              </a:p>
            </p:txBody>
          </p:sp>
          <p:sp>
            <p:nvSpPr>
              <p:cNvPr id="42" name="Rectangle 41">
                <a:extLst>
                  <a:ext uri="{FF2B5EF4-FFF2-40B4-BE49-F238E27FC236}">
                    <a16:creationId xmlns:a16="http://schemas.microsoft.com/office/drawing/2014/main" id="{3EB870E2-333A-626D-69B3-3243E1D816A6}"/>
                  </a:ext>
                </a:extLst>
              </p:cNvPr>
              <p:cNvSpPr/>
              <p:nvPr/>
            </p:nvSpPr>
            <p:spPr>
              <a:xfrm>
                <a:off x="8838247" y="9839888"/>
                <a:ext cx="2224194" cy="1608185"/>
              </a:xfrm>
              <a:prstGeom prst="rect">
                <a:avLst/>
              </a:prstGeom>
              <a:solidFill>
                <a:srgbClr val="D9D9D9"/>
              </a:solidFill>
              <a:ln w="38100">
                <a:solidFill>
                  <a:srgbClr val="26298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Clean-up and efforts</a:t>
                </a:r>
                <a:endParaRPr lang="en-US" sz="1600" b="1">
                  <a:solidFill>
                    <a:schemeClr val="tx1"/>
                  </a:solidFill>
                </a:endParaRPr>
              </a:p>
            </p:txBody>
          </p:sp>
        </p:grpSp>
        <p:cxnSp>
          <p:nvCxnSpPr>
            <p:cNvPr id="12" name="Straight Arrow Connector 11">
              <a:extLst>
                <a:ext uri="{FF2B5EF4-FFF2-40B4-BE49-F238E27FC236}">
                  <a16:creationId xmlns:a16="http://schemas.microsoft.com/office/drawing/2014/main" id="{9C7167FA-7524-CBD9-9F17-8ED0D2F8BCA6}"/>
                </a:ext>
              </a:extLst>
            </p:cNvPr>
            <p:cNvCxnSpPr>
              <a:cxnSpLocks/>
              <a:stCxn id="23" idx="2"/>
              <a:endCxn id="42" idx="0"/>
            </p:cNvCxnSpPr>
            <p:nvPr/>
          </p:nvCxnSpPr>
          <p:spPr>
            <a:xfrm flipH="1">
              <a:off x="9950344" y="8707916"/>
              <a:ext cx="13601" cy="1131972"/>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A067108-58D2-0AEA-7641-CD40BF89241B}"/>
                </a:ext>
              </a:extLst>
            </p:cNvPr>
            <p:cNvCxnSpPr>
              <a:cxnSpLocks/>
              <a:stCxn id="42" idx="1"/>
              <a:endCxn id="50" idx="3"/>
            </p:cNvCxnSpPr>
            <p:nvPr/>
          </p:nvCxnSpPr>
          <p:spPr>
            <a:xfrm flipH="1">
              <a:off x="7820008" y="10643981"/>
              <a:ext cx="1018239" cy="1240"/>
            </a:xfrm>
            <a:prstGeom prst="straightConnector1">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grpSp>
      <p:sp>
        <p:nvSpPr>
          <p:cNvPr id="8" name="Slide Number Placeholder 7">
            <a:extLst>
              <a:ext uri="{FF2B5EF4-FFF2-40B4-BE49-F238E27FC236}">
                <a16:creationId xmlns:a16="http://schemas.microsoft.com/office/drawing/2014/main" id="{30606ECA-164D-E806-D2D4-6F37342426A5}"/>
              </a:ext>
            </a:extLst>
          </p:cNvPr>
          <p:cNvSpPr>
            <a:spLocks noGrp="1"/>
          </p:cNvSpPr>
          <p:nvPr>
            <p:ph type="sldNum" sz="quarter" idx="12"/>
          </p:nvPr>
        </p:nvSpPr>
        <p:spPr/>
        <p:txBody>
          <a:bodyPr/>
          <a:lstStyle/>
          <a:p>
            <a:fld id="{330EA680-D336-4FF7-8B7A-9848BB0A1C32}" type="slidenum">
              <a:rPr lang="en-US" sz="1600" b="1" smtClean="0">
                <a:solidFill>
                  <a:srgbClr val="FFFF00"/>
                </a:solidFill>
              </a:rPr>
              <a:t>5</a:t>
            </a:fld>
            <a:endParaRPr lang="en-US" b="1">
              <a:solidFill>
                <a:srgbClr val="FFFF00"/>
              </a:solidFill>
            </a:endParaRPr>
          </a:p>
        </p:txBody>
      </p:sp>
      <p:cxnSp>
        <p:nvCxnSpPr>
          <p:cNvPr id="34" name="Connector: Elbow 33">
            <a:extLst>
              <a:ext uri="{FF2B5EF4-FFF2-40B4-BE49-F238E27FC236}">
                <a16:creationId xmlns:a16="http://schemas.microsoft.com/office/drawing/2014/main" id="{1C77F830-A042-8273-2332-C7A64996887D}"/>
              </a:ext>
            </a:extLst>
          </p:cNvPr>
          <p:cNvCxnSpPr>
            <a:stCxn id="16" idx="2"/>
            <a:endCxn id="23" idx="0"/>
          </p:cNvCxnSpPr>
          <p:nvPr/>
        </p:nvCxnSpPr>
        <p:spPr>
          <a:xfrm rot="16200000" flipH="1">
            <a:off x="7447745" y="-2891330"/>
            <a:ext cx="1164454" cy="3867945"/>
          </a:xfrm>
          <a:prstGeom prst="bentConnector3">
            <a:avLst/>
          </a:prstGeom>
          <a:ln w="76200">
            <a:solidFill>
              <a:srgbClr val="262981"/>
            </a:solidFill>
            <a:tailEnd type="triangle"/>
          </a:ln>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A7681DB5-F566-4EA9-EFF0-CE57FA8E538D}"/>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ame 13">
            <a:extLst>
              <a:ext uri="{FF2B5EF4-FFF2-40B4-BE49-F238E27FC236}">
                <a16:creationId xmlns:a16="http://schemas.microsoft.com/office/drawing/2014/main" id="{8D3B804C-9A7F-2386-07FD-EB43C29855E5}"/>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a:extLst>
              <a:ext uri="{FF2B5EF4-FFF2-40B4-BE49-F238E27FC236}">
                <a16:creationId xmlns:a16="http://schemas.microsoft.com/office/drawing/2014/main" id="{595CFE9B-8F0E-E2F2-9770-D34D6120D252}"/>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ABCF582-875E-778C-960C-B154F5D39B5C}"/>
              </a:ext>
            </a:extLst>
          </p:cNvPr>
          <p:cNvSpPr>
            <a:spLocks noGrp="1"/>
          </p:cNvSpPr>
          <p:nvPr>
            <p:ph type="title"/>
          </p:nvPr>
        </p:nvSpPr>
        <p:spPr>
          <a:xfrm>
            <a:off x="838200" y="175656"/>
            <a:ext cx="10515600" cy="1325563"/>
          </a:xfrm>
        </p:spPr>
        <p:txBody>
          <a:bodyPr/>
          <a:lstStyle/>
          <a:p>
            <a:r>
              <a:rPr lang="en-US">
                <a:solidFill>
                  <a:schemeClr val="bg1"/>
                </a:solidFill>
              </a:rPr>
              <a:t>Cascading Disasters Across Infrastructure</a:t>
            </a:r>
          </a:p>
        </p:txBody>
      </p:sp>
    </p:spTree>
    <p:extLst>
      <p:ext uri="{BB962C8B-B14F-4D97-AF65-F5344CB8AC3E}">
        <p14:creationId xmlns:p14="http://schemas.microsoft.com/office/powerpoint/2010/main" val="1782625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29636-3825-94CF-E8B7-8DEAFAC674D1}"/>
            </a:ext>
          </a:extLst>
        </p:cNvPr>
        <p:cNvGrpSpPr/>
        <p:nvPr/>
      </p:nvGrpSpPr>
      <p:grpSpPr>
        <a:xfrm>
          <a:off x="0" y="0"/>
          <a:ext cx="0" cy="0"/>
          <a:chOff x="0" y="0"/>
          <a:chExt cx="0" cy="0"/>
        </a:xfrm>
      </p:grpSpPr>
      <p:pic>
        <p:nvPicPr>
          <p:cNvPr id="10" name="Picture 4">
            <a:extLst>
              <a:ext uri="{FF2B5EF4-FFF2-40B4-BE49-F238E27FC236}">
                <a16:creationId xmlns:a16="http://schemas.microsoft.com/office/drawing/2014/main" id="{4B31175C-5B7D-2F2F-5DF2-700D1A91949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t="16113"/>
          <a:stretch>
            <a:fillRect/>
          </a:stretch>
        </p:blipFill>
        <p:spPr bwMode="auto">
          <a:xfrm>
            <a:off x="-34997" y="3699"/>
            <a:ext cx="12261994" cy="6850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E3A205A-08FB-BA6A-D7E4-28C7C4A633ED}"/>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F8C67569-8A57-3454-6945-9E7636120A94}"/>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51E45EBA-EE84-9346-6E08-B1525DAEE29A}"/>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E896A97-9EB0-08E4-1ACC-13A4013E83E9}"/>
              </a:ext>
            </a:extLst>
          </p:cNvPr>
          <p:cNvSpPr>
            <a:spLocks noGrp="1"/>
          </p:cNvSpPr>
          <p:nvPr>
            <p:ph type="title"/>
          </p:nvPr>
        </p:nvSpPr>
        <p:spPr>
          <a:xfrm>
            <a:off x="443176" y="142024"/>
            <a:ext cx="11449048" cy="1325563"/>
          </a:xfrm>
        </p:spPr>
        <p:txBody>
          <a:bodyPr/>
          <a:lstStyle/>
          <a:p>
            <a:r>
              <a:rPr lang="en-US">
                <a:solidFill>
                  <a:schemeClr val="bg1"/>
                </a:solidFill>
              </a:rPr>
              <a:t>Evacuation Communication: Framework</a:t>
            </a:r>
          </a:p>
        </p:txBody>
      </p:sp>
      <p:sp>
        <p:nvSpPr>
          <p:cNvPr id="4" name="Slide Number Placeholder 3">
            <a:extLst>
              <a:ext uri="{FF2B5EF4-FFF2-40B4-BE49-F238E27FC236}">
                <a16:creationId xmlns:a16="http://schemas.microsoft.com/office/drawing/2014/main" id="{C89FB32B-BF22-0774-BEC2-E34B4FC830F0}"/>
              </a:ext>
            </a:extLst>
          </p:cNvPr>
          <p:cNvSpPr>
            <a:spLocks noGrp="1"/>
          </p:cNvSpPr>
          <p:nvPr>
            <p:ph type="sldNum" sz="quarter" idx="12"/>
          </p:nvPr>
        </p:nvSpPr>
        <p:spPr/>
        <p:txBody>
          <a:bodyPr/>
          <a:lstStyle/>
          <a:p>
            <a:fld id="{330EA680-D336-4FF7-8B7A-9848BB0A1C32}" type="slidenum">
              <a:rPr lang="en-US" sz="1600" b="1" smtClean="0">
                <a:solidFill>
                  <a:srgbClr val="FFFF00"/>
                </a:solidFill>
              </a:rPr>
              <a:t>6</a:t>
            </a:fld>
            <a:endParaRPr lang="en-US" b="1">
              <a:solidFill>
                <a:srgbClr val="FFFF00"/>
              </a:solidFill>
            </a:endParaRPr>
          </a:p>
        </p:txBody>
      </p:sp>
      <p:sp>
        <p:nvSpPr>
          <p:cNvPr id="9" name="Arrow: Right 8">
            <a:extLst>
              <a:ext uri="{FF2B5EF4-FFF2-40B4-BE49-F238E27FC236}">
                <a16:creationId xmlns:a16="http://schemas.microsoft.com/office/drawing/2014/main" id="{3042799D-EAC5-9B29-FC08-A2347F5D65F5}"/>
              </a:ext>
            </a:extLst>
          </p:cNvPr>
          <p:cNvSpPr/>
          <p:nvPr/>
        </p:nvSpPr>
        <p:spPr>
          <a:xfrm>
            <a:off x="7391660" y="2796211"/>
            <a:ext cx="1060253" cy="666968"/>
          </a:xfrm>
          <a:prstGeom prst="rightArrow">
            <a:avLst>
              <a:gd name="adj1" fmla="val 36290"/>
              <a:gd name="adj2" fmla="val 50000"/>
            </a:avLst>
          </a:prstGeom>
          <a:solidFill>
            <a:srgbClr val="3B7D2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F89CEAA5-7BD6-9C39-8BA9-91220737F802}"/>
              </a:ext>
            </a:extLst>
          </p:cNvPr>
          <p:cNvSpPr/>
          <p:nvPr/>
        </p:nvSpPr>
        <p:spPr>
          <a:xfrm rot="16200000" flipH="1">
            <a:off x="7718836" y="3947352"/>
            <a:ext cx="1880305" cy="2446044"/>
          </a:xfrm>
          <a:prstGeom prst="bentUpArrow">
            <a:avLst>
              <a:gd name="adj1" fmla="val 14701"/>
              <a:gd name="adj2" fmla="val 12923"/>
              <a:gd name="adj3" fmla="val 20549"/>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073ADF73-0182-5145-8516-00F554EAD1AA}"/>
              </a:ext>
            </a:extLst>
          </p:cNvPr>
          <p:cNvSpPr/>
          <p:nvPr/>
        </p:nvSpPr>
        <p:spPr>
          <a:xfrm>
            <a:off x="5859332" y="4265166"/>
            <a:ext cx="473337" cy="784965"/>
          </a:xfrm>
          <a:prstGeom prst="upArrow">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47977C3-78CA-B577-0596-44842A45A5A1}"/>
              </a:ext>
            </a:extLst>
          </p:cNvPr>
          <p:cNvGrpSpPr/>
          <p:nvPr/>
        </p:nvGrpSpPr>
        <p:grpSpPr>
          <a:xfrm>
            <a:off x="1163631" y="1956390"/>
            <a:ext cx="2576458" cy="2307512"/>
            <a:chOff x="1285556" y="1956390"/>
            <a:chExt cx="2576458" cy="2307512"/>
          </a:xfrm>
        </p:grpSpPr>
        <p:sp>
          <p:nvSpPr>
            <p:cNvPr id="11" name="Rectangle 10">
              <a:extLst>
                <a:ext uri="{FF2B5EF4-FFF2-40B4-BE49-F238E27FC236}">
                  <a16:creationId xmlns:a16="http://schemas.microsoft.com/office/drawing/2014/main" id="{BA238A87-90BE-C8E4-7D77-B136E3CC8397}"/>
                </a:ext>
              </a:extLst>
            </p:cNvPr>
            <p:cNvSpPr/>
            <p:nvPr/>
          </p:nvSpPr>
          <p:spPr>
            <a:xfrm>
              <a:off x="1285558" y="1956390"/>
              <a:ext cx="2576456" cy="2307512"/>
            </a:xfrm>
            <a:prstGeom prst="rect">
              <a:avLst/>
            </a:prstGeom>
            <a:solidFill>
              <a:schemeClr val="bg1"/>
            </a:solidFill>
            <a:ln>
              <a:solidFill>
                <a:srgbClr val="C0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A65B113-CF12-F556-1A42-94E1E2DD29F7}"/>
                </a:ext>
              </a:extLst>
            </p:cNvPr>
            <p:cNvSpPr/>
            <p:nvPr/>
          </p:nvSpPr>
          <p:spPr>
            <a:xfrm>
              <a:off x="1285556" y="1972290"/>
              <a:ext cx="2576455" cy="693858"/>
            </a:xfrm>
            <a:prstGeom prst="rect">
              <a:avLst/>
            </a:prstGeom>
            <a:solidFill>
              <a:srgbClr val="C04F15"/>
            </a:solidFill>
            <a:ln>
              <a:solidFill>
                <a:srgbClr val="C0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Diagnose the Situation</a:t>
              </a:r>
            </a:p>
          </p:txBody>
        </p:sp>
        <p:pic>
          <p:nvPicPr>
            <p:cNvPr id="6146" name="Picture 2">
              <a:extLst>
                <a:ext uri="{FF2B5EF4-FFF2-40B4-BE49-F238E27FC236}">
                  <a16:creationId xmlns:a16="http://schemas.microsoft.com/office/drawing/2014/main" id="{DC9B65AD-01EF-A393-3902-9C0F2CB37B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4102" y="2798031"/>
              <a:ext cx="1439259" cy="13075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18D83009-09AD-1BBE-C6B7-6A7908130A7E}"/>
              </a:ext>
            </a:extLst>
          </p:cNvPr>
          <p:cNvGrpSpPr/>
          <p:nvPr/>
        </p:nvGrpSpPr>
        <p:grpSpPr>
          <a:xfrm>
            <a:off x="4807773" y="1944042"/>
            <a:ext cx="2576457" cy="2307512"/>
            <a:chOff x="4857075" y="1944042"/>
            <a:chExt cx="2576457" cy="2307512"/>
          </a:xfrm>
        </p:grpSpPr>
        <p:sp>
          <p:nvSpPr>
            <p:cNvPr id="13" name="Rectangle 12">
              <a:extLst>
                <a:ext uri="{FF2B5EF4-FFF2-40B4-BE49-F238E27FC236}">
                  <a16:creationId xmlns:a16="http://schemas.microsoft.com/office/drawing/2014/main" id="{A46BBE82-9457-B78F-1819-195B5104A429}"/>
                </a:ext>
              </a:extLst>
            </p:cNvPr>
            <p:cNvSpPr/>
            <p:nvPr/>
          </p:nvSpPr>
          <p:spPr>
            <a:xfrm>
              <a:off x="4857076" y="1944042"/>
              <a:ext cx="2576456" cy="2307512"/>
            </a:xfrm>
            <a:prstGeom prst="rect">
              <a:avLst/>
            </a:prstGeom>
            <a:solidFill>
              <a:schemeClr val="bg1"/>
            </a:solidFill>
            <a:ln>
              <a:solidFill>
                <a:srgbClr val="3B7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C7B8718-CCF3-F2C1-752D-EA76617651FE}"/>
                </a:ext>
              </a:extLst>
            </p:cNvPr>
            <p:cNvSpPr/>
            <p:nvPr/>
          </p:nvSpPr>
          <p:spPr>
            <a:xfrm>
              <a:off x="4857075" y="1944042"/>
              <a:ext cx="2576455" cy="693858"/>
            </a:xfrm>
            <a:prstGeom prst="rect">
              <a:avLst/>
            </a:prstGeom>
            <a:solidFill>
              <a:srgbClr val="3B7D23"/>
            </a:solidFill>
            <a:ln>
              <a:solidFill>
                <a:srgbClr val="3B7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Impact Assessment</a:t>
              </a:r>
            </a:p>
          </p:txBody>
        </p:sp>
        <p:pic>
          <p:nvPicPr>
            <p:cNvPr id="8" name="Picture 7">
              <a:extLst>
                <a:ext uri="{FF2B5EF4-FFF2-40B4-BE49-F238E27FC236}">
                  <a16:creationId xmlns:a16="http://schemas.microsoft.com/office/drawing/2014/main" id="{5452447E-1F83-CFA1-8D68-A4C2F541205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rcRect l="39463" t="28844" r="39696" b="61070"/>
            <a:stretch>
              <a:fillRect/>
            </a:stretch>
          </p:blipFill>
          <p:spPr>
            <a:xfrm>
              <a:off x="4969038" y="2891144"/>
              <a:ext cx="2287987" cy="1107165"/>
            </a:xfrm>
            <a:prstGeom prst="rect">
              <a:avLst/>
            </a:prstGeom>
            <a:ln>
              <a:noFill/>
            </a:ln>
            <a:effectLst/>
          </p:spPr>
        </p:pic>
      </p:grpSp>
      <p:grpSp>
        <p:nvGrpSpPr>
          <p:cNvPr id="25" name="Group 24">
            <a:extLst>
              <a:ext uri="{FF2B5EF4-FFF2-40B4-BE49-F238E27FC236}">
                <a16:creationId xmlns:a16="http://schemas.microsoft.com/office/drawing/2014/main" id="{D36D4733-0D27-A953-78A8-4E0292D1BCE5}"/>
              </a:ext>
            </a:extLst>
          </p:cNvPr>
          <p:cNvGrpSpPr/>
          <p:nvPr/>
        </p:nvGrpSpPr>
        <p:grpSpPr>
          <a:xfrm>
            <a:off x="8451913" y="1944042"/>
            <a:ext cx="2576457" cy="2307512"/>
            <a:chOff x="8573838" y="1944042"/>
            <a:chExt cx="2576457" cy="2307512"/>
          </a:xfrm>
        </p:grpSpPr>
        <p:sp>
          <p:nvSpPr>
            <p:cNvPr id="15" name="Rectangle 14">
              <a:extLst>
                <a:ext uri="{FF2B5EF4-FFF2-40B4-BE49-F238E27FC236}">
                  <a16:creationId xmlns:a16="http://schemas.microsoft.com/office/drawing/2014/main" id="{EC3EAF4C-CE2A-2DCB-063D-B57E517AE88F}"/>
                </a:ext>
              </a:extLst>
            </p:cNvPr>
            <p:cNvSpPr/>
            <p:nvPr/>
          </p:nvSpPr>
          <p:spPr>
            <a:xfrm>
              <a:off x="8573839" y="1944042"/>
              <a:ext cx="2576456" cy="2307512"/>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23AAF28-27E4-DE39-4FE8-9B356E204203}"/>
                </a:ext>
              </a:extLst>
            </p:cNvPr>
            <p:cNvSpPr/>
            <p:nvPr/>
          </p:nvSpPr>
          <p:spPr>
            <a:xfrm>
              <a:off x="8573838" y="1944042"/>
              <a:ext cx="2576455" cy="693858"/>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Communicate Details</a:t>
              </a:r>
            </a:p>
          </p:txBody>
        </p:sp>
        <p:pic>
          <p:nvPicPr>
            <p:cNvPr id="6152" name="Picture 8">
              <a:extLst>
                <a:ext uri="{FF2B5EF4-FFF2-40B4-BE49-F238E27FC236}">
                  <a16:creationId xmlns:a16="http://schemas.microsoft.com/office/drawing/2014/main" id="{B1DEADEC-B36C-B903-E711-76F5565A9F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04645" y="2759336"/>
              <a:ext cx="1307898" cy="130789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11BD3BD6-E3D7-B59D-D549-E5C6D2739F16}"/>
              </a:ext>
            </a:extLst>
          </p:cNvPr>
          <p:cNvGrpSpPr/>
          <p:nvPr/>
        </p:nvGrpSpPr>
        <p:grpSpPr>
          <a:xfrm>
            <a:off x="4781904" y="5036519"/>
            <a:ext cx="2628192" cy="1499550"/>
            <a:chOff x="4894730" y="5036519"/>
            <a:chExt cx="2628192" cy="1499550"/>
          </a:xfrm>
        </p:grpSpPr>
        <p:sp>
          <p:nvSpPr>
            <p:cNvPr id="17" name="Rectangle 16">
              <a:extLst>
                <a:ext uri="{FF2B5EF4-FFF2-40B4-BE49-F238E27FC236}">
                  <a16:creationId xmlns:a16="http://schemas.microsoft.com/office/drawing/2014/main" id="{B8AC805D-BAB2-29C3-293C-B1EC2F1043CE}"/>
                </a:ext>
              </a:extLst>
            </p:cNvPr>
            <p:cNvSpPr/>
            <p:nvPr/>
          </p:nvSpPr>
          <p:spPr>
            <a:xfrm>
              <a:off x="4894730" y="5036519"/>
              <a:ext cx="2628192" cy="1463036"/>
            </a:xfrm>
            <a:prstGeom prst="rect">
              <a:avLst/>
            </a:prstGeom>
            <a:solidFill>
              <a:schemeClr val="bg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base"/>
              <a:endParaRPr lang="en-US">
                <a:solidFill>
                  <a:schemeClr val="tx1"/>
                </a:solidFill>
              </a:endParaRPr>
            </a:p>
          </p:txBody>
        </p:sp>
        <p:sp>
          <p:nvSpPr>
            <p:cNvPr id="18" name="Rectangle 17">
              <a:extLst>
                <a:ext uri="{FF2B5EF4-FFF2-40B4-BE49-F238E27FC236}">
                  <a16:creationId xmlns:a16="http://schemas.microsoft.com/office/drawing/2014/main" id="{39324574-771C-42E7-B809-80099F240974}"/>
                </a:ext>
              </a:extLst>
            </p:cNvPr>
            <p:cNvSpPr/>
            <p:nvPr/>
          </p:nvSpPr>
          <p:spPr>
            <a:xfrm>
              <a:off x="4894731" y="5042710"/>
              <a:ext cx="2620720" cy="582646"/>
            </a:xfrm>
            <a:prstGeom prst="rect">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Feedback and Adjust</a:t>
              </a:r>
            </a:p>
          </p:txBody>
        </p:sp>
        <p:pic>
          <p:nvPicPr>
            <p:cNvPr id="24" name="Graphic 23" descr="Clipboard Partially Crossed with solid fill">
              <a:extLst>
                <a:ext uri="{FF2B5EF4-FFF2-40B4-BE49-F238E27FC236}">
                  <a16:creationId xmlns:a16="http://schemas.microsoft.com/office/drawing/2014/main" id="{C01A915A-5720-F470-CEED-4480036B6C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7891" y="5621669"/>
              <a:ext cx="914400" cy="914400"/>
            </a:xfrm>
            <a:prstGeom prst="rect">
              <a:avLst/>
            </a:prstGeom>
          </p:spPr>
        </p:pic>
      </p:grpSp>
      <p:sp>
        <p:nvSpPr>
          <p:cNvPr id="29" name="Arrow: Right 28">
            <a:extLst>
              <a:ext uri="{FF2B5EF4-FFF2-40B4-BE49-F238E27FC236}">
                <a16:creationId xmlns:a16="http://schemas.microsoft.com/office/drawing/2014/main" id="{B27DE056-3853-D8E2-3BE9-975B7D15766C}"/>
              </a:ext>
            </a:extLst>
          </p:cNvPr>
          <p:cNvSpPr/>
          <p:nvPr/>
        </p:nvSpPr>
        <p:spPr>
          <a:xfrm>
            <a:off x="3747520" y="2796211"/>
            <a:ext cx="1060253" cy="666968"/>
          </a:xfrm>
          <a:prstGeom prst="rightArrow">
            <a:avLst>
              <a:gd name="adj1" fmla="val 36290"/>
              <a:gd name="adj2" fmla="val 50000"/>
            </a:avLst>
          </a:prstGeom>
          <a:solidFill>
            <a:srgbClr val="C04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54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250"/>
                                        <p:tgtEl>
                                          <p:spTgt spid="29"/>
                                        </p:tgtEl>
                                      </p:cBhvr>
                                    </p:animEffect>
                                  </p:childTnLst>
                                </p:cTn>
                              </p:par>
                            </p:childTnLst>
                          </p:cTn>
                        </p:par>
                        <p:par>
                          <p:cTn id="13" fill="hold">
                            <p:stCondLst>
                              <p:cond delay="25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250"/>
                                        <p:tgtEl>
                                          <p:spTgt spid="9"/>
                                        </p:tgtEl>
                                      </p:cBhvr>
                                    </p:animEffect>
                                  </p:childTnLst>
                                </p:cTn>
                              </p:par>
                            </p:childTnLst>
                          </p:cTn>
                        </p:par>
                        <p:par>
                          <p:cTn id="22" fill="hold">
                            <p:stCondLst>
                              <p:cond delay="25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heel(1)">
                                      <p:cBhvr>
                                        <p:cTn id="30" dur="1500"/>
                                        <p:tgtEl>
                                          <p:spTgt spid="19"/>
                                        </p:tgtEl>
                                      </p:cBhvr>
                                    </p:animEffect>
                                  </p:childTnLst>
                                </p:cTn>
                              </p:par>
                              <p:par>
                                <p:cTn id="31" presetID="10" presetClass="entr" presetSubtype="0" fill="hold" nodeType="withEffect">
                                  <p:stCondLst>
                                    <p:cond delay="10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0"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AEC7-8E74-9F09-D082-E5099DD7E126}"/>
            </a:ext>
          </a:extLst>
        </p:cNvPr>
        <p:cNvGrpSpPr/>
        <p:nvPr/>
      </p:nvGrpSpPr>
      <p:grpSpPr>
        <a:xfrm>
          <a:off x="0" y="0"/>
          <a:ext cx="0" cy="0"/>
          <a:chOff x="0" y="0"/>
          <a:chExt cx="0" cy="0"/>
        </a:xfrm>
      </p:grpSpPr>
      <p:pic>
        <p:nvPicPr>
          <p:cNvPr id="47" name="Picture 4">
            <a:extLst>
              <a:ext uri="{FF2B5EF4-FFF2-40B4-BE49-F238E27FC236}">
                <a16:creationId xmlns:a16="http://schemas.microsoft.com/office/drawing/2014/main" id="{400F52A2-A24A-A2A9-AA09-B68163B95E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7200"/>
                    </a14:imgEffect>
                    <a14:imgEffect>
                      <a14:brightnessContrast bright="20000"/>
                    </a14:imgEffect>
                  </a14:imgLayer>
                </a14:imgProps>
              </a:ext>
              <a:ext uri="{28A0092B-C50C-407E-A947-70E740481C1C}">
                <a14:useLocalDpi xmlns:a14="http://schemas.microsoft.com/office/drawing/2010/main" val="0"/>
              </a:ext>
            </a:extLst>
          </a:blip>
          <a:srcRect t="16113"/>
          <a:stretch>
            <a:fillRect/>
          </a:stretch>
        </p:blipFill>
        <p:spPr bwMode="auto">
          <a:xfrm>
            <a:off x="-34997" y="3699"/>
            <a:ext cx="12261994" cy="68506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1F83EF4-7AD5-5BFF-81CF-A2D2F1BDB8D5}"/>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ame 5">
            <a:extLst>
              <a:ext uri="{FF2B5EF4-FFF2-40B4-BE49-F238E27FC236}">
                <a16:creationId xmlns:a16="http://schemas.microsoft.com/office/drawing/2014/main" id="{76B8BB90-1E45-E663-0648-DFA52F8AD132}"/>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 name="Straight Connector 6">
            <a:extLst>
              <a:ext uri="{FF2B5EF4-FFF2-40B4-BE49-F238E27FC236}">
                <a16:creationId xmlns:a16="http://schemas.microsoft.com/office/drawing/2014/main" id="{E723C99F-2E95-01A4-E678-6BF0D9277F59}"/>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D781255-CD7E-173B-9868-CEFC13B51EE5}"/>
              </a:ext>
            </a:extLst>
          </p:cNvPr>
          <p:cNvSpPr>
            <a:spLocks noGrp="1"/>
          </p:cNvSpPr>
          <p:nvPr>
            <p:ph type="title"/>
          </p:nvPr>
        </p:nvSpPr>
        <p:spPr>
          <a:xfrm>
            <a:off x="443176" y="142024"/>
            <a:ext cx="11614846" cy="1325563"/>
          </a:xfrm>
        </p:spPr>
        <p:txBody>
          <a:bodyPr/>
          <a:lstStyle/>
          <a:p>
            <a:r>
              <a:rPr lang="en-US">
                <a:solidFill>
                  <a:schemeClr val="bg1"/>
                </a:solidFill>
              </a:rPr>
              <a:t>Evacuation Communication: Challenges</a:t>
            </a:r>
          </a:p>
        </p:txBody>
      </p:sp>
      <p:sp>
        <p:nvSpPr>
          <p:cNvPr id="4" name="Slide Number Placeholder 3">
            <a:extLst>
              <a:ext uri="{FF2B5EF4-FFF2-40B4-BE49-F238E27FC236}">
                <a16:creationId xmlns:a16="http://schemas.microsoft.com/office/drawing/2014/main" id="{B5225518-B92C-DAB7-FEF2-039CA5F75D5B}"/>
              </a:ext>
            </a:extLst>
          </p:cNvPr>
          <p:cNvSpPr>
            <a:spLocks noGrp="1"/>
          </p:cNvSpPr>
          <p:nvPr>
            <p:ph type="sldNum" sz="quarter" idx="12"/>
          </p:nvPr>
        </p:nvSpPr>
        <p:spPr/>
        <p:txBody>
          <a:bodyPr/>
          <a:lstStyle/>
          <a:p>
            <a:fld id="{330EA680-D336-4FF7-8B7A-9848BB0A1C32}" type="slidenum">
              <a:rPr lang="en-US" sz="1600" b="1" smtClean="0">
                <a:solidFill>
                  <a:srgbClr val="FFFF00"/>
                </a:solidFill>
              </a:rPr>
              <a:t>7</a:t>
            </a:fld>
            <a:endParaRPr lang="en-US" b="1">
              <a:solidFill>
                <a:srgbClr val="FFFF00"/>
              </a:solidFill>
            </a:endParaRPr>
          </a:p>
        </p:txBody>
      </p:sp>
      <p:grpSp>
        <p:nvGrpSpPr>
          <p:cNvPr id="44" name="Group 43">
            <a:extLst>
              <a:ext uri="{FF2B5EF4-FFF2-40B4-BE49-F238E27FC236}">
                <a16:creationId xmlns:a16="http://schemas.microsoft.com/office/drawing/2014/main" id="{5A6BD156-5A20-C883-D281-977AB78B0978}"/>
              </a:ext>
            </a:extLst>
          </p:cNvPr>
          <p:cNvGrpSpPr/>
          <p:nvPr/>
        </p:nvGrpSpPr>
        <p:grpSpPr>
          <a:xfrm>
            <a:off x="889384" y="2266410"/>
            <a:ext cx="2966720" cy="3403584"/>
            <a:chOff x="889384" y="2266410"/>
            <a:chExt cx="2966720" cy="3403584"/>
          </a:xfrm>
        </p:grpSpPr>
        <p:sp>
          <p:nvSpPr>
            <p:cNvPr id="36" name="Rectangle: Rounded Corners 35">
              <a:extLst>
                <a:ext uri="{FF2B5EF4-FFF2-40B4-BE49-F238E27FC236}">
                  <a16:creationId xmlns:a16="http://schemas.microsoft.com/office/drawing/2014/main" id="{FBE82616-831B-7DCE-C135-7286DB44B978}"/>
                </a:ext>
              </a:extLst>
            </p:cNvPr>
            <p:cNvSpPr/>
            <p:nvPr/>
          </p:nvSpPr>
          <p:spPr>
            <a:xfrm>
              <a:off x="889384" y="2266410"/>
              <a:ext cx="2966720" cy="3403584"/>
            </a:xfrm>
            <a:prstGeom prst="roundRect">
              <a:avLst/>
            </a:prstGeom>
            <a:solidFill>
              <a:schemeClr val="bg1"/>
            </a:solidFill>
            <a:ln w="57150">
              <a:solidFill>
                <a:srgbClr val="3B7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12DBE4E4-ED8C-5FEB-484F-29E14244B136}"/>
                </a:ext>
              </a:extLst>
            </p:cNvPr>
            <p:cNvGrpSpPr/>
            <p:nvPr/>
          </p:nvGrpSpPr>
          <p:grpSpPr>
            <a:xfrm>
              <a:off x="1201169" y="2523024"/>
              <a:ext cx="2274570" cy="702945"/>
              <a:chOff x="1022985" y="2156740"/>
              <a:chExt cx="2274570" cy="702945"/>
            </a:xfrm>
          </p:grpSpPr>
          <p:sp>
            <p:nvSpPr>
              <p:cNvPr id="27" name="Rectangle: Rounded Corners 26">
                <a:extLst>
                  <a:ext uri="{FF2B5EF4-FFF2-40B4-BE49-F238E27FC236}">
                    <a16:creationId xmlns:a16="http://schemas.microsoft.com/office/drawing/2014/main" id="{CB25EF72-ACF0-840F-98CB-AC4EC484D2E6}"/>
                  </a:ext>
                </a:extLst>
              </p:cNvPr>
              <p:cNvSpPr/>
              <p:nvPr/>
            </p:nvSpPr>
            <p:spPr>
              <a:xfrm>
                <a:off x="1022985" y="2156740"/>
                <a:ext cx="2274570" cy="702945"/>
              </a:xfrm>
              <a:prstGeom prst="roundRect">
                <a:avLst/>
              </a:prstGeom>
              <a:solidFill>
                <a:srgbClr val="3B7D23"/>
              </a:solidFill>
              <a:ln>
                <a:solidFill>
                  <a:srgbClr val="3B7D2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9FD4F42-8F68-C52F-FE76-665CFC710331}"/>
                  </a:ext>
                </a:extLst>
              </p:cNvPr>
              <p:cNvSpPr txBox="1"/>
              <p:nvPr/>
            </p:nvSpPr>
            <p:spPr>
              <a:xfrm>
                <a:off x="1108709" y="2276808"/>
                <a:ext cx="2119945" cy="461665"/>
              </a:xfrm>
              <a:prstGeom prst="rect">
                <a:avLst/>
              </a:prstGeom>
              <a:noFill/>
              <a:ln>
                <a:solidFill>
                  <a:srgbClr val="3B7D23"/>
                </a:solidFill>
              </a:ln>
            </p:spPr>
            <p:txBody>
              <a:bodyPr wrap="square">
                <a:spAutoFit/>
              </a:bodyPr>
              <a:lstStyle/>
              <a:p>
                <a:pPr marL="457200" indent="-457200" algn="ctr"/>
                <a:r>
                  <a:rPr lang="en-US" sz="2400" b="1">
                    <a:solidFill>
                      <a:schemeClr val="bg1"/>
                    </a:solidFill>
                    <a:ea typeface="+mn-lt"/>
                    <a:cs typeface="+mn-lt"/>
                  </a:rPr>
                  <a:t>Technological</a:t>
                </a:r>
              </a:p>
            </p:txBody>
          </p:sp>
        </p:grpSp>
        <p:pic>
          <p:nvPicPr>
            <p:cNvPr id="1036" name="Picture 12" descr="Cell Tower Construction Illustrations Illustrations, Royalty-Free ...">
              <a:extLst>
                <a:ext uri="{FF2B5EF4-FFF2-40B4-BE49-F238E27FC236}">
                  <a16:creationId xmlns:a16="http://schemas.microsoft.com/office/drawing/2014/main" id="{10B0C90B-9CFF-F83B-8743-8B7948657B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16" t="10926" r="6377" b="14354"/>
            <a:stretch>
              <a:fillRect/>
            </a:stretch>
          </p:blipFill>
          <p:spPr bwMode="auto">
            <a:xfrm>
              <a:off x="1286893" y="3515742"/>
              <a:ext cx="2294892" cy="199374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6" name="Group 45">
            <a:extLst>
              <a:ext uri="{FF2B5EF4-FFF2-40B4-BE49-F238E27FC236}">
                <a16:creationId xmlns:a16="http://schemas.microsoft.com/office/drawing/2014/main" id="{5A265FE0-49D6-A692-874F-A6720B135948}"/>
              </a:ext>
            </a:extLst>
          </p:cNvPr>
          <p:cNvGrpSpPr/>
          <p:nvPr/>
        </p:nvGrpSpPr>
        <p:grpSpPr>
          <a:xfrm>
            <a:off x="8335896" y="2266410"/>
            <a:ext cx="2966720" cy="3403584"/>
            <a:chOff x="8335896" y="2266410"/>
            <a:chExt cx="2966720" cy="3403584"/>
          </a:xfrm>
        </p:grpSpPr>
        <p:sp>
          <p:nvSpPr>
            <p:cNvPr id="38" name="Rectangle: Rounded Corners 37">
              <a:extLst>
                <a:ext uri="{FF2B5EF4-FFF2-40B4-BE49-F238E27FC236}">
                  <a16:creationId xmlns:a16="http://schemas.microsoft.com/office/drawing/2014/main" id="{DA1BA78B-AC01-DFAB-2695-9299E6CAD010}"/>
                </a:ext>
              </a:extLst>
            </p:cNvPr>
            <p:cNvSpPr/>
            <p:nvPr/>
          </p:nvSpPr>
          <p:spPr>
            <a:xfrm>
              <a:off x="8335896" y="2266410"/>
              <a:ext cx="2966720" cy="3403584"/>
            </a:xfrm>
            <a:prstGeom prst="roundRect">
              <a:avLst/>
            </a:prstGeom>
            <a:solidFill>
              <a:schemeClr val="bg1"/>
            </a:solidFill>
            <a:ln w="57150">
              <a:solidFill>
                <a:srgbClr val="C04F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9A251708-C29F-3EB5-545B-21975A6420F3}"/>
                </a:ext>
              </a:extLst>
            </p:cNvPr>
            <p:cNvGrpSpPr/>
            <p:nvPr/>
          </p:nvGrpSpPr>
          <p:grpSpPr>
            <a:xfrm>
              <a:off x="8577305" y="2521881"/>
              <a:ext cx="2457450" cy="704088"/>
              <a:chOff x="8399121" y="2146716"/>
              <a:chExt cx="2457450" cy="704088"/>
            </a:xfrm>
          </p:grpSpPr>
          <p:sp>
            <p:nvSpPr>
              <p:cNvPr id="28" name="Rectangle: Rounded Corners 27">
                <a:extLst>
                  <a:ext uri="{FF2B5EF4-FFF2-40B4-BE49-F238E27FC236}">
                    <a16:creationId xmlns:a16="http://schemas.microsoft.com/office/drawing/2014/main" id="{604A8DBF-C75A-4026-8DE6-A886DF2121F0}"/>
                  </a:ext>
                </a:extLst>
              </p:cNvPr>
              <p:cNvSpPr/>
              <p:nvPr/>
            </p:nvSpPr>
            <p:spPr>
              <a:xfrm>
                <a:off x="8399121" y="2146716"/>
                <a:ext cx="2457450" cy="704088"/>
              </a:xfrm>
              <a:prstGeom prst="roundRect">
                <a:avLst/>
              </a:prstGeom>
              <a:solidFill>
                <a:srgbClr val="C04F1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FE61D50-DE6B-8FDC-5994-965F76B74F6A}"/>
                  </a:ext>
                </a:extLst>
              </p:cNvPr>
              <p:cNvSpPr txBox="1"/>
              <p:nvPr/>
            </p:nvSpPr>
            <p:spPr>
              <a:xfrm>
                <a:off x="8473428" y="2239238"/>
                <a:ext cx="2308836" cy="461665"/>
              </a:xfrm>
              <a:prstGeom prst="rect">
                <a:avLst/>
              </a:prstGeom>
              <a:noFill/>
            </p:spPr>
            <p:txBody>
              <a:bodyPr wrap="square">
                <a:spAutoFit/>
              </a:bodyPr>
              <a:lstStyle/>
              <a:p>
                <a:pPr marL="457200" indent="-457200" algn="ctr"/>
                <a:r>
                  <a:rPr lang="en-US" sz="2400" b="1">
                    <a:solidFill>
                      <a:schemeClr val="bg1"/>
                    </a:solidFill>
                    <a:ea typeface="+mn-lt"/>
                    <a:cs typeface="+mn-lt"/>
                  </a:rPr>
                  <a:t>Sociological</a:t>
                </a:r>
                <a:endParaRPr lang="en-US" sz="2000" b="1">
                  <a:solidFill>
                    <a:schemeClr val="bg1"/>
                  </a:solidFill>
                  <a:ea typeface="+mn-lt"/>
                  <a:cs typeface="+mn-lt"/>
                </a:endParaRPr>
              </a:p>
            </p:txBody>
          </p:sp>
        </p:grpSp>
        <p:pic>
          <p:nvPicPr>
            <p:cNvPr id="10" name="Picture 9">
              <a:extLst>
                <a:ext uri="{FF2B5EF4-FFF2-40B4-BE49-F238E27FC236}">
                  <a16:creationId xmlns:a16="http://schemas.microsoft.com/office/drawing/2014/main" id="{47033296-AA65-AFA6-0820-F268444A6849}"/>
                </a:ext>
              </a:extLst>
            </p:cNvPr>
            <p:cNvPicPr>
              <a:picLocks noChangeAspect="1"/>
            </p:cNvPicPr>
            <p:nvPr/>
          </p:nvPicPr>
          <p:blipFill>
            <a:blip r:embed="rId6">
              <a:extLst>
                <a:ext uri="{28A0092B-C50C-407E-A947-70E740481C1C}">
                  <a14:useLocalDpi xmlns:a14="http://schemas.microsoft.com/office/drawing/2010/main" val="0"/>
                </a:ext>
              </a:extLst>
            </a:blip>
            <a:srcRect l="38678" t="28151" r="38517" b="44798"/>
            <a:stretch>
              <a:fillRect/>
            </a:stretch>
          </p:blipFill>
          <p:spPr>
            <a:xfrm>
              <a:off x="8603757" y="3515742"/>
              <a:ext cx="2430998" cy="1922429"/>
            </a:xfrm>
            <a:prstGeom prst="rect">
              <a:avLst/>
            </a:prstGeom>
          </p:spPr>
        </p:pic>
      </p:grpSp>
      <p:grpSp>
        <p:nvGrpSpPr>
          <p:cNvPr id="45" name="Group 44">
            <a:extLst>
              <a:ext uri="{FF2B5EF4-FFF2-40B4-BE49-F238E27FC236}">
                <a16:creationId xmlns:a16="http://schemas.microsoft.com/office/drawing/2014/main" id="{5575B1B1-5E85-50C3-DFFB-B19F007CE679}"/>
              </a:ext>
            </a:extLst>
          </p:cNvPr>
          <p:cNvGrpSpPr/>
          <p:nvPr/>
        </p:nvGrpSpPr>
        <p:grpSpPr>
          <a:xfrm>
            <a:off x="4612640" y="2266410"/>
            <a:ext cx="2966720" cy="3403584"/>
            <a:chOff x="4612640" y="2266410"/>
            <a:chExt cx="2966720" cy="3403584"/>
          </a:xfrm>
        </p:grpSpPr>
        <p:sp>
          <p:nvSpPr>
            <p:cNvPr id="37" name="Rectangle: Rounded Corners 36">
              <a:extLst>
                <a:ext uri="{FF2B5EF4-FFF2-40B4-BE49-F238E27FC236}">
                  <a16:creationId xmlns:a16="http://schemas.microsoft.com/office/drawing/2014/main" id="{966955D3-7FB3-5E26-26EF-4E219960BC4E}"/>
                </a:ext>
              </a:extLst>
            </p:cNvPr>
            <p:cNvSpPr/>
            <p:nvPr/>
          </p:nvSpPr>
          <p:spPr>
            <a:xfrm>
              <a:off x="4612640" y="2266410"/>
              <a:ext cx="2966720" cy="3403584"/>
            </a:xfrm>
            <a:prstGeom prst="roundRect">
              <a:avLst/>
            </a:prstGeom>
            <a:solidFill>
              <a:schemeClr val="bg1"/>
            </a:solidFill>
            <a:ln w="571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07D6CBC2-8BED-7E25-0B60-8C202C7C0BCA}"/>
                </a:ext>
              </a:extLst>
            </p:cNvPr>
            <p:cNvGrpSpPr/>
            <p:nvPr/>
          </p:nvGrpSpPr>
          <p:grpSpPr>
            <a:xfrm>
              <a:off x="4783141" y="2503974"/>
              <a:ext cx="2640428" cy="704088"/>
              <a:chOff x="4494904" y="2157804"/>
              <a:chExt cx="2640428" cy="704088"/>
            </a:xfrm>
          </p:grpSpPr>
          <p:sp>
            <p:nvSpPr>
              <p:cNvPr id="29" name="Rectangle: Rounded Corners 28">
                <a:extLst>
                  <a:ext uri="{FF2B5EF4-FFF2-40B4-BE49-F238E27FC236}">
                    <a16:creationId xmlns:a16="http://schemas.microsoft.com/office/drawing/2014/main" id="{F1E5EAD6-C7AD-E334-0BE8-F946704741DB}"/>
                  </a:ext>
                </a:extLst>
              </p:cNvPr>
              <p:cNvSpPr/>
              <p:nvPr/>
            </p:nvSpPr>
            <p:spPr>
              <a:xfrm>
                <a:off x="4512786" y="2157804"/>
                <a:ext cx="2604664" cy="704088"/>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09BF4EE-6CB2-6699-1925-389E00E56E47}"/>
                  </a:ext>
                </a:extLst>
              </p:cNvPr>
              <p:cNvSpPr txBox="1"/>
              <p:nvPr/>
            </p:nvSpPr>
            <p:spPr>
              <a:xfrm>
                <a:off x="4494904" y="2266145"/>
                <a:ext cx="2640428" cy="461665"/>
              </a:xfrm>
              <a:prstGeom prst="rect">
                <a:avLst/>
              </a:prstGeom>
              <a:noFill/>
            </p:spPr>
            <p:txBody>
              <a:bodyPr wrap="square">
                <a:spAutoFit/>
              </a:bodyPr>
              <a:lstStyle/>
              <a:p>
                <a:pPr marL="457200" indent="-457200" algn="ctr"/>
                <a:r>
                  <a:rPr lang="en-US" sz="2400" b="1">
                    <a:solidFill>
                      <a:schemeClr val="bg1"/>
                    </a:solidFill>
                    <a:ea typeface="+mn-lt"/>
                    <a:cs typeface="+mn-lt"/>
                  </a:rPr>
                  <a:t>Organizational</a:t>
                </a:r>
                <a:endParaRPr lang="en-US" sz="2000">
                  <a:solidFill>
                    <a:schemeClr val="bg1"/>
                  </a:solidFill>
                  <a:ea typeface="+mn-lt"/>
                  <a:cs typeface="+mn-lt"/>
                </a:endParaRPr>
              </a:p>
            </p:txBody>
          </p:sp>
        </p:grpSp>
        <p:pic>
          <p:nvPicPr>
            <p:cNvPr id="19" name="Picture 18">
              <a:extLst>
                <a:ext uri="{FF2B5EF4-FFF2-40B4-BE49-F238E27FC236}">
                  <a16:creationId xmlns:a16="http://schemas.microsoft.com/office/drawing/2014/main" id="{DB39B560-D069-E264-E78D-A71F4338186B}"/>
                </a:ext>
              </a:extLst>
            </p:cNvPr>
            <p:cNvPicPr>
              <a:picLocks noChangeAspect="1"/>
            </p:cNvPicPr>
            <p:nvPr/>
          </p:nvPicPr>
          <p:blipFill>
            <a:blip r:embed="rId7" cstate="print">
              <a:extLst>
                <a:ext uri="{28A0092B-C50C-407E-A947-70E740481C1C}">
                  <a14:useLocalDpi xmlns:a14="http://schemas.microsoft.com/office/drawing/2010/main" val="0"/>
                </a:ext>
              </a:extLst>
            </a:blip>
            <a:srcRect l="27104" t="13351" r="27490" b="15753"/>
            <a:stretch>
              <a:fillRect/>
            </a:stretch>
          </p:blipFill>
          <p:spPr>
            <a:xfrm>
              <a:off x="5138335" y="3444429"/>
              <a:ext cx="1915331" cy="1993743"/>
            </a:xfrm>
            <a:prstGeom prst="rect">
              <a:avLst/>
            </a:prstGeom>
          </p:spPr>
        </p:pic>
      </p:grpSp>
    </p:spTree>
    <p:extLst>
      <p:ext uri="{BB962C8B-B14F-4D97-AF65-F5344CB8AC3E}">
        <p14:creationId xmlns:p14="http://schemas.microsoft.com/office/powerpoint/2010/main" val="348758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a:extLst>
              <a:ext uri="{FF2B5EF4-FFF2-40B4-BE49-F238E27FC236}">
                <a16:creationId xmlns:a16="http://schemas.microsoft.com/office/drawing/2014/main" id="{CB48B592-09FB-698E-CE2A-B3610F24D5D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r="654" b="22198"/>
          <a:stretch>
            <a:fillRect/>
          </a:stretch>
        </p:blipFill>
        <p:spPr bwMode="auto">
          <a:xfrm>
            <a:off x="57744" y="1512687"/>
            <a:ext cx="12134256" cy="53453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97AFD93-F091-3966-03A8-4628E94BC6B9}"/>
              </a:ext>
            </a:extLst>
          </p:cNvPr>
          <p:cNvSpPr/>
          <p:nvPr/>
        </p:nvSpPr>
        <p:spPr>
          <a:xfrm>
            <a:off x="0" y="-6214"/>
            <a:ext cx="12192000" cy="1589708"/>
          </a:xfrm>
          <a:prstGeom prst="rect">
            <a:avLst/>
          </a:prstGeom>
          <a:solidFill>
            <a:srgbClr val="708FB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a:extLst>
              <a:ext uri="{FF2B5EF4-FFF2-40B4-BE49-F238E27FC236}">
                <a16:creationId xmlns:a16="http://schemas.microsoft.com/office/drawing/2014/main" id="{99C4BFEB-F695-F428-A629-79925ECB3C88}"/>
              </a:ext>
            </a:extLst>
          </p:cNvPr>
          <p:cNvSpPr/>
          <p:nvPr/>
        </p:nvSpPr>
        <p:spPr>
          <a:xfrm>
            <a:off x="0" y="0"/>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 name="Straight Connector 5">
            <a:extLst>
              <a:ext uri="{FF2B5EF4-FFF2-40B4-BE49-F238E27FC236}">
                <a16:creationId xmlns:a16="http://schemas.microsoft.com/office/drawing/2014/main" id="{944F4DAD-2C0A-A071-5B39-4880BDB3D35F}"/>
              </a:ext>
            </a:extLst>
          </p:cNvPr>
          <p:cNvCxnSpPr>
            <a:cxnSpLocks/>
          </p:cNvCxnSpPr>
          <p:nvPr/>
        </p:nvCxnSpPr>
        <p:spPr>
          <a:xfrm>
            <a:off x="0" y="1586933"/>
            <a:ext cx="12192000" cy="0"/>
          </a:xfrm>
          <a:prstGeom prst="line">
            <a:avLst/>
          </a:prstGeom>
          <a:ln w="76200">
            <a:solidFill>
              <a:srgbClr val="252982"/>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4E079EE-6695-B069-09EF-EF210233C5A4}"/>
              </a:ext>
            </a:extLst>
          </p:cNvPr>
          <p:cNvSpPr>
            <a:spLocks noGrp="1"/>
          </p:cNvSpPr>
          <p:nvPr>
            <p:ph type="title"/>
          </p:nvPr>
        </p:nvSpPr>
        <p:spPr>
          <a:xfrm>
            <a:off x="838200" y="124845"/>
            <a:ext cx="10515600" cy="1325563"/>
          </a:xfrm>
        </p:spPr>
        <p:txBody>
          <a:bodyPr/>
          <a:lstStyle/>
          <a:p>
            <a:r>
              <a:rPr lang="en-US">
                <a:solidFill>
                  <a:schemeClr val="bg1"/>
                </a:solidFill>
              </a:rPr>
              <a:t>Sponsor’s Mission</a:t>
            </a:r>
          </a:p>
        </p:txBody>
      </p:sp>
      <p:sp>
        <p:nvSpPr>
          <p:cNvPr id="3" name="Slide Number Placeholder 2">
            <a:extLst>
              <a:ext uri="{FF2B5EF4-FFF2-40B4-BE49-F238E27FC236}">
                <a16:creationId xmlns:a16="http://schemas.microsoft.com/office/drawing/2014/main" id="{BB305E83-FCD9-A406-EEE2-44B07ACBA8AD}"/>
              </a:ext>
            </a:extLst>
          </p:cNvPr>
          <p:cNvSpPr>
            <a:spLocks noGrp="1"/>
          </p:cNvSpPr>
          <p:nvPr>
            <p:ph type="sldNum" sz="quarter" idx="12"/>
          </p:nvPr>
        </p:nvSpPr>
        <p:spPr/>
        <p:txBody>
          <a:bodyPr/>
          <a:lstStyle/>
          <a:p>
            <a:fld id="{48F63A3B-78C7-47BE-AE5E-E10140E04643}" type="slidenum">
              <a:rPr lang="en-US" sz="1600" b="1" smtClean="0">
                <a:solidFill>
                  <a:srgbClr val="FFFF00"/>
                </a:solidFill>
              </a:rPr>
              <a:t>8</a:t>
            </a:fld>
            <a:endParaRPr lang="en-US" sz="1600" b="1">
              <a:solidFill>
                <a:srgbClr val="FFFF00"/>
              </a:solidFill>
            </a:endParaRPr>
          </a:p>
        </p:txBody>
      </p:sp>
      <p:pic>
        <p:nvPicPr>
          <p:cNvPr id="13" name="Picture 12">
            <a:extLst>
              <a:ext uri="{FF2B5EF4-FFF2-40B4-BE49-F238E27FC236}">
                <a16:creationId xmlns:a16="http://schemas.microsoft.com/office/drawing/2014/main" id="{58023336-10DB-F362-3377-0D4FFD06AB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8993" y="114877"/>
            <a:ext cx="2581643" cy="1345497"/>
          </a:xfrm>
          <a:prstGeom prst="rect">
            <a:avLst/>
          </a:prstGeom>
        </p:spPr>
      </p:pic>
      <p:sp>
        <p:nvSpPr>
          <p:cNvPr id="23" name="TextBox 22">
            <a:extLst>
              <a:ext uri="{FF2B5EF4-FFF2-40B4-BE49-F238E27FC236}">
                <a16:creationId xmlns:a16="http://schemas.microsoft.com/office/drawing/2014/main" id="{D6A4544F-471C-6A80-8CFC-9E47F225D564}"/>
              </a:ext>
            </a:extLst>
          </p:cNvPr>
          <p:cNvSpPr txBox="1"/>
          <p:nvPr/>
        </p:nvSpPr>
        <p:spPr>
          <a:xfrm>
            <a:off x="8256365" y="4763235"/>
            <a:ext cx="3124199" cy="369332"/>
          </a:xfrm>
          <a:prstGeom prst="rect">
            <a:avLst/>
          </a:prstGeom>
          <a:noFill/>
        </p:spPr>
        <p:txBody>
          <a:bodyPr wrap="square" rtlCol="0">
            <a:spAutoFit/>
          </a:bodyPr>
          <a:lstStyle/>
          <a:p>
            <a:pPr algn="ctr"/>
            <a:r>
              <a:rPr lang="en-US"/>
              <a:t> </a:t>
            </a:r>
          </a:p>
        </p:txBody>
      </p:sp>
      <p:sp>
        <p:nvSpPr>
          <p:cNvPr id="28" name="TextBox 27">
            <a:extLst>
              <a:ext uri="{FF2B5EF4-FFF2-40B4-BE49-F238E27FC236}">
                <a16:creationId xmlns:a16="http://schemas.microsoft.com/office/drawing/2014/main" id="{28F172BD-8FAD-3F64-DBA6-AA90A92891E6}"/>
              </a:ext>
            </a:extLst>
          </p:cNvPr>
          <p:cNvSpPr txBox="1"/>
          <p:nvPr/>
        </p:nvSpPr>
        <p:spPr>
          <a:xfrm>
            <a:off x="3052233" y="3240101"/>
            <a:ext cx="6121400" cy="369332"/>
          </a:xfrm>
          <a:prstGeom prst="rect">
            <a:avLst/>
          </a:prstGeom>
          <a:noFill/>
        </p:spPr>
        <p:txBody>
          <a:bodyPr wrap="square">
            <a:spAutoFit/>
          </a:bodyPr>
          <a:lstStyle/>
          <a:p>
            <a:endParaRPr lang="en-US"/>
          </a:p>
        </p:txBody>
      </p:sp>
      <p:sp>
        <p:nvSpPr>
          <p:cNvPr id="30" name="TextBox 29">
            <a:extLst>
              <a:ext uri="{FF2B5EF4-FFF2-40B4-BE49-F238E27FC236}">
                <a16:creationId xmlns:a16="http://schemas.microsoft.com/office/drawing/2014/main" id="{730B748D-A553-BDD6-E47F-6EC1BBC38B9F}"/>
              </a:ext>
            </a:extLst>
          </p:cNvPr>
          <p:cNvSpPr txBox="1"/>
          <p:nvPr/>
        </p:nvSpPr>
        <p:spPr>
          <a:xfrm>
            <a:off x="3052233" y="3240101"/>
            <a:ext cx="6121400" cy="369332"/>
          </a:xfrm>
          <a:prstGeom prst="rect">
            <a:avLst/>
          </a:prstGeom>
          <a:noFill/>
        </p:spPr>
        <p:txBody>
          <a:bodyPr wrap="square">
            <a:spAutoFit/>
          </a:bodyPr>
          <a:lstStyle/>
          <a:p>
            <a:endParaRPr lang="en-US"/>
          </a:p>
        </p:txBody>
      </p:sp>
      <p:pic>
        <p:nvPicPr>
          <p:cNvPr id="8" name="Picture 7">
            <a:extLst>
              <a:ext uri="{FF2B5EF4-FFF2-40B4-BE49-F238E27FC236}">
                <a16:creationId xmlns:a16="http://schemas.microsoft.com/office/drawing/2014/main" id="{567317C1-3B91-F567-3F03-F5D4737B4970}"/>
              </a:ext>
            </a:extLst>
          </p:cNvPr>
          <p:cNvPicPr>
            <a:picLocks noChangeAspect="1"/>
          </p:cNvPicPr>
          <p:nvPr/>
        </p:nvPicPr>
        <p:blipFill>
          <a:blip r:embed="rId6">
            <a:extLst>
              <a:ext uri="{28A0092B-C50C-407E-A947-70E740481C1C}">
                <a14:useLocalDpi xmlns:a14="http://schemas.microsoft.com/office/drawing/2010/main" val="0"/>
              </a:ext>
            </a:extLst>
          </a:blip>
          <a:srcRect l="5738" t="29508" r="68053" b="25010"/>
          <a:stretch>
            <a:fillRect/>
          </a:stretch>
        </p:blipFill>
        <p:spPr>
          <a:xfrm>
            <a:off x="794436" y="2625783"/>
            <a:ext cx="3195320" cy="3119120"/>
          </a:xfrm>
          <a:prstGeom prst="rect">
            <a:avLst/>
          </a:prstGeom>
        </p:spPr>
      </p:pic>
      <p:pic>
        <p:nvPicPr>
          <p:cNvPr id="7" name="Picture 6">
            <a:extLst>
              <a:ext uri="{FF2B5EF4-FFF2-40B4-BE49-F238E27FC236}">
                <a16:creationId xmlns:a16="http://schemas.microsoft.com/office/drawing/2014/main" id="{6C6961A4-4AA1-21D8-9112-E8ACBE5F953B}"/>
              </a:ext>
            </a:extLst>
          </p:cNvPr>
          <p:cNvPicPr>
            <a:picLocks noChangeAspect="1"/>
          </p:cNvPicPr>
          <p:nvPr/>
        </p:nvPicPr>
        <p:blipFill>
          <a:blip r:embed="rId6">
            <a:extLst>
              <a:ext uri="{28A0092B-C50C-407E-A947-70E740481C1C}">
                <a14:useLocalDpi xmlns:a14="http://schemas.microsoft.com/office/drawing/2010/main" val="0"/>
              </a:ext>
            </a:extLst>
          </a:blip>
          <a:srcRect l="37322" t="28767" r="36469" b="25751"/>
          <a:stretch>
            <a:fillRect/>
          </a:stretch>
        </p:blipFill>
        <p:spPr>
          <a:xfrm>
            <a:off x="4599940" y="2625783"/>
            <a:ext cx="3195320" cy="3119120"/>
          </a:xfrm>
          <a:prstGeom prst="rect">
            <a:avLst/>
          </a:prstGeom>
        </p:spPr>
      </p:pic>
      <p:pic>
        <p:nvPicPr>
          <p:cNvPr id="9" name="Picture 8">
            <a:extLst>
              <a:ext uri="{FF2B5EF4-FFF2-40B4-BE49-F238E27FC236}">
                <a16:creationId xmlns:a16="http://schemas.microsoft.com/office/drawing/2014/main" id="{BCA4E0EC-C5BE-66D8-CBDD-5519DA90B46B}"/>
              </a:ext>
            </a:extLst>
          </p:cNvPr>
          <p:cNvPicPr>
            <a:picLocks noChangeAspect="1"/>
          </p:cNvPicPr>
          <p:nvPr/>
        </p:nvPicPr>
        <p:blipFill>
          <a:blip r:embed="rId6">
            <a:extLst>
              <a:ext uri="{28A0092B-C50C-407E-A947-70E740481C1C}">
                <a14:useLocalDpi xmlns:a14="http://schemas.microsoft.com/office/drawing/2010/main" val="0"/>
              </a:ext>
            </a:extLst>
          </a:blip>
          <a:srcRect l="69990" t="29131" r="3801" b="25386"/>
          <a:stretch>
            <a:fillRect/>
          </a:stretch>
        </p:blipFill>
        <p:spPr>
          <a:xfrm>
            <a:off x="8405444" y="2625339"/>
            <a:ext cx="3195320" cy="3119120"/>
          </a:xfrm>
          <a:prstGeom prst="rect">
            <a:avLst/>
          </a:prstGeom>
        </p:spPr>
      </p:pic>
    </p:spTree>
    <p:extLst>
      <p:ext uri="{BB962C8B-B14F-4D97-AF65-F5344CB8AC3E}">
        <p14:creationId xmlns:p14="http://schemas.microsoft.com/office/powerpoint/2010/main" val="71392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5E936-ADA2-5CCB-DD9F-1A6A1C074376}"/>
            </a:ext>
          </a:extLst>
        </p:cNvPr>
        <p:cNvGrpSpPr/>
        <p:nvPr/>
      </p:nvGrpSpPr>
      <p:grpSpPr>
        <a:xfrm>
          <a:off x="0" y="0"/>
          <a:ext cx="0" cy="0"/>
          <a:chOff x="0" y="0"/>
          <a:chExt cx="0" cy="0"/>
        </a:xfrm>
      </p:grpSpPr>
      <p:sp>
        <p:nvSpPr>
          <p:cNvPr id="5" name="Frame 4">
            <a:extLst>
              <a:ext uri="{FF2B5EF4-FFF2-40B4-BE49-F238E27FC236}">
                <a16:creationId xmlns:a16="http://schemas.microsoft.com/office/drawing/2014/main" id="{B9998514-2B51-0F4F-FBDB-55403D756B8E}"/>
              </a:ext>
            </a:extLst>
          </p:cNvPr>
          <p:cNvSpPr/>
          <p:nvPr/>
        </p:nvSpPr>
        <p:spPr>
          <a:xfrm>
            <a:off x="0" y="-6214"/>
            <a:ext cx="12192000" cy="6864214"/>
          </a:xfrm>
          <a:prstGeom prst="frame">
            <a:avLst>
              <a:gd name="adj1" fmla="val 807"/>
            </a:avLst>
          </a:prstGeom>
          <a:solidFill>
            <a:srgbClr val="252982"/>
          </a:solidFill>
          <a:ln>
            <a:solidFill>
              <a:srgbClr val="2529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17874C46-FFF1-5674-8227-2252FFC8FA69}"/>
              </a:ext>
            </a:extLst>
          </p:cNvPr>
          <p:cNvSpPr>
            <a:spLocks noGrp="1"/>
          </p:cNvSpPr>
          <p:nvPr>
            <p:ph type="sldNum" sz="quarter" idx="12"/>
          </p:nvPr>
        </p:nvSpPr>
        <p:spPr/>
        <p:txBody>
          <a:bodyPr/>
          <a:lstStyle/>
          <a:p>
            <a:fld id="{48F63A3B-78C7-47BE-AE5E-E10140E04643}" type="slidenum">
              <a:rPr lang="en-US" sz="1600" b="1" smtClean="0">
                <a:solidFill>
                  <a:srgbClr val="252982"/>
                </a:solidFill>
              </a:rPr>
              <a:t>9</a:t>
            </a:fld>
            <a:endParaRPr lang="en-US" sz="1600" b="1">
              <a:solidFill>
                <a:srgbClr val="252982"/>
              </a:solidFill>
            </a:endParaRPr>
          </a:p>
        </p:txBody>
      </p:sp>
      <p:pic>
        <p:nvPicPr>
          <p:cNvPr id="9" name="Picture 8">
            <a:extLst>
              <a:ext uri="{FF2B5EF4-FFF2-40B4-BE49-F238E27FC236}">
                <a16:creationId xmlns:a16="http://schemas.microsoft.com/office/drawing/2014/main" id="{4E46A5B6-47E1-D3CB-4F42-3DC5ADC2228F}"/>
              </a:ext>
            </a:extLst>
          </p:cNvPr>
          <p:cNvPicPr>
            <a:picLocks noChangeAspect="1"/>
          </p:cNvPicPr>
          <p:nvPr/>
        </p:nvPicPr>
        <p:blipFill>
          <a:blip r:embed="rId3">
            <a:extLst>
              <a:ext uri="{28A0092B-C50C-407E-A947-70E740481C1C}">
                <a14:useLocalDpi xmlns:a14="http://schemas.microsoft.com/office/drawing/2010/main" val="0"/>
              </a:ext>
            </a:extLst>
          </a:blip>
          <a:srcRect l="21916" r="21500"/>
          <a:stretch>
            <a:fillRect/>
          </a:stretch>
        </p:blipFill>
        <p:spPr>
          <a:xfrm>
            <a:off x="2840864" y="249555"/>
            <a:ext cx="6510272" cy="6471920"/>
          </a:xfrm>
          <a:prstGeom prst="rect">
            <a:avLst/>
          </a:prstGeom>
        </p:spPr>
      </p:pic>
      <p:sp>
        <p:nvSpPr>
          <p:cNvPr id="10" name="Oval 9">
            <a:extLst>
              <a:ext uri="{FF2B5EF4-FFF2-40B4-BE49-F238E27FC236}">
                <a16:creationId xmlns:a16="http://schemas.microsoft.com/office/drawing/2014/main" id="{E4874381-FD1D-EE3B-A633-99B30DD4B8CE}"/>
              </a:ext>
            </a:extLst>
          </p:cNvPr>
          <p:cNvSpPr/>
          <p:nvPr/>
        </p:nvSpPr>
        <p:spPr>
          <a:xfrm>
            <a:off x="5267960" y="127000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B652B68-0C5F-6A56-7A25-FA921EF49F6A}"/>
              </a:ext>
            </a:extLst>
          </p:cNvPr>
          <p:cNvSpPr/>
          <p:nvPr/>
        </p:nvSpPr>
        <p:spPr>
          <a:xfrm>
            <a:off x="5704840" y="359664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2B06BD8-0C60-BDFD-3F8C-3E8D07DF416D}"/>
              </a:ext>
            </a:extLst>
          </p:cNvPr>
          <p:cNvSpPr/>
          <p:nvPr/>
        </p:nvSpPr>
        <p:spPr>
          <a:xfrm>
            <a:off x="4115722" y="2171384"/>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6406A4F-3876-9BAA-226D-578D55B9E52A}"/>
              </a:ext>
            </a:extLst>
          </p:cNvPr>
          <p:cNvSpPr/>
          <p:nvPr/>
        </p:nvSpPr>
        <p:spPr>
          <a:xfrm>
            <a:off x="4024282" y="2267271"/>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3701AAA-5355-58B7-424D-DC02817EFADA}"/>
              </a:ext>
            </a:extLst>
          </p:cNvPr>
          <p:cNvSpPr/>
          <p:nvPr/>
        </p:nvSpPr>
        <p:spPr>
          <a:xfrm>
            <a:off x="4633882" y="145288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ECD45AE-889D-BD8B-F9B3-D18419D0E0B2}"/>
              </a:ext>
            </a:extLst>
          </p:cNvPr>
          <p:cNvSpPr/>
          <p:nvPr/>
        </p:nvSpPr>
        <p:spPr>
          <a:xfrm>
            <a:off x="4859481" y="148336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274601A-0860-4CDD-DA70-3DCFC01682A4}"/>
              </a:ext>
            </a:extLst>
          </p:cNvPr>
          <p:cNvSpPr/>
          <p:nvPr/>
        </p:nvSpPr>
        <p:spPr>
          <a:xfrm>
            <a:off x="4984402" y="1830569"/>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AF3BDF2-A484-953F-F589-DD74CF5790B6}"/>
              </a:ext>
            </a:extLst>
          </p:cNvPr>
          <p:cNvSpPr/>
          <p:nvPr/>
        </p:nvSpPr>
        <p:spPr>
          <a:xfrm>
            <a:off x="5042361" y="919911"/>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DA797B7-7D0C-9A14-4E8D-2615AF7B0F5E}"/>
              </a:ext>
            </a:extLst>
          </p:cNvPr>
          <p:cNvSpPr/>
          <p:nvPr/>
        </p:nvSpPr>
        <p:spPr>
          <a:xfrm>
            <a:off x="5085080" y="119236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F536882-3F66-64D7-1A29-F178A0178C0F}"/>
              </a:ext>
            </a:extLst>
          </p:cNvPr>
          <p:cNvSpPr/>
          <p:nvPr/>
        </p:nvSpPr>
        <p:spPr>
          <a:xfrm>
            <a:off x="5613400" y="737031"/>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1EA5787-2E4B-4ADF-EFBD-5E268BAF26C4}"/>
              </a:ext>
            </a:extLst>
          </p:cNvPr>
          <p:cNvSpPr/>
          <p:nvPr/>
        </p:nvSpPr>
        <p:spPr>
          <a:xfrm>
            <a:off x="5796280" y="932725"/>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EE8E584-7DCC-5408-B377-C86AFD096985}"/>
              </a:ext>
            </a:extLst>
          </p:cNvPr>
          <p:cNvSpPr/>
          <p:nvPr/>
        </p:nvSpPr>
        <p:spPr>
          <a:xfrm>
            <a:off x="5846158" y="119236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487E4AF-C3E6-CA3F-C209-09384740DE0D}"/>
              </a:ext>
            </a:extLst>
          </p:cNvPr>
          <p:cNvSpPr/>
          <p:nvPr/>
        </p:nvSpPr>
        <p:spPr>
          <a:xfrm>
            <a:off x="6106160" y="117856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A1D1DEC-1428-1A6A-0686-9BCFE4A1F01B}"/>
              </a:ext>
            </a:extLst>
          </p:cNvPr>
          <p:cNvSpPr/>
          <p:nvPr/>
        </p:nvSpPr>
        <p:spPr>
          <a:xfrm>
            <a:off x="5482814" y="132080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7D23905-7953-9BB3-4304-6DD1C22C5923}"/>
              </a:ext>
            </a:extLst>
          </p:cNvPr>
          <p:cNvSpPr/>
          <p:nvPr/>
        </p:nvSpPr>
        <p:spPr>
          <a:xfrm>
            <a:off x="5430520" y="108712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40A31DCE-B243-BFDE-8E64-0E91420EEF91}"/>
              </a:ext>
            </a:extLst>
          </p:cNvPr>
          <p:cNvSpPr/>
          <p:nvPr/>
        </p:nvSpPr>
        <p:spPr>
          <a:xfrm>
            <a:off x="6523292" y="90424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CAF4F94-664A-0B02-093E-CBA903D0E7B6}"/>
              </a:ext>
            </a:extLst>
          </p:cNvPr>
          <p:cNvSpPr/>
          <p:nvPr/>
        </p:nvSpPr>
        <p:spPr>
          <a:xfrm>
            <a:off x="5073413" y="304800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E30BA5D-26C3-D35E-C4E4-929A12DD4104}"/>
              </a:ext>
            </a:extLst>
          </p:cNvPr>
          <p:cNvSpPr/>
          <p:nvPr/>
        </p:nvSpPr>
        <p:spPr>
          <a:xfrm>
            <a:off x="5567680" y="3345928"/>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8EBF6F1-5B33-ECCF-81F2-7E424F41A339}"/>
              </a:ext>
            </a:extLst>
          </p:cNvPr>
          <p:cNvSpPr/>
          <p:nvPr/>
        </p:nvSpPr>
        <p:spPr>
          <a:xfrm>
            <a:off x="5475318" y="3471284"/>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575C9D0E-530F-B7F2-3836-CCC4AB1EEE64}"/>
              </a:ext>
            </a:extLst>
          </p:cNvPr>
          <p:cNvSpPr/>
          <p:nvPr/>
        </p:nvSpPr>
        <p:spPr>
          <a:xfrm>
            <a:off x="4227482" y="3688080"/>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F150AE48-A912-05D5-7787-F3C1D95A4255}"/>
              </a:ext>
            </a:extLst>
          </p:cNvPr>
          <p:cNvSpPr/>
          <p:nvPr/>
        </p:nvSpPr>
        <p:spPr>
          <a:xfrm>
            <a:off x="4380804" y="4035289"/>
            <a:ext cx="182880" cy="182880"/>
          </a:xfrm>
          <a:prstGeom prst="ellipse">
            <a:avLst/>
          </a:prstGeom>
          <a:solidFill>
            <a:srgbClr val="00B05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563178"/>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89c76f5-ca15-41f9-884b-55ec15a0672a}" enabled="0" method="" siteId="{589c76f5-ca15-41f9-884b-55ec15a0672a}" removed="1"/>
</clbl:labelList>
</file>

<file path=docProps/app.xml><?xml version="1.0" encoding="utf-8"?>
<Properties xmlns="http://schemas.openxmlformats.org/officeDocument/2006/extended-properties" xmlns:vt="http://schemas.openxmlformats.org/officeDocument/2006/docPropsVTypes">
  <Template>office theme</Template>
  <TotalTime>0</TotalTime>
  <Words>2193</Words>
  <Application>Microsoft Office PowerPoint</Application>
  <PresentationFormat>Widescreen</PresentationFormat>
  <Paragraphs>304</Paragraphs>
  <Slides>30</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MS Mincho</vt:lpstr>
      <vt:lpstr>Aptos</vt:lpstr>
      <vt:lpstr>Aptos Display</vt:lpstr>
      <vt:lpstr>Arial</vt:lpstr>
      <vt:lpstr>Calibri</vt:lpstr>
      <vt:lpstr>Times New Roman</vt:lpstr>
      <vt:lpstr>office theme</vt:lpstr>
      <vt:lpstr>Improving Emergency Evacuation Communication in Thessaloniki, Greece</vt:lpstr>
      <vt:lpstr>PowerPoint Presentation</vt:lpstr>
      <vt:lpstr>Cascading Disasters Across Infrastructure</vt:lpstr>
      <vt:lpstr>Cascading Disasters Across Infrastructure</vt:lpstr>
      <vt:lpstr>Cascading Disasters Across Infrastructure</vt:lpstr>
      <vt:lpstr>Evacuation Communication: Framework</vt:lpstr>
      <vt:lpstr>Evacuation Communication: Challenges</vt:lpstr>
      <vt:lpstr>Sponsor’s Mission</vt:lpstr>
      <vt:lpstr>PowerPoint Presentation</vt:lpstr>
      <vt:lpstr>PowerPoint Presentation</vt:lpstr>
      <vt:lpstr>PowerPoint Presentation</vt:lpstr>
      <vt:lpstr>Project Goal</vt:lpstr>
      <vt:lpstr>Project Objectives</vt:lpstr>
      <vt:lpstr>1. Evaluate effectiveness and feasibility of existing safety communication apps</vt:lpstr>
      <vt:lpstr>PowerPoint Presentation</vt:lpstr>
      <vt:lpstr>PowerPoint Presentation</vt:lpstr>
      <vt:lpstr>2. Investigate the specific communication needs, decision making process, and breakdown</vt:lpstr>
      <vt:lpstr>3. Develop Communication App</vt:lpstr>
      <vt:lpstr>4. Test and Evaluate the Communication Solution</vt:lpstr>
      <vt:lpstr>The Communication App</vt:lpstr>
      <vt:lpstr>The Communication App</vt:lpstr>
      <vt:lpstr>The Communication App</vt:lpstr>
      <vt:lpstr>The Communication App</vt:lpstr>
      <vt:lpstr>The Communication App</vt:lpstr>
      <vt:lpstr>PowerPoint Presentation</vt:lpstr>
      <vt:lpstr>Thank you!  Questions?</vt:lpstr>
      <vt:lpstr>References</vt:lpstr>
      <vt:lpstr>Photo Citation</vt:lpstr>
      <vt:lpstr>Photo Citation</vt:lpstr>
      <vt:lpstr>Photo Citation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Di Giovanni, Matthew</cp:lastModifiedBy>
  <cp:revision>2</cp:revision>
  <dcterms:created xsi:type="dcterms:W3CDTF">2026-02-23T14:05:21Z</dcterms:created>
  <dcterms:modified xsi:type="dcterms:W3CDTF">2026-03-02T18:38:55Z</dcterms:modified>
</cp:coreProperties>
</file>