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9144000" cy="5143500" type="screen16x9"/>
  <p:notesSz cx="6858000" cy="9144000"/>
  <p:embeddedFontLst>
    <p:embeddedFont>
      <p:font typeface="DM Serif Display" pitchFamily="2" charset="0"/>
      <p:regular r:id="rId26"/>
      <p:italic r:id="rId27"/>
    </p:embeddedFont>
    <p:embeddedFont>
      <p:font typeface="Gravitas One"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01" y="2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mg.freepik.com/premium-photo/ancient-greece-agriculture-essence_818261-57386.jpg?w=200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c983933d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c983933d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Nikolai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c983933d93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c983933d9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Nikolai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c983933d9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c983933d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Ciera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c983933d9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c983933d9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&amp; Ryan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cc49b7c7e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cc49b7c7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ca99a69503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ca99a69503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desired impact for our project is to inspire students in Thessaloniki to take proactive roles in their communities sustainability efforts by enriching their school curriculum and connecting them with the resources of thessaloniki.</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c983933d93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c983933d9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ca99a69503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ca99a69503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ca99a69503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ca99a69503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cc0beffb51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cc0beffb5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ca99a69503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ca99a69503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Nikolai</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ca99a69503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ca99a69503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ca99a69503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ca99a69503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Nikolai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cc0beffb5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cc0beffb5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Nikolai</a:t>
            </a:r>
            <a:endParaRPr/>
          </a:p>
          <a:p>
            <a:pPr marL="0" lvl="0" indent="0" algn="l" rtl="0">
              <a:lnSpc>
                <a:spcPct val="115000"/>
              </a:lnSpc>
              <a:spcBef>
                <a:spcPts val="600"/>
              </a:spcBef>
              <a:spcAft>
                <a:spcPts val="600"/>
              </a:spcAft>
              <a:buNone/>
            </a:pPr>
            <a:r>
              <a:rPr lang="en" sz="1800">
                <a:solidFill>
                  <a:schemeClr val="dk1"/>
                </a:solidFill>
                <a:latin typeface="DM Serif Display"/>
                <a:ea typeface="DM Serif Display"/>
                <a:cs typeface="DM Serif Display"/>
                <a:sym typeface="DM Serif Display"/>
              </a:rPr>
              <a:t> Schools observed an increases in environmental literacy and student engagement, while also fostering social-emotional skills such as responsibility, self-reliance, and self-care (Christian et al., 2014; Howarth et al., 2020)</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cad5a8236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cad5a8236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DM Serif Display"/>
                <a:ea typeface="DM Serif Display"/>
                <a:cs typeface="DM Serif Display"/>
                <a:sym typeface="DM Serif Display"/>
              </a:rPr>
              <a:t>Joe</a:t>
            </a:r>
            <a:endParaRPr sz="1800">
              <a:solidFill>
                <a:schemeClr val="dk1"/>
              </a:solidFill>
              <a:latin typeface="DM Serif Display"/>
              <a:ea typeface="DM Serif Display"/>
              <a:cs typeface="DM Serif Display"/>
              <a:sym typeface="DM Serif Displa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cc49b7c7e3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cc49b7c7e3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DM Serif Display"/>
                <a:ea typeface="DM Serif Display"/>
                <a:cs typeface="DM Serif Display"/>
                <a:sym typeface="DM Serif Display"/>
              </a:rPr>
              <a:t>Ryan  </a:t>
            </a:r>
            <a:r>
              <a:rPr lang="en" sz="1800" u="sng">
                <a:solidFill>
                  <a:schemeClr val="hlink"/>
                </a:solidFill>
                <a:latin typeface="DM Serif Display"/>
                <a:ea typeface="DM Serif Display"/>
                <a:cs typeface="DM Serif Display"/>
                <a:sym typeface="DM Serif Display"/>
                <a:hlinkClick r:id="rId3"/>
              </a:rPr>
              <a:t>https://img.freepik.com/premium-photo/ancient-greece-agriculture-essence_818261-57386.jpg?w=2000</a:t>
            </a:r>
            <a:r>
              <a:rPr lang="en" sz="1800">
                <a:solidFill>
                  <a:schemeClr val="dk1"/>
                </a:solidFill>
                <a:latin typeface="DM Serif Display"/>
                <a:ea typeface="DM Serif Display"/>
                <a:cs typeface="DM Serif Display"/>
                <a:sym typeface="DM Serif Display"/>
              </a:rPr>
              <a:t> </a:t>
            </a:r>
            <a:endParaRPr sz="1800">
              <a:solidFill>
                <a:schemeClr val="dk1"/>
              </a:solidFill>
              <a:latin typeface="DM Serif Display"/>
              <a:ea typeface="DM Serif Display"/>
              <a:cs typeface="DM Serif Display"/>
              <a:sym typeface="DM Serif Display"/>
            </a:endParaRPr>
          </a:p>
          <a:p>
            <a:pPr marL="0" lvl="0" indent="0" algn="l" rtl="0">
              <a:spcBef>
                <a:spcPts val="0"/>
              </a:spcBef>
              <a:spcAft>
                <a:spcPts val="0"/>
              </a:spcAft>
              <a:buNone/>
            </a:pPr>
            <a:r>
              <a:rPr lang="en" sz="1800">
                <a:solidFill>
                  <a:schemeClr val="dk1"/>
                </a:solidFill>
                <a:latin typeface="DM Serif Display"/>
                <a:ea typeface="DM Serif Display"/>
                <a:cs typeface="DM Serif Display"/>
                <a:sym typeface="DM Serif Display"/>
              </a:rPr>
              <a:t>The chinese are stealing your data gamification will forvever protect you!!!!!</a:t>
            </a:r>
            <a:endParaRPr sz="1800">
              <a:solidFill>
                <a:schemeClr val="dk1"/>
              </a:solidFill>
              <a:latin typeface="DM Serif Display"/>
              <a:ea typeface="DM Serif Display"/>
              <a:cs typeface="DM Serif Display"/>
              <a:sym typeface="DM Serif Display"/>
            </a:endParaRPr>
          </a:p>
          <a:p>
            <a:pPr marL="0" lvl="0" indent="0" algn="l" rtl="0">
              <a:spcBef>
                <a:spcPts val="0"/>
              </a:spcBef>
              <a:spcAft>
                <a:spcPts val="0"/>
              </a:spcAft>
              <a:buNone/>
            </a:pPr>
            <a:endParaRPr sz="1800">
              <a:solidFill>
                <a:schemeClr val="dk1"/>
              </a:solidFill>
              <a:latin typeface="DM Serif Display"/>
              <a:ea typeface="DM Serif Display"/>
              <a:cs typeface="DM Serif Display"/>
              <a:sym typeface="DM Serif Display"/>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ca92ffefb9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ca92ffefb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Ciera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ca99a69503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ca99a6950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Ciera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c983933d93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c983933d9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ciera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s://www.oecd.org/en/publications/education-at-a-glance-2025_1a3543e2-en/greece_30092c7f-en.html"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link.springer.com/article/10.1186/s12966-014-0099-7" TargetMode="External"/><Relationship Id="rId4" Type="http://schemas.openxmlformats.org/officeDocument/2006/relationships/hyperlink" Target="https://doi.org/10.1080/13504622.2023.2182257"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openfarm.gr/event/open-farm-days-2024-treli-rodia-koinsep_29-9/" TargetMode="External"/><Relationship Id="rId3" Type="http://schemas.openxmlformats.org/officeDocument/2006/relationships/hyperlink" Target="https://www.thessalonikitourism.gr/images/2019/02/17/byzantinewalls8.png" TargetMode="External"/><Relationship Id="rId7" Type="http://schemas.openxmlformats.org/officeDocument/2006/relationships/hyperlink" Target="https://www.cleveland.com/resizer/v2/D2JGXRQTPZGLTMWZK4HOGRDHL4.JPG?auth=8d6d012901a4ee9b4907e07d87c1ed57372b0dd87f83cc2ede7f595024fd2ded&amp;width=1280&amp;smart=true&amp;quality=90"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kpe-thess.gr/el/" TargetMode="External"/><Relationship Id="rId11" Type="http://schemas.openxmlformats.org/officeDocument/2006/relationships/hyperlink" Target="https://www.greece-is.com/wp-content/uploads/2025/05/Thessaloniki.jpg" TargetMode="External"/><Relationship Id="rId5" Type="http://schemas.openxmlformats.org/officeDocument/2006/relationships/hyperlink" Target="https://img.freepik.com/premium-photo/greece-flag-greek-flag-waving-observation-deck-kalabaka-greece_454608-792.jpg" TargetMode="External"/><Relationship Id="rId10" Type="http://schemas.openxmlformats.org/officeDocument/2006/relationships/hyperlink" Target="https://trelirodia.gr/" TargetMode="External"/><Relationship Id="rId4" Type="http://schemas.openxmlformats.org/officeDocument/2006/relationships/hyperlink" Target="https://www.muchbetteradventures.com/magazine/content/images/2024/10/litochoro-climb-mount-olympus.jpg" TargetMode="External"/><Relationship Id="rId9" Type="http://schemas.openxmlformats.org/officeDocument/2006/relationships/hyperlink" Target="https://img.freepik.com/premium-photo/ancient-greece-agriculture-essence_818261-57386.jpg?w=20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propertyguides.com/greece/news/gardening-greek-sun/" TargetMode="External"/><Relationship Id="rId3" Type="http://schemas.openxmlformats.org/officeDocument/2006/relationships/hyperlink" Target="https://www.tclf.org/landscapes/greek-cultural-garden" TargetMode="External"/><Relationship Id="rId7" Type="http://schemas.openxmlformats.org/officeDocument/2006/relationships/hyperlink" Target="https://onedayitinerary.com/wp-content/uploads/2023/07/Ano-Poli-Thessaloniki.jp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c.pxhere.com/photos/af/c2/flowers_greenhouse_garden_plant_green_gardening_horticulture_spring-735032.jpg!d" TargetMode="External"/><Relationship Id="rId11" Type="http://schemas.openxmlformats.org/officeDocument/2006/relationships/hyperlink" Target="https://i0.wp.com/goallovertheplace.com/wp-content/uploads/2022/07/ThessalonikiStreets-1.jpg?w=1200&amp;ssl=1" TargetMode="External"/><Relationship Id="rId5" Type="http://schemas.openxmlformats.org/officeDocument/2006/relationships/hyperlink" Target="https://nikana.gr/images/6849/crkva-i-katakombe-svetog-dimitrija-u-solunu-duhovna-i-istorijska-znamenitost-grke-thessaloniki-thessaloniki-16.jpg" TargetMode="External"/><Relationship Id="rId10" Type="http://schemas.openxmlformats.org/officeDocument/2006/relationships/hyperlink" Target="https://www.reddit.com/r/europe/comments/dxalw3/alexander_the_great_statue_thessaloniki_greece/" TargetMode="External"/><Relationship Id="rId4" Type="http://schemas.openxmlformats.org/officeDocument/2006/relationships/hyperlink" Target="https://iadsb.tmgrup.com.tr/8362bf/0/0/0/0/1814/1210?u=https://idsb.tmgrup.com.tr/2018/05/30/thessalonikis-turks-have-no-place-to-worship-or-bury-their-dead-1527633083935.jpg" TargetMode="External"/><Relationship Id="rId9" Type="http://schemas.openxmlformats.org/officeDocument/2006/relationships/hyperlink" Target="https://thessaloniki.travel/wp-content/uploads/2021/08/7586bcdd7a745d843a3897512742ccdb_XL.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426600" y="1055900"/>
            <a:ext cx="8145300" cy="2395500"/>
          </a:xfrm>
          <a:prstGeom prst="rect">
            <a:avLst/>
          </a:prstGeom>
          <a:solidFill>
            <a:srgbClr val="4299E4">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ctrTitle"/>
          </p:nvPr>
        </p:nvSpPr>
        <p:spPr>
          <a:xfrm>
            <a:off x="564750" y="1556425"/>
            <a:ext cx="7869000" cy="1731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800">
                <a:solidFill>
                  <a:schemeClr val="lt1"/>
                </a:solidFill>
                <a:latin typeface="DM Serif Display"/>
                <a:ea typeface="DM Serif Display"/>
                <a:cs typeface="DM Serif Display"/>
                <a:sym typeface="DM Serif Display"/>
              </a:rPr>
              <a:t>Developing Gamified Gardening Resources for Schools in Thessaloniki, Greece</a:t>
            </a:r>
            <a:endParaRPr sz="4800">
              <a:solidFill>
                <a:schemeClr val="lt1"/>
              </a:solidFill>
              <a:latin typeface="DM Serif Display"/>
              <a:ea typeface="DM Serif Display"/>
              <a:cs typeface="DM Serif Display"/>
              <a:sym typeface="DM Serif Display"/>
            </a:endParaRPr>
          </a:p>
        </p:txBody>
      </p:sp>
      <p:sp>
        <p:nvSpPr>
          <p:cNvPr id="56" name="Google Shape;56;p13"/>
          <p:cNvSpPr/>
          <p:nvPr/>
        </p:nvSpPr>
        <p:spPr>
          <a:xfrm>
            <a:off x="426600" y="3549675"/>
            <a:ext cx="5995200" cy="498600"/>
          </a:xfrm>
          <a:prstGeom prst="rect">
            <a:avLst/>
          </a:prstGeom>
          <a:solidFill>
            <a:srgbClr val="4299E4">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7;p13"/>
          <p:cNvSpPr txBox="1"/>
          <p:nvPr/>
        </p:nvSpPr>
        <p:spPr>
          <a:xfrm>
            <a:off x="426600" y="3588813"/>
            <a:ext cx="5995200"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1"/>
                </a:solidFill>
                <a:latin typeface="DM Serif Display"/>
                <a:ea typeface="DM Serif Display"/>
                <a:cs typeface="DM Serif Display"/>
                <a:sym typeface="DM Serif Display"/>
              </a:rPr>
              <a:t>Nikolai Margolin, Ryan Orris, Ciera St Pierre, Joseph Tully</a:t>
            </a:r>
            <a:endParaRPr sz="1700">
              <a:solidFill>
                <a:schemeClr val="lt1"/>
              </a:solidFill>
              <a:latin typeface="DM Serif Display"/>
              <a:ea typeface="DM Serif Display"/>
              <a:cs typeface="DM Serif Display"/>
              <a:sym typeface="DM Serif Display"/>
            </a:endParaRPr>
          </a:p>
        </p:txBody>
      </p:sp>
      <p:sp>
        <p:nvSpPr>
          <p:cNvPr id="58" name="Google Shape;58;p13"/>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a:t>
            </a:r>
            <a:endParaRPr sz="1800" b="1">
              <a:solidFill>
                <a:schemeClr val="lt1"/>
              </a:solidFill>
              <a:latin typeface="DM Serif Display"/>
              <a:ea typeface="DM Serif Display"/>
              <a:cs typeface="DM Serif Display"/>
              <a:sym typeface="DM Serif Display"/>
            </a:endParaRPr>
          </a:p>
        </p:txBody>
      </p:sp>
      <p:sp>
        <p:nvSpPr>
          <p:cNvPr id="59" name="Google Shape;59;p13"/>
          <p:cNvSpPr txBox="1"/>
          <p:nvPr/>
        </p:nvSpPr>
        <p:spPr>
          <a:xfrm>
            <a:off x="153950" y="4645500"/>
            <a:ext cx="517200" cy="3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a:t>
            </a:r>
            <a:endParaRPr sz="1800">
              <a:solidFill>
                <a:schemeClr val="lt1"/>
              </a:solidFill>
            </a:endParaRPr>
          </a:p>
        </p:txBody>
      </p:sp>
      <p:sp>
        <p:nvSpPr>
          <p:cNvPr id="60" name="Google Shape;60;p13"/>
          <p:cNvSpPr/>
          <p:nvPr/>
        </p:nvSpPr>
        <p:spPr>
          <a:xfrm>
            <a:off x="426600" y="142525"/>
            <a:ext cx="2674800" cy="708900"/>
          </a:xfrm>
          <a:prstGeom prst="rect">
            <a:avLst/>
          </a:prstGeom>
          <a:solidFill>
            <a:srgbClr val="2C3E50"/>
          </a:solidFill>
          <a:ln>
            <a:noFill/>
          </a:ln>
        </p:spPr>
        <p:txBody>
          <a:bodyPr spcFirstLastPara="1" wrap="square" lIns="125800" tIns="125800" rIns="125800" bIns="125800" anchor="ctr" anchorCtr="0">
            <a:noAutofit/>
          </a:bodyPr>
          <a:lstStyle/>
          <a:p>
            <a:pPr marL="0" lvl="0" indent="0" algn="ctr" rtl="0">
              <a:spcBef>
                <a:spcPts val="0"/>
              </a:spcBef>
              <a:spcAft>
                <a:spcPts val="0"/>
              </a:spcAft>
              <a:buNone/>
            </a:pPr>
            <a:endParaRPr sz="1926"/>
          </a:p>
        </p:txBody>
      </p:sp>
      <p:pic>
        <p:nvPicPr>
          <p:cNvPr id="61" name="Google Shape;61;p13" title="Screenshot 2026-03-02 132449.png"/>
          <p:cNvPicPr preferRelativeResize="0"/>
          <p:nvPr/>
        </p:nvPicPr>
        <p:blipFill>
          <a:blip r:embed="rId4">
            <a:alphaModFix/>
          </a:blip>
          <a:stretch>
            <a:fillRect/>
          </a:stretch>
        </p:blipFill>
        <p:spPr>
          <a:xfrm>
            <a:off x="460075" y="175475"/>
            <a:ext cx="2607851" cy="643001"/>
          </a:xfrm>
          <a:prstGeom prst="rect">
            <a:avLst/>
          </a:prstGeom>
          <a:noFill/>
          <a:ln>
            <a:noFill/>
          </a:ln>
        </p:spPr>
      </p:pic>
      <p:pic>
        <p:nvPicPr>
          <p:cNvPr id="62" name="Google Shape;62;p13" title="wpi-logo-1.png"/>
          <p:cNvPicPr preferRelativeResize="0"/>
          <p:nvPr/>
        </p:nvPicPr>
        <p:blipFill>
          <a:blip r:embed="rId5">
            <a:alphaModFix/>
          </a:blip>
          <a:stretch>
            <a:fillRect/>
          </a:stretch>
        </p:blipFill>
        <p:spPr>
          <a:xfrm>
            <a:off x="8269050" y="142525"/>
            <a:ext cx="708900" cy="708900"/>
          </a:xfrm>
          <a:prstGeom prst="rect">
            <a:avLst/>
          </a:prstGeom>
          <a:noFill/>
          <a:ln>
            <a:noFill/>
          </a:ln>
        </p:spPr>
      </p:pic>
      <p:sp>
        <p:nvSpPr>
          <p:cNvPr id="63" name="Google Shape;63;p13"/>
          <p:cNvSpPr txBox="1"/>
          <p:nvPr/>
        </p:nvSpPr>
        <p:spPr>
          <a:xfrm>
            <a:off x="6656550" y="2894950"/>
            <a:ext cx="1777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DM Serif Display"/>
                <a:ea typeface="DM Serif Display"/>
                <a:cs typeface="DM Serif Display"/>
                <a:sym typeface="DM Serif Display"/>
              </a:rPr>
              <a:t>March 2nd, 2026</a:t>
            </a:r>
            <a:endParaRPr sz="1700">
              <a:solidFill>
                <a:schemeClr val="lt1"/>
              </a:solidFill>
              <a:latin typeface="DM Serif Display"/>
              <a:ea typeface="DM Serif Display"/>
              <a:cs typeface="DM Serif Display"/>
              <a:sym typeface="DM Serif Display"/>
            </a:endParaRPr>
          </a:p>
        </p:txBody>
      </p:sp>
      <p:pic>
        <p:nvPicPr>
          <p:cNvPr id="64" name="Google Shape;64;p13"/>
          <p:cNvPicPr preferRelativeResize="0"/>
          <p:nvPr/>
        </p:nvPicPr>
        <p:blipFill>
          <a:blip r:embed="rId6">
            <a:alphaModFix/>
          </a:blip>
          <a:stretch>
            <a:fillRect/>
          </a:stretch>
        </p:blipFill>
        <p:spPr>
          <a:xfrm>
            <a:off x="4867800" y="3735600"/>
            <a:ext cx="11950" cy="1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2" title="0x0-thessalonikis-turks-have-no-place-to-worship-or-bury-their-dead-1527633083935.jpg"/>
          <p:cNvPicPr preferRelativeResize="0"/>
          <p:nvPr/>
        </p:nvPicPr>
        <p:blipFill>
          <a:blip r:embed="rId3">
            <a:alphaModFix/>
          </a:blip>
          <a:stretch>
            <a:fillRect/>
          </a:stretch>
        </p:blipFill>
        <p:spPr>
          <a:xfrm>
            <a:off x="0" y="0"/>
            <a:ext cx="9144002" cy="5143501"/>
          </a:xfrm>
          <a:prstGeom prst="rect">
            <a:avLst/>
          </a:prstGeom>
          <a:noFill/>
          <a:ln>
            <a:noFill/>
          </a:ln>
        </p:spPr>
      </p:pic>
      <p:sp>
        <p:nvSpPr>
          <p:cNvPr id="154" name="Google Shape;154;p22"/>
          <p:cNvSpPr/>
          <p:nvPr/>
        </p:nvSpPr>
        <p:spPr>
          <a:xfrm>
            <a:off x="1416450" y="395375"/>
            <a:ext cx="6472200" cy="751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800"/>
              </a:spcBef>
              <a:spcAft>
                <a:spcPts val="1800"/>
              </a:spcAft>
              <a:buNone/>
            </a:pPr>
            <a:r>
              <a:rPr lang="en" sz="2200" b="1">
                <a:solidFill>
                  <a:schemeClr val="lt1"/>
                </a:solidFill>
                <a:latin typeface="DM Serif Display"/>
                <a:ea typeface="DM Serif Display"/>
                <a:cs typeface="DM Serif Display"/>
                <a:sym typeface="DM Serif Display"/>
              </a:rPr>
              <a:t>Evaluate the integration of sustainability and gardening materials within school curricula</a:t>
            </a:r>
            <a:endParaRPr>
              <a:latin typeface="DM Serif Display"/>
              <a:ea typeface="DM Serif Display"/>
              <a:cs typeface="DM Serif Display"/>
              <a:sym typeface="DM Serif Display"/>
            </a:endParaRPr>
          </a:p>
        </p:txBody>
      </p:sp>
      <p:sp>
        <p:nvSpPr>
          <p:cNvPr id="155" name="Google Shape;155;p22"/>
          <p:cNvSpPr/>
          <p:nvPr/>
        </p:nvSpPr>
        <p:spPr>
          <a:xfrm>
            <a:off x="335525" y="395375"/>
            <a:ext cx="676800" cy="751500"/>
          </a:xfrm>
          <a:prstGeom prst="roundRect">
            <a:avLst>
              <a:gd name="adj" fmla="val 16667"/>
            </a:avLst>
          </a:prstGeom>
          <a:solidFill>
            <a:srgbClr val="9FC5E8">
              <a:alpha val="90000"/>
            </a:srgbClr>
          </a:solidFill>
          <a:ln w="32425" cap="flat" cmpd="sng">
            <a:solidFill>
              <a:schemeClr val="lt1"/>
            </a:solidFill>
            <a:prstDash val="solid"/>
            <a:round/>
            <a:headEnd type="none" w="sm" len="sm"/>
            <a:tailEnd type="none" w="sm" len="sm"/>
          </a:ln>
        </p:spPr>
        <p:txBody>
          <a:bodyPr spcFirstLastPara="1" wrap="square" lIns="103775" tIns="103775" rIns="103775" bIns="103775" anchor="ctr" anchorCtr="0">
            <a:noAutofit/>
          </a:bodyPr>
          <a:lstStyle/>
          <a:p>
            <a:pPr marL="0" lvl="0" indent="0" algn="ctr" rtl="0">
              <a:spcBef>
                <a:spcPts val="0"/>
              </a:spcBef>
              <a:spcAft>
                <a:spcPts val="0"/>
              </a:spcAft>
              <a:buNone/>
            </a:pPr>
            <a:endParaRPr sz="1589"/>
          </a:p>
        </p:txBody>
      </p:sp>
      <p:sp>
        <p:nvSpPr>
          <p:cNvPr id="156" name="Google Shape;156;p22"/>
          <p:cNvSpPr txBox="1"/>
          <p:nvPr/>
        </p:nvSpPr>
        <p:spPr>
          <a:xfrm>
            <a:off x="397476" y="464814"/>
            <a:ext cx="552900" cy="612600"/>
          </a:xfrm>
          <a:prstGeom prst="rect">
            <a:avLst/>
          </a:prstGeom>
          <a:noFill/>
          <a:ln>
            <a:noFill/>
          </a:ln>
        </p:spPr>
        <p:txBody>
          <a:bodyPr spcFirstLastPara="1" wrap="square" lIns="103775" tIns="103775" rIns="103775" bIns="103775" anchor="t" anchorCtr="0">
            <a:noAutofit/>
          </a:bodyPr>
          <a:lstStyle/>
          <a:p>
            <a:pPr marL="0" lvl="0" indent="0" algn="ctr" rtl="0">
              <a:spcBef>
                <a:spcPts val="0"/>
              </a:spcBef>
              <a:spcAft>
                <a:spcPts val="0"/>
              </a:spcAft>
              <a:buNone/>
            </a:pPr>
            <a:r>
              <a:rPr lang="en" sz="2724">
                <a:solidFill>
                  <a:schemeClr val="lt1"/>
                </a:solidFill>
                <a:latin typeface="DM Serif Display"/>
                <a:ea typeface="DM Serif Display"/>
                <a:cs typeface="DM Serif Display"/>
                <a:sym typeface="DM Serif Display"/>
              </a:rPr>
              <a:t>1</a:t>
            </a:r>
            <a:endParaRPr sz="2724">
              <a:solidFill>
                <a:schemeClr val="lt1"/>
              </a:solidFill>
              <a:latin typeface="DM Serif Display"/>
              <a:ea typeface="DM Serif Display"/>
              <a:cs typeface="DM Serif Display"/>
              <a:sym typeface="DM Serif Display"/>
            </a:endParaRPr>
          </a:p>
        </p:txBody>
      </p:sp>
      <p:sp>
        <p:nvSpPr>
          <p:cNvPr id="157" name="Google Shape;157;p22"/>
          <p:cNvSpPr/>
          <p:nvPr/>
        </p:nvSpPr>
        <p:spPr>
          <a:xfrm>
            <a:off x="4052700" y="1310300"/>
            <a:ext cx="1199700" cy="539700"/>
          </a:xfrm>
          <a:prstGeom prst="roundRect">
            <a:avLst>
              <a:gd name="adj" fmla="val 16667"/>
            </a:avLst>
          </a:prstGeom>
          <a:solidFill>
            <a:srgbClr val="4299E4"/>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Clr>
                <a:schemeClr val="dk1"/>
              </a:buClr>
              <a:buSzPts val="1100"/>
              <a:buFont typeface="Arial"/>
              <a:buNone/>
            </a:pPr>
            <a:r>
              <a:rPr lang="en" sz="1597" b="1">
                <a:solidFill>
                  <a:schemeClr val="lt1"/>
                </a:solidFill>
                <a:latin typeface="DM Serif Display"/>
                <a:ea typeface="DM Serif Display"/>
                <a:cs typeface="DM Serif Display"/>
                <a:sym typeface="DM Serif Display"/>
              </a:rPr>
              <a:t>Teachers</a:t>
            </a:r>
            <a:endParaRPr sz="1320"/>
          </a:p>
        </p:txBody>
      </p:sp>
      <p:sp>
        <p:nvSpPr>
          <p:cNvPr id="158" name="Google Shape;158;p22"/>
          <p:cNvSpPr/>
          <p:nvPr/>
        </p:nvSpPr>
        <p:spPr>
          <a:xfrm rot="-5404442" flipH="1">
            <a:off x="4420350" y="3508550"/>
            <a:ext cx="464400" cy="372900"/>
          </a:xfrm>
          <a:prstGeom prst="rightArrow">
            <a:avLst>
              <a:gd name="adj1" fmla="val 50000"/>
              <a:gd name="adj2" fmla="val 50000"/>
            </a:avLst>
          </a:prstGeom>
          <a:solidFill>
            <a:srgbClr val="6FA8DC"/>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9" name="Google Shape;159;p22"/>
          <p:cNvSpPr/>
          <p:nvPr/>
        </p:nvSpPr>
        <p:spPr>
          <a:xfrm>
            <a:off x="2849550" y="4009525"/>
            <a:ext cx="3606000" cy="844500"/>
          </a:xfrm>
          <a:prstGeom prst="roundRect">
            <a:avLst>
              <a:gd name="adj" fmla="val 16667"/>
            </a:avLst>
          </a:prstGeom>
          <a:solidFill>
            <a:schemeClr val="accent5"/>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60" name="Google Shape;160;p22"/>
          <p:cNvSpPr txBox="1"/>
          <p:nvPr/>
        </p:nvSpPr>
        <p:spPr>
          <a:xfrm>
            <a:off x="2812200" y="3986550"/>
            <a:ext cx="3680700" cy="8805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Inform app development within culturally sensitive and feasible classroom contexts</a:t>
            </a:r>
            <a:endParaRPr sz="1597" b="1">
              <a:solidFill>
                <a:schemeClr val="lt1"/>
              </a:solidFill>
              <a:latin typeface="DM Serif Display"/>
              <a:ea typeface="DM Serif Display"/>
              <a:cs typeface="DM Serif Display"/>
              <a:sym typeface="DM Serif Display"/>
            </a:endParaRPr>
          </a:p>
        </p:txBody>
      </p:sp>
      <p:sp>
        <p:nvSpPr>
          <p:cNvPr id="161" name="Google Shape;161;p22"/>
          <p:cNvSpPr/>
          <p:nvPr/>
        </p:nvSpPr>
        <p:spPr>
          <a:xfrm rot="5400000">
            <a:off x="4255801" y="2128850"/>
            <a:ext cx="793500" cy="422400"/>
          </a:xfrm>
          <a:prstGeom prst="rightArrow">
            <a:avLst>
              <a:gd name="adj1" fmla="val 50000"/>
              <a:gd name="adj2" fmla="val 50000"/>
            </a:avLst>
          </a:prstGeom>
          <a:solidFill>
            <a:srgbClr val="4299E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 name="Google Shape;162;p22"/>
          <p:cNvSpPr/>
          <p:nvPr/>
        </p:nvSpPr>
        <p:spPr>
          <a:xfrm>
            <a:off x="3674850" y="2840775"/>
            <a:ext cx="1955400" cy="539700"/>
          </a:xfrm>
          <a:prstGeom prst="roundRect">
            <a:avLst>
              <a:gd name="adj" fmla="val 16667"/>
            </a:avLst>
          </a:prstGeom>
          <a:solidFill>
            <a:srgbClr val="6FA8DC"/>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63" name="Google Shape;163;p22"/>
          <p:cNvSpPr txBox="1"/>
          <p:nvPr/>
        </p:nvSpPr>
        <p:spPr>
          <a:xfrm>
            <a:off x="3739750" y="2774288"/>
            <a:ext cx="1740600" cy="4644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Preliminary Surveys</a:t>
            </a:r>
            <a:endParaRPr sz="1597" b="1">
              <a:solidFill>
                <a:schemeClr val="lt1"/>
              </a:solidFill>
              <a:latin typeface="DM Serif Display"/>
              <a:ea typeface="DM Serif Display"/>
              <a:cs typeface="DM Serif Display"/>
              <a:sym typeface="DM Serif Display"/>
            </a:endParaRPr>
          </a:p>
        </p:txBody>
      </p:sp>
      <p:sp>
        <p:nvSpPr>
          <p:cNvPr id="164" name="Google Shape;164;p22"/>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10</a:t>
            </a:r>
            <a:endParaRPr sz="1800" b="1">
              <a:solidFill>
                <a:schemeClr val="lt1"/>
              </a:solidFill>
              <a:latin typeface="DM Serif Display"/>
              <a:ea typeface="DM Serif Display"/>
              <a:cs typeface="DM Serif Display"/>
              <a:sym typeface="DM Serif Display"/>
            </a:endParaRPr>
          </a:p>
        </p:txBody>
      </p:sp>
      <p:sp>
        <p:nvSpPr>
          <p:cNvPr id="165" name="Google Shape;165;p22"/>
          <p:cNvSpPr txBox="1"/>
          <p:nvPr/>
        </p:nvSpPr>
        <p:spPr>
          <a:xfrm>
            <a:off x="8545175" y="68700"/>
            <a:ext cx="7023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[12]</a:t>
            </a:r>
            <a:endParaRPr sz="18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par>
                                <p:cTn id="8" presetID="10" presetClass="entr" presetSubtype="0" fill="hold"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1000"/>
                                        <p:tgtEl>
                                          <p:spTgt spid="162"/>
                                        </p:tgtEl>
                                      </p:cBhvr>
                                    </p:animEffect>
                                  </p:childTnLst>
                                </p:cTn>
                              </p:par>
                              <p:par>
                                <p:cTn id="11" presetID="10"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1000"/>
                                        <p:tgtEl>
                                          <p:spTgt spid="163"/>
                                        </p:tgtEl>
                                      </p:cBhvr>
                                    </p:animEffect>
                                  </p:childTnLst>
                                </p:cTn>
                              </p:par>
                              <p:par>
                                <p:cTn id="14" presetID="10" presetClass="entr" presetSubtype="0"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Effect transition="in" filter="fade">
                                      <p:cBhvr>
                                        <p:cTn id="16" dur="1000"/>
                                        <p:tgtEl>
                                          <p:spTgt spid="157"/>
                                        </p:tgtEl>
                                      </p:cBhvr>
                                    </p:animEffect>
                                  </p:childTnLst>
                                </p:cTn>
                              </p:par>
                              <p:par>
                                <p:cTn id="17" presetID="2" presetClass="entr" presetSubtype="2"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 calcmode="lin" valueType="num">
                                      <p:cBhvr additive="base">
                                        <p:cTn id="19" dur="1000"/>
                                        <p:tgtEl>
                                          <p:spTgt spid="158"/>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9"/>
                                        </p:tgtEl>
                                        <p:attrNameLst>
                                          <p:attrName>style.visibility</p:attrName>
                                        </p:attrNameLst>
                                      </p:cBhvr>
                                      <p:to>
                                        <p:strVal val="visible"/>
                                      </p:to>
                                    </p:set>
                                    <p:anim calcmode="lin" valueType="num">
                                      <p:cBhvr additive="base">
                                        <p:cTn id="24" dur="1000"/>
                                        <p:tgtEl>
                                          <p:spTgt spid="159"/>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0"/>
                                        </p:tgtEl>
                                        <p:attrNameLst>
                                          <p:attrName>style.visibility</p:attrName>
                                        </p:attrNameLst>
                                      </p:cBhvr>
                                      <p:to>
                                        <p:strVal val="visible"/>
                                      </p:to>
                                    </p:set>
                                    <p:anim calcmode="lin" valueType="num">
                                      <p:cBhvr additive="base">
                                        <p:cTn id="27" dur="1000"/>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3" title="crkva-i-katakombe-svetog-dimitrija-u-solunu-duhovna-i-istorijska-znamenitost-grke-thessaloniki-thessaloniki-16.jpg"/>
          <p:cNvPicPr preferRelativeResize="0"/>
          <p:nvPr/>
        </p:nvPicPr>
        <p:blipFill rotWithShape="1">
          <a:blip r:embed="rId3">
            <a:alphaModFix/>
          </a:blip>
          <a:srcRect t="9645" r="754" b="15644"/>
          <a:stretch/>
        </p:blipFill>
        <p:spPr>
          <a:xfrm>
            <a:off x="0" y="0"/>
            <a:ext cx="9144000" cy="5143499"/>
          </a:xfrm>
          <a:prstGeom prst="rect">
            <a:avLst/>
          </a:prstGeom>
          <a:noFill/>
          <a:ln>
            <a:noFill/>
          </a:ln>
        </p:spPr>
      </p:pic>
      <p:sp>
        <p:nvSpPr>
          <p:cNvPr id="171" name="Google Shape;171;p23"/>
          <p:cNvSpPr/>
          <p:nvPr/>
        </p:nvSpPr>
        <p:spPr>
          <a:xfrm>
            <a:off x="1416450" y="395375"/>
            <a:ext cx="5891700" cy="751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lt1"/>
                </a:solidFill>
                <a:latin typeface="DM Serif Display"/>
                <a:ea typeface="DM Serif Display"/>
                <a:cs typeface="DM Serif Display"/>
                <a:sym typeface="DM Serif Display"/>
              </a:rPr>
              <a:t>Analyze student engagement in current pilot gardening initiatives </a:t>
            </a:r>
            <a:endParaRPr b="1">
              <a:latin typeface="DM Serif Display"/>
              <a:ea typeface="DM Serif Display"/>
              <a:cs typeface="DM Serif Display"/>
              <a:sym typeface="DM Serif Display"/>
            </a:endParaRPr>
          </a:p>
        </p:txBody>
      </p:sp>
      <p:sp>
        <p:nvSpPr>
          <p:cNvPr id="172" name="Google Shape;172;p23"/>
          <p:cNvSpPr/>
          <p:nvPr/>
        </p:nvSpPr>
        <p:spPr>
          <a:xfrm>
            <a:off x="335525" y="395375"/>
            <a:ext cx="676800" cy="751500"/>
          </a:xfrm>
          <a:prstGeom prst="roundRect">
            <a:avLst>
              <a:gd name="adj" fmla="val 16667"/>
            </a:avLst>
          </a:prstGeom>
          <a:solidFill>
            <a:srgbClr val="9FC5E8">
              <a:alpha val="90000"/>
            </a:srgbClr>
          </a:solidFill>
          <a:ln w="32425" cap="flat" cmpd="sng">
            <a:solidFill>
              <a:schemeClr val="lt1"/>
            </a:solidFill>
            <a:prstDash val="solid"/>
            <a:round/>
            <a:headEnd type="none" w="sm" len="sm"/>
            <a:tailEnd type="none" w="sm" len="sm"/>
          </a:ln>
        </p:spPr>
        <p:txBody>
          <a:bodyPr spcFirstLastPara="1" wrap="square" lIns="103775" tIns="103775" rIns="103775" bIns="103775" anchor="ctr" anchorCtr="0">
            <a:noAutofit/>
          </a:bodyPr>
          <a:lstStyle/>
          <a:p>
            <a:pPr marL="0" lvl="0" indent="0" algn="ctr" rtl="0">
              <a:spcBef>
                <a:spcPts val="0"/>
              </a:spcBef>
              <a:spcAft>
                <a:spcPts val="0"/>
              </a:spcAft>
              <a:buNone/>
            </a:pPr>
            <a:endParaRPr sz="1589"/>
          </a:p>
        </p:txBody>
      </p:sp>
      <p:sp>
        <p:nvSpPr>
          <p:cNvPr id="173" name="Google Shape;173;p23"/>
          <p:cNvSpPr txBox="1"/>
          <p:nvPr/>
        </p:nvSpPr>
        <p:spPr>
          <a:xfrm>
            <a:off x="397476" y="464814"/>
            <a:ext cx="552900" cy="612600"/>
          </a:xfrm>
          <a:prstGeom prst="rect">
            <a:avLst/>
          </a:prstGeom>
          <a:noFill/>
          <a:ln>
            <a:noFill/>
          </a:ln>
        </p:spPr>
        <p:txBody>
          <a:bodyPr spcFirstLastPara="1" wrap="square" lIns="103775" tIns="103775" rIns="103775" bIns="103775" anchor="t" anchorCtr="0">
            <a:noAutofit/>
          </a:bodyPr>
          <a:lstStyle/>
          <a:p>
            <a:pPr marL="0" lvl="0" indent="0" algn="ctr" rtl="0">
              <a:spcBef>
                <a:spcPts val="0"/>
              </a:spcBef>
              <a:spcAft>
                <a:spcPts val="0"/>
              </a:spcAft>
              <a:buNone/>
            </a:pPr>
            <a:r>
              <a:rPr lang="en" sz="2724">
                <a:solidFill>
                  <a:schemeClr val="lt1"/>
                </a:solidFill>
                <a:latin typeface="DM Serif Display"/>
                <a:ea typeface="DM Serif Display"/>
                <a:cs typeface="DM Serif Display"/>
                <a:sym typeface="DM Serif Display"/>
              </a:rPr>
              <a:t>2</a:t>
            </a:r>
            <a:endParaRPr sz="2724">
              <a:solidFill>
                <a:schemeClr val="lt1"/>
              </a:solidFill>
              <a:latin typeface="DM Serif Display"/>
              <a:ea typeface="DM Serif Display"/>
              <a:cs typeface="DM Serif Display"/>
              <a:sym typeface="DM Serif Display"/>
            </a:endParaRPr>
          </a:p>
        </p:txBody>
      </p:sp>
      <p:sp>
        <p:nvSpPr>
          <p:cNvPr id="174" name="Google Shape;174;p23"/>
          <p:cNvSpPr/>
          <p:nvPr/>
        </p:nvSpPr>
        <p:spPr>
          <a:xfrm>
            <a:off x="3460500" y="1614250"/>
            <a:ext cx="1947900" cy="458400"/>
          </a:xfrm>
          <a:prstGeom prst="roundRect">
            <a:avLst>
              <a:gd name="adj" fmla="val 16667"/>
            </a:avLst>
          </a:prstGeom>
          <a:solidFill>
            <a:srgbClr val="6FA8DC"/>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75" name="Google Shape;175;p23"/>
          <p:cNvSpPr txBox="1"/>
          <p:nvPr/>
        </p:nvSpPr>
        <p:spPr>
          <a:xfrm>
            <a:off x="3340800" y="1614250"/>
            <a:ext cx="2185800" cy="4224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School Observation</a:t>
            </a:r>
            <a:endParaRPr sz="1597" b="1">
              <a:solidFill>
                <a:schemeClr val="lt1"/>
              </a:solidFill>
              <a:latin typeface="DM Serif Display"/>
              <a:ea typeface="DM Serif Display"/>
              <a:cs typeface="DM Serif Display"/>
              <a:sym typeface="DM Serif Display"/>
            </a:endParaRPr>
          </a:p>
        </p:txBody>
      </p:sp>
      <p:sp>
        <p:nvSpPr>
          <p:cNvPr id="176" name="Google Shape;176;p23"/>
          <p:cNvSpPr/>
          <p:nvPr/>
        </p:nvSpPr>
        <p:spPr>
          <a:xfrm>
            <a:off x="2561850" y="3566650"/>
            <a:ext cx="3745200" cy="1141800"/>
          </a:xfrm>
          <a:prstGeom prst="roundRect">
            <a:avLst>
              <a:gd name="adj" fmla="val 16667"/>
            </a:avLst>
          </a:prstGeom>
          <a:solidFill>
            <a:schemeClr val="accent5"/>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77" name="Google Shape;177;p23"/>
          <p:cNvSpPr txBox="1"/>
          <p:nvPr/>
        </p:nvSpPr>
        <p:spPr>
          <a:xfrm>
            <a:off x="2593325" y="3566650"/>
            <a:ext cx="3680700" cy="10518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Identify patterns of student collaboration, engagement, and learning challenges during gardening activities</a:t>
            </a:r>
            <a:endParaRPr sz="1597" b="1">
              <a:solidFill>
                <a:schemeClr val="lt1"/>
              </a:solidFill>
              <a:latin typeface="DM Serif Display"/>
              <a:ea typeface="DM Serif Display"/>
              <a:cs typeface="DM Serif Display"/>
              <a:sym typeface="DM Serif Display"/>
            </a:endParaRPr>
          </a:p>
        </p:txBody>
      </p:sp>
      <p:sp>
        <p:nvSpPr>
          <p:cNvPr id="178" name="Google Shape;178;p23"/>
          <p:cNvSpPr/>
          <p:nvPr/>
        </p:nvSpPr>
        <p:spPr>
          <a:xfrm rot="-5401431" flipH="1">
            <a:off x="4073250" y="2837612"/>
            <a:ext cx="720900" cy="512100"/>
          </a:xfrm>
          <a:prstGeom prst="rightArrow">
            <a:avLst>
              <a:gd name="adj1" fmla="val 50000"/>
              <a:gd name="adj2" fmla="val 50000"/>
            </a:avLst>
          </a:prstGeom>
          <a:solidFill>
            <a:srgbClr val="4299E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23"/>
          <p:cNvSpPr/>
          <p:nvPr/>
        </p:nvSpPr>
        <p:spPr>
          <a:xfrm>
            <a:off x="3461250" y="2162263"/>
            <a:ext cx="1947900" cy="458400"/>
          </a:xfrm>
          <a:prstGeom prst="roundRect">
            <a:avLst>
              <a:gd name="adj" fmla="val 16667"/>
            </a:avLst>
          </a:prstGeom>
          <a:solidFill>
            <a:srgbClr val="6FA8DC"/>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80" name="Google Shape;180;p23"/>
          <p:cNvSpPr txBox="1"/>
          <p:nvPr/>
        </p:nvSpPr>
        <p:spPr>
          <a:xfrm>
            <a:off x="3341550" y="2162262"/>
            <a:ext cx="2185800" cy="4224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Garden Tours</a:t>
            </a:r>
            <a:endParaRPr sz="1597" b="1">
              <a:solidFill>
                <a:schemeClr val="lt1"/>
              </a:solidFill>
              <a:latin typeface="DM Serif Display"/>
              <a:ea typeface="DM Serif Display"/>
              <a:cs typeface="DM Serif Display"/>
              <a:sym typeface="DM Serif Display"/>
            </a:endParaRPr>
          </a:p>
        </p:txBody>
      </p:sp>
      <p:sp>
        <p:nvSpPr>
          <p:cNvPr id="181" name="Google Shape;181;p23"/>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11</a:t>
            </a:r>
            <a:endParaRPr sz="1800" b="1">
              <a:solidFill>
                <a:schemeClr val="lt1"/>
              </a:solidFill>
              <a:latin typeface="DM Serif Display"/>
              <a:ea typeface="DM Serif Display"/>
              <a:cs typeface="DM Serif Display"/>
              <a:sym typeface="DM Serif Display"/>
            </a:endParaRPr>
          </a:p>
        </p:txBody>
      </p:sp>
      <p:sp>
        <p:nvSpPr>
          <p:cNvPr id="182" name="Google Shape;182;p23"/>
          <p:cNvSpPr txBox="1"/>
          <p:nvPr/>
        </p:nvSpPr>
        <p:spPr>
          <a:xfrm>
            <a:off x="8545175" y="68700"/>
            <a:ext cx="7023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[13]</a:t>
            </a:r>
            <a:endParaRPr sz="18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1000"/>
                                        <p:tgtEl>
                                          <p:spTgt spid="175"/>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1000"/>
                                        <p:tgtEl>
                                          <p:spTgt spid="180"/>
                                        </p:tgtEl>
                                      </p:cBhvr>
                                    </p:animEffect>
                                  </p:childTnLst>
                                </p:cTn>
                              </p:par>
                              <p:par>
                                <p:cTn id="14" presetID="10" presetClass="entr" presetSubtype="0" fill="hold" nodeType="withEffect">
                                  <p:stCondLst>
                                    <p:cond delay="0"/>
                                  </p:stCondLst>
                                  <p:childTnLst>
                                    <p:set>
                                      <p:cBhvr>
                                        <p:cTn id="15" dur="1" fill="hold">
                                          <p:stCondLst>
                                            <p:cond delay="0"/>
                                          </p:stCondLst>
                                        </p:cTn>
                                        <p:tgtEl>
                                          <p:spTgt spid="179"/>
                                        </p:tgtEl>
                                        <p:attrNameLst>
                                          <p:attrName>style.visibility</p:attrName>
                                        </p:attrNameLst>
                                      </p:cBhvr>
                                      <p:to>
                                        <p:strVal val="visible"/>
                                      </p:to>
                                    </p:set>
                                    <p:animEffect transition="in" filter="fade">
                                      <p:cBhvr>
                                        <p:cTn id="16" dur="1000"/>
                                        <p:tgtEl>
                                          <p:spTgt spid="17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78"/>
                                        </p:tgtEl>
                                        <p:attrNameLst>
                                          <p:attrName>style.visibility</p:attrName>
                                        </p:attrNameLst>
                                      </p:cBhvr>
                                      <p:to>
                                        <p:strVal val="visible"/>
                                      </p:to>
                                    </p:set>
                                    <p:anim calcmode="lin" valueType="num">
                                      <p:cBhvr additive="base">
                                        <p:cTn id="21" dur="1000"/>
                                        <p:tgtEl>
                                          <p:spTgt spid="178"/>
                                        </p:tgtEl>
                                        <p:attrNameLst>
                                          <p:attrName>ppt_y</p:attrName>
                                        </p:attrNameLst>
                                      </p:cBhvr>
                                      <p:tavLst>
                                        <p:tav tm="0">
                                          <p:val>
                                            <p:strVal val="#ppt_y-1"/>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77"/>
                                        </p:tgtEl>
                                        <p:attrNameLst>
                                          <p:attrName>style.visibility</p:attrName>
                                        </p:attrNameLst>
                                      </p:cBhvr>
                                      <p:to>
                                        <p:strVal val="visible"/>
                                      </p:to>
                                    </p:set>
                                    <p:anim calcmode="lin" valueType="num">
                                      <p:cBhvr additive="base">
                                        <p:cTn id="24" dur="1000"/>
                                        <p:tgtEl>
                                          <p:spTgt spid="177"/>
                                        </p:tgtEl>
                                        <p:attrNameLst>
                                          <p:attrName>ppt_y</p:attrName>
                                        </p:attrNameLst>
                                      </p:cBhvr>
                                      <p:tavLst>
                                        <p:tav tm="0">
                                          <p:val>
                                            <p:strVal val="#ppt_y-1"/>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1000"/>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4"/>
          <p:cNvPicPr preferRelativeResize="0"/>
          <p:nvPr/>
        </p:nvPicPr>
        <p:blipFill rotWithShape="1">
          <a:blip r:embed="rId3">
            <a:alphaModFix/>
          </a:blip>
          <a:srcRect t="12534" b="12459"/>
          <a:stretch/>
        </p:blipFill>
        <p:spPr>
          <a:xfrm>
            <a:off x="0" y="0"/>
            <a:ext cx="9144000" cy="5143500"/>
          </a:xfrm>
          <a:prstGeom prst="rect">
            <a:avLst/>
          </a:prstGeom>
          <a:noFill/>
          <a:ln>
            <a:noFill/>
          </a:ln>
        </p:spPr>
      </p:pic>
      <p:sp>
        <p:nvSpPr>
          <p:cNvPr id="188" name="Google Shape;188;p24"/>
          <p:cNvSpPr/>
          <p:nvPr/>
        </p:nvSpPr>
        <p:spPr>
          <a:xfrm>
            <a:off x="3632025" y="1360900"/>
            <a:ext cx="1682100" cy="668400"/>
          </a:xfrm>
          <a:prstGeom prst="roundRect">
            <a:avLst>
              <a:gd name="adj" fmla="val 16667"/>
            </a:avLst>
          </a:prstGeom>
          <a:solidFill>
            <a:srgbClr val="6FA8DC"/>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89" name="Google Shape;189;p24"/>
          <p:cNvSpPr txBox="1"/>
          <p:nvPr/>
        </p:nvSpPr>
        <p:spPr>
          <a:xfrm>
            <a:off x="3602775" y="1360903"/>
            <a:ext cx="1740600" cy="4224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Green House Visits</a:t>
            </a:r>
            <a:endParaRPr sz="1597" b="1">
              <a:solidFill>
                <a:schemeClr val="lt1"/>
              </a:solidFill>
              <a:latin typeface="DM Serif Display"/>
              <a:ea typeface="DM Serif Display"/>
              <a:cs typeface="DM Serif Display"/>
              <a:sym typeface="DM Serif Display"/>
            </a:endParaRPr>
          </a:p>
        </p:txBody>
      </p:sp>
      <p:sp>
        <p:nvSpPr>
          <p:cNvPr id="190" name="Google Shape;190;p24"/>
          <p:cNvSpPr/>
          <p:nvPr/>
        </p:nvSpPr>
        <p:spPr>
          <a:xfrm>
            <a:off x="3684225" y="3178425"/>
            <a:ext cx="1577700" cy="539700"/>
          </a:xfrm>
          <a:prstGeom prst="roundRect">
            <a:avLst>
              <a:gd name="adj" fmla="val 16667"/>
            </a:avLst>
          </a:prstGeom>
          <a:solidFill>
            <a:srgbClr val="4299E4"/>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91" name="Google Shape;191;p24"/>
          <p:cNvSpPr txBox="1"/>
          <p:nvPr/>
        </p:nvSpPr>
        <p:spPr>
          <a:xfrm>
            <a:off x="3684225" y="3105525"/>
            <a:ext cx="1577700" cy="6126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Participatory Observation</a:t>
            </a:r>
            <a:endParaRPr sz="1597" b="1">
              <a:solidFill>
                <a:schemeClr val="lt1"/>
              </a:solidFill>
              <a:latin typeface="DM Serif Display"/>
              <a:ea typeface="DM Serif Display"/>
              <a:cs typeface="DM Serif Display"/>
              <a:sym typeface="DM Serif Display"/>
            </a:endParaRPr>
          </a:p>
        </p:txBody>
      </p:sp>
      <p:sp>
        <p:nvSpPr>
          <p:cNvPr id="192" name="Google Shape;192;p24"/>
          <p:cNvSpPr/>
          <p:nvPr/>
        </p:nvSpPr>
        <p:spPr>
          <a:xfrm>
            <a:off x="3684225" y="2512025"/>
            <a:ext cx="1577700" cy="539700"/>
          </a:xfrm>
          <a:prstGeom prst="roundRect">
            <a:avLst>
              <a:gd name="adj" fmla="val 16667"/>
            </a:avLst>
          </a:prstGeom>
          <a:solidFill>
            <a:srgbClr val="4299E4"/>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93" name="Google Shape;193;p24"/>
          <p:cNvSpPr txBox="1"/>
          <p:nvPr/>
        </p:nvSpPr>
        <p:spPr>
          <a:xfrm>
            <a:off x="3684225" y="2585225"/>
            <a:ext cx="1577700" cy="3933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Focus Groups</a:t>
            </a:r>
            <a:endParaRPr sz="1597" b="1">
              <a:solidFill>
                <a:schemeClr val="lt1"/>
              </a:solidFill>
              <a:latin typeface="DM Serif Display"/>
              <a:ea typeface="DM Serif Display"/>
              <a:cs typeface="DM Serif Display"/>
              <a:sym typeface="DM Serif Display"/>
            </a:endParaRPr>
          </a:p>
        </p:txBody>
      </p:sp>
      <p:sp>
        <p:nvSpPr>
          <p:cNvPr id="194" name="Google Shape;194;p24"/>
          <p:cNvSpPr/>
          <p:nvPr/>
        </p:nvSpPr>
        <p:spPr>
          <a:xfrm>
            <a:off x="2670075" y="4202825"/>
            <a:ext cx="3606000" cy="769200"/>
          </a:xfrm>
          <a:prstGeom prst="roundRect">
            <a:avLst>
              <a:gd name="adj" fmla="val 16667"/>
            </a:avLst>
          </a:prstGeom>
          <a:solidFill>
            <a:schemeClr val="accent5"/>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endParaRPr sz="1320"/>
          </a:p>
        </p:txBody>
      </p:sp>
      <p:sp>
        <p:nvSpPr>
          <p:cNvPr id="195" name="Google Shape;195;p24"/>
          <p:cNvSpPr txBox="1"/>
          <p:nvPr/>
        </p:nvSpPr>
        <p:spPr>
          <a:xfrm>
            <a:off x="2632725" y="4253850"/>
            <a:ext cx="3680700" cy="599100"/>
          </a:xfrm>
          <a:prstGeom prst="rect">
            <a:avLst/>
          </a:prstGeom>
          <a:noFill/>
          <a:ln>
            <a:noFill/>
          </a:ln>
        </p:spPr>
        <p:txBody>
          <a:bodyPr spcFirstLastPara="1" wrap="square" lIns="86250" tIns="86250" rIns="86250" bIns="86250" anchor="t"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Develop beginner friendly and educationally inclusive app features</a:t>
            </a:r>
            <a:endParaRPr sz="1597" b="1">
              <a:solidFill>
                <a:schemeClr val="lt1"/>
              </a:solidFill>
              <a:latin typeface="DM Serif Display"/>
              <a:ea typeface="DM Serif Display"/>
              <a:cs typeface="DM Serif Display"/>
              <a:sym typeface="DM Serif Display"/>
            </a:endParaRPr>
          </a:p>
        </p:txBody>
      </p:sp>
      <p:sp>
        <p:nvSpPr>
          <p:cNvPr id="196" name="Google Shape;196;p24"/>
          <p:cNvSpPr/>
          <p:nvPr/>
        </p:nvSpPr>
        <p:spPr>
          <a:xfrm rot="5400000">
            <a:off x="4300875" y="2069924"/>
            <a:ext cx="344400" cy="422400"/>
          </a:xfrm>
          <a:prstGeom prst="rightArrow">
            <a:avLst>
              <a:gd name="adj1" fmla="val 50000"/>
              <a:gd name="adj2" fmla="val 50000"/>
            </a:avLst>
          </a:prstGeom>
          <a:solidFill>
            <a:srgbClr val="6FA8DC"/>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p24"/>
          <p:cNvSpPr/>
          <p:nvPr/>
        </p:nvSpPr>
        <p:spPr>
          <a:xfrm>
            <a:off x="1416450" y="395375"/>
            <a:ext cx="5891700" cy="751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lt1"/>
                </a:solidFill>
                <a:latin typeface="DM Serif Display"/>
                <a:ea typeface="DM Serif Display"/>
                <a:cs typeface="DM Serif Display"/>
                <a:sym typeface="DM Serif Display"/>
              </a:rPr>
              <a:t>Gather perspectives from Treli Rhodia workers for gamification and app design</a:t>
            </a:r>
            <a:endParaRPr sz="2200" b="1">
              <a:solidFill>
                <a:schemeClr val="lt1"/>
              </a:solidFill>
              <a:latin typeface="DM Serif Display"/>
              <a:ea typeface="DM Serif Display"/>
              <a:cs typeface="DM Serif Display"/>
              <a:sym typeface="DM Serif Display"/>
            </a:endParaRPr>
          </a:p>
        </p:txBody>
      </p:sp>
      <p:sp>
        <p:nvSpPr>
          <p:cNvPr id="198" name="Google Shape;198;p24"/>
          <p:cNvSpPr/>
          <p:nvPr/>
        </p:nvSpPr>
        <p:spPr>
          <a:xfrm>
            <a:off x="335525" y="395375"/>
            <a:ext cx="676800" cy="751500"/>
          </a:xfrm>
          <a:prstGeom prst="roundRect">
            <a:avLst>
              <a:gd name="adj" fmla="val 16667"/>
            </a:avLst>
          </a:prstGeom>
          <a:solidFill>
            <a:srgbClr val="9FC5E8">
              <a:alpha val="90000"/>
            </a:srgbClr>
          </a:solidFill>
          <a:ln w="32425" cap="flat" cmpd="sng">
            <a:solidFill>
              <a:schemeClr val="lt1"/>
            </a:solidFill>
            <a:prstDash val="solid"/>
            <a:round/>
            <a:headEnd type="none" w="sm" len="sm"/>
            <a:tailEnd type="none" w="sm" len="sm"/>
          </a:ln>
        </p:spPr>
        <p:txBody>
          <a:bodyPr spcFirstLastPara="1" wrap="square" lIns="103775" tIns="103775" rIns="103775" bIns="103775" anchor="ctr" anchorCtr="0">
            <a:noAutofit/>
          </a:bodyPr>
          <a:lstStyle/>
          <a:p>
            <a:pPr marL="0" lvl="0" indent="0" algn="ctr" rtl="0">
              <a:spcBef>
                <a:spcPts val="0"/>
              </a:spcBef>
              <a:spcAft>
                <a:spcPts val="0"/>
              </a:spcAft>
              <a:buNone/>
            </a:pPr>
            <a:endParaRPr sz="1589"/>
          </a:p>
        </p:txBody>
      </p:sp>
      <p:sp>
        <p:nvSpPr>
          <p:cNvPr id="199" name="Google Shape;199;p24"/>
          <p:cNvSpPr txBox="1"/>
          <p:nvPr/>
        </p:nvSpPr>
        <p:spPr>
          <a:xfrm>
            <a:off x="397476" y="464814"/>
            <a:ext cx="552900" cy="612600"/>
          </a:xfrm>
          <a:prstGeom prst="rect">
            <a:avLst/>
          </a:prstGeom>
          <a:noFill/>
          <a:ln>
            <a:noFill/>
          </a:ln>
        </p:spPr>
        <p:txBody>
          <a:bodyPr spcFirstLastPara="1" wrap="square" lIns="103775" tIns="103775" rIns="103775" bIns="103775" anchor="t" anchorCtr="0">
            <a:noAutofit/>
          </a:bodyPr>
          <a:lstStyle/>
          <a:p>
            <a:pPr marL="0" lvl="0" indent="0" algn="ctr" rtl="0">
              <a:spcBef>
                <a:spcPts val="0"/>
              </a:spcBef>
              <a:spcAft>
                <a:spcPts val="0"/>
              </a:spcAft>
              <a:buNone/>
            </a:pPr>
            <a:r>
              <a:rPr lang="en" sz="2724">
                <a:solidFill>
                  <a:schemeClr val="lt1"/>
                </a:solidFill>
                <a:latin typeface="DM Serif Display"/>
                <a:ea typeface="DM Serif Display"/>
                <a:cs typeface="DM Serif Display"/>
                <a:sym typeface="DM Serif Display"/>
              </a:rPr>
              <a:t>3</a:t>
            </a:r>
            <a:endParaRPr sz="2724">
              <a:solidFill>
                <a:schemeClr val="lt1"/>
              </a:solidFill>
              <a:latin typeface="DM Serif Display"/>
              <a:ea typeface="DM Serif Display"/>
              <a:cs typeface="DM Serif Display"/>
              <a:sym typeface="DM Serif Display"/>
            </a:endParaRPr>
          </a:p>
        </p:txBody>
      </p:sp>
      <p:sp>
        <p:nvSpPr>
          <p:cNvPr id="200" name="Google Shape;200;p24"/>
          <p:cNvSpPr txBox="1"/>
          <p:nvPr/>
        </p:nvSpPr>
        <p:spPr>
          <a:xfrm>
            <a:off x="8664425" y="4645500"/>
            <a:ext cx="4224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12</a:t>
            </a:r>
            <a:endParaRPr sz="1800" b="1">
              <a:solidFill>
                <a:schemeClr val="lt1"/>
              </a:solidFill>
              <a:latin typeface="DM Serif Display"/>
              <a:ea typeface="DM Serif Display"/>
              <a:cs typeface="DM Serif Display"/>
              <a:sym typeface="DM Serif Display"/>
            </a:endParaRPr>
          </a:p>
        </p:txBody>
      </p:sp>
      <p:sp>
        <p:nvSpPr>
          <p:cNvPr id="201" name="Google Shape;201;p24"/>
          <p:cNvSpPr txBox="1"/>
          <p:nvPr/>
        </p:nvSpPr>
        <p:spPr>
          <a:xfrm>
            <a:off x="96125" y="4629450"/>
            <a:ext cx="6768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[14]</a:t>
            </a:r>
            <a:endParaRPr sz="1800">
              <a:solidFill>
                <a:schemeClr val="lt1"/>
              </a:solidFill>
            </a:endParaRPr>
          </a:p>
        </p:txBody>
      </p:sp>
      <p:sp>
        <p:nvSpPr>
          <p:cNvPr id="202" name="Google Shape;202;p24"/>
          <p:cNvSpPr/>
          <p:nvPr/>
        </p:nvSpPr>
        <p:spPr>
          <a:xfrm rot="-5402735" flipH="1">
            <a:off x="4284525" y="3745066"/>
            <a:ext cx="377100" cy="430800"/>
          </a:xfrm>
          <a:prstGeom prst="rightArrow">
            <a:avLst>
              <a:gd name="adj1" fmla="val 50000"/>
              <a:gd name="adj2" fmla="val 50000"/>
            </a:avLst>
          </a:prstGeom>
          <a:solidFill>
            <a:srgbClr val="4299E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1000"/>
                                        <p:tgtEl>
                                          <p:spTgt spid="18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96"/>
                                        </p:tgtEl>
                                        <p:attrNameLst>
                                          <p:attrName>style.visibility</p:attrName>
                                        </p:attrNameLst>
                                      </p:cBhvr>
                                      <p:to>
                                        <p:strVal val="visible"/>
                                      </p:to>
                                    </p:set>
                                    <p:anim calcmode="lin" valueType="num">
                                      <p:cBhvr additive="base">
                                        <p:cTn id="15" dur="1000"/>
                                        <p:tgtEl>
                                          <p:spTgt spid="196"/>
                                        </p:tgtEl>
                                        <p:attrNameLst>
                                          <p:attrName>ppt_y</p:attrName>
                                        </p:attrNameLst>
                                      </p:cBhvr>
                                      <p:tavLst>
                                        <p:tav tm="0">
                                          <p:val>
                                            <p:strVal val="#ppt_y-1"/>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93"/>
                                        </p:tgtEl>
                                        <p:attrNameLst>
                                          <p:attrName>style.visibility</p:attrName>
                                        </p:attrNameLst>
                                      </p:cBhvr>
                                      <p:to>
                                        <p:strVal val="visible"/>
                                      </p:to>
                                    </p:set>
                                    <p:anim calcmode="lin" valueType="num">
                                      <p:cBhvr additive="base">
                                        <p:cTn id="18" dur="1000"/>
                                        <p:tgtEl>
                                          <p:spTgt spid="193"/>
                                        </p:tgtEl>
                                        <p:attrNameLst>
                                          <p:attrName>ppt_y</p:attrName>
                                        </p:attrNameLst>
                                      </p:cBhvr>
                                      <p:tavLst>
                                        <p:tav tm="0">
                                          <p:val>
                                            <p:strVal val="#ppt_y-1"/>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anim calcmode="lin" valueType="num">
                                      <p:cBhvr additive="base">
                                        <p:cTn id="21" dur="1000"/>
                                        <p:tgtEl>
                                          <p:spTgt spid="192"/>
                                        </p:tgtEl>
                                        <p:attrNameLst>
                                          <p:attrName>ppt_y</p:attrName>
                                        </p:attrNameLst>
                                      </p:cBhvr>
                                      <p:tavLst>
                                        <p:tav tm="0">
                                          <p:val>
                                            <p:strVal val="#ppt_y-1"/>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91"/>
                                        </p:tgtEl>
                                        <p:attrNameLst>
                                          <p:attrName>style.visibility</p:attrName>
                                        </p:attrNameLst>
                                      </p:cBhvr>
                                      <p:to>
                                        <p:strVal val="visible"/>
                                      </p:to>
                                    </p:set>
                                    <p:anim calcmode="lin" valueType="num">
                                      <p:cBhvr additive="base">
                                        <p:cTn id="24" dur="1000"/>
                                        <p:tgtEl>
                                          <p:spTgt spid="191"/>
                                        </p:tgtEl>
                                        <p:attrNameLst>
                                          <p:attrName>ppt_y</p:attrName>
                                        </p:attrNameLst>
                                      </p:cBhvr>
                                      <p:tavLst>
                                        <p:tav tm="0">
                                          <p:val>
                                            <p:strVal val="#ppt_y-1"/>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90"/>
                                        </p:tgtEl>
                                        <p:attrNameLst>
                                          <p:attrName>style.visibility</p:attrName>
                                        </p:attrNameLst>
                                      </p:cBhvr>
                                      <p:to>
                                        <p:strVal val="visible"/>
                                      </p:to>
                                    </p:set>
                                    <p:anim calcmode="lin" valueType="num">
                                      <p:cBhvr additive="base">
                                        <p:cTn id="27" dur="1000"/>
                                        <p:tgtEl>
                                          <p:spTgt spid="19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5"/>
                                        </p:tgtEl>
                                        <p:attrNameLst>
                                          <p:attrName>style.visibility</p:attrName>
                                        </p:attrNameLst>
                                      </p:cBhvr>
                                      <p:to>
                                        <p:strVal val="visible"/>
                                      </p:to>
                                    </p:set>
                                    <p:anim calcmode="lin" valueType="num">
                                      <p:cBhvr additive="base">
                                        <p:cTn id="32" dur="1000"/>
                                        <p:tgtEl>
                                          <p:spTgt spid="195"/>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
                                        </p:tgtEl>
                                        <p:attrNameLst>
                                          <p:attrName>style.visibility</p:attrName>
                                        </p:attrNameLst>
                                      </p:cBhvr>
                                      <p:to>
                                        <p:strVal val="visible"/>
                                      </p:to>
                                    </p:set>
                                    <p:anim calcmode="lin" valueType="num">
                                      <p:cBhvr additive="base">
                                        <p:cTn id="35" dur="1000"/>
                                        <p:tgtEl>
                                          <p:spTgt spid="194"/>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02"/>
                                        </p:tgtEl>
                                        <p:attrNameLst>
                                          <p:attrName>style.visibility</p:attrName>
                                        </p:attrNameLst>
                                      </p:cBhvr>
                                      <p:to>
                                        <p:strVal val="visible"/>
                                      </p:to>
                                    </p:set>
                                    <p:animEffect transition="in" filter="fade">
                                      <p:cBhvr>
                                        <p:cTn id="38" dur="1000"/>
                                        <p:tgtEl>
                                          <p:spTgt spid="202"/>
                                        </p:tgtEl>
                                      </p:cBhvr>
                                    </p:animEffect>
                                    <p:anim calcmode="lin" valueType="num">
                                      <p:cBhvr>
                                        <p:cTn id="39" dur="1000" fill="hold"/>
                                        <p:tgtEl>
                                          <p:spTgt spid="202"/>
                                        </p:tgtEl>
                                        <p:attrNameLst>
                                          <p:attrName>ppt_x</p:attrName>
                                        </p:attrNameLst>
                                      </p:cBhvr>
                                      <p:tavLst>
                                        <p:tav tm="0">
                                          <p:val>
                                            <p:strVal val="#ppt_x"/>
                                          </p:val>
                                        </p:tav>
                                        <p:tav tm="100000">
                                          <p:val>
                                            <p:strVal val="#ppt_x"/>
                                          </p:val>
                                        </p:tav>
                                      </p:tavLst>
                                    </p:anim>
                                    <p:anim calcmode="lin" valueType="num">
                                      <p:cBhvr>
                                        <p:cTn id="40"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206"/>
        <p:cNvGrpSpPr/>
        <p:nvPr/>
      </p:nvGrpSpPr>
      <p:grpSpPr>
        <a:xfrm>
          <a:off x="0" y="0"/>
          <a:ext cx="0" cy="0"/>
          <a:chOff x="0" y="0"/>
          <a:chExt cx="0" cy="0"/>
        </a:xfrm>
      </p:grpSpPr>
      <p:pic>
        <p:nvPicPr>
          <p:cNvPr id="207" name="Google Shape;207;p25" title="Ano-Poli-Thessaloniki.jpg"/>
          <p:cNvPicPr preferRelativeResize="0"/>
          <p:nvPr/>
        </p:nvPicPr>
        <p:blipFill>
          <a:blip r:embed="rId3">
            <a:alphaModFix/>
          </a:blip>
          <a:stretch>
            <a:fillRect/>
          </a:stretch>
        </p:blipFill>
        <p:spPr>
          <a:xfrm>
            <a:off x="0" y="0"/>
            <a:ext cx="9144000" cy="5143501"/>
          </a:xfrm>
          <a:prstGeom prst="rect">
            <a:avLst/>
          </a:prstGeom>
          <a:noFill/>
          <a:ln>
            <a:noFill/>
          </a:ln>
        </p:spPr>
      </p:pic>
      <p:sp>
        <p:nvSpPr>
          <p:cNvPr id="208" name="Google Shape;208;p25"/>
          <p:cNvSpPr/>
          <p:nvPr/>
        </p:nvSpPr>
        <p:spPr>
          <a:xfrm>
            <a:off x="1416450" y="395375"/>
            <a:ext cx="5891700" cy="751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800"/>
              </a:spcBef>
              <a:spcAft>
                <a:spcPts val="1800"/>
              </a:spcAft>
              <a:buNone/>
            </a:pPr>
            <a:r>
              <a:rPr lang="en" sz="2200" b="1">
                <a:solidFill>
                  <a:schemeClr val="lt1"/>
                </a:solidFill>
                <a:latin typeface="DM Serif Display"/>
                <a:ea typeface="DM Serif Display"/>
                <a:cs typeface="DM Serif Display"/>
                <a:sym typeface="DM Serif Display"/>
              </a:rPr>
              <a:t>Design, develop, and test a functional prototype of the application</a:t>
            </a:r>
            <a:endParaRPr sz="2100"/>
          </a:p>
        </p:txBody>
      </p:sp>
      <p:pic>
        <p:nvPicPr>
          <p:cNvPr id="212" name="Google Shape;212;p25" title="APP Design Outline (8).png"/>
          <p:cNvPicPr preferRelativeResize="0"/>
          <p:nvPr/>
        </p:nvPicPr>
        <p:blipFill rotWithShape="1">
          <a:blip r:embed="rId4">
            <a:alphaModFix/>
          </a:blip>
          <a:srcRect/>
          <a:stretch/>
        </p:blipFill>
        <p:spPr>
          <a:xfrm>
            <a:off x="3575051" y="669723"/>
            <a:ext cx="1791621" cy="3691825"/>
          </a:xfrm>
          <a:prstGeom prst="rect">
            <a:avLst/>
          </a:prstGeom>
          <a:noFill/>
          <a:ln>
            <a:noFill/>
          </a:ln>
        </p:spPr>
      </p:pic>
      <p:sp>
        <p:nvSpPr>
          <p:cNvPr id="209" name="Google Shape;209;p25"/>
          <p:cNvSpPr/>
          <p:nvPr/>
        </p:nvSpPr>
        <p:spPr>
          <a:xfrm>
            <a:off x="335525" y="395375"/>
            <a:ext cx="676800" cy="751500"/>
          </a:xfrm>
          <a:prstGeom prst="roundRect">
            <a:avLst>
              <a:gd name="adj" fmla="val 16667"/>
            </a:avLst>
          </a:prstGeom>
          <a:solidFill>
            <a:srgbClr val="9FC5E8">
              <a:alpha val="90000"/>
            </a:srgbClr>
          </a:solidFill>
          <a:ln w="32425" cap="flat" cmpd="sng">
            <a:solidFill>
              <a:schemeClr val="lt1"/>
            </a:solidFill>
            <a:prstDash val="solid"/>
            <a:round/>
            <a:headEnd type="none" w="sm" len="sm"/>
            <a:tailEnd type="none" w="sm" len="sm"/>
          </a:ln>
        </p:spPr>
        <p:txBody>
          <a:bodyPr spcFirstLastPara="1" wrap="square" lIns="103775" tIns="103775" rIns="103775" bIns="103775" anchor="ctr" anchorCtr="0">
            <a:noAutofit/>
          </a:bodyPr>
          <a:lstStyle/>
          <a:p>
            <a:pPr marL="0" lvl="0" indent="0" algn="ctr" rtl="0">
              <a:spcBef>
                <a:spcPts val="0"/>
              </a:spcBef>
              <a:spcAft>
                <a:spcPts val="0"/>
              </a:spcAft>
              <a:buNone/>
            </a:pPr>
            <a:endParaRPr sz="1589"/>
          </a:p>
        </p:txBody>
      </p:sp>
      <p:sp>
        <p:nvSpPr>
          <p:cNvPr id="210" name="Google Shape;210;p25"/>
          <p:cNvSpPr txBox="1"/>
          <p:nvPr/>
        </p:nvSpPr>
        <p:spPr>
          <a:xfrm>
            <a:off x="397476" y="464814"/>
            <a:ext cx="552900" cy="612600"/>
          </a:xfrm>
          <a:prstGeom prst="rect">
            <a:avLst/>
          </a:prstGeom>
          <a:noFill/>
          <a:ln>
            <a:noFill/>
          </a:ln>
        </p:spPr>
        <p:txBody>
          <a:bodyPr spcFirstLastPara="1" wrap="square" lIns="103775" tIns="103775" rIns="103775" bIns="103775" anchor="t" anchorCtr="0">
            <a:noAutofit/>
          </a:bodyPr>
          <a:lstStyle/>
          <a:p>
            <a:pPr marL="0" lvl="0" indent="0" algn="ctr" rtl="0">
              <a:spcBef>
                <a:spcPts val="0"/>
              </a:spcBef>
              <a:spcAft>
                <a:spcPts val="0"/>
              </a:spcAft>
              <a:buNone/>
            </a:pPr>
            <a:r>
              <a:rPr lang="en" sz="2724">
                <a:solidFill>
                  <a:schemeClr val="lt1"/>
                </a:solidFill>
                <a:latin typeface="DM Serif Display"/>
                <a:ea typeface="DM Serif Display"/>
                <a:cs typeface="DM Serif Display"/>
                <a:sym typeface="DM Serif Display"/>
              </a:rPr>
              <a:t>4</a:t>
            </a:r>
            <a:endParaRPr sz="2724">
              <a:solidFill>
                <a:schemeClr val="lt1"/>
              </a:solidFill>
              <a:latin typeface="DM Serif Display"/>
              <a:ea typeface="DM Serif Display"/>
              <a:cs typeface="DM Serif Display"/>
              <a:sym typeface="DM Serif Display"/>
            </a:endParaRPr>
          </a:p>
          <a:p>
            <a:pPr marL="0" lvl="0" indent="0" algn="ctr" rtl="0">
              <a:spcBef>
                <a:spcPts val="0"/>
              </a:spcBef>
              <a:spcAft>
                <a:spcPts val="0"/>
              </a:spcAft>
              <a:buNone/>
            </a:pPr>
            <a:endParaRPr sz="2724">
              <a:solidFill>
                <a:schemeClr val="lt1"/>
              </a:solidFill>
              <a:latin typeface="DM Serif Display"/>
              <a:ea typeface="DM Serif Display"/>
              <a:cs typeface="DM Serif Display"/>
              <a:sym typeface="DM Serif Display"/>
            </a:endParaRPr>
          </a:p>
        </p:txBody>
      </p:sp>
      <p:sp>
        <p:nvSpPr>
          <p:cNvPr id="215" name="Google Shape;215;p25"/>
          <p:cNvSpPr/>
          <p:nvPr/>
        </p:nvSpPr>
        <p:spPr>
          <a:xfrm rot="10800000">
            <a:off x="2200450" y="4569825"/>
            <a:ext cx="343500" cy="151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 name="Google Shape;216;p25"/>
          <p:cNvSpPr/>
          <p:nvPr/>
        </p:nvSpPr>
        <p:spPr>
          <a:xfrm>
            <a:off x="4394975" y="4597400"/>
            <a:ext cx="343500" cy="151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 name="Google Shape;217;p25"/>
          <p:cNvSpPr/>
          <p:nvPr/>
        </p:nvSpPr>
        <p:spPr>
          <a:xfrm>
            <a:off x="6589500" y="3396575"/>
            <a:ext cx="343500" cy="1512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1" name="Google Shape;211;p25" title="APP Design Outline (1).png"/>
          <p:cNvPicPr preferRelativeResize="0"/>
          <p:nvPr/>
        </p:nvPicPr>
        <p:blipFill>
          <a:blip r:embed="rId5">
            <a:alphaModFix/>
          </a:blip>
          <a:stretch>
            <a:fillRect/>
          </a:stretch>
        </p:blipFill>
        <p:spPr>
          <a:xfrm>
            <a:off x="3585975" y="669724"/>
            <a:ext cx="1791621" cy="3691825"/>
          </a:xfrm>
          <a:prstGeom prst="rect">
            <a:avLst/>
          </a:prstGeom>
          <a:noFill/>
          <a:ln>
            <a:noFill/>
          </a:ln>
        </p:spPr>
      </p:pic>
      <p:sp>
        <p:nvSpPr>
          <p:cNvPr id="218" name="Google Shape;218;p25"/>
          <p:cNvSpPr txBox="1"/>
          <p:nvPr/>
        </p:nvSpPr>
        <p:spPr>
          <a:xfrm>
            <a:off x="8664425" y="4645500"/>
            <a:ext cx="4224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13</a:t>
            </a:r>
            <a:endParaRPr sz="1800" b="1">
              <a:solidFill>
                <a:schemeClr val="lt1"/>
              </a:solidFill>
              <a:latin typeface="DM Serif Display"/>
              <a:ea typeface="DM Serif Display"/>
              <a:cs typeface="DM Serif Display"/>
              <a:sym typeface="DM Serif Display"/>
            </a:endParaRPr>
          </a:p>
        </p:txBody>
      </p:sp>
      <p:sp>
        <p:nvSpPr>
          <p:cNvPr id="219" name="Google Shape;219;p25"/>
          <p:cNvSpPr txBox="1"/>
          <p:nvPr/>
        </p:nvSpPr>
        <p:spPr>
          <a:xfrm>
            <a:off x="8478125" y="171275"/>
            <a:ext cx="6768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[15]</a:t>
            </a:r>
            <a:endParaRPr sz="1800">
              <a:solidFill>
                <a:schemeClr val="lt1"/>
              </a:solidFill>
            </a:endParaRPr>
          </a:p>
        </p:txBody>
      </p:sp>
      <p:pic>
        <p:nvPicPr>
          <p:cNvPr id="213" name="Google Shape;213;p25" title="APP Design Outline (6).png"/>
          <p:cNvPicPr preferRelativeResize="0"/>
          <p:nvPr/>
        </p:nvPicPr>
        <p:blipFill rotWithShape="1">
          <a:blip r:embed="rId6">
            <a:alphaModFix/>
          </a:blip>
          <a:srcRect/>
          <a:stretch/>
        </p:blipFill>
        <p:spPr>
          <a:xfrm>
            <a:off x="3585974" y="669722"/>
            <a:ext cx="1791621" cy="3691825"/>
          </a:xfrm>
          <a:prstGeom prst="rect">
            <a:avLst/>
          </a:prstGeom>
          <a:noFill/>
          <a:ln>
            <a:noFill/>
          </a:ln>
        </p:spPr>
      </p:pic>
      <p:pic>
        <p:nvPicPr>
          <p:cNvPr id="214" name="Google Shape;214;p25" title="APP Design Outline (5).png"/>
          <p:cNvPicPr preferRelativeResize="0"/>
          <p:nvPr/>
        </p:nvPicPr>
        <p:blipFill>
          <a:blip r:embed="rId7">
            <a:alphaModFix/>
          </a:blip>
          <a:stretch>
            <a:fillRect/>
          </a:stretch>
        </p:blipFill>
        <p:spPr>
          <a:xfrm>
            <a:off x="3585973" y="637125"/>
            <a:ext cx="1791621" cy="3691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6" presetClass="emph" presetSubtype="0" fill="hold" nodeType="withEffect">
                                  <p:stCondLst>
                                    <p:cond delay="0"/>
                                  </p:stCondLst>
                                  <p:childTnLst>
                                    <p:animScale>
                                      <p:cBhvr>
                                        <p:cTn id="9" dur="2000" fill="hold"/>
                                        <p:tgtEl>
                                          <p:spTgt spid="212"/>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11111E-6 1.11111E-6 L -0.36649 0.09043 " pathEditMode="relative" rAng="0" ptsTypes="AA">
                                      <p:cBhvr>
                                        <p:cTn id="13" dur="2000" fill="hold"/>
                                        <p:tgtEl>
                                          <p:spTgt spid="212"/>
                                        </p:tgtEl>
                                        <p:attrNameLst>
                                          <p:attrName>ppt_x</p:attrName>
                                          <p:attrName>ppt_y</p:attrName>
                                        </p:attrNameLst>
                                      </p:cBhvr>
                                      <p:rCtr x="-18333" y="4506"/>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212"/>
                                        </p:tgtEl>
                                      </p:cBhvr>
                                      <p:by x="66000" y="66000"/>
                                    </p:animScale>
                                  </p:childTnLst>
                                </p:cTn>
                              </p:par>
                              <p:par>
                                <p:cTn id="17" presetID="10" presetClass="entr" presetSubtype="0" fill="hold" grpId="0" nodeType="with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fade">
                                      <p:cBhvr>
                                        <p:cTn id="19" dur="500"/>
                                        <p:tgtEl>
                                          <p:spTgt spid="215"/>
                                        </p:tgtEl>
                                      </p:cBhvr>
                                    </p:animEffect>
                                  </p:childTnLst>
                                </p:cTn>
                              </p:par>
                              <p:par>
                                <p:cTn id="20" presetID="10" presetClass="entr" presetSubtype="0" fill="hold" nodeType="withEffect">
                                  <p:stCondLst>
                                    <p:cond delay="0"/>
                                  </p:stCondLst>
                                  <p:childTnLst>
                                    <p:set>
                                      <p:cBhvr>
                                        <p:cTn id="21" dur="1" fill="hold">
                                          <p:stCondLst>
                                            <p:cond delay="0"/>
                                          </p:stCondLst>
                                        </p:cTn>
                                        <p:tgtEl>
                                          <p:spTgt spid="211"/>
                                        </p:tgtEl>
                                        <p:attrNameLst>
                                          <p:attrName>style.visibility</p:attrName>
                                        </p:attrNameLst>
                                      </p:cBhvr>
                                      <p:to>
                                        <p:strVal val="visible"/>
                                      </p:to>
                                    </p:set>
                                    <p:animEffect transition="in" filter="fade">
                                      <p:cBhvr>
                                        <p:cTn id="22" dur="500"/>
                                        <p:tgtEl>
                                          <p:spTgt spid="211"/>
                                        </p:tgtEl>
                                      </p:cBhvr>
                                    </p:animEffect>
                                  </p:childTnLst>
                                </p:cTn>
                              </p:par>
                              <p:par>
                                <p:cTn id="23" presetID="6" presetClass="emph" presetSubtype="0" fill="hold" nodeType="withEffect">
                                  <p:stCondLst>
                                    <p:cond delay="0"/>
                                  </p:stCondLst>
                                  <p:childTnLst>
                                    <p:animScale>
                                      <p:cBhvr>
                                        <p:cTn id="24" dur="2000" fill="hold"/>
                                        <p:tgtEl>
                                          <p:spTgt spid="211"/>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2222 0.01111 L -0.11441 0.09043 " pathEditMode="relative" rAng="0" ptsTypes="AA">
                                      <p:cBhvr>
                                        <p:cTn id="28" dur="2000" fill="hold"/>
                                        <p:tgtEl>
                                          <p:spTgt spid="211"/>
                                        </p:tgtEl>
                                        <p:attrNameLst>
                                          <p:attrName>ppt_x</p:attrName>
                                          <p:attrName>ppt_y</p:attrName>
                                        </p:attrNameLst>
                                      </p:cBhvr>
                                      <p:rCtr x="-4618" y="3951"/>
                                    </p:animMotion>
                                  </p:childTnLst>
                                </p:cTn>
                              </p:par>
                            </p:childTnLst>
                          </p:cTn>
                        </p:par>
                        <p:par>
                          <p:cTn id="29" fill="hold">
                            <p:stCondLst>
                              <p:cond delay="2000"/>
                            </p:stCondLst>
                            <p:childTnLst>
                              <p:par>
                                <p:cTn id="30" presetID="6" presetClass="emph" presetSubtype="0" fill="hold" nodeType="afterEffect">
                                  <p:stCondLst>
                                    <p:cond delay="0"/>
                                  </p:stCondLst>
                                  <p:childTnLst>
                                    <p:animScale>
                                      <p:cBhvr>
                                        <p:cTn id="31" dur="2000" fill="hold"/>
                                        <p:tgtEl>
                                          <p:spTgt spid="211"/>
                                        </p:tgtEl>
                                      </p:cBhvr>
                                      <p:by x="66000" y="66000"/>
                                    </p:animScale>
                                  </p:childTnLst>
                                </p:cTn>
                              </p:par>
                              <p:par>
                                <p:cTn id="32" presetID="10" presetClass="entr" presetSubtype="0" fill="hold" grpId="0" nodeType="withEffect">
                                  <p:stCondLst>
                                    <p:cond delay="0"/>
                                  </p:stCondLst>
                                  <p:childTnLst>
                                    <p:set>
                                      <p:cBhvr>
                                        <p:cTn id="33" dur="1" fill="hold">
                                          <p:stCondLst>
                                            <p:cond delay="0"/>
                                          </p:stCondLst>
                                        </p:cTn>
                                        <p:tgtEl>
                                          <p:spTgt spid="216"/>
                                        </p:tgtEl>
                                        <p:attrNameLst>
                                          <p:attrName>style.visibility</p:attrName>
                                        </p:attrNameLst>
                                      </p:cBhvr>
                                      <p:to>
                                        <p:strVal val="visible"/>
                                      </p:to>
                                    </p:set>
                                    <p:animEffect transition="in" filter="fade">
                                      <p:cBhvr>
                                        <p:cTn id="34" dur="500"/>
                                        <p:tgtEl>
                                          <p:spTgt spid="216"/>
                                        </p:tgtEl>
                                      </p:cBhvr>
                                    </p:animEffect>
                                  </p:childTnLst>
                                </p:cTn>
                              </p:par>
                              <p:par>
                                <p:cTn id="35" presetID="10" presetClass="entr" presetSubtype="0" fill="hold"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6" presetClass="emph" presetSubtype="0" fill="hold" nodeType="withEffect">
                                  <p:stCondLst>
                                    <p:cond delay="0"/>
                                  </p:stCondLst>
                                  <p:childTnLst>
                                    <p:animScale>
                                      <p:cBhvr>
                                        <p:cTn id="39" dur="2000" fill="hold"/>
                                        <p:tgtEl>
                                          <p:spTgt spid="213"/>
                                        </p:tgtEl>
                                      </p:cBhvr>
                                      <p:by x="150000" y="150000"/>
                                    </p:animScale>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4.16667E-6 1.11111E-6 L 0.13125 0.09167 " pathEditMode="relative" rAng="0" ptsTypes="AA">
                                      <p:cBhvr>
                                        <p:cTn id="43" dur="2000" fill="hold"/>
                                        <p:tgtEl>
                                          <p:spTgt spid="213"/>
                                        </p:tgtEl>
                                        <p:attrNameLst>
                                          <p:attrName>ppt_x</p:attrName>
                                          <p:attrName>ppt_y</p:attrName>
                                        </p:attrNameLst>
                                      </p:cBhvr>
                                      <p:rCtr x="6562" y="4568"/>
                                    </p:animMotion>
                                  </p:childTnLst>
                                </p:cTn>
                              </p:par>
                            </p:childTnLst>
                          </p:cTn>
                        </p:par>
                        <p:par>
                          <p:cTn id="44" fill="hold">
                            <p:stCondLst>
                              <p:cond delay="2000"/>
                            </p:stCondLst>
                            <p:childTnLst>
                              <p:par>
                                <p:cTn id="45" presetID="6" presetClass="emph" presetSubtype="0" fill="hold" nodeType="afterEffect">
                                  <p:stCondLst>
                                    <p:cond delay="0"/>
                                  </p:stCondLst>
                                  <p:childTnLst>
                                    <p:animScale>
                                      <p:cBhvr>
                                        <p:cTn id="46" dur="2000" fill="hold"/>
                                        <p:tgtEl>
                                          <p:spTgt spid="213"/>
                                        </p:tgtEl>
                                      </p:cBhvr>
                                      <p:by x="66000" y="66000"/>
                                    </p:animScale>
                                  </p:childTnLst>
                                </p:cTn>
                              </p:par>
                              <p:par>
                                <p:cTn id="47" presetID="10" presetClass="entr" presetSubtype="0" fill="hold" nodeType="withEffect">
                                  <p:stCondLst>
                                    <p:cond delay="0"/>
                                  </p:stCondLst>
                                  <p:childTnLst>
                                    <p:set>
                                      <p:cBhvr>
                                        <p:cTn id="48" dur="1" fill="hold">
                                          <p:stCondLst>
                                            <p:cond delay="0"/>
                                          </p:stCondLst>
                                        </p:cTn>
                                        <p:tgtEl>
                                          <p:spTgt spid="214"/>
                                        </p:tgtEl>
                                        <p:attrNameLst>
                                          <p:attrName>style.visibility</p:attrName>
                                        </p:attrNameLst>
                                      </p:cBhvr>
                                      <p:to>
                                        <p:strVal val="visible"/>
                                      </p:to>
                                    </p:set>
                                    <p:animEffect transition="in" filter="fade">
                                      <p:cBhvr>
                                        <p:cTn id="49" dur="500"/>
                                        <p:tgtEl>
                                          <p:spTgt spid="214"/>
                                        </p:tgtEl>
                                      </p:cBhvr>
                                    </p:animEffect>
                                  </p:childTnLst>
                                </p:cTn>
                              </p:par>
                              <p:par>
                                <p:cTn id="50" presetID="6" presetClass="emph" presetSubtype="0" fill="hold" nodeType="withEffect">
                                  <p:stCondLst>
                                    <p:cond delay="0"/>
                                  </p:stCondLst>
                                  <p:childTnLst>
                                    <p:animScale>
                                      <p:cBhvr>
                                        <p:cTn id="51" dur="2000" fill="hold"/>
                                        <p:tgtEl>
                                          <p:spTgt spid="214"/>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4.16667E-6 3.95062E-6 L 0.37709 0.09969 " pathEditMode="relative" rAng="0" ptsTypes="AA">
                                      <p:cBhvr>
                                        <p:cTn id="55" dur="2000" fill="hold"/>
                                        <p:tgtEl>
                                          <p:spTgt spid="214"/>
                                        </p:tgtEl>
                                        <p:attrNameLst>
                                          <p:attrName>ppt_x</p:attrName>
                                          <p:attrName>ppt_y</p:attrName>
                                        </p:attrNameLst>
                                      </p:cBhvr>
                                      <p:rCtr x="18854" y="4969"/>
                                    </p:animMotion>
                                  </p:childTnLst>
                                </p:cTn>
                              </p:par>
                            </p:childTnLst>
                          </p:cTn>
                        </p:par>
                        <p:par>
                          <p:cTn id="56" fill="hold">
                            <p:stCondLst>
                              <p:cond delay="2000"/>
                            </p:stCondLst>
                            <p:childTnLst>
                              <p:par>
                                <p:cTn id="57" presetID="6" presetClass="emph" presetSubtype="0" fill="hold" nodeType="afterEffect">
                                  <p:stCondLst>
                                    <p:cond delay="0"/>
                                  </p:stCondLst>
                                  <p:childTnLst>
                                    <p:animScale>
                                      <p:cBhvr>
                                        <p:cTn id="58" dur="2000" fill="hold"/>
                                        <p:tgtEl>
                                          <p:spTgt spid="214"/>
                                        </p:tgtEl>
                                      </p:cBhvr>
                                      <p:by x="66000" y="66000"/>
                                    </p:animScale>
                                  </p:childTnLst>
                                </p:cTn>
                              </p:par>
                              <p:par>
                                <p:cTn id="59" presetID="10" presetClass="entr" presetSubtype="0" fill="hold" grpId="0" nodeType="withEffect">
                                  <p:stCondLst>
                                    <p:cond delay="0"/>
                                  </p:stCondLst>
                                  <p:childTnLst>
                                    <p:set>
                                      <p:cBhvr>
                                        <p:cTn id="60" dur="1" fill="hold">
                                          <p:stCondLst>
                                            <p:cond delay="0"/>
                                          </p:stCondLst>
                                        </p:cTn>
                                        <p:tgtEl>
                                          <p:spTgt spid="217"/>
                                        </p:tgtEl>
                                        <p:attrNameLst>
                                          <p:attrName>style.visibility</p:attrName>
                                        </p:attrNameLst>
                                      </p:cBhvr>
                                      <p:to>
                                        <p:strVal val="visible"/>
                                      </p:to>
                                    </p:set>
                                    <p:animEffect transition="in" filter="fade">
                                      <p:cBhvr>
                                        <p:cTn id="61"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6" grpId="0" animBg="1"/>
      <p:bldP spid="2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26"/>
          <p:cNvSpPr/>
          <p:nvPr/>
        </p:nvSpPr>
        <p:spPr>
          <a:xfrm>
            <a:off x="343150" y="395375"/>
            <a:ext cx="676800" cy="751500"/>
          </a:xfrm>
          <a:prstGeom prst="roundRect">
            <a:avLst>
              <a:gd name="adj" fmla="val 16667"/>
            </a:avLst>
          </a:prstGeom>
          <a:solidFill>
            <a:srgbClr val="9FC5E8">
              <a:alpha val="90000"/>
            </a:srgbClr>
          </a:solidFill>
          <a:ln w="32425" cap="flat" cmpd="sng">
            <a:solidFill>
              <a:schemeClr val="lt1"/>
            </a:solidFill>
            <a:prstDash val="solid"/>
            <a:round/>
            <a:headEnd type="none" w="sm" len="sm"/>
            <a:tailEnd type="none" w="sm" len="sm"/>
          </a:ln>
        </p:spPr>
        <p:txBody>
          <a:bodyPr spcFirstLastPara="1" wrap="square" lIns="103775" tIns="103775" rIns="103775" bIns="103775" anchor="ctr" anchorCtr="0">
            <a:noAutofit/>
          </a:bodyPr>
          <a:lstStyle/>
          <a:p>
            <a:pPr marL="0" lvl="0" indent="0" algn="ctr" rtl="0">
              <a:spcBef>
                <a:spcPts val="0"/>
              </a:spcBef>
              <a:spcAft>
                <a:spcPts val="0"/>
              </a:spcAft>
              <a:buNone/>
            </a:pPr>
            <a:endParaRPr sz="1589"/>
          </a:p>
        </p:txBody>
      </p:sp>
      <p:sp>
        <p:nvSpPr>
          <p:cNvPr id="225" name="Google Shape;225;p26"/>
          <p:cNvSpPr txBox="1"/>
          <p:nvPr/>
        </p:nvSpPr>
        <p:spPr>
          <a:xfrm>
            <a:off x="397476" y="464814"/>
            <a:ext cx="552900" cy="612600"/>
          </a:xfrm>
          <a:prstGeom prst="rect">
            <a:avLst/>
          </a:prstGeom>
          <a:noFill/>
          <a:ln>
            <a:noFill/>
          </a:ln>
        </p:spPr>
        <p:txBody>
          <a:bodyPr spcFirstLastPara="1" wrap="square" lIns="103775" tIns="103775" rIns="103775" bIns="103775" anchor="t" anchorCtr="0">
            <a:noAutofit/>
          </a:bodyPr>
          <a:lstStyle/>
          <a:p>
            <a:pPr marL="0" lvl="0" indent="0" algn="ctr" rtl="0">
              <a:spcBef>
                <a:spcPts val="0"/>
              </a:spcBef>
              <a:spcAft>
                <a:spcPts val="0"/>
              </a:spcAft>
              <a:buNone/>
            </a:pPr>
            <a:r>
              <a:rPr lang="en" sz="2724">
                <a:solidFill>
                  <a:schemeClr val="lt1"/>
                </a:solidFill>
                <a:latin typeface="DM Serif Display"/>
                <a:ea typeface="DM Serif Display"/>
                <a:cs typeface="DM Serif Display"/>
                <a:sym typeface="DM Serif Display"/>
              </a:rPr>
              <a:t>4</a:t>
            </a:r>
            <a:endParaRPr sz="2724">
              <a:solidFill>
                <a:schemeClr val="lt1"/>
              </a:solidFill>
              <a:latin typeface="DM Serif Display"/>
              <a:ea typeface="DM Serif Display"/>
              <a:cs typeface="DM Serif Display"/>
              <a:sym typeface="DM Serif Display"/>
            </a:endParaRPr>
          </a:p>
          <a:p>
            <a:pPr marL="0" lvl="0" indent="0" algn="ctr" rtl="0">
              <a:spcBef>
                <a:spcPts val="0"/>
              </a:spcBef>
              <a:spcAft>
                <a:spcPts val="0"/>
              </a:spcAft>
              <a:buNone/>
            </a:pPr>
            <a:endParaRPr sz="2724">
              <a:solidFill>
                <a:schemeClr val="lt1"/>
              </a:solidFill>
              <a:latin typeface="DM Serif Display"/>
              <a:ea typeface="DM Serif Display"/>
              <a:cs typeface="DM Serif Display"/>
              <a:sym typeface="DM Serif Display"/>
            </a:endParaRPr>
          </a:p>
        </p:txBody>
      </p:sp>
      <p:sp>
        <p:nvSpPr>
          <p:cNvPr id="226" name="Google Shape;226;p26"/>
          <p:cNvSpPr/>
          <p:nvPr/>
        </p:nvSpPr>
        <p:spPr>
          <a:xfrm>
            <a:off x="1416450" y="395375"/>
            <a:ext cx="5891700" cy="751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800"/>
              </a:spcBef>
              <a:spcAft>
                <a:spcPts val="1800"/>
              </a:spcAft>
              <a:buNone/>
            </a:pPr>
            <a:r>
              <a:rPr lang="en" sz="2200" b="1">
                <a:solidFill>
                  <a:schemeClr val="lt1"/>
                </a:solidFill>
                <a:latin typeface="DM Serif Display"/>
                <a:ea typeface="DM Serif Display"/>
                <a:cs typeface="DM Serif Display"/>
                <a:sym typeface="DM Serif Display"/>
              </a:rPr>
              <a:t>Design, develop, and test a functional prototype of the application</a:t>
            </a:r>
            <a:endParaRPr sz="2100"/>
          </a:p>
        </p:txBody>
      </p:sp>
      <p:sp>
        <p:nvSpPr>
          <p:cNvPr id="227" name="Google Shape;227;p26"/>
          <p:cNvSpPr/>
          <p:nvPr/>
        </p:nvSpPr>
        <p:spPr>
          <a:xfrm>
            <a:off x="1689000" y="2655863"/>
            <a:ext cx="1955400" cy="539700"/>
          </a:xfrm>
          <a:prstGeom prst="roundRect">
            <a:avLst>
              <a:gd name="adj" fmla="val 16667"/>
            </a:avLst>
          </a:prstGeom>
          <a:solidFill>
            <a:srgbClr val="6FA8DC"/>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r>
              <a:rPr lang="en" sz="1520" b="1">
                <a:solidFill>
                  <a:schemeClr val="lt1"/>
                </a:solidFill>
                <a:latin typeface="DM Serif Display"/>
                <a:ea typeface="DM Serif Display"/>
                <a:cs typeface="DM Serif Display"/>
                <a:sym typeface="DM Serif Display"/>
              </a:rPr>
              <a:t>Internal Testing</a:t>
            </a:r>
            <a:endParaRPr sz="1520" b="1">
              <a:solidFill>
                <a:schemeClr val="lt1"/>
              </a:solidFill>
              <a:latin typeface="DM Serif Display"/>
              <a:ea typeface="DM Serif Display"/>
              <a:cs typeface="DM Serif Display"/>
              <a:sym typeface="DM Serif Display"/>
            </a:endParaRPr>
          </a:p>
        </p:txBody>
      </p:sp>
      <p:sp>
        <p:nvSpPr>
          <p:cNvPr id="228" name="Google Shape;228;p26"/>
          <p:cNvSpPr/>
          <p:nvPr/>
        </p:nvSpPr>
        <p:spPr>
          <a:xfrm>
            <a:off x="5089500" y="2655863"/>
            <a:ext cx="1955400" cy="539700"/>
          </a:xfrm>
          <a:prstGeom prst="roundRect">
            <a:avLst>
              <a:gd name="adj" fmla="val 16667"/>
            </a:avLst>
          </a:prstGeom>
          <a:solidFill>
            <a:srgbClr val="6FA8DC"/>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r>
              <a:rPr lang="en" sz="1520" b="1">
                <a:solidFill>
                  <a:schemeClr val="lt1"/>
                </a:solidFill>
                <a:latin typeface="DM Serif Display"/>
                <a:ea typeface="DM Serif Display"/>
                <a:cs typeface="DM Serif Display"/>
                <a:sym typeface="DM Serif Display"/>
              </a:rPr>
              <a:t>End of Project Surveying</a:t>
            </a:r>
            <a:endParaRPr sz="1520" b="1">
              <a:solidFill>
                <a:schemeClr val="lt1"/>
              </a:solidFill>
              <a:latin typeface="DM Serif Display"/>
              <a:ea typeface="DM Serif Display"/>
              <a:cs typeface="DM Serif Display"/>
              <a:sym typeface="DM Serif Display"/>
            </a:endParaRPr>
          </a:p>
        </p:txBody>
      </p:sp>
      <p:sp>
        <p:nvSpPr>
          <p:cNvPr id="229" name="Google Shape;229;p26"/>
          <p:cNvSpPr/>
          <p:nvPr/>
        </p:nvSpPr>
        <p:spPr>
          <a:xfrm>
            <a:off x="5467350" y="1631525"/>
            <a:ext cx="1199700" cy="539700"/>
          </a:xfrm>
          <a:prstGeom prst="roundRect">
            <a:avLst>
              <a:gd name="adj" fmla="val 16667"/>
            </a:avLst>
          </a:prstGeom>
          <a:solidFill>
            <a:srgbClr val="4299E4"/>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Teachers</a:t>
            </a:r>
            <a:endParaRPr sz="1320"/>
          </a:p>
        </p:txBody>
      </p:sp>
      <p:sp>
        <p:nvSpPr>
          <p:cNvPr id="230" name="Google Shape;230;p26"/>
          <p:cNvSpPr/>
          <p:nvPr/>
        </p:nvSpPr>
        <p:spPr>
          <a:xfrm>
            <a:off x="2066850" y="1631525"/>
            <a:ext cx="1199700" cy="539700"/>
          </a:xfrm>
          <a:prstGeom prst="roundRect">
            <a:avLst>
              <a:gd name="adj" fmla="val 16667"/>
            </a:avLst>
          </a:prstGeom>
          <a:solidFill>
            <a:srgbClr val="4299E4"/>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r>
              <a:rPr lang="en" sz="1597" b="1">
                <a:solidFill>
                  <a:schemeClr val="lt1"/>
                </a:solidFill>
                <a:latin typeface="DM Serif Display"/>
                <a:ea typeface="DM Serif Display"/>
                <a:cs typeface="DM Serif Display"/>
                <a:sym typeface="DM Serif Display"/>
              </a:rPr>
              <a:t>SHPP and Our Team</a:t>
            </a:r>
            <a:endParaRPr sz="1320"/>
          </a:p>
        </p:txBody>
      </p:sp>
      <p:sp>
        <p:nvSpPr>
          <p:cNvPr id="231" name="Google Shape;231;p26"/>
          <p:cNvSpPr/>
          <p:nvPr/>
        </p:nvSpPr>
        <p:spPr>
          <a:xfrm>
            <a:off x="2489700" y="3726800"/>
            <a:ext cx="3745200" cy="1141800"/>
          </a:xfrm>
          <a:prstGeom prst="roundRect">
            <a:avLst>
              <a:gd name="adj" fmla="val 16667"/>
            </a:avLst>
          </a:prstGeom>
          <a:solidFill>
            <a:schemeClr val="accent5"/>
          </a:solidFill>
          <a:ln w="28575" cap="flat" cmpd="sng">
            <a:solidFill>
              <a:schemeClr val="lt1"/>
            </a:solidFill>
            <a:prstDash val="solid"/>
            <a:round/>
            <a:headEnd type="none" w="sm" len="sm"/>
            <a:tailEnd type="none" w="sm" len="sm"/>
          </a:ln>
        </p:spPr>
        <p:txBody>
          <a:bodyPr spcFirstLastPara="1" wrap="square" lIns="86250" tIns="86250" rIns="86250" bIns="86250" anchor="ctr" anchorCtr="0">
            <a:noAutofit/>
          </a:bodyPr>
          <a:lstStyle/>
          <a:p>
            <a:pPr marL="0" lvl="0" indent="0" algn="ctr" rtl="0">
              <a:spcBef>
                <a:spcPts val="0"/>
              </a:spcBef>
              <a:spcAft>
                <a:spcPts val="0"/>
              </a:spcAft>
              <a:buNone/>
            </a:pPr>
            <a:r>
              <a:rPr lang="en" sz="1420" b="1">
                <a:solidFill>
                  <a:schemeClr val="lt1"/>
                </a:solidFill>
                <a:latin typeface="DM Serif Display"/>
                <a:ea typeface="DM Serif Display"/>
                <a:cs typeface="DM Serif Display"/>
                <a:sym typeface="DM Serif Display"/>
              </a:rPr>
              <a:t>Finalization of the app design ensuring readability in english and greek as well as intuitive user interfaces.</a:t>
            </a:r>
            <a:endParaRPr sz="1420" b="1">
              <a:solidFill>
                <a:schemeClr val="lt1"/>
              </a:solidFill>
              <a:latin typeface="DM Serif Display"/>
              <a:ea typeface="DM Serif Display"/>
              <a:cs typeface="DM Serif Display"/>
              <a:sym typeface="DM Serif Display"/>
            </a:endParaRPr>
          </a:p>
        </p:txBody>
      </p:sp>
      <p:sp>
        <p:nvSpPr>
          <p:cNvPr id="232" name="Google Shape;232;p26"/>
          <p:cNvSpPr/>
          <p:nvPr/>
        </p:nvSpPr>
        <p:spPr>
          <a:xfrm rot="4697323">
            <a:off x="2648810" y="3249962"/>
            <a:ext cx="344369" cy="422443"/>
          </a:xfrm>
          <a:prstGeom prst="rightArrow">
            <a:avLst>
              <a:gd name="adj1" fmla="val 50000"/>
              <a:gd name="adj2" fmla="val 50000"/>
            </a:avLst>
          </a:prstGeom>
          <a:solidFill>
            <a:srgbClr val="6FA8DC"/>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6"/>
          <p:cNvSpPr/>
          <p:nvPr/>
        </p:nvSpPr>
        <p:spPr>
          <a:xfrm rot="6619700">
            <a:off x="5717625" y="3250000"/>
            <a:ext cx="344560" cy="422404"/>
          </a:xfrm>
          <a:prstGeom prst="rightArrow">
            <a:avLst>
              <a:gd name="adj1" fmla="val 50000"/>
              <a:gd name="adj2" fmla="val 50000"/>
            </a:avLst>
          </a:prstGeom>
          <a:solidFill>
            <a:srgbClr val="6FA8DC"/>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26"/>
          <p:cNvSpPr/>
          <p:nvPr/>
        </p:nvSpPr>
        <p:spPr>
          <a:xfrm rot="-5402735" flipH="1">
            <a:off x="2478150" y="2221428"/>
            <a:ext cx="377100" cy="430800"/>
          </a:xfrm>
          <a:prstGeom prst="rightArrow">
            <a:avLst>
              <a:gd name="adj1" fmla="val 50000"/>
              <a:gd name="adj2" fmla="val 50000"/>
            </a:avLst>
          </a:prstGeom>
          <a:solidFill>
            <a:srgbClr val="4299E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 name="Google Shape;235;p26"/>
          <p:cNvSpPr/>
          <p:nvPr/>
        </p:nvSpPr>
        <p:spPr>
          <a:xfrm rot="-5402735" flipH="1">
            <a:off x="5878650" y="2198141"/>
            <a:ext cx="377100" cy="430800"/>
          </a:xfrm>
          <a:prstGeom prst="rightArrow">
            <a:avLst>
              <a:gd name="adj1" fmla="val 50000"/>
              <a:gd name="adj2" fmla="val 50000"/>
            </a:avLst>
          </a:prstGeom>
          <a:solidFill>
            <a:srgbClr val="4299E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26"/>
          <p:cNvSpPr txBox="1"/>
          <p:nvPr/>
        </p:nvSpPr>
        <p:spPr>
          <a:xfrm>
            <a:off x="8664425" y="4645500"/>
            <a:ext cx="4224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14</a:t>
            </a:r>
            <a:endParaRPr sz="1800" b="1">
              <a:solidFill>
                <a:schemeClr val="lt1"/>
              </a:solidFill>
              <a:latin typeface="DM Serif Display"/>
              <a:ea typeface="DM Serif Display"/>
              <a:cs typeface="DM Serif Display"/>
              <a:sym typeface="DM Serif Display"/>
            </a:endParaRPr>
          </a:p>
        </p:txBody>
      </p:sp>
      <p:sp>
        <p:nvSpPr>
          <p:cNvPr id="237" name="Google Shape;237;p26"/>
          <p:cNvSpPr txBox="1"/>
          <p:nvPr/>
        </p:nvSpPr>
        <p:spPr>
          <a:xfrm>
            <a:off x="96125" y="4629450"/>
            <a:ext cx="6768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[16]</a:t>
            </a:r>
            <a:endParaRPr sz="1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7" title="7586bcdd7a745d843a3897512742ccdb_XL.jpg"/>
          <p:cNvPicPr preferRelativeResize="0"/>
          <p:nvPr/>
        </p:nvPicPr>
        <p:blipFill rotWithShape="1">
          <a:blip r:embed="rId3">
            <a:alphaModFix/>
          </a:blip>
          <a:srcRect t="11402" b="13636"/>
          <a:stretch/>
        </p:blipFill>
        <p:spPr>
          <a:xfrm>
            <a:off x="0" y="0"/>
            <a:ext cx="9144001" cy="5143501"/>
          </a:xfrm>
          <a:prstGeom prst="rect">
            <a:avLst/>
          </a:prstGeom>
          <a:noFill/>
          <a:ln>
            <a:noFill/>
          </a:ln>
        </p:spPr>
      </p:pic>
      <p:sp>
        <p:nvSpPr>
          <p:cNvPr id="243" name="Google Shape;243;p27"/>
          <p:cNvSpPr/>
          <p:nvPr/>
        </p:nvSpPr>
        <p:spPr>
          <a:xfrm>
            <a:off x="1416450" y="395375"/>
            <a:ext cx="6472200" cy="751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latin typeface="DM Serif Display"/>
                <a:ea typeface="DM Serif Display"/>
                <a:cs typeface="DM Serif Display"/>
                <a:sym typeface="DM Serif Display"/>
              </a:rPr>
              <a:t>Our Desired Impact</a:t>
            </a:r>
            <a:endParaRPr/>
          </a:p>
        </p:txBody>
      </p:sp>
      <p:sp>
        <p:nvSpPr>
          <p:cNvPr id="244" name="Google Shape;244;p27"/>
          <p:cNvSpPr/>
          <p:nvPr/>
        </p:nvSpPr>
        <p:spPr>
          <a:xfrm>
            <a:off x="510900" y="2418700"/>
            <a:ext cx="8122200" cy="20034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 name="Google Shape;245;p27"/>
          <p:cNvSpPr txBox="1"/>
          <p:nvPr/>
        </p:nvSpPr>
        <p:spPr>
          <a:xfrm>
            <a:off x="666750" y="2756200"/>
            <a:ext cx="7810500" cy="1665900"/>
          </a:xfrm>
          <a:prstGeom prst="rect">
            <a:avLst/>
          </a:prstGeom>
          <a:noFill/>
          <a:ln>
            <a:noFill/>
          </a:ln>
        </p:spPr>
        <p:txBody>
          <a:bodyPr spcFirstLastPara="1" wrap="square" lIns="91425" tIns="91425" rIns="91425" bIns="91425" anchor="ctr" anchorCtr="0">
            <a:noAutofit/>
          </a:bodyPr>
          <a:lstStyle/>
          <a:p>
            <a:pPr algn="ctr"/>
            <a:r>
              <a:rPr lang="en-US" sz="2400" dirty="0">
                <a:solidFill>
                  <a:schemeClr val="bg1"/>
                </a:solidFill>
                <a:latin typeface="DM Serif Display" pitchFamily="2" charset="0"/>
              </a:rPr>
              <a:t>Create a scalable app that assists and enriches the permaculture literacy of students in Greek primary and secondary schools.</a:t>
            </a:r>
          </a:p>
          <a:p>
            <a:br>
              <a:rPr lang="en-US" sz="2400" dirty="0"/>
            </a:br>
            <a:endParaRPr sz="1800" dirty="0">
              <a:solidFill>
                <a:schemeClr val="lt1"/>
              </a:solidFill>
              <a:latin typeface="DM Serif Display"/>
              <a:ea typeface="DM Serif Display"/>
              <a:cs typeface="DM Serif Display"/>
              <a:sym typeface="DM Serif Display"/>
            </a:endParaRPr>
          </a:p>
        </p:txBody>
      </p:sp>
      <p:sp>
        <p:nvSpPr>
          <p:cNvPr id="246" name="Google Shape;246;p27"/>
          <p:cNvSpPr txBox="1"/>
          <p:nvPr/>
        </p:nvSpPr>
        <p:spPr>
          <a:xfrm>
            <a:off x="8664425" y="4645500"/>
            <a:ext cx="4224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15</a:t>
            </a:r>
            <a:endParaRPr sz="1800" b="1">
              <a:solidFill>
                <a:schemeClr val="lt1"/>
              </a:solidFill>
              <a:latin typeface="DM Serif Display"/>
              <a:ea typeface="DM Serif Display"/>
              <a:cs typeface="DM Serif Display"/>
              <a:sym typeface="DM Serif Display"/>
            </a:endParaRPr>
          </a:p>
        </p:txBody>
      </p:sp>
      <p:sp>
        <p:nvSpPr>
          <p:cNvPr id="247" name="Google Shape;247;p27"/>
          <p:cNvSpPr txBox="1"/>
          <p:nvPr/>
        </p:nvSpPr>
        <p:spPr>
          <a:xfrm>
            <a:off x="8478125" y="171275"/>
            <a:ext cx="6768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[17]</a:t>
            </a:r>
            <a:endParaRPr sz="18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8" title="b401h77wd3z31.jpg"/>
          <p:cNvPicPr preferRelativeResize="0"/>
          <p:nvPr/>
        </p:nvPicPr>
        <p:blipFill rotWithShape="1">
          <a:blip r:embed="rId3">
            <a:alphaModFix/>
          </a:blip>
          <a:srcRect t="721" r="17150" b="445"/>
          <a:stretch/>
        </p:blipFill>
        <p:spPr>
          <a:xfrm flipH="1">
            <a:off x="0" y="0"/>
            <a:ext cx="9144000" cy="5143500"/>
          </a:xfrm>
          <a:prstGeom prst="rect">
            <a:avLst/>
          </a:prstGeom>
          <a:noFill/>
          <a:ln>
            <a:noFill/>
          </a:ln>
        </p:spPr>
      </p:pic>
      <p:sp>
        <p:nvSpPr>
          <p:cNvPr id="253" name="Google Shape;253;p28"/>
          <p:cNvSpPr/>
          <p:nvPr/>
        </p:nvSpPr>
        <p:spPr>
          <a:xfrm>
            <a:off x="547025" y="961950"/>
            <a:ext cx="4245900" cy="32196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28"/>
          <p:cNvSpPr txBox="1"/>
          <p:nvPr/>
        </p:nvSpPr>
        <p:spPr>
          <a:xfrm>
            <a:off x="670775" y="1105975"/>
            <a:ext cx="4608900" cy="6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latin typeface="DM Serif Display"/>
                <a:ea typeface="DM Serif Display"/>
                <a:cs typeface="DM Serif Display"/>
                <a:sym typeface="DM Serif Display"/>
              </a:rPr>
              <a:t>Special Thanks To…</a:t>
            </a:r>
            <a:endParaRPr sz="3000" b="1">
              <a:solidFill>
                <a:schemeClr val="lt1"/>
              </a:solidFill>
              <a:latin typeface="DM Serif Display"/>
              <a:ea typeface="DM Serif Display"/>
              <a:cs typeface="DM Serif Display"/>
              <a:sym typeface="DM Serif Display"/>
            </a:endParaRPr>
          </a:p>
        </p:txBody>
      </p:sp>
      <p:sp>
        <p:nvSpPr>
          <p:cNvPr id="255" name="Google Shape;255;p28"/>
          <p:cNvSpPr txBox="1"/>
          <p:nvPr/>
        </p:nvSpPr>
        <p:spPr>
          <a:xfrm>
            <a:off x="670775" y="1800675"/>
            <a:ext cx="4122300" cy="22257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800">
                <a:solidFill>
                  <a:schemeClr val="lt1"/>
                </a:solidFill>
                <a:latin typeface="DM Serif Display"/>
                <a:ea typeface="DM Serif Display"/>
                <a:cs typeface="DM Serif Display"/>
                <a:sym typeface="DM Serif Display"/>
              </a:rPr>
              <a:t>Anastasia Hamalidou - Sponsor</a:t>
            </a:r>
            <a:endParaRPr sz="1800">
              <a:solidFill>
                <a:schemeClr val="lt1"/>
              </a:solidFill>
              <a:latin typeface="DM Serif Display"/>
              <a:ea typeface="DM Serif Display"/>
              <a:cs typeface="DM Serif Display"/>
              <a:sym typeface="DM Serif Display"/>
            </a:endParaRPr>
          </a:p>
          <a:p>
            <a:pPr marL="0" lvl="0" indent="0" algn="ctr" rtl="0">
              <a:lnSpc>
                <a:spcPct val="200000"/>
              </a:lnSpc>
              <a:spcBef>
                <a:spcPts val="0"/>
              </a:spcBef>
              <a:spcAft>
                <a:spcPts val="0"/>
              </a:spcAft>
              <a:buNone/>
            </a:pPr>
            <a:r>
              <a:rPr lang="en" sz="1800">
                <a:solidFill>
                  <a:schemeClr val="lt1"/>
                </a:solidFill>
                <a:latin typeface="DM Serif Display"/>
                <a:ea typeface="DM Serif Display"/>
                <a:cs typeface="DM Serif Display"/>
                <a:sym typeface="DM Serif Display"/>
              </a:rPr>
              <a:t>Dr. Sotiris Lainas - Sponsor</a:t>
            </a:r>
            <a:endParaRPr sz="1800">
              <a:solidFill>
                <a:schemeClr val="lt1"/>
              </a:solidFill>
              <a:latin typeface="DM Serif Display"/>
              <a:ea typeface="DM Serif Display"/>
              <a:cs typeface="DM Serif Display"/>
              <a:sym typeface="DM Serif Display"/>
            </a:endParaRPr>
          </a:p>
          <a:p>
            <a:pPr marL="0" lvl="0" indent="0" algn="ctr" rtl="0">
              <a:lnSpc>
                <a:spcPct val="200000"/>
              </a:lnSpc>
              <a:spcBef>
                <a:spcPts val="0"/>
              </a:spcBef>
              <a:spcAft>
                <a:spcPts val="0"/>
              </a:spcAft>
              <a:buNone/>
            </a:pPr>
            <a:r>
              <a:rPr lang="en" sz="1800">
                <a:solidFill>
                  <a:schemeClr val="lt1"/>
                </a:solidFill>
                <a:latin typeface="DM Serif Display"/>
                <a:ea typeface="DM Serif Display"/>
                <a:cs typeface="DM Serif Display"/>
                <a:sym typeface="DM Serif Display"/>
              </a:rPr>
              <a:t>Professor Butler – IQP Advisor</a:t>
            </a:r>
            <a:endParaRPr sz="1800">
              <a:solidFill>
                <a:schemeClr val="lt1"/>
              </a:solidFill>
              <a:latin typeface="DM Serif Display"/>
              <a:ea typeface="DM Serif Display"/>
              <a:cs typeface="DM Serif Display"/>
              <a:sym typeface="DM Serif Display"/>
            </a:endParaRPr>
          </a:p>
          <a:p>
            <a:pPr marL="0" lvl="0" indent="0" algn="ctr" rtl="0">
              <a:lnSpc>
                <a:spcPct val="200000"/>
              </a:lnSpc>
              <a:spcBef>
                <a:spcPts val="0"/>
              </a:spcBef>
              <a:spcAft>
                <a:spcPts val="0"/>
              </a:spcAft>
              <a:buNone/>
            </a:pPr>
            <a:r>
              <a:rPr lang="en" sz="1800">
                <a:solidFill>
                  <a:schemeClr val="lt1"/>
                </a:solidFill>
                <a:latin typeface="DM Serif Display"/>
                <a:ea typeface="DM Serif Display"/>
                <a:cs typeface="DM Serif Display"/>
                <a:sym typeface="DM Serif Display"/>
              </a:rPr>
              <a:t>Professor Kinicki – IQP Advisor</a:t>
            </a:r>
            <a:endParaRPr sz="1800">
              <a:solidFill>
                <a:schemeClr val="lt1"/>
              </a:solidFill>
              <a:latin typeface="DM Serif Display"/>
              <a:ea typeface="DM Serif Display"/>
              <a:cs typeface="DM Serif Display"/>
              <a:sym typeface="DM Serif Display"/>
            </a:endParaRPr>
          </a:p>
        </p:txBody>
      </p:sp>
      <p:sp>
        <p:nvSpPr>
          <p:cNvPr id="256" name="Google Shape;256;p28"/>
          <p:cNvSpPr txBox="1"/>
          <p:nvPr/>
        </p:nvSpPr>
        <p:spPr>
          <a:xfrm>
            <a:off x="8664425" y="4645500"/>
            <a:ext cx="4224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16</a:t>
            </a:r>
            <a:endParaRPr sz="1800" b="1">
              <a:solidFill>
                <a:schemeClr val="lt1"/>
              </a:solidFill>
              <a:latin typeface="DM Serif Display"/>
              <a:ea typeface="DM Serif Display"/>
              <a:cs typeface="DM Serif Display"/>
              <a:sym typeface="DM Serif Display"/>
            </a:endParaRPr>
          </a:p>
        </p:txBody>
      </p:sp>
      <p:sp>
        <p:nvSpPr>
          <p:cNvPr id="257" name="Google Shape;257;p28"/>
          <p:cNvSpPr txBox="1"/>
          <p:nvPr/>
        </p:nvSpPr>
        <p:spPr>
          <a:xfrm>
            <a:off x="8478125" y="171275"/>
            <a:ext cx="6768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[18]</a:t>
            </a:r>
            <a:endParaRPr sz="18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1000"/>
                                        <p:tgtEl>
                                          <p:spTgt spid="25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anim calcmode="lin" valueType="num">
                                      <p:cBhvr additive="base">
                                        <p:cTn id="13" dur="1000"/>
                                        <p:tgtEl>
                                          <p:spTgt spid="2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9" title="ThessalonikiStreets-1-1024x683.jpg"/>
          <p:cNvPicPr preferRelativeResize="0"/>
          <p:nvPr/>
        </p:nvPicPr>
        <p:blipFill rotWithShape="1">
          <a:blip r:embed="rId3">
            <a:alphaModFix/>
          </a:blip>
          <a:srcRect t="7144" b="5198"/>
          <a:stretch/>
        </p:blipFill>
        <p:spPr>
          <a:xfrm>
            <a:off x="0" y="0"/>
            <a:ext cx="9144000" cy="5143501"/>
          </a:xfrm>
          <a:prstGeom prst="rect">
            <a:avLst/>
          </a:prstGeom>
          <a:noFill/>
          <a:ln>
            <a:noFill/>
          </a:ln>
        </p:spPr>
      </p:pic>
      <p:sp>
        <p:nvSpPr>
          <p:cNvPr id="263" name="Google Shape;263;p29"/>
          <p:cNvSpPr/>
          <p:nvPr/>
        </p:nvSpPr>
        <p:spPr>
          <a:xfrm>
            <a:off x="2538150" y="1621000"/>
            <a:ext cx="4067700" cy="11745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600" b="1">
                <a:solidFill>
                  <a:schemeClr val="lt1"/>
                </a:solidFill>
                <a:latin typeface="DM Serif Display"/>
                <a:ea typeface="DM Serif Display"/>
                <a:cs typeface="DM Serif Display"/>
                <a:sym typeface="DM Serif Display"/>
              </a:rPr>
              <a:t>Σας Ευχαριστώ!</a:t>
            </a:r>
            <a:endParaRPr/>
          </a:p>
        </p:txBody>
      </p:sp>
      <p:sp>
        <p:nvSpPr>
          <p:cNvPr id="264" name="Google Shape;264;p29"/>
          <p:cNvSpPr txBox="1"/>
          <p:nvPr/>
        </p:nvSpPr>
        <p:spPr>
          <a:xfrm>
            <a:off x="8664425" y="4645500"/>
            <a:ext cx="4224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17</a:t>
            </a:r>
            <a:endParaRPr sz="1800" b="1">
              <a:solidFill>
                <a:schemeClr val="lt1"/>
              </a:solidFill>
              <a:latin typeface="DM Serif Display"/>
              <a:ea typeface="DM Serif Display"/>
              <a:cs typeface="DM Serif Display"/>
              <a:sym typeface="DM Serif Display"/>
            </a:endParaRPr>
          </a:p>
        </p:txBody>
      </p:sp>
      <p:sp>
        <p:nvSpPr>
          <p:cNvPr id="265" name="Google Shape;265;p29"/>
          <p:cNvSpPr txBox="1"/>
          <p:nvPr/>
        </p:nvSpPr>
        <p:spPr>
          <a:xfrm>
            <a:off x="8478125" y="171275"/>
            <a:ext cx="6768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[19]</a:t>
            </a:r>
            <a:endParaRPr sz="1800">
              <a:solidFill>
                <a:schemeClr val="lt1"/>
              </a:solidFill>
            </a:endParaRPr>
          </a:p>
        </p:txBody>
      </p:sp>
      <p:sp>
        <p:nvSpPr>
          <p:cNvPr id="266" name="Google Shape;266;p29"/>
          <p:cNvSpPr/>
          <p:nvPr/>
        </p:nvSpPr>
        <p:spPr>
          <a:xfrm>
            <a:off x="3150150" y="2921000"/>
            <a:ext cx="2843700" cy="6015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1"/>
                </a:solidFill>
                <a:latin typeface="DM Serif Display"/>
                <a:ea typeface="DM Serif Display"/>
                <a:cs typeface="DM Serif Display"/>
                <a:sym typeface="DM Serif Display"/>
              </a:rPr>
              <a:t>Questions?</a:t>
            </a:r>
            <a:endParaRPr sz="800"/>
          </a:p>
        </p:txBody>
      </p:sp>
      <p:pic>
        <p:nvPicPr>
          <p:cNvPr id="267" name="Google Shape;267;p29" title="Untitled design (1).png"/>
          <p:cNvPicPr preferRelativeResize="0"/>
          <p:nvPr/>
        </p:nvPicPr>
        <p:blipFill>
          <a:blip r:embed="rId4">
            <a:alphaModFix/>
          </a:blip>
          <a:stretch>
            <a:fillRect/>
          </a:stretch>
        </p:blipFill>
        <p:spPr>
          <a:xfrm>
            <a:off x="7275875" y="2269925"/>
            <a:ext cx="87725" cy="80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0"/>
          <p:cNvSpPr/>
          <p:nvPr/>
        </p:nvSpPr>
        <p:spPr>
          <a:xfrm>
            <a:off x="2935575" y="0"/>
            <a:ext cx="2907600" cy="8028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3" name="Google Shape;273;p30"/>
          <p:cNvSpPr txBox="1">
            <a:spLocks noGrp="1"/>
          </p:cNvSpPr>
          <p:nvPr>
            <p:ph type="title"/>
          </p:nvPr>
        </p:nvSpPr>
        <p:spPr>
          <a:xfrm>
            <a:off x="3044875" y="115050"/>
            <a:ext cx="2735700" cy="587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Gravitas One"/>
                <a:ea typeface="Gravitas One"/>
                <a:cs typeface="Gravitas One"/>
                <a:sym typeface="Gravitas One"/>
              </a:rPr>
              <a:t>References</a:t>
            </a:r>
            <a:endParaRPr>
              <a:solidFill>
                <a:schemeClr val="lt1"/>
              </a:solidFill>
              <a:latin typeface="Gravitas One"/>
              <a:ea typeface="Gravitas One"/>
              <a:cs typeface="Gravitas One"/>
              <a:sym typeface="Gravitas One"/>
            </a:endParaRPr>
          </a:p>
        </p:txBody>
      </p:sp>
      <p:sp>
        <p:nvSpPr>
          <p:cNvPr id="274" name="Google Shape;274;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a:t>OECD - </a:t>
            </a:r>
            <a:r>
              <a:rPr lang="en" sz="1100">
                <a:solidFill>
                  <a:schemeClr val="dk1"/>
                </a:solidFill>
              </a:rPr>
              <a:t>OECD. (2025). </a:t>
            </a:r>
            <a:r>
              <a:rPr lang="en" sz="1100" i="1">
                <a:solidFill>
                  <a:schemeClr val="dk1"/>
                </a:solidFill>
              </a:rPr>
              <a:t>Education at a glance 2025: Greece</a:t>
            </a:r>
            <a:r>
              <a:rPr lang="en" sz="1100">
                <a:solidFill>
                  <a:schemeClr val="dk1"/>
                </a:solidFill>
              </a:rPr>
              <a:t>. OECD Publishing. </a:t>
            </a:r>
            <a:r>
              <a:rPr lang="en" sz="1100" u="sng">
                <a:solidFill>
                  <a:schemeClr val="hlink"/>
                </a:solidFill>
                <a:hlinkClick r:id="rId3"/>
              </a:rPr>
              <a:t>https://www.oecd.org/en/publications/education-at-a-glance-2025_1a3543e2-en/greece_30092c7f-en.html</a:t>
            </a:r>
            <a:endParaRPr sz="1050">
              <a:solidFill>
                <a:schemeClr val="dk1"/>
              </a:solidFill>
            </a:endParaRPr>
          </a:p>
          <a:p>
            <a:pPr marL="0" lvl="0" indent="0" algn="l" rtl="0">
              <a:lnSpc>
                <a:spcPct val="200000"/>
              </a:lnSpc>
              <a:spcBef>
                <a:spcPts val="1200"/>
              </a:spcBef>
              <a:spcAft>
                <a:spcPts val="0"/>
              </a:spcAft>
              <a:buNone/>
            </a:pPr>
            <a:r>
              <a:rPr lang="en" sz="1200">
                <a:solidFill>
                  <a:schemeClr val="dk1"/>
                </a:solidFill>
              </a:rPr>
              <a:t>Ntona, E., Georgopoulos, A., Malandrakis, G., &amp; Ragkou, P. (2024). Teachers’ barriers dealing with environmental education programs’ implementation in Greek secondary schools. </a:t>
            </a:r>
            <a:r>
              <a:rPr lang="en" sz="1200" i="1">
                <a:solidFill>
                  <a:schemeClr val="dk1"/>
                </a:solidFill>
              </a:rPr>
              <a:t>Environmental Education Research</a:t>
            </a:r>
            <a:r>
              <a:rPr lang="en" sz="1200">
                <a:solidFill>
                  <a:schemeClr val="dk1"/>
                </a:solidFill>
              </a:rPr>
              <a:t>, </a:t>
            </a:r>
            <a:r>
              <a:rPr lang="en" sz="1200" i="1">
                <a:solidFill>
                  <a:schemeClr val="dk1"/>
                </a:solidFill>
              </a:rPr>
              <a:t>30</a:t>
            </a:r>
            <a:r>
              <a:rPr lang="en" sz="1200">
                <a:solidFill>
                  <a:schemeClr val="dk1"/>
                </a:solidFill>
              </a:rPr>
              <a:t>(5), 700–719. </a:t>
            </a:r>
            <a:r>
              <a:rPr lang="en" sz="1200" u="sng">
                <a:solidFill>
                  <a:schemeClr val="accent5"/>
                </a:solidFill>
                <a:hlinkClick r:id="rId4">
                  <a:extLst>
                    <a:ext uri="{A12FA001-AC4F-418D-AE19-62706E023703}">
                      <ahyp:hlinkClr xmlns:ahyp="http://schemas.microsoft.com/office/drawing/2018/hyperlinkcolor" val="tx"/>
                    </a:ext>
                  </a:extLst>
                </a:hlinkClick>
              </a:rPr>
              <a:t>https://doi.org/10.1080/13504622.2023.2182257</a:t>
            </a:r>
            <a:endParaRPr sz="1050">
              <a:solidFill>
                <a:schemeClr val="accent5"/>
              </a:solidFill>
            </a:endParaRPr>
          </a:p>
          <a:p>
            <a:pPr marL="0" lvl="0" indent="0" algn="l" rtl="0">
              <a:lnSpc>
                <a:spcPct val="200000"/>
              </a:lnSpc>
              <a:spcBef>
                <a:spcPts val="1000"/>
              </a:spcBef>
              <a:spcAft>
                <a:spcPts val="0"/>
              </a:spcAft>
              <a:buNone/>
            </a:pPr>
            <a:r>
              <a:rPr lang="en" sz="1200">
                <a:solidFill>
                  <a:schemeClr val="dk1"/>
                </a:solidFill>
              </a:rPr>
              <a:t>Christian, M. S., Evans, C. E., Nykjaer, C., Hancock, N., &amp; Cade, J. E. (2014). </a:t>
            </a:r>
            <a:r>
              <a:rPr lang="en" sz="1200" i="1">
                <a:solidFill>
                  <a:schemeClr val="dk1"/>
                </a:solidFill>
              </a:rPr>
              <a:t>International Journal of Behavioral Nutrition and Physical Activity</a:t>
            </a:r>
            <a:r>
              <a:rPr lang="en" sz="1200">
                <a:solidFill>
                  <a:schemeClr val="dk1"/>
                </a:solidFill>
              </a:rPr>
              <a:t>, </a:t>
            </a:r>
            <a:r>
              <a:rPr lang="en" sz="1200" i="1">
                <a:solidFill>
                  <a:schemeClr val="dk1"/>
                </a:solidFill>
              </a:rPr>
              <a:t>11</a:t>
            </a:r>
            <a:r>
              <a:rPr lang="en" sz="1200">
                <a:solidFill>
                  <a:schemeClr val="dk1"/>
                </a:solidFill>
              </a:rPr>
              <a:t>(1). doi:10.1186/s12966-014-0099-7 </a:t>
            </a:r>
            <a:r>
              <a:rPr lang="en" sz="1200" u="sng">
                <a:solidFill>
                  <a:schemeClr val="accent5"/>
                </a:solidFill>
                <a:hlinkClick r:id="rId5">
                  <a:extLst>
                    <a:ext uri="{A12FA001-AC4F-418D-AE19-62706E023703}">
                      <ahyp:hlinkClr xmlns:ahyp="http://schemas.microsoft.com/office/drawing/2018/hyperlinkcolor" val="tx"/>
                    </a:ext>
                  </a:extLst>
                </a:hlinkClick>
              </a:rPr>
              <a:t>https://link.springer.com/article/10.1186/s12966-014-0099-7</a:t>
            </a:r>
            <a:endParaRPr sz="1050">
              <a:solidFill>
                <a:schemeClr val="accent5"/>
              </a:solidFill>
            </a:endParaRPr>
          </a:p>
          <a:p>
            <a:pPr marL="0" lvl="0" indent="0" algn="l" rtl="0">
              <a:lnSpc>
                <a:spcPct val="200000"/>
              </a:lnSpc>
              <a:spcBef>
                <a:spcPts val="1000"/>
              </a:spcBef>
              <a:spcAft>
                <a:spcPts val="0"/>
              </a:spcAft>
              <a:buClr>
                <a:schemeClr val="dk1"/>
              </a:buClr>
              <a:buSzPts val="1100"/>
              <a:buFont typeface="Arial"/>
              <a:buNone/>
            </a:pPr>
            <a:endParaRPr sz="1050">
              <a:solidFill>
                <a:schemeClr val="dk1"/>
              </a:solidFill>
            </a:endParaRPr>
          </a:p>
          <a:p>
            <a:pPr marL="0" lvl="0" indent="0" algn="l" rtl="0">
              <a:spcBef>
                <a:spcPts val="1000"/>
              </a:spcBef>
              <a:spcAft>
                <a:spcPts val="1200"/>
              </a:spcAft>
              <a:buNone/>
            </a:pP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1"/>
          <p:cNvSpPr txBox="1">
            <a:spLocks noGrp="1"/>
          </p:cNvSpPr>
          <p:nvPr>
            <p:ph type="body" idx="1"/>
          </p:nvPr>
        </p:nvSpPr>
        <p:spPr>
          <a:xfrm>
            <a:off x="358550" y="959100"/>
            <a:ext cx="8670000" cy="4184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a:t>[1] </a:t>
            </a:r>
            <a:r>
              <a:rPr lang="en" u="sng">
                <a:solidFill>
                  <a:schemeClr val="hlink"/>
                </a:solidFill>
                <a:hlinkClick r:id="rId3"/>
              </a:rPr>
              <a:t>https://www.thessalonikitourism.gr/images/2019/02/17/byzantinewalls8.png</a:t>
            </a:r>
            <a:endParaRPr/>
          </a:p>
          <a:p>
            <a:pPr marL="0" lvl="0" indent="0" algn="l" rtl="0">
              <a:spcBef>
                <a:spcPts val="1200"/>
              </a:spcBef>
              <a:spcAft>
                <a:spcPts val="0"/>
              </a:spcAft>
              <a:buNone/>
            </a:pPr>
            <a:r>
              <a:rPr lang="en"/>
              <a:t>[2]</a:t>
            </a:r>
            <a:r>
              <a:rPr lang="en" u="sng">
                <a:solidFill>
                  <a:schemeClr val="hlink"/>
                </a:solidFill>
                <a:hlinkClick r:id="rId4"/>
              </a:rPr>
              <a:t> https://www.muchbetteradventures.com/magazine/content/images/2024/10/litochoro-climb-mount-olympus.jpg</a:t>
            </a:r>
            <a:endParaRPr/>
          </a:p>
          <a:p>
            <a:pPr marL="0" lvl="0" indent="0" algn="l" rtl="0">
              <a:spcBef>
                <a:spcPts val="1200"/>
              </a:spcBef>
              <a:spcAft>
                <a:spcPts val="0"/>
              </a:spcAft>
              <a:buNone/>
            </a:pPr>
            <a:r>
              <a:rPr lang="en"/>
              <a:t>[3] </a:t>
            </a:r>
            <a:r>
              <a:rPr lang="en" u="sng">
                <a:solidFill>
                  <a:schemeClr val="hlink"/>
                </a:solidFill>
                <a:hlinkClick r:id="rId5"/>
              </a:rPr>
              <a:t>https://img.freepik.com/premium-photo/greece-flag-greek-flag-waving-observation-deck-kalabaka-greece_454608-792.jpg</a:t>
            </a:r>
            <a:endParaRPr/>
          </a:p>
          <a:p>
            <a:pPr marL="0" lvl="0" indent="0" algn="l" rtl="0">
              <a:spcBef>
                <a:spcPts val="1200"/>
              </a:spcBef>
              <a:spcAft>
                <a:spcPts val="0"/>
              </a:spcAft>
              <a:buNone/>
            </a:pPr>
            <a:r>
              <a:rPr lang="en"/>
              <a:t>[4] </a:t>
            </a:r>
            <a:r>
              <a:rPr lang="en" u="sng">
                <a:solidFill>
                  <a:schemeClr val="hlink"/>
                </a:solidFill>
                <a:hlinkClick r:id="rId6"/>
              </a:rPr>
              <a:t>https://www.kpe-thess.gr/el/</a:t>
            </a:r>
            <a:endParaRPr/>
          </a:p>
          <a:p>
            <a:pPr marL="0" lvl="0" indent="0" algn="l" rtl="0">
              <a:spcBef>
                <a:spcPts val="1200"/>
              </a:spcBef>
              <a:spcAft>
                <a:spcPts val="0"/>
              </a:spcAft>
              <a:buNone/>
            </a:pPr>
            <a:r>
              <a:rPr lang="en"/>
              <a:t>[5] </a:t>
            </a:r>
            <a:r>
              <a:rPr lang="en" u="sng">
                <a:solidFill>
                  <a:schemeClr val="hlink"/>
                </a:solidFill>
                <a:hlinkClick r:id="rId6"/>
              </a:rPr>
              <a:t>https://www.kpe-thess.gr/el/</a:t>
            </a:r>
            <a:endParaRPr/>
          </a:p>
          <a:p>
            <a:pPr marL="0" lvl="0" indent="0" algn="l" rtl="0">
              <a:spcBef>
                <a:spcPts val="1200"/>
              </a:spcBef>
              <a:spcAft>
                <a:spcPts val="0"/>
              </a:spcAft>
              <a:buNone/>
            </a:pPr>
            <a:r>
              <a:rPr lang="en"/>
              <a:t>[6] </a:t>
            </a:r>
            <a:r>
              <a:rPr lang="en" u="sng">
                <a:solidFill>
                  <a:schemeClr val="hlink"/>
                </a:solidFill>
                <a:hlinkClick r:id="rId7"/>
              </a:rPr>
              <a:t>https://www.cleveland.com/resizer/v2/D2JGXRQTPZGLTMWZK4HOGRDHL4.JPG?auth=8d6d012901a4ee9b4907e07d87c1ed57372b0dd87f83cc2ede7f595024fd2ded&amp;width=1280&amp;smart=true&amp;quality=90</a:t>
            </a:r>
            <a:endParaRPr/>
          </a:p>
          <a:p>
            <a:pPr marL="0" lvl="0" indent="0" algn="l" rtl="0">
              <a:spcBef>
                <a:spcPts val="1200"/>
              </a:spcBef>
              <a:spcAft>
                <a:spcPts val="0"/>
              </a:spcAft>
              <a:buNone/>
            </a:pPr>
            <a:r>
              <a:rPr lang="en"/>
              <a:t>[7] </a:t>
            </a:r>
            <a:r>
              <a:rPr lang="en" u="sng">
                <a:solidFill>
                  <a:schemeClr val="hlink"/>
                </a:solidFill>
                <a:hlinkClick r:id="rId8"/>
              </a:rPr>
              <a:t>https://openfarm.gr/event/open-farm-days-2024-treli-rodia-koinsep_29-9/</a:t>
            </a:r>
            <a:endParaRPr/>
          </a:p>
          <a:p>
            <a:pPr marL="0" lvl="0" indent="0" algn="l" rtl="0">
              <a:spcBef>
                <a:spcPts val="1200"/>
              </a:spcBef>
              <a:spcAft>
                <a:spcPts val="0"/>
              </a:spcAft>
              <a:buNone/>
            </a:pPr>
            <a:r>
              <a:rPr lang="en"/>
              <a:t>[8] </a:t>
            </a:r>
            <a:r>
              <a:rPr lang="en" u="sng">
                <a:solidFill>
                  <a:schemeClr val="accent5"/>
                </a:solidFill>
                <a:hlinkClick r:id="rId9">
                  <a:extLst>
                    <a:ext uri="{A12FA001-AC4F-418D-AE19-62706E023703}">
                      <ahyp:hlinkClr xmlns:ahyp="http://schemas.microsoft.com/office/drawing/2018/hyperlinkcolor" val="tx"/>
                    </a:ext>
                  </a:extLst>
                </a:hlinkClick>
              </a:rPr>
              <a:t>https://img.freepik.com/premium-photo/ancient-greece-agriculture-essence_818261-57386.jpg?w=2000</a:t>
            </a:r>
            <a:r>
              <a:rPr lang="en">
                <a:solidFill>
                  <a:schemeClr val="accent5"/>
                </a:solidFill>
              </a:rPr>
              <a:t> </a:t>
            </a:r>
            <a:endParaRPr>
              <a:solidFill>
                <a:schemeClr val="accent5"/>
              </a:solidFill>
            </a:endParaRPr>
          </a:p>
          <a:p>
            <a:pPr marL="0" lvl="0" indent="0" algn="l" rtl="0">
              <a:spcBef>
                <a:spcPts val="1200"/>
              </a:spcBef>
              <a:spcAft>
                <a:spcPts val="0"/>
              </a:spcAft>
              <a:buNone/>
            </a:pPr>
            <a:r>
              <a:rPr lang="en"/>
              <a:t>[9] </a:t>
            </a:r>
            <a:r>
              <a:rPr lang="en" u="sng">
                <a:solidFill>
                  <a:schemeClr val="hlink"/>
                </a:solidFill>
                <a:hlinkClick r:id="rId10"/>
              </a:rPr>
              <a:t>https://trelirodia.gr/</a:t>
            </a:r>
            <a:endParaRPr/>
          </a:p>
          <a:p>
            <a:pPr marL="0" lvl="0" indent="0" algn="l" rtl="0">
              <a:spcBef>
                <a:spcPts val="1200"/>
              </a:spcBef>
              <a:spcAft>
                <a:spcPts val="1200"/>
              </a:spcAft>
              <a:buNone/>
            </a:pPr>
            <a:r>
              <a:rPr lang="en"/>
              <a:t>[10] </a:t>
            </a:r>
            <a:r>
              <a:rPr lang="en" u="sng">
                <a:solidFill>
                  <a:schemeClr val="hlink"/>
                </a:solidFill>
                <a:hlinkClick r:id="rId11"/>
              </a:rPr>
              <a:t>https://www.greece-is.com/wp-content/uploads/2025/05/Thessaloniki.jpg</a:t>
            </a:r>
            <a:endParaRPr/>
          </a:p>
        </p:txBody>
      </p:sp>
      <p:sp>
        <p:nvSpPr>
          <p:cNvPr id="280" name="Google Shape;280;p31"/>
          <p:cNvSpPr/>
          <p:nvPr/>
        </p:nvSpPr>
        <p:spPr>
          <a:xfrm>
            <a:off x="2935575" y="0"/>
            <a:ext cx="2907600" cy="8028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1" name="Google Shape;281;p31"/>
          <p:cNvSpPr txBox="1">
            <a:spLocks noGrp="1"/>
          </p:cNvSpPr>
          <p:nvPr>
            <p:ph type="title"/>
          </p:nvPr>
        </p:nvSpPr>
        <p:spPr>
          <a:xfrm>
            <a:off x="2732625" y="107550"/>
            <a:ext cx="3313500" cy="587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Gravitas One"/>
                <a:ea typeface="Gravitas One"/>
                <a:cs typeface="Gravitas One"/>
                <a:sym typeface="Gravitas One"/>
              </a:rPr>
              <a:t>Images</a:t>
            </a:r>
            <a:endParaRPr>
              <a:solidFill>
                <a:schemeClr val="lt1"/>
              </a:solidFill>
              <a:latin typeface="Gravitas One"/>
              <a:ea typeface="Gravitas One"/>
              <a:cs typeface="Gravitas One"/>
              <a:sym typeface="Gravitas On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14"/>
          <p:cNvSpPr/>
          <p:nvPr/>
        </p:nvSpPr>
        <p:spPr>
          <a:xfrm>
            <a:off x="1058600" y="1413600"/>
            <a:ext cx="6963600" cy="1653600"/>
          </a:xfrm>
          <a:prstGeom prst="rect">
            <a:avLst/>
          </a:prstGeom>
          <a:solidFill>
            <a:srgbClr val="4299E4">
              <a:alpha val="6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4"/>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2</a:t>
            </a:r>
            <a:endParaRPr sz="1800" b="1">
              <a:solidFill>
                <a:schemeClr val="lt1"/>
              </a:solidFill>
              <a:latin typeface="DM Serif Display"/>
              <a:ea typeface="DM Serif Display"/>
              <a:cs typeface="DM Serif Display"/>
              <a:sym typeface="DM Serif Display"/>
            </a:endParaRPr>
          </a:p>
        </p:txBody>
      </p:sp>
      <p:sp>
        <p:nvSpPr>
          <p:cNvPr id="71" name="Google Shape;71;p14"/>
          <p:cNvSpPr txBox="1"/>
          <p:nvPr/>
        </p:nvSpPr>
        <p:spPr>
          <a:xfrm>
            <a:off x="1092650" y="1487400"/>
            <a:ext cx="6895500" cy="15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DM Serif Display"/>
                <a:ea typeface="DM Serif Display"/>
                <a:cs typeface="DM Serif Display"/>
                <a:sym typeface="DM Serif Display"/>
              </a:rPr>
              <a:t>“The purpose of </a:t>
            </a:r>
            <a:r>
              <a:rPr lang="en" sz="1800" u="sng">
                <a:solidFill>
                  <a:srgbClr val="073763"/>
                </a:solidFill>
                <a:latin typeface="DM Serif Display"/>
                <a:ea typeface="DM Serif Display"/>
                <a:cs typeface="DM Serif Display"/>
                <a:sym typeface="DM Serif Display"/>
              </a:rPr>
              <a:t>Environmental Education</a:t>
            </a:r>
            <a:r>
              <a:rPr lang="en" sz="1800">
                <a:solidFill>
                  <a:schemeClr val="lt1"/>
                </a:solidFill>
                <a:latin typeface="DM Serif Display"/>
                <a:ea typeface="DM Serif Display"/>
                <a:cs typeface="DM Serif Display"/>
                <a:sym typeface="DM Serif Display"/>
              </a:rPr>
              <a:t> is to make students aware of the </a:t>
            </a:r>
            <a:r>
              <a:rPr lang="en" sz="1800" u="sng">
                <a:solidFill>
                  <a:srgbClr val="073763"/>
                </a:solidFill>
                <a:latin typeface="DM Serif Display"/>
                <a:ea typeface="DM Serif Display"/>
                <a:cs typeface="DM Serif Display"/>
                <a:sym typeface="DM Serif Display"/>
              </a:rPr>
              <a:t>relationship</a:t>
            </a:r>
            <a:r>
              <a:rPr lang="en" sz="1800">
                <a:solidFill>
                  <a:schemeClr val="lt1"/>
                </a:solidFill>
                <a:latin typeface="DM Serif Display"/>
                <a:ea typeface="DM Serif Display"/>
                <a:cs typeface="DM Serif Display"/>
                <a:sym typeface="DM Serif Display"/>
              </a:rPr>
              <a:t> between humans and their natural</a:t>
            </a:r>
            <a:endParaRPr sz="1800">
              <a:solidFill>
                <a:schemeClr val="lt1"/>
              </a:solidFill>
              <a:latin typeface="DM Serif Display"/>
              <a:ea typeface="DM Serif Display"/>
              <a:cs typeface="DM Serif Display"/>
              <a:sym typeface="DM Serif Display"/>
            </a:endParaRPr>
          </a:p>
          <a:p>
            <a:pPr marL="0" lvl="0" indent="0" algn="l" rtl="0">
              <a:spcBef>
                <a:spcPts val="0"/>
              </a:spcBef>
              <a:spcAft>
                <a:spcPts val="0"/>
              </a:spcAft>
              <a:buNone/>
            </a:pPr>
            <a:r>
              <a:rPr lang="en" sz="1800">
                <a:solidFill>
                  <a:schemeClr val="lt1"/>
                </a:solidFill>
                <a:latin typeface="DM Serif Display"/>
                <a:ea typeface="DM Serif Display"/>
                <a:cs typeface="DM Serif Display"/>
                <a:sym typeface="DM Serif Display"/>
              </a:rPr>
              <a:t>and social environment, to become aware of the </a:t>
            </a:r>
            <a:r>
              <a:rPr lang="en" sz="1800" u="sng">
                <a:solidFill>
                  <a:srgbClr val="073763"/>
                </a:solidFill>
                <a:latin typeface="DM Serif Display"/>
                <a:ea typeface="DM Serif Display"/>
                <a:cs typeface="DM Serif Display"/>
                <a:sym typeface="DM Serif Display"/>
              </a:rPr>
              <a:t>problems</a:t>
            </a:r>
            <a:r>
              <a:rPr lang="en" sz="1800">
                <a:solidFill>
                  <a:schemeClr val="lt1"/>
                </a:solidFill>
                <a:latin typeface="DM Serif Display"/>
                <a:ea typeface="DM Serif Display"/>
                <a:cs typeface="DM Serif Display"/>
                <a:sym typeface="DM Serif Display"/>
              </a:rPr>
              <a:t> associated with it and to … </a:t>
            </a:r>
            <a:r>
              <a:rPr lang="en" sz="1800" u="sng">
                <a:solidFill>
                  <a:srgbClr val="073763"/>
                </a:solidFill>
                <a:latin typeface="DM Serif Display"/>
                <a:ea typeface="DM Serif Display"/>
                <a:cs typeface="DM Serif Display"/>
                <a:sym typeface="DM Serif Display"/>
              </a:rPr>
              <a:t>contribute</a:t>
            </a:r>
            <a:r>
              <a:rPr lang="en" sz="1800">
                <a:solidFill>
                  <a:schemeClr val="lt1"/>
                </a:solidFill>
                <a:latin typeface="DM Serif Display"/>
                <a:ea typeface="DM Serif Display"/>
                <a:cs typeface="DM Serif Display"/>
                <a:sym typeface="DM Serif Display"/>
              </a:rPr>
              <a:t> towards a general effort to face them”</a:t>
            </a:r>
            <a:endParaRPr sz="1800">
              <a:solidFill>
                <a:schemeClr val="lt1"/>
              </a:solidFill>
              <a:latin typeface="DM Serif Display"/>
              <a:ea typeface="DM Serif Display"/>
              <a:cs typeface="DM Serif Display"/>
              <a:sym typeface="DM Serif Display"/>
            </a:endParaRPr>
          </a:p>
        </p:txBody>
      </p:sp>
      <p:sp>
        <p:nvSpPr>
          <p:cNvPr id="72" name="Google Shape;72;p14"/>
          <p:cNvSpPr/>
          <p:nvPr/>
        </p:nvSpPr>
        <p:spPr>
          <a:xfrm>
            <a:off x="5479700" y="3265925"/>
            <a:ext cx="2542500" cy="611400"/>
          </a:xfrm>
          <a:prstGeom prst="rect">
            <a:avLst/>
          </a:prstGeom>
          <a:solidFill>
            <a:srgbClr val="4299E4">
              <a:alpha val="60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 name="Google Shape;73;p14"/>
          <p:cNvSpPr txBox="1"/>
          <p:nvPr/>
        </p:nvSpPr>
        <p:spPr>
          <a:xfrm>
            <a:off x="5351200" y="3286325"/>
            <a:ext cx="2670900" cy="3525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DM Serif Display"/>
              <a:buChar char="-"/>
            </a:pPr>
            <a:r>
              <a:rPr lang="en" sz="1200">
                <a:solidFill>
                  <a:schemeClr val="lt1"/>
                </a:solidFill>
                <a:latin typeface="DM Serif Display"/>
                <a:ea typeface="DM Serif Display"/>
                <a:cs typeface="DM Serif Display"/>
                <a:sym typeface="DM Serif Display"/>
              </a:rPr>
              <a:t>Hellenic Republic, </a:t>
            </a:r>
            <a:endParaRPr sz="1200">
              <a:solidFill>
                <a:schemeClr val="lt1"/>
              </a:solidFill>
              <a:latin typeface="DM Serif Display"/>
              <a:ea typeface="DM Serif Display"/>
              <a:cs typeface="DM Serif Display"/>
              <a:sym typeface="DM Serif Display"/>
            </a:endParaRPr>
          </a:p>
          <a:p>
            <a:pPr marL="457200" lvl="0" indent="0" algn="l" rtl="0">
              <a:spcBef>
                <a:spcPts val="0"/>
              </a:spcBef>
              <a:spcAft>
                <a:spcPts val="0"/>
              </a:spcAft>
              <a:buNone/>
            </a:pPr>
            <a:r>
              <a:rPr lang="en" sz="1200" i="1">
                <a:solidFill>
                  <a:schemeClr val="lt1"/>
                </a:solidFill>
                <a:latin typeface="DM Serif Display"/>
                <a:ea typeface="DM Serif Display"/>
                <a:cs typeface="DM Serif Display"/>
                <a:sym typeface="DM Serif Display"/>
              </a:rPr>
              <a:t>Law 1892/1990, Art. 111</a:t>
            </a:r>
            <a:endParaRPr sz="1200" i="1">
              <a:solidFill>
                <a:schemeClr val="lt1"/>
              </a:solidFill>
              <a:latin typeface="DM Serif Display"/>
              <a:ea typeface="DM Serif Display"/>
              <a:cs typeface="DM Serif Display"/>
              <a:sym typeface="DM Serif Display"/>
            </a:endParaRPr>
          </a:p>
        </p:txBody>
      </p:sp>
      <p:sp>
        <p:nvSpPr>
          <p:cNvPr id="74" name="Google Shape;74;p14"/>
          <p:cNvSpPr txBox="1"/>
          <p:nvPr/>
        </p:nvSpPr>
        <p:spPr>
          <a:xfrm>
            <a:off x="8637725" y="171275"/>
            <a:ext cx="517200" cy="3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[2]</a:t>
            </a:r>
            <a:endParaRPr sz="18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2"/>
          <p:cNvSpPr txBox="1">
            <a:spLocks noGrp="1"/>
          </p:cNvSpPr>
          <p:nvPr>
            <p:ph type="body" idx="1"/>
          </p:nvPr>
        </p:nvSpPr>
        <p:spPr>
          <a:xfrm>
            <a:off x="358550" y="959100"/>
            <a:ext cx="8670000" cy="4184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Clr>
                <a:schemeClr val="dk1"/>
              </a:buClr>
              <a:buSzPct val="61111"/>
              <a:buFont typeface="Arial"/>
              <a:buNone/>
            </a:pPr>
            <a:r>
              <a:rPr lang="en"/>
              <a:t>[11] </a:t>
            </a:r>
            <a:r>
              <a:rPr lang="en" u="sng">
                <a:solidFill>
                  <a:schemeClr val="accent5"/>
                </a:solidFill>
                <a:hlinkClick r:id="rId3">
                  <a:extLst>
                    <a:ext uri="{A12FA001-AC4F-418D-AE19-62706E023703}">
                      <ahyp:hlinkClr xmlns:ahyp="http://schemas.microsoft.com/office/drawing/2018/hyperlinkcolor" val="tx"/>
                    </a:ext>
                  </a:extLst>
                </a:hlinkClick>
              </a:rPr>
              <a:t>https://www.tclf.org/landscapes/greek-cultural-garden</a:t>
            </a:r>
            <a:endParaRPr/>
          </a:p>
          <a:p>
            <a:pPr marL="0" lvl="0" indent="0" algn="l" rtl="0">
              <a:spcBef>
                <a:spcPts val="1200"/>
              </a:spcBef>
              <a:spcAft>
                <a:spcPts val="0"/>
              </a:spcAft>
              <a:buClr>
                <a:schemeClr val="dk1"/>
              </a:buClr>
              <a:buSzPct val="61111"/>
              <a:buFont typeface="Arial"/>
              <a:buNone/>
            </a:pPr>
            <a:r>
              <a:rPr lang="en"/>
              <a:t>[12] </a:t>
            </a:r>
            <a:r>
              <a:rPr lang="en" u="sng">
                <a:solidFill>
                  <a:schemeClr val="accent5"/>
                </a:solidFill>
                <a:hlinkClick r:id="rId4">
                  <a:extLst>
                    <a:ext uri="{A12FA001-AC4F-418D-AE19-62706E023703}">
                      <ahyp:hlinkClr xmlns:ahyp="http://schemas.microsoft.com/office/drawing/2018/hyperlinkcolor" val="tx"/>
                    </a:ext>
                  </a:extLst>
                </a:hlinkClick>
              </a:rPr>
              <a:t>https://iadsb.tmgrup.com.tr/8362bf/0/0/0/0/1814/1210?u=https://idsb.tmgrup.com.tr/2018/05/30/thessalonikis-turks-have-no-place-to-worship-or-bury-their-dead-1527633083935.jpg</a:t>
            </a:r>
            <a:endParaRPr/>
          </a:p>
          <a:p>
            <a:pPr marL="0" lvl="0" indent="0" algn="l" rtl="0">
              <a:spcBef>
                <a:spcPts val="1200"/>
              </a:spcBef>
              <a:spcAft>
                <a:spcPts val="0"/>
              </a:spcAft>
              <a:buClr>
                <a:schemeClr val="dk1"/>
              </a:buClr>
              <a:buSzPct val="61111"/>
              <a:buFont typeface="Arial"/>
              <a:buNone/>
            </a:pPr>
            <a:r>
              <a:rPr lang="en"/>
              <a:t>[13] </a:t>
            </a:r>
            <a:r>
              <a:rPr lang="en" u="sng">
                <a:solidFill>
                  <a:schemeClr val="accent5"/>
                </a:solidFill>
                <a:hlinkClick r:id="rId5">
                  <a:extLst>
                    <a:ext uri="{A12FA001-AC4F-418D-AE19-62706E023703}">
                      <ahyp:hlinkClr xmlns:ahyp="http://schemas.microsoft.com/office/drawing/2018/hyperlinkcolor" val="tx"/>
                    </a:ext>
                  </a:extLst>
                </a:hlinkClick>
              </a:rPr>
              <a:t>https://nikana.gr/images/6849/crkva-i-katakombe-svetog-dimitrija-u-solunu-duhovna-i-istorijska-znamenitost-grke-thessaloniki-thessaloniki-16.jpg</a:t>
            </a:r>
            <a:endParaRPr/>
          </a:p>
          <a:p>
            <a:pPr marL="0" lvl="0" indent="0" algn="l" rtl="0">
              <a:spcBef>
                <a:spcPts val="1200"/>
              </a:spcBef>
              <a:spcAft>
                <a:spcPts val="0"/>
              </a:spcAft>
              <a:buClr>
                <a:schemeClr val="dk1"/>
              </a:buClr>
              <a:buSzPct val="61111"/>
              <a:buFont typeface="Arial"/>
              <a:buNone/>
            </a:pPr>
            <a:r>
              <a:rPr lang="en"/>
              <a:t>[14]</a:t>
            </a:r>
            <a:r>
              <a:rPr lang="en" u="sng">
                <a:solidFill>
                  <a:schemeClr val="accent5"/>
                </a:solidFill>
                <a:hlinkClick r:id="rId6">
                  <a:extLst>
                    <a:ext uri="{A12FA001-AC4F-418D-AE19-62706E023703}">
                      <ahyp:hlinkClr xmlns:ahyp="http://schemas.microsoft.com/office/drawing/2018/hyperlinkcolor" val="tx"/>
                    </a:ext>
                  </a:extLst>
                </a:hlinkClick>
              </a:rPr>
              <a:t>https://c.pxhere.com/photos/af/c2/flowers_greenhouse_garden_plant_green_gardening_horticulture_spring-735032.jpg!d</a:t>
            </a:r>
            <a:endParaRPr/>
          </a:p>
          <a:p>
            <a:pPr marL="0" lvl="0" indent="0" algn="l" rtl="0">
              <a:spcBef>
                <a:spcPts val="1200"/>
              </a:spcBef>
              <a:spcAft>
                <a:spcPts val="0"/>
              </a:spcAft>
              <a:buClr>
                <a:schemeClr val="dk1"/>
              </a:buClr>
              <a:buSzPct val="61111"/>
              <a:buFont typeface="Arial"/>
              <a:buNone/>
            </a:pPr>
            <a:r>
              <a:rPr lang="en"/>
              <a:t>[15] </a:t>
            </a:r>
            <a:r>
              <a:rPr lang="en" u="sng">
                <a:solidFill>
                  <a:schemeClr val="accent5"/>
                </a:solidFill>
                <a:hlinkClick r:id="rId7">
                  <a:extLst>
                    <a:ext uri="{A12FA001-AC4F-418D-AE19-62706E023703}">
                      <ahyp:hlinkClr xmlns:ahyp="http://schemas.microsoft.com/office/drawing/2018/hyperlinkcolor" val="tx"/>
                    </a:ext>
                  </a:extLst>
                </a:hlinkClick>
              </a:rPr>
              <a:t>https://onedayitinerary.com/wp-content/uploads/2023/07/Ano-Poli-Thessaloniki.jpg</a:t>
            </a:r>
            <a:endParaRPr/>
          </a:p>
          <a:p>
            <a:pPr marL="0" lvl="0" indent="0" algn="l" rtl="0">
              <a:spcBef>
                <a:spcPts val="1200"/>
              </a:spcBef>
              <a:spcAft>
                <a:spcPts val="0"/>
              </a:spcAft>
              <a:buClr>
                <a:schemeClr val="dk1"/>
              </a:buClr>
              <a:buSzPct val="61111"/>
              <a:buFont typeface="Arial"/>
              <a:buNone/>
            </a:pPr>
            <a:r>
              <a:rPr lang="en"/>
              <a:t>[16] </a:t>
            </a:r>
            <a:r>
              <a:rPr lang="en" u="sng">
                <a:solidFill>
                  <a:schemeClr val="accent5"/>
                </a:solidFill>
                <a:hlinkClick r:id="rId8">
                  <a:extLst>
                    <a:ext uri="{A12FA001-AC4F-418D-AE19-62706E023703}">
                      <ahyp:hlinkClr xmlns:ahyp="http://schemas.microsoft.com/office/drawing/2018/hyperlinkcolor" val="tx"/>
                    </a:ext>
                  </a:extLst>
                </a:hlinkClick>
              </a:rPr>
              <a:t>https://www.propertyguides.com/greece/news/gardening-greek-sun/</a:t>
            </a:r>
            <a:r>
              <a:rPr lang="en"/>
              <a:t> </a:t>
            </a:r>
            <a:r>
              <a:rPr lang="en" u="sng">
                <a:solidFill>
                  <a:schemeClr val="accent5"/>
                </a:solidFill>
                <a:hlinkClick r:id="rId9">
                  <a:extLst>
                    <a:ext uri="{A12FA001-AC4F-418D-AE19-62706E023703}">
                      <ahyp:hlinkClr xmlns:ahyp="http://schemas.microsoft.com/office/drawing/2018/hyperlinkcolor" val="tx"/>
                    </a:ext>
                  </a:extLst>
                </a:hlinkClick>
              </a:rPr>
              <a:t> </a:t>
            </a:r>
            <a:endParaRPr/>
          </a:p>
          <a:p>
            <a:pPr marL="0" lvl="0" indent="0" algn="l" rtl="0">
              <a:spcBef>
                <a:spcPts val="1200"/>
              </a:spcBef>
              <a:spcAft>
                <a:spcPts val="0"/>
              </a:spcAft>
              <a:buClr>
                <a:schemeClr val="dk1"/>
              </a:buClr>
              <a:buSzPct val="61111"/>
              <a:buFont typeface="Arial"/>
              <a:buNone/>
            </a:pPr>
            <a:r>
              <a:rPr lang="en"/>
              <a:t>[17]</a:t>
            </a:r>
            <a:r>
              <a:rPr lang="en" u="sng">
                <a:solidFill>
                  <a:schemeClr val="accent5"/>
                </a:solidFill>
                <a:hlinkClick r:id="rId9">
                  <a:extLst>
                    <a:ext uri="{A12FA001-AC4F-418D-AE19-62706E023703}">
                      <ahyp:hlinkClr xmlns:ahyp="http://schemas.microsoft.com/office/drawing/2018/hyperlinkcolor" val="tx"/>
                    </a:ext>
                  </a:extLst>
                </a:hlinkClick>
              </a:rPr>
              <a:t>https://thessaloniki.travel/wp-content/uploads/2021/08/7586bcdd7a745d843a3897512742ccdb_XL.jpg</a:t>
            </a:r>
            <a:endParaRPr u="sng">
              <a:solidFill>
                <a:schemeClr val="accent5"/>
              </a:solidFill>
            </a:endParaRPr>
          </a:p>
          <a:p>
            <a:pPr marL="0" lvl="0" indent="0" algn="l" rtl="0">
              <a:spcBef>
                <a:spcPts val="1200"/>
              </a:spcBef>
              <a:spcAft>
                <a:spcPts val="0"/>
              </a:spcAft>
              <a:buClr>
                <a:schemeClr val="dk1"/>
              </a:buClr>
              <a:buSzPct val="61111"/>
              <a:buFont typeface="Arial"/>
              <a:buNone/>
            </a:pPr>
            <a:r>
              <a:rPr lang="en"/>
              <a:t>[18] </a:t>
            </a:r>
            <a:r>
              <a:rPr lang="en" u="sng">
                <a:solidFill>
                  <a:schemeClr val="accent5"/>
                </a:solidFill>
                <a:hlinkClick r:id="rId10">
                  <a:extLst>
                    <a:ext uri="{A12FA001-AC4F-418D-AE19-62706E023703}">
                      <ahyp:hlinkClr xmlns:ahyp="http://schemas.microsoft.com/office/drawing/2018/hyperlinkcolor" val="tx"/>
                    </a:ext>
                  </a:extLst>
                </a:hlinkClick>
              </a:rPr>
              <a:t>https://www.reddit.com/r/europe/comments/dxalw3/alexander_the_great_statue_thessaloniki_greece/</a:t>
            </a:r>
            <a:endParaRPr/>
          </a:p>
          <a:p>
            <a:pPr marL="0" lvl="0" indent="0" algn="l" rtl="0">
              <a:spcBef>
                <a:spcPts val="1200"/>
              </a:spcBef>
              <a:spcAft>
                <a:spcPts val="1200"/>
              </a:spcAft>
              <a:buClr>
                <a:schemeClr val="dk1"/>
              </a:buClr>
              <a:buSzPct val="61111"/>
              <a:buFont typeface="Arial"/>
              <a:buNone/>
            </a:pPr>
            <a:r>
              <a:rPr lang="en"/>
              <a:t>[19] </a:t>
            </a:r>
            <a:r>
              <a:rPr lang="en" u="sng">
                <a:solidFill>
                  <a:schemeClr val="accent5"/>
                </a:solidFill>
                <a:hlinkClick r:id="rId11">
                  <a:extLst>
                    <a:ext uri="{A12FA001-AC4F-418D-AE19-62706E023703}">
                      <ahyp:hlinkClr xmlns:ahyp="http://schemas.microsoft.com/office/drawing/2018/hyperlinkcolor" val="tx"/>
                    </a:ext>
                  </a:extLst>
                </a:hlinkClick>
              </a:rPr>
              <a:t>https://i0.wp.com/goallovertheplace.com/wp-content/uploads/2022/07/ThessalonikiStreets-1.jpg?w=1200&amp;ssl=1</a:t>
            </a:r>
            <a:endParaRPr/>
          </a:p>
        </p:txBody>
      </p:sp>
      <p:sp>
        <p:nvSpPr>
          <p:cNvPr id="287" name="Google Shape;287;p32"/>
          <p:cNvSpPr/>
          <p:nvPr/>
        </p:nvSpPr>
        <p:spPr>
          <a:xfrm>
            <a:off x="2935575" y="0"/>
            <a:ext cx="2907600" cy="8028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32"/>
          <p:cNvSpPr txBox="1">
            <a:spLocks noGrp="1"/>
          </p:cNvSpPr>
          <p:nvPr>
            <p:ph type="title"/>
          </p:nvPr>
        </p:nvSpPr>
        <p:spPr>
          <a:xfrm>
            <a:off x="2732625" y="107550"/>
            <a:ext cx="3313500" cy="587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Gravitas One"/>
                <a:ea typeface="Gravitas One"/>
                <a:cs typeface="Gravitas One"/>
                <a:sym typeface="Gravitas One"/>
              </a:rPr>
              <a:t>Images</a:t>
            </a:r>
            <a:endParaRPr>
              <a:solidFill>
                <a:schemeClr val="lt1"/>
              </a:solidFill>
              <a:latin typeface="Gravitas One"/>
              <a:ea typeface="Gravitas One"/>
              <a:cs typeface="Gravitas One"/>
              <a:sym typeface="Gravitas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pic>
        <p:nvPicPr>
          <p:cNvPr id="79" name="Google Shape;79;p15" title="Screenshot 2026-03-02 103514.png"/>
          <p:cNvPicPr preferRelativeResize="0"/>
          <p:nvPr/>
        </p:nvPicPr>
        <p:blipFill>
          <a:blip r:embed="rId4">
            <a:alphaModFix/>
          </a:blip>
          <a:stretch>
            <a:fillRect/>
          </a:stretch>
        </p:blipFill>
        <p:spPr>
          <a:xfrm>
            <a:off x="0" y="0"/>
            <a:ext cx="9143998" cy="5143500"/>
          </a:xfrm>
          <a:prstGeom prst="rect">
            <a:avLst/>
          </a:prstGeom>
          <a:noFill/>
          <a:ln>
            <a:noFill/>
          </a:ln>
        </p:spPr>
      </p:pic>
      <p:sp>
        <p:nvSpPr>
          <p:cNvPr id="80" name="Google Shape;80;p15"/>
          <p:cNvSpPr/>
          <p:nvPr/>
        </p:nvSpPr>
        <p:spPr>
          <a:xfrm>
            <a:off x="0" y="0"/>
            <a:ext cx="9144000" cy="5143500"/>
          </a:xfrm>
          <a:prstGeom prst="rect">
            <a:avLst/>
          </a:prstGeom>
          <a:solidFill>
            <a:srgbClr val="073763">
              <a:alpha val="74550"/>
            </a:srgbClr>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5"/>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3</a:t>
            </a:r>
            <a:endParaRPr sz="1800" b="1">
              <a:solidFill>
                <a:schemeClr val="lt1"/>
              </a:solidFill>
              <a:latin typeface="DM Serif Display"/>
              <a:ea typeface="DM Serif Display"/>
              <a:cs typeface="DM Serif Display"/>
              <a:sym typeface="DM Serif Display"/>
            </a:endParaRPr>
          </a:p>
        </p:txBody>
      </p:sp>
      <p:sp>
        <p:nvSpPr>
          <p:cNvPr id="82" name="Google Shape;82;p15"/>
          <p:cNvSpPr txBox="1"/>
          <p:nvPr/>
        </p:nvSpPr>
        <p:spPr>
          <a:xfrm>
            <a:off x="140425" y="4645500"/>
            <a:ext cx="517200" cy="3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[3]</a:t>
            </a:r>
            <a:endParaRPr sz="1800">
              <a:solidFill>
                <a:schemeClr val="lt1"/>
              </a:solidFill>
            </a:endParaRPr>
          </a:p>
        </p:txBody>
      </p:sp>
      <p:pic>
        <p:nvPicPr>
          <p:cNvPr id="83" name="Google Shape;83;p15" title="Screenshot 2026-03-02 104736.png"/>
          <p:cNvPicPr preferRelativeResize="0"/>
          <p:nvPr/>
        </p:nvPicPr>
        <p:blipFill>
          <a:blip r:embed="rId5">
            <a:alphaModFix/>
          </a:blip>
          <a:stretch>
            <a:fillRect/>
          </a:stretch>
        </p:blipFill>
        <p:spPr>
          <a:xfrm>
            <a:off x="241300" y="1529163"/>
            <a:ext cx="4841875" cy="3011224"/>
          </a:xfrm>
          <a:prstGeom prst="rect">
            <a:avLst/>
          </a:prstGeom>
          <a:noFill/>
          <a:ln w="28575" cap="flat" cmpd="sng">
            <a:solidFill>
              <a:schemeClr val="lt1"/>
            </a:solidFill>
            <a:prstDash val="solid"/>
            <a:round/>
            <a:headEnd type="none" w="sm" len="sm"/>
            <a:tailEnd type="none" w="sm" len="sm"/>
          </a:ln>
        </p:spPr>
      </p:pic>
      <p:pic>
        <p:nvPicPr>
          <p:cNvPr id="84" name="Google Shape;84;p15" title="Screenshot 2026-03-02 105050.png"/>
          <p:cNvPicPr preferRelativeResize="0"/>
          <p:nvPr/>
        </p:nvPicPr>
        <p:blipFill rotWithShape="1">
          <a:blip r:embed="rId6">
            <a:alphaModFix/>
          </a:blip>
          <a:srcRect l="25755"/>
          <a:stretch/>
        </p:blipFill>
        <p:spPr>
          <a:xfrm>
            <a:off x="5222475" y="1529175"/>
            <a:ext cx="3680233" cy="3011200"/>
          </a:xfrm>
          <a:prstGeom prst="rect">
            <a:avLst/>
          </a:prstGeom>
          <a:noFill/>
          <a:ln w="28575" cap="flat" cmpd="sng">
            <a:solidFill>
              <a:schemeClr val="lt1"/>
            </a:solidFill>
            <a:prstDash val="solid"/>
            <a:round/>
            <a:headEnd type="none" w="sm" len="sm"/>
            <a:tailEnd type="none" w="sm" len="sm"/>
          </a:ln>
        </p:spPr>
      </p:pic>
      <p:sp>
        <p:nvSpPr>
          <p:cNvPr id="85" name="Google Shape;85;p15"/>
          <p:cNvSpPr/>
          <p:nvPr/>
        </p:nvSpPr>
        <p:spPr>
          <a:xfrm>
            <a:off x="717025" y="419625"/>
            <a:ext cx="7911000" cy="808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DM Serif Display"/>
                <a:ea typeface="DM Serif Display"/>
                <a:cs typeface="DM Serif Display"/>
                <a:sym typeface="DM Serif Display"/>
              </a:rPr>
              <a:t>Environmental Education (EE) Programs in Thessaloniki</a:t>
            </a:r>
            <a:endParaRPr sz="2500">
              <a:solidFill>
                <a:schemeClr val="lt1"/>
              </a:solidFill>
              <a:latin typeface="DM Serif Display"/>
              <a:ea typeface="DM Serif Display"/>
              <a:cs typeface="DM Serif Display"/>
              <a:sym typeface="DM Serif Display"/>
            </a:endParaRPr>
          </a:p>
        </p:txBody>
      </p:sp>
      <p:sp>
        <p:nvSpPr>
          <p:cNvPr id="86" name="Google Shape;86;p15"/>
          <p:cNvSpPr txBox="1"/>
          <p:nvPr/>
        </p:nvSpPr>
        <p:spPr>
          <a:xfrm>
            <a:off x="4789125" y="4257475"/>
            <a:ext cx="3090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[4]</a:t>
            </a:r>
            <a:endParaRPr sz="800">
              <a:solidFill>
                <a:schemeClr val="lt1"/>
              </a:solidFill>
            </a:endParaRPr>
          </a:p>
        </p:txBody>
      </p:sp>
      <p:sp>
        <p:nvSpPr>
          <p:cNvPr id="87" name="Google Shape;87;p15"/>
          <p:cNvSpPr txBox="1"/>
          <p:nvPr/>
        </p:nvSpPr>
        <p:spPr>
          <a:xfrm>
            <a:off x="8593700" y="4257475"/>
            <a:ext cx="3090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rPr>
              <a:t>[5]</a:t>
            </a:r>
            <a:endParaRPr sz="8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6"/>
          <p:cNvSpPr/>
          <p:nvPr/>
        </p:nvSpPr>
        <p:spPr>
          <a:xfrm>
            <a:off x="4931400" y="0"/>
            <a:ext cx="4212600" cy="51435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 name="Google Shape;93;p16"/>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4</a:t>
            </a:r>
            <a:endParaRPr sz="1800" b="1">
              <a:solidFill>
                <a:schemeClr val="lt1"/>
              </a:solidFill>
              <a:latin typeface="DM Serif Display"/>
              <a:ea typeface="DM Serif Display"/>
              <a:cs typeface="DM Serif Display"/>
              <a:sym typeface="DM Serif Display"/>
            </a:endParaRPr>
          </a:p>
        </p:txBody>
      </p:sp>
      <p:sp>
        <p:nvSpPr>
          <p:cNvPr id="94" name="Google Shape;94;p16"/>
          <p:cNvSpPr txBox="1"/>
          <p:nvPr/>
        </p:nvSpPr>
        <p:spPr>
          <a:xfrm>
            <a:off x="140425" y="4645500"/>
            <a:ext cx="517200" cy="3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[6]</a:t>
            </a:r>
            <a:endParaRPr sz="1800">
              <a:solidFill>
                <a:schemeClr val="lt1"/>
              </a:solidFill>
            </a:endParaRPr>
          </a:p>
        </p:txBody>
      </p:sp>
      <p:sp>
        <p:nvSpPr>
          <p:cNvPr id="95" name="Google Shape;95;p16"/>
          <p:cNvSpPr txBox="1"/>
          <p:nvPr/>
        </p:nvSpPr>
        <p:spPr>
          <a:xfrm>
            <a:off x="4725150" y="1792800"/>
            <a:ext cx="4625100" cy="15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lt1"/>
                </a:solidFill>
                <a:latin typeface="DM Serif Display"/>
                <a:ea typeface="DM Serif Display"/>
                <a:cs typeface="DM Serif Display"/>
                <a:sym typeface="DM Serif Display"/>
              </a:rPr>
              <a:t>Educational</a:t>
            </a:r>
            <a:endParaRPr sz="4800">
              <a:solidFill>
                <a:schemeClr val="lt1"/>
              </a:solidFill>
              <a:latin typeface="DM Serif Display"/>
              <a:ea typeface="DM Serif Display"/>
              <a:cs typeface="DM Serif Display"/>
              <a:sym typeface="DM Serif Display"/>
            </a:endParaRPr>
          </a:p>
          <a:p>
            <a:pPr marL="0" lvl="0" indent="0" algn="ctr" rtl="0">
              <a:spcBef>
                <a:spcPts val="0"/>
              </a:spcBef>
              <a:spcAft>
                <a:spcPts val="0"/>
              </a:spcAft>
              <a:buNone/>
            </a:pPr>
            <a:r>
              <a:rPr lang="en" sz="4800">
                <a:solidFill>
                  <a:schemeClr val="lt1"/>
                </a:solidFill>
                <a:latin typeface="DM Serif Display"/>
                <a:ea typeface="DM Serif Display"/>
                <a:cs typeface="DM Serif Display"/>
                <a:sym typeface="DM Serif Display"/>
              </a:rPr>
              <a:t>Limitations</a:t>
            </a:r>
            <a:endParaRPr sz="4800">
              <a:solidFill>
                <a:schemeClr val="lt1"/>
              </a:solidFill>
              <a:latin typeface="DM Serif Display"/>
              <a:ea typeface="DM Serif Display"/>
              <a:cs typeface="DM Serif Display"/>
              <a:sym typeface="DM Serif Display"/>
            </a:endParaRPr>
          </a:p>
        </p:txBody>
      </p:sp>
      <p:sp>
        <p:nvSpPr>
          <p:cNvPr id="96" name="Google Shape;96;p16"/>
          <p:cNvSpPr/>
          <p:nvPr/>
        </p:nvSpPr>
        <p:spPr>
          <a:xfrm>
            <a:off x="535250" y="2161800"/>
            <a:ext cx="3855000" cy="808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DM Serif Display"/>
                <a:ea typeface="DM Serif Display"/>
                <a:cs typeface="DM Serif Display"/>
                <a:sym typeface="DM Serif Display"/>
              </a:rPr>
              <a:t>Curricular Fragmentation</a:t>
            </a:r>
            <a:endParaRPr sz="2500">
              <a:solidFill>
                <a:schemeClr val="lt1"/>
              </a:solidFill>
              <a:latin typeface="DM Serif Display"/>
              <a:ea typeface="DM Serif Display"/>
              <a:cs typeface="DM Serif Display"/>
              <a:sym typeface="DM Serif Display"/>
            </a:endParaRPr>
          </a:p>
        </p:txBody>
      </p:sp>
      <p:sp>
        <p:nvSpPr>
          <p:cNvPr id="97" name="Google Shape;97;p16"/>
          <p:cNvSpPr/>
          <p:nvPr/>
        </p:nvSpPr>
        <p:spPr>
          <a:xfrm>
            <a:off x="535250" y="1007250"/>
            <a:ext cx="3855000" cy="808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DM Serif Display"/>
                <a:ea typeface="DM Serif Display"/>
                <a:cs typeface="DM Serif Display"/>
                <a:sym typeface="DM Serif Display"/>
              </a:rPr>
              <a:t>EE is Non-Mandatory </a:t>
            </a:r>
            <a:endParaRPr sz="2500">
              <a:solidFill>
                <a:schemeClr val="lt1"/>
              </a:solidFill>
              <a:latin typeface="DM Serif Display"/>
              <a:ea typeface="DM Serif Display"/>
              <a:cs typeface="DM Serif Display"/>
              <a:sym typeface="DM Serif Display"/>
            </a:endParaRPr>
          </a:p>
        </p:txBody>
      </p:sp>
      <p:sp>
        <p:nvSpPr>
          <p:cNvPr id="98" name="Google Shape;98;p16"/>
          <p:cNvSpPr/>
          <p:nvPr/>
        </p:nvSpPr>
        <p:spPr>
          <a:xfrm>
            <a:off x="535250" y="3327750"/>
            <a:ext cx="3855000" cy="808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lt1"/>
                </a:solidFill>
                <a:latin typeface="DM Serif Display"/>
                <a:ea typeface="DM Serif Display"/>
                <a:cs typeface="DM Serif Display"/>
                <a:sym typeface="DM Serif Display"/>
              </a:rPr>
              <a:t>Rigid Bureaucracy</a:t>
            </a:r>
            <a:endParaRPr sz="2500">
              <a:solidFill>
                <a:schemeClr val="lt1"/>
              </a:solidFill>
              <a:latin typeface="DM Serif Display"/>
              <a:ea typeface="DM Serif Display"/>
              <a:cs typeface="DM Serif Display"/>
              <a:sym typeface="DM Serif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7"/>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5</a:t>
            </a:r>
            <a:endParaRPr sz="1800" b="1">
              <a:solidFill>
                <a:schemeClr val="lt1"/>
              </a:solidFill>
              <a:latin typeface="DM Serif Display"/>
              <a:ea typeface="DM Serif Display"/>
              <a:cs typeface="DM Serif Display"/>
              <a:sym typeface="DM Serif Display"/>
            </a:endParaRPr>
          </a:p>
        </p:txBody>
      </p:sp>
      <p:sp>
        <p:nvSpPr>
          <p:cNvPr id="104" name="Google Shape;104;p17"/>
          <p:cNvSpPr txBox="1"/>
          <p:nvPr/>
        </p:nvSpPr>
        <p:spPr>
          <a:xfrm>
            <a:off x="8637725" y="171275"/>
            <a:ext cx="517200" cy="3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[7]</a:t>
            </a:r>
            <a:endParaRPr sz="1800">
              <a:solidFill>
                <a:schemeClr val="lt1"/>
              </a:solidFill>
            </a:endParaRPr>
          </a:p>
        </p:txBody>
      </p:sp>
      <p:sp>
        <p:nvSpPr>
          <p:cNvPr id="105" name="Google Shape;105;p17"/>
          <p:cNvSpPr/>
          <p:nvPr/>
        </p:nvSpPr>
        <p:spPr>
          <a:xfrm>
            <a:off x="0" y="0"/>
            <a:ext cx="4212600" cy="51435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 name="Google Shape;106;p17"/>
          <p:cNvSpPr txBox="1"/>
          <p:nvPr/>
        </p:nvSpPr>
        <p:spPr>
          <a:xfrm>
            <a:off x="383325" y="1691550"/>
            <a:ext cx="4625100" cy="17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lt1"/>
                </a:solidFill>
                <a:latin typeface="DM Serif Display"/>
                <a:ea typeface="DM Serif Display"/>
                <a:cs typeface="DM Serif Display"/>
                <a:sym typeface="DM Serif Display"/>
              </a:rPr>
              <a:t>School</a:t>
            </a:r>
            <a:endParaRPr sz="4800">
              <a:solidFill>
                <a:schemeClr val="lt1"/>
              </a:solidFill>
              <a:latin typeface="DM Serif Display"/>
              <a:ea typeface="DM Serif Display"/>
              <a:cs typeface="DM Serif Display"/>
              <a:sym typeface="DM Serif Display"/>
            </a:endParaRPr>
          </a:p>
          <a:p>
            <a:pPr marL="0" lvl="0" indent="0" algn="l" rtl="0">
              <a:spcBef>
                <a:spcPts val="0"/>
              </a:spcBef>
              <a:spcAft>
                <a:spcPts val="0"/>
              </a:spcAft>
              <a:buNone/>
            </a:pPr>
            <a:r>
              <a:rPr lang="en" sz="4800">
                <a:solidFill>
                  <a:schemeClr val="lt1"/>
                </a:solidFill>
                <a:latin typeface="DM Serif Display"/>
                <a:ea typeface="DM Serif Display"/>
                <a:cs typeface="DM Serif Display"/>
                <a:sym typeface="DM Serif Display"/>
              </a:rPr>
              <a:t>Gardening</a:t>
            </a:r>
            <a:endParaRPr sz="4800">
              <a:solidFill>
                <a:schemeClr val="lt1"/>
              </a:solidFill>
              <a:latin typeface="DM Serif Display"/>
              <a:ea typeface="DM Serif Display"/>
              <a:cs typeface="DM Serif Display"/>
              <a:sym typeface="DM Serif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18"/>
          <p:cNvSpPr/>
          <p:nvPr/>
        </p:nvSpPr>
        <p:spPr>
          <a:xfrm>
            <a:off x="4931400" y="0"/>
            <a:ext cx="4212600" cy="51435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8"/>
          <p:cNvSpPr txBox="1"/>
          <p:nvPr/>
        </p:nvSpPr>
        <p:spPr>
          <a:xfrm>
            <a:off x="4725150" y="2131650"/>
            <a:ext cx="4625100" cy="88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lt1"/>
                </a:solidFill>
                <a:latin typeface="DM Serif Display"/>
                <a:ea typeface="DM Serif Display"/>
                <a:cs typeface="DM Serif Display"/>
                <a:sym typeface="DM Serif Display"/>
              </a:rPr>
              <a:t>Gamification</a:t>
            </a:r>
            <a:endParaRPr sz="4800">
              <a:solidFill>
                <a:schemeClr val="lt1"/>
              </a:solidFill>
              <a:latin typeface="DM Serif Display"/>
              <a:ea typeface="DM Serif Display"/>
              <a:cs typeface="DM Serif Display"/>
              <a:sym typeface="DM Serif Display"/>
            </a:endParaRPr>
          </a:p>
        </p:txBody>
      </p:sp>
      <p:sp>
        <p:nvSpPr>
          <p:cNvPr id="113" name="Google Shape;113;p18"/>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6</a:t>
            </a:r>
            <a:endParaRPr sz="1800" b="1">
              <a:solidFill>
                <a:schemeClr val="lt1"/>
              </a:solidFill>
              <a:latin typeface="DM Serif Display"/>
              <a:ea typeface="DM Serif Display"/>
              <a:cs typeface="DM Serif Display"/>
              <a:sym typeface="DM Serif Display"/>
            </a:endParaRPr>
          </a:p>
        </p:txBody>
      </p:sp>
      <p:sp>
        <p:nvSpPr>
          <p:cNvPr id="114" name="Google Shape;114;p18"/>
          <p:cNvSpPr txBox="1"/>
          <p:nvPr/>
        </p:nvSpPr>
        <p:spPr>
          <a:xfrm>
            <a:off x="8637725" y="171275"/>
            <a:ext cx="517200" cy="3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[8]</a:t>
            </a:r>
            <a:endParaRPr sz="1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19"/>
          <p:cNvSpPr/>
          <p:nvPr/>
        </p:nvSpPr>
        <p:spPr>
          <a:xfrm>
            <a:off x="647175" y="2098225"/>
            <a:ext cx="4078500" cy="2082000"/>
          </a:xfrm>
          <a:prstGeom prst="rect">
            <a:avLst/>
          </a:prstGeom>
          <a:solidFill>
            <a:srgbClr val="4299E4">
              <a:alpha val="6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p19"/>
          <p:cNvSpPr/>
          <p:nvPr/>
        </p:nvSpPr>
        <p:spPr>
          <a:xfrm>
            <a:off x="5479075" y="1805575"/>
            <a:ext cx="3049800" cy="2667300"/>
          </a:xfrm>
          <a:prstGeom prst="rect">
            <a:avLst/>
          </a:prstGeom>
          <a:solidFill>
            <a:srgbClr val="2C3E50"/>
          </a:solidFill>
          <a:ln>
            <a:noFill/>
          </a:ln>
        </p:spPr>
        <p:txBody>
          <a:bodyPr spcFirstLastPara="1" wrap="square" lIns="125800" tIns="125800" rIns="125800" bIns="125800" anchor="ctr" anchorCtr="0">
            <a:noAutofit/>
          </a:bodyPr>
          <a:lstStyle/>
          <a:p>
            <a:pPr marL="0" lvl="0" indent="0" algn="ctr" rtl="0">
              <a:spcBef>
                <a:spcPts val="0"/>
              </a:spcBef>
              <a:spcAft>
                <a:spcPts val="0"/>
              </a:spcAft>
              <a:buNone/>
            </a:pPr>
            <a:endParaRPr sz="1926"/>
          </a:p>
        </p:txBody>
      </p:sp>
      <p:sp>
        <p:nvSpPr>
          <p:cNvPr id="121" name="Google Shape;121;p19"/>
          <p:cNvSpPr/>
          <p:nvPr/>
        </p:nvSpPr>
        <p:spPr>
          <a:xfrm>
            <a:off x="2328900" y="350200"/>
            <a:ext cx="4486200" cy="808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latin typeface="DM Serif Display"/>
                <a:ea typeface="DM Serif Display"/>
                <a:cs typeface="DM Serif Display"/>
                <a:sym typeface="DM Serif Display"/>
              </a:rPr>
              <a:t>Our Sponsor - SHPP</a:t>
            </a:r>
            <a:endParaRPr sz="3600">
              <a:latin typeface="DM Serif Display"/>
              <a:ea typeface="DM Serif Display"/>
              <a:cs typeface="DM Serif Display"/>
              <a:sym typeface="DM Serif Display"/>
            </a:endParaRPr>
          </a:p>
        </p:txBody>
      </p:sp>
      <p:sp>
        <p:nvSpPr>
          <p:cNvPr id="122" name="Google Shape;122;p19"/>
          <p:cNvSpPr txBox="1"/>
          <p:nvPr/>
        </p:nvSpPr>
        <p:spPr>
          <a:xfrm>
            <a:off x="740800" y="2228525"/>
            <a:ext cx="4078500" cy="1760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DM Serif Display"/>
              <a:buChar char="●"/>
            </a:pPr>
            <a:r>
              <a:rPr lang="en" sz="1800">
                <a:solidFill>
                  <a:schemeClr val="lt1"/>
                </a:solidFill>
                <a:latin typeface="DM Serif Display"/>
                <a:ea typeface="DM Serif Display"/>
                <a:cs typeface="DM Serif Display"/>
                <a:sym typeface="DM Serif Display"/>
              </a:rPr>
              <a:t>Self-Help Promotion Program</a:t>
            </a:r>
            <a:endParaRPr sz="1800">
              <a:solidFill>
                <a:schemeClr val="lt1"/>
              </a:solidFill>
              <a:latin typeface="DM Serif Display"/>
              <a:ea typeface="DM Serif Display"/>
              <a:cs typeface="DM Serif Display"/>
              <a:sym typeface="DM Serif Display"/>
            </a:endParaRPr>
          </a:p>
          <a:p>
            <a:pPr marL="457200" lvl="0" indent="-342900" algn="l" rtl="0">
              <a:spcBef>
                <a:spcPts val="0"/>
              </a:spcBef>
              <a:spcAft>
                <a:spcPts val="0"/>
              </a:spcAft>
              <a:buClr>
                <a:schemeClr val="lt1"/>
              </a:buClr>
              <a:buSzPts val="1800"/>
              <a:buFont typeface="DM Serif Display"/>
              <a:buChar char="●"/>
            </a:pPr>
            <a:r>
              <a:rPr lang="en" sz="1800">
                <a:solidFill>
                  <a:schemeClr val="lt1"/>
                </a:solidFill>
                <a:latin typeface="DM Serif Display"/>
                <a:ea typeface="DM Serif Display"/>
                <a:cs typeface="DM Serif Display"/>
                <a:sym typeface="DM Serif Display"/>
              </a:rPr>
              <a:t>Rehabilitative Care</a:t>
            </a:r>
            <a:endParaRPr sz="1800">
              <a:solidFill>
                <a:schemeClr val="lt1"/>
              </a:solidFill>
              <a:latin typeface="DM Serif Display"/>
              <a:ea typeface="DM Serif Display"/>
              <a:cs typeface="DM Serif Display"/>
              <a:sym typeface="DM Serif Display"/>
            </a:endParaRPr>
          </a:p>
          <a:p>
            <a:pPr marL="457200" lvl="0" indent="-342900" algn="l" rtl="0">
              <a:spcBef>
                <a:spcPts val="0"/>
              </a:spcBef>
              <a:spcAft>
                <a:spcPts val="0"/>
              </a:spcAft>
              <a:buClr>
                <a:schemeClr val="lt1"/>
              </a:buClr>
              <a:buSzPts val="1800"/>
              <a:buFont typeface="DM Serif Display"/>
              <a:buChar char="●"/>
            </a:pPr>
            <a:r>
              <a:rPr lang="en" sz="1800">
                <a:solidFill>
                  <a:schemeClr val="lt1"/>
                </a:solidFill>
                <a:latin typeface="DM Serif Display"/>
                <a:ea typeface="DM Serif Display"/>
                <a:cs typeface="DM Serif Display"/>
                <a:sym typeface="DM Serif Display"/>
              </a:rPr>
              <a:t>Trelí Rodiá Farming Collective</a:t>
            </a:r>
            <a:endParaRPr sz="1800">
              <a:solidFill>
                <a:schemeClr val="lt1"/>
              </a:solidFill>
              <a:latin typeface="DM Serif Display"/>
              <a:ea typeface="DM Serif Display"/>
              <a:cs typeface="DM Serif Display"/>
              <a:sym typeface="DM Serif Display"/>
            </a:endParaRPr>
          </a:p>
          <a:p>
            <a:pPr marL="914400" lvl="1" indent="-342900" algn="l" rtl="0">
              <a:spcBef>
                <a:spcPts val="0"/>
              </a:spcBef>
              <a:spcAft>
                <a:spcPts val="0"/>
              </a:spcAft>
              <a:buClr>
                <a:schemeClr val="lt1"/>
              </a:buClr>
              <a:buSzPts val="1800"/>
              <a:buFont typeface="DM Serif Display"/>
              <a:buChar char="○"/>
            </a:pPr>
            <a:r>
              <a:rPr lang="en" sz="1800">
                <a:solidFill>
                  <a:schemeClr val="lt1"/>
                </a:solidFill>
                <a:latin typeface="DM Serif Display"/>
                <a:ea typeface="DM Serif Display"/>
                <a:cs typeface="DM Serif Display"/>
                <a:sym typeface="DM Serif Display"/>
              </a:rPr>
              <a:t>Plant Database</a:t>
            </a:r>
            <a:endParaRPr sz="1800">
              <a:solidFill>
                <a:schemeClr val="lt1"/>
              </a:solidFill>
              <a:latin typeface="DM Serif Display"/>
              <a:ea typeface="DM Serif Display"/>
              <a:cs typeface="DM Serif Display"/>
              <a:sym typeface="DM Serif Display"/>
            </a:endParaRPr>
          </a:p>
          <a:p>
            <a:pPr marL="457200" lvl="0" indent="-342900" algn="l" rtl="0">
              <a:spcBef>
                <a:spcPts val="0"/>
              </a:spcBef>
              <a:spcAft>
                <a:spcPts val="0"/>
              </a:spcAft>
              <a:buClr>
                <a:schemeClr val="lt1"/>
              </a:buClr>
              <a:buSzPts val="1800"/>
              <a:buFont typeface="DM Serif Display"/>
              <a:buChar char="●"/>
            </a:pPr>
            <a:r>
              <a:rPr lang="en" sz="1800">
                <a:solidFill>
                  <a:schemeClr val="lt1"/>
                </a:solidFill>
                <a:latin typeface="DM Serif Display"/>
                <a:ea typeface="DM Serif Display"/>
                <a:cs typeface="DM Serif Display"/>
                <a:sym typeface="DM Serif Display"/>
              </a:rPr>
              <a:t>Community Education</a:t>
            </a:r>
            <a:endParaRPr sz="1800">
              <a:solidFill>
                <a:schemeClr val="lt1"/>
              </a:solidFill>
              <a:latin typeface="DM Serif Display"/>
              <a:ea typeface="DM Serif Display"/>
              <a:cs typeface="DM Serif Display"/>
              <a:sym typeface="DM Serif Display"/>
            </a:endParaRPr>
          </a:p>
          <a:p>
            <a:pPr marL="914400" lvl="1" indent="-342900" algn="l" rtl="0">
              <a:spcBef>
                <a:spcPts val="0"/>
              </a:spcBef>
              <a:spcAft>
                <a:spcPts val="0"/>
              </a:spcAft>
              <a:buClr>
                <a:schemeClr val="lt1"/>
              </a:buClr>
              <a:buSzPts val="1800"/>
              <a:buFont typeface="DM Serif Display"/>
              <a:buChar char="○"/>
            </a:pPr>
            <a:r>
              <a:rPr lang="en" sz="1800">
                <a:solidFill>
                  <a:schemeClr val="lt1"/>
                </a:solidFill>
                <a:latin typeface="DM Serif Display"/>
                <a:ea typeface="DM Serif Display"/>
                <a:cs typeface="DM Serif Display"/>
                <a:sym typeface="DM Serif Display"/>
              </a:rPr>
              <a:t>School Outreach</a:t>
            </a:r>
            <a:endParaRPr sz="1800">
              <a:solidFill>
                <a:schemeClr val="lt1"/>
              </a:solidFill>
              <a:latin typeface="DM Serif Display"/>
              <a:ea typeface="DM Serif Display"/>
              <a:cs typeface="DM Serif Display"/>
              <a:sym typeface="DM Serif Display"/>
            </a:endParaRPr>
          </a:p>
        </p:txBody>
      </p:sp>
      <p:pic>
        <p:nvPicPr>
          <p:cNvPr id="123" name="Google Shape;123;p19" title="logo-1-300x262.jpg"/>
          <p:cNvPicPr preferRelativeResize="0"/>
          <p:nvPr/>
        </p:nvPicPr>
        <p:blipFill>
          <a:blip r:embed="rId4">
            <a:alphaModFix/>
          </a:blip>
          <a:stretch>
            <a:fillRect/>
          </a:stretch>
        </p:blipFill>
        <p:spPr>
          <a:xfrm>
            <a:off x="5575225" y="1891450"/>
            <a:ext cx="2857500" cy="2495550"/>
          </a:xfrm>
          <a:prstGeom prst="rect">
            <a:avLst/>
          </a:prstGeom>
          <a:noFill/>
          <a:ln>
            <a:noFill/>
          </a:ln>
        </p:spPr>
      </p:pic>
      <p:sp>
        <p:nvSpPr>
          <p:cNvPr id="124" name="Google Shape;124;p19"/>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7</a:t>
            </a:r>
            <a:endParaRPr sz="1800" b="1">
              <a:solidFill>
                <a:schemeClr val="lt1"/>
              </a:solidFill>
              <a:latin typeface="DM Serif Display"/>
              <a:ea typeface="DM Serif Display"/>
              <a:cs typeface="DM Serif Display"/>
              <a:sym typeface="DM Serif Display"/>
            </a:endParaRPr>
          </a:p>
        </p:txBody>
      </p:sp>
      <p:sp>
        <p:nvSpPr>
          <p:cNvPr id="125" name="Google Shape;125;p19"/>
          <p:cNvSpPr txBox="1"/>
          <p:nvPr/>
        </p:nvSpPr>
        <p:spPr>
          <a:xfrm>
            <a:off x="8637725" y="171275"/>
            <a:ext cx="517200" cy="3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[9]</a:t>
            </a:r>
            <a:endParaRPr sz="1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title="Thessaloniki.jpg"/>
          <p:cNvPicPr preferRelativeResize="0"/>
          <p:nvPr/>
        </p:nvPicPr>
        <p:blipFill rotWithShape="1">
          <a:blip r:embed="rId3">
            <a:alphaModFix/>
          </a:blip>
          <a:srcRect t="8917"/>
          <a:stretch/>
        </p:blipFill>
        <p:spPr>
          <a:xfrm>
            <a:off x="0" y="0"/>
            <a:ext cx="9144000" cy="5143500"/>
          </a:xfrm>
          <a:prstGeom prst="rect">
            <a:avLst/>
          </a:prstGeom>
          <a:noFill/>
          <a:ln>
            <a:noFill/>
          </a:ln>
        </p:spPr>
      </p:pic>
      <p:sp>
        <p:nvSpPr>
          <p:cNvPr id="131" name="Google Shape;131;p20"/>
          <p:cNvSpPr/>
          <p:nvPr/>
        </p:nvSpPr>
        <p:spPr>
          <a:xfrm>
            <a:off x="0" y="0"/>
            <a:ext cx="4212600" cy="5143500"/>
          </a:xfrm>
          <a:prstGeom prst="rect">
            <a:avLst/>
          </a:prstGeom>
          <a:solidFill>
            <a:srgbClr val="073763">
              <a:alpha val="745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20"/>
          <p:cNvSpPr txBox="1"/>
          <p:nvPr/>
        </p:nvSpPr>
        <p:spPr>
          <a:xfrm>
            <a:off x="406800" y="980225"/>
            <a:ext cx="4819200" cy="13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u="sng">
                <a:solidFill>
                  <a:schemeClr val="lt1"/>
                </a:solidFill>
                <a:latin typeface="DM Serif Display"/>
                <a:ea typeface="DM Serif Display"/>
                <a:cs typeface="DM Serif Display"/>
                <a:sym typeface="DM Serif Display"/>
              </a:rPr>
              <a:t>Our Goal</a:t>
            </a:r>
            <a:endParaRPr sz="4800" u="sng">
              <a:solidFill>
                <a:schemeClr val="lt1"/>
              </a:solidFill>
              <a:latin typeface="DM Serif Display"/>
              <a:ea typeface="DM Serif Display"/>
              <a:cs typeface="DM Serif Display"/>
              <a:sym typeface="DM Serif Display"/>
            </a:endParaRPr>
          </a:p>
        </p:txBody>
      </p:sp>
      <p:sp>
        <p:nvSpPr>
          <p:cNvPr id="133" name="Google Shape;133;p20"/>
          <p:cNvSpPr txBox="1"/>
          <p:nvPr/>
        </p:nvSpPr>
        <p:spPr>
          <a:xfrm>
            <a:off x="406800" y="1958525"/>
            <a:ext cx="3399000" cy="21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lt1"/>
                </a:solidFill>
                <a:latin typeface="DM Serif Display"/>
                <a:ea typeface="DM Serif Display"/>
                <a:cs typeface="DM Serif Display"/>
                <a:sym typeface="DM Serif Display"/>
              </a:rPr>
              <a:t>Develop a gamified educational app supporting primary and secondary school sustainability and gardening initiatives.</a:t>
            </a:r>
            <a:endParaRPr sz="2200">
              <a:solidFill>
                <a:schemeClr val="lt1"/>
              </a:solidFill>
              <a:latin typeface="DM Serif Display"/>
              <a:ea typeface="DM Serif Display"/>
              <a:cs typeface="DM Serif Display"/>
              <a:sym typeface="DM Serif Display"/>
            </a:endParaRPr>
          </a:p>
        </p:txBody>
      </p:sp>
      <p:sp>
        <p:nvSpPr>
          <p:cNvPr id="134" name="Google Shape;134;p20"/>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8</a:t>
            </a:r>
            <a:endParaRPr sz="1800" b="1">
              <a:solidFill>
                <a:schemeClr val="lt1"/>
              </a:solidFill>
              <a:latin typeface="DM Serif Display"/>
              <a:ea typeface="DM Serif Display"/>
              <a:cs typeface="DM Serif Display"/>
              <a:sym typeface="DM Serif Display"/>
            </a:endParaRPr>
          </a:p>
        </p:txBody>
      </p:sp>
      <p:pic>
        <p:nvPicPr>
          <p:cNvPr id="135" name="Google Shape;135;p20" title="ChatGPT Image Mar 2, 2026, 01_43_05 PM.png"/>
          <p:cNvPicPr preferRelativeResize="0"/>
          <p:nvPr/>
        </p:nvPicPr>
        <p:blipFill>
          <a:blip r:embed="rId4">
            <a:alphaModFix/>
          </a:blip>
          <a:stretch>
            <a:fillRect/>
          </a:stretch>
        </p:blipFill>
        <p:spPr>
          <a:xfrm>
            <a:off x="7134350" y="684175"/>
            <a:ext cx="80525" cy="80525"/>
          </a:xfrm>
          <a:prstGeom prst="rect">
            <a:avLst/>
          </a:prstGeom>
          <a:noFill/>
          <a:ln>
            <a:noFill/>
          </a:ln>
        </p:spPr>
      </p:pic>
      <p:sp>
        <p:nvSpPr>
          <p:cNvPr id="136" name="Google Shape;136;p20"/>
          <p:cNvSpPr txBox="1"/>
          <p:nvPr/>
        </p:nvSpPr>
        <p:spPr>
          <a:xfrm>
            <a:off x="8545175" y="68700"/>
            <a:ext cx="7023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[10]</a:t>
            </a:r>
            <a:endParaRPr sz="18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1"/>
          <p:cNvSpPr/>
          <p:nvPr/>
        </p:nvSpPr>
        <p:spPr>
          <a:xfrm>
            <a:off x="1416450" y="395375"/>
            <a:ext cx="6472200" cy="751500"/>
          </a:xfrm>
          <a:prstGeom prst="roundRect">
            <a:avLst>
              <a:gd name="adj" fmla="val 16667"/>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lt1"/>
                </a:solidFill>
                <a:latin typeface="DM Serif Display"/>
                <a:ea typeface="DM Serif Display"/>
                <a:cs typeface="DM Serif Display"/>
                <a:sym typeface="DM Serif Display"/>
              </a:rPr>
              <a:t>Project Objectives</a:t>
            </a:r>
            <a:endParaRPr sz="3600">
              <a:latin typeface="DM Serif Display"/>
              <a:ea typeface="DM Serif Display"/>
              <a:cs typeface="DM Serif Display"/>
              <a:sym typeface="DM Serif Display"/>
            </a:endParaRPr>
          </a:p>
        </p:txBody>
      </p:sp>
      <p:sp>
        <p:nvSpPr>
          <p:cNvPr id="142" name="Google Shape;142;p21"/>
          <p:cNvSpPr/>
          <p:nvPr/>
        </p:nvSpPr>
        <p:spPr>
          <a:xfrm>
            <a:off x="285100" y="1945350"/>
            <a:ext cx="2626200" cy="1263300"/>
          </a:xfrm>
          <a:prstGeom prst="rect">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800"/>
              </a:spcBef>
              <a:spcAft>
                <a:spcPts val="1800"/>
              </a:spcAft>
              <a:buNone/>
            </a:pPr>
            <a:r>
              <a:rPr lang="en" sz="1600">
                <a:solidFill>
                  <a:schemeClr val="lt1"/>
                </a:solidFill>
                <a:latin typeface="DM Serif Display"/>
                <a:ea typeface="DM Serif Display"/>
                <a:cs typeface="DM Serif Display"/>
                <a:sym typeface="DM Serif Display"/>
              </a:rPr>
              <a:t>Evaluate the integration of sustainability and gardening materials within school curricula</a:t>
            </a:r>
            <a:endParaRPr/>
          </a:p>
        </p:txBody>
      </p:sp>
      <p:sp>
        <p:nvSpPr>
          <p:cNvPr id="143" name="Google Shape;143;p21"/>
          <p:cNvSpPr/>
          <p:nvPr/>
        </p:nvSpPr>
        <p:spPr>
          <a:xfrm>
            <a:off x="3105825" y="1945350"/>
            <a:ext cx="2626200" cy="1263300"/>
          </a:xfrm>
          <a:prstGeom prst="rect">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800"/>
              </a:spcBef>
              <a:spcAft>
                <a:spcPts val="1800"/>
              </a:spcAft>
              <a:buNone/>
            </a:pPr>
            <a:r>
              <a:rPr lang="en" sz="1700">
                <a:solidFill>
                  <a:schemeClr val="lt1"/>
                </a:solidFill>
                <a:latin typeface="DM Serif Display"/>
                <a:ea typeface="DM Serif Display"/>
                <a:cs typeface="DM Serif Display"/>
                <a:sym typeface="DM Serif Display"/>
              </a:rPr>
              <a:t>Analyze student engagement in current pilot gardening initiatives</a:t>
            </a:r>
            <a:endParaRPr/>
          </a:p>
        </p:txBody>
      </p:sp>
      <p:sp>
        <p:nvSpPr>
          <p:cNvPr id="144" name="Google Shape;144;p21"/>
          <p:cNvSpPr/>
          <p:nvPr/>
        </p:nvSpPr>
        <p:spPr>
          <a:xfrm>
            <a:off x="5926550" y="1945350"/>
            <a:ext cx="2626200" cy="1263300"/>
          </a:xfrm>
          <a:prstGeom prst="rect">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latin typeface="DM Serif Display"/>
                <a:ea typeface="DM Serif Display"/>
                <a:cs typeface="DM Serif Display"/>
                <a:sym typeface="DM Serif Display"/>
              </a:rPr>
              <a:t>Gather insights from Treli Rhodia workers for gamification and app design</a:t>
            </a:r>
            <a:endParaRPr/>
          </a:p>
        </p:txBody>
      </p:sp>
      <p:sp>
        <p:nvSpPr>
          <p:cNvPr id="145" name="Google Shape;145;p21"/>
          <p:cNvSpPr/>
          <p:nvPr/>
        </p:nvSpPr>
        <p:spPr>
          <a:xfrm>
            <a:off x="285100" y="3361050"/>
            <a:ext cx="8267700" cy="719400"/>
          </a:xfrm>
          <a:prstGeom prst="rect">
            <a:avLst/>
          </a:prstGeom>
          <a:solidFill>
            <a:srgbClr val="9FC5E8">
              <a:alpha val="9000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1800"/>
              </a:spcBef>
              <a:spcAft>
                <a:spcPts val="1800"/>
              </a:spcAft>
              <a:buNone/>
            </a:pPr>
            <a:r>
              <a:rPr lang="en" sz="1700">
                <a:solidFill>
                  <a:schemeClr val="lt1"/>
                </a:solidFill>
                <a:latin typeface="DM Serif Display"/>
                <a:ea typeface="DM Serif Display"/>
                <a:cs typeface="DM Serif Display"/>
                <a:sym typeface="DM Serif Display"/>
              </a:rPr>
              <a:t>Design, develop, and test a functional prototype of the application</a:t>
            </a:r>
            <a:endParaRPr sz="1700">
              <a:latin typeface="DM Serif Display"/>
              <a:ea typeface="DM Serif Display"/>
              <a:cs typeface="DM Serif Display"/>
              <a:sym typeface="DM Serif Display"/>
            </a:endParaRPr>
          </a:p>
        </p:txBody>
      </p:sp>
      <p:sp>
        <p:nvSpPr>
          <p:cNvPr id="146" name="Google Shape;146;p21"/>
          <p:cNvSpPr txBox="1"/>
          <p:nvPr/>
        </p:nvSpPr>
        <p:spPr>
          <a:xfrm>
            <a:off x="8705825" y="4645500"/>
            <a:ext cx="381000" cy="3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DM Serif Display"/>
                <a:ea typeface="DM Serif Display"/>
                <a:cs typeface="DM Serif Display"/>
                <a:sym typeface="DM Serif Display"/>
              </a:rPr>
              <a:t>9</a:t>
            </a:r>
            <a:endParaRPr sz="1800" b="1">
              <a:solidFill>
                <a:schemeClr val="lt1"/>
              </a:solidFill>
              <a:latin typeface="DM Serif Display"/>
              <a:ea typeface="DM Serif Display"/>
              <a:cs typeface="DM Serif Display"/>
              <a:sym typeface="DM Serif Display"/>
            </a:endParaRPr>
          </a:p>
        </p:txBody>
      </p:sp>
      <p:pic>
        <p:nvPicPr>
          <p:cNvPr id="147" name="Google Shape;147;p21" title="ChatGPT Image Mar 2, 2026, 01_43_05 PM.png"/>
          <p:cNvPicPr preferRelativeResize="0"/>
          <p:nvPr/>
        </p:nvPicPr>
        <p:blipFill>
          <a:blip r:embed="rId4">
            <a:alphaModFix/>
          </a:blip>
          <a:stretch>
            <a:fillRect/>
          </a:stretch>
        </p:blipFill>
        <p:spPr>
          <a:xfrm>
            <a:off x="7083025" y="1864825"/>
            <a:ext cx="80525" cy="80525"/>
          </a:xfrm>
          <a:prstGeom prst="rect">
            <a:avLst/>
          </a:prstGeom>
          <a:noFill/>
          <a:ln>
            <a:noFill/>
          </a:ln>
        </p:spPr>
      </p:pic>
      <p:sp>
        <p:nvSpPr>
          <p:cNvPr id="148" name="Google Shape;148;p21"/>
          <p:cNvSpPr txBox="1"/>
          <p:nvPr/>
        </p:nvSpPr>
        <p:spPr>
          <a:xfrm>
            <a:off x="8545175" y="68700"/>
            <a:ext cx="7023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[11]</a:t>
            </a:r>
            <a:endParaRPr sz="18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p:tgtEl>
                                          <p:spTgt spid="14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 calcmode="lin" valueType="num">
                                      <p:cBhvr additive="base">
                                        <p:cTn id="10" dur="1000"/>
                                        <p:tgtEl>
                                          <p:spTgt spid="14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additive="base">
                                        <p:cTn id="13" dur="1000"/>
                                        <p:tgtEl>
                                          <p:spTgt spid="14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5"/>
                                        </p:tgtEl>
                                        <p:attrNameLst>
                                          <p:attrName>style.visibility</p:attrName>
                                        </p:attrNameLst>
                                      </p:cBhvr>
                                      <p:to>
                                        <p:strVal val="visible"/>
                                      </p:to>
                                    </p:set>
                                    <p:anim calcmode="lin" valueType="num">
                                      <p:cBhvr additive="base">
                                        <p:cTn id="18" dur="1000"/>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CC2C0524999E458AE2967DD12D19BA" ma:contentTypeVersion="13" ma:contentTypeDescription="Create a new document." ma:contentTypeScope="" ma:versionID="4f86c9615bda43aa70b7506aeaf50e8b">
  <xsd:schema xmlns:xsd="http://www.w3.org/2001/XMLSchema" xmlns:xs="http://www.w3.org/2001/XMLSchema" xmlns:p="http://schemas.microsoft.com/office/2006/metadata/properties" xmlns:ns3="83fcf224-85cd-4e63-a632-fdaf33d5de7b" xmlns:ns4="b4e828f8-c71c-4be4-a8f2-a559340deffe" targetNamespace="http://schemas.microsoft.com/office/2006/metadata/properties" ma:root="true" ma:fieldsID="d44a5130491ef232501d1f9d49dac1d6" ns3:_="" ns4:_="">
    <xsd:import namespace="83fcf224-85cd-4e63-a632-fdaf33d5de7b"/>
    <xsd:import namespace="b4e828f8-c71c-4be4-a8f2-a559340deff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fcf224-85cd-4e63-a632-fdaf33d5de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e828f8-c71c-4be4-a8f2-a559340def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3fcf224-85cd-4e63-a632-fdaf33d5de7b" xsi:nil="true"/>
  </documentManagement>
</p:properties>
</file>

<file path=customXml/itemProps1.xml><?xml version="1.0" encoding="utf-8"?>
<ds:datastoreItem xmlns:ds="http://schemas.openxmlformats.org/officeDocument/2006/customXml" ds:itemID="{845B1379-FEDF-4CFB-8E64-A35859583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fcf224-85cd-4e63-a632-fdaf33d5de7b"/>
    <ds:schemaRef ds:uri="b4e828f8-c71c-4be4-a8f2-a559340def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9DC3B2-1F0E-4622-8B48-817CA4F8AE7F}">
  <ds:schemaRefs>
    <ds:schemaRef ds:uri="http://schemas.microsoft.com/sharepoint/v3/contenttype/forms"/>
  </ds:schemaRefs>
</ds:datastoreItem>
</file>

<file path=customXml/itemProps3.xml><?xml version="1.0" encoding="utf-8"?>
<ds:datastoreItem xmlns:ds="http://schemas.openxmlformats.org/officeDocument/2006/customXml" ds:itemID="{EB500B53-1C17-4589-881F-183DBDBCEFCF}">
  <ds:schemaRefs>
    <ds:schemaRef ds:uri="http://purl.org/dc/elements/1.1/"/>
    <ds:schemaRef ds:uri="http://schemas.openxmlformats.org/package/2006/metadata/core-properties"/>
    <ds:schemaRef ds:uri="http://purl.org/dc/dcmitype/"/>
    <ds:schemaRef ds:uri="http://www.w3.org/XML/1998/namespace"/>
    <ds:schemaRef ds:uri="http://schemas.microsoft.com/office/2006/documentManagement/types"/>
    <ds:schemaRef ds:uri="83fcf224-85cd-4e63-a632-fdaf33d5de7b"/>
    <ds:schemaRef ds:uri="http://schemas.microsoft.com/office/infopath/2007/PartnerControls"/>
    <ds:schemaRef ds:uri="b4e828f8-c71c-4be4-a8f2-a559340deff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TotalTime>
  <Words>1109</Words>
  <Application>Microsoft Office PowerPoint</Application>
  <PresentationFormat>On-screen Show (16:9)</PresentationFormat>
  <Paragraphs>143</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Gravitas One</vt:lpstr>
      <vt:lpstr>Arial</vt:lpstr>
      <vt:lpstr>DM Serif Display</vt:lpstr>
      <vt:lpstr>Simple Light</vt:lpstr>
      <vt:lpstr>Developing Gamified Gardening Resources for Schools in Thessaloniki, Greece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Images</vt:lpstr>
      <vt:lpstr>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Tully, Joseph</cp:lastModifiedBy>
  <cp:revision>1</cp:revision>
  <dcterms:modified xsi:type="dcterms:W3CDTF">2026-03-02T21:33:59Z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0x010100D8CC2C0524999E458AE2967DD12D19BA</vt:lpwstr>
  </property>
</Properties>
</file>