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9144000" cy="5143500" type="screen16x9"/>
  <p:notesSz cx="6858000" cy="9144000"/>
  <p:embeddedFontLst>
    <p:embeddedFont>
      <p:font typeface="Figtree" pitchFamily="2" charset="0"/>
      <p:regular r:id="rId16"/>
      <p:bold r:id="rId17"/>
      <p:italic r:id="rId18"/>
      <p:boldItalic r:id="rId19"/>
    </p:embeddedFont>
    <p:embeddedFont>
      <p:font typeface="Figtree Black" pitchFamily="2" charset="0"/>
      <p:bold r:id="rId20"/>
      <p:italic r:id="rId21"/>
      <p:boldItalic r:id="rId22"/>
    </p:embeddedFont>
    <p:embeddedFont>
      <p:font typeface="Figtree Medium" pitchFamily="2" charset="0"/>
      <p:regular r:id="rId23"/>
      <p:bold r:id="rId24"/>
      <p:italic r:id="rId25"/>
      <p:boldItalic r:id="rId26"/>
    </p:embeddedFont>
    <p:embeddedFont>
      <p:font typeface="Figtree SemiBold" pitchFamily="2"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34"/>
    <p:restoredTop sz="94617"/>
  </p:normalViewPr>
  <p:slideViewPr>
    <p:cSldViewPr snapToGrid="0">
      <p:cViewPr varScale="1">
        <p:scale>
          <a:sx n="127" d="100"/>
          <a:sy n="127" d="100"/>
        </p:scale>
        <p:origin x="184" y="86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ca30344f0b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ca30344f0b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Aaron</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3ca30344f0b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3ca30344f0b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Aaron</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3c4a7dff1c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3c4a7dff1c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John</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3ca30344f0b_2_5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3ca30344f0b_2_5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ca30344f0b_0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3ca30344f0b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ca30344f0b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ca30344f0b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hailey</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3ca30344f0b_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3ca30344f0b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Hailey</a:t>
            </a:r>
            <a:endParaRPr/>
          </a:p>
          <a:p>
            <a:pPr marL="0" lvl="0" indent="0" algn="l" rtl="0">
              <a:spcBef>
                <a:spcPts val="0"/>
              </a:spcBef>
              <a:spcAft>
                <a:spcPts val="0"/>
              </a:spcAft>
              <a:buNone/>
            </a:pPr>
            <a:endParaRPr/>
          </a:p>
          <a:p>
            <a:pPr marL="0" lvl="0" indent="0" algn="l" rtl="0">
              <a:spcBef>
                <a:spcPts val="0"/>
              </a:spcBef>
              <a:spcAft>
                <a:spcPts val="0"/>
              </a:spcAft>
              <a:buNone/>
            </a:pPr>
            <a:r>
              <a:rPr lang="en"/>
              <a:t>In the 1990’s Policies implemented services for people with disabilities including vocational training programs, actions  </a:t>
            </a:r>
            <a:r>
              <a:rPr lang="en" sz="1200">
                <a:solidFill>
                  <a:schemeClr val="dk1"/>
                </a:solidFill>
                <a:latin typeface="Times New Roman"/>
                <a:ea typeface="Times New Roman"/>
                <a:cs typeface="Times New Roman"/>
                <a:sym typeface="Times New Roman"/>
              </a:rPr>
              <a:t>facilitating accessibility and rehabilitation in the labor market, subsidizing of employment providing the employers with specific motives so that the employment of disabled people will become easier, and incentives for business entrepreneurship with subsidies to young professionals who set up small businesses or formed partnerships (Magnoulious, 2012)</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ca30344f0b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3ca30344f0b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Sammy</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3ca30344f0b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3ca30344f0b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Sammy</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3ca30344f0b_0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3ca30344f0b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Sammy</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3ca30344f0b_4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3ca30344f0b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John</a:t>
            </a:r>
            <a:endParaRPr/>
          </a:p>
          <a:p>
            <a:pPr marL="0" lvl="0" indent="0" algn="l" rtl="0">
              <a:spcBef>
                <a:spcPts val="0"/>
              </a:spcBef>
              <a:spcAft>
                <a:spcPts val="0"/>
              </a:spcAft>
              <a:buNone/>
            </a:pPr>
            <a:r>
              <a:rPr lang="en"/>
              <a:t>Introduce as first objective</a:t>
            </a:r>
            <a:endParaRPr/>
          </a:p>
          <a:p>
            <a:pPr marL="0" lvl="0" indent="0" algn="l" rtl="0">
              <a:spcBef>
                <a:spcPts val="0"/>
              </a:spcBef>
              <a:spcAft>
                <a:spcPts val="0"/>
              </a:spcAft>
              <a:buNone/>
            </a:pPr>
            <a:r>
              <a:rPr lang="en"/>
              <a:t>Conduct observations- hoping to accompany SFA participants and caregivers on their field trips within the city</a:t>
            </a:r>
            <a:endParaRPr/>
          </a:p>
          <a:p>
            <a:pPr marL="0" lvl="0" indent="0" algn="l" rtl="0">
              <a:spcBef>
                <a:spcPts val="0"/>
              </a:spcBef>
              <a:spcAft>
                <a:spcPts val="0"/>
              </a:spcAft>
              <a:buNone/>
            </a:pPr>
            <a:r>
              <a:rPr lang="en"/>
              <a:t>Gain observations through field notes about communicative barriers and interactions with built environment</a:t>
            </a:r>
            <a:endParaRPr/>
          </a:p>
          <a:p>
            <a:pPr marL="0" lvl="0" indent="0" algn="l" rtl="0">
              <a:spcBef>
                <a:spcPts val="0"/>
              </a:spcBef>
              <a:spcAft>
                <a:spcPts val="0"/>
              </a:spcAft>
              <a:buNone/>
            </a:pPr>
            <a:r>
              <a:rPr lang="en"/>
              <a:t>Use 360 camera to capture physical obstacles as we are walking around</a:t>
            </a:r>
            <a:endParaRPr/>
          </a:p>
          <a:p>
            <a:pPr marL="0" lvl="0" indent="0" algn="l" rtl="0">
              <a:spcBef>
                <a:spcPts val="0"/>
              </a:spcBef>
              <a:spcAft>
                <a:spcPts val="0"/>
              </a:spcAft>
              <a:buNone/>
            </a:pPr>
            <a:endParaRPr/>
          </a:p>
          <a:p>
            <a:pPr marL="0" lvl="0" indent="0" algn="l" rtl="0">
              <a:spcBef>
                <a:spcPts val="0"/>
              </a:spcBef>
              <a:spcAft>
                <a:spcPts val="0"/>
              </a:spcAft>
              <a:buNone/>
            </a:pPr>
            <a:r>
              <a:rPr lang="en"/>
              <a:t>Since we are walking around we will conduct building assessments and pedestrian infrastructure assessment (talk shortly about each)</a:t>
            </a:r>
            <a:endParaRPr/>
          </a:p>
          <a:p>
            <a:pPr marL="0" lvl="0" indent="0" algn="l" rtl="0">
              <a:spcBef>
                <a:spcPts val="0"/>
              </a:spcBef>
              <a:spcAft>
                <a:spcPts val="0"/>
              </a:spcAft>
              <a:buNone/>
            </a:pPr>
            <a:r>
              <a:rPr lang="en"/>
              <a:t>Hoping to get a list of locations from eva, but also want to survey locations that aren't already welcoming</a:t>
            </a:r>
            <a:endParaRPr/>
          </a:p>
          <a:p>
            <a:pPr marL="0" lvl="0" indent="0" algn="l" rtl="0">
              <a:spcBef>
                <a:spcPts val="0"/>
              </a:spcBef>
              <a:spcAft>
                <a:spcPts val="0"/>
              </a:spcAft>
              <a:buNone/>
            </a:pPr>
            <a:endParaRPr/>
          </a:p>
          <a:p>
            <a:pPr marL="0" lvl="0" indent="0" algn="l" rtl="0">
              <a:spcBef>
                <a:spcPts val="0"/>
              </a:spcBef>
              <a:spcAft>
                <a:spcPts val="0"/>
              </a:spcAft>
              <a:buNone/>
            </a:pPr>
            <a:r>
              <a:rPr lang="en"/>
              <a:t>Want to survey employees, residents of the neighborhood, volunteers (clarify these aren’t SFA participants)</a:t>
            </a:r>
            <a:endParaRPr/>
          </a:p>
          <a:p>
            <a:pPr marL="0" lvl="0" indent="0" algn="l" rtl="0">
              <a:spcBef>
                <a:spcPts val="0"/>
              </a:spcBef>
              <a:spcAft>
                <a:spcPts val="0"/>
              </a:spcAft>
              <a:buNone/>
            </a:pPr>
            <a:r>
              <a:rPr lang="en"/>
              <a:t>Surveys purpose is to ask if people have obstacles in the neighborhood(communicative or physical) and where they’ve seen them</a:t>
            </a:r>
            <a:endParaRPr/>
          </a:p>
          <a:p>
            <a:pPr marL="0" lvl="0" indent="0" algn="l" rtl="0">
              <a:spcBef>
                <a:spcPts val="0"/>
              </a:spcBef>
              <a:spcAft>
                <a:spcPts val="0"/>
              </a:spcAft>
              <a:buNone/>
            </a:pPr>
            <a:r>
              <a:rPr lang="en"/>
              <a:t>Also will ask general questions for better data, all multiple choice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3ca30344f0b_2_5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3ca30344f0b_2_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Aaron</a:t>
            </a:r>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3ca30344f0b_2_5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3ca30344f0b_2_5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hailey</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spd="med">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hyperlink" Target="https://mapme.com/features/create-a-map-with-pins/" TargetMode="External"/><Relationship Id="rId13" Type="http://schemas.openxmlformats.org/officeDocument/2006/relationships/hyperlink" Target="https://www.wpi.edu/academics/global-school/faculty-staff" TargetMode="External"/><Relationship Id="rId3" Type="http://schemas.openxmlformats.org/officeDocument/2006/relationships/image" Target="../media/image4.png"/><Relationship Id="rId7" Type="http://schemas.openxmlformats.org/officeDocument/2006/relationships/hyperlink" Target="https://www.travel.gr/en/the-guides-en/guide-to-thessaloniki/" TargetMode="External"/><Relationship Id="rId12" Type="http://schemas.openxmlformats.org/officeDocument/2006/relationships/hyperlink" Target="https://thessdiktio.gr/en/organizations/%CF%83%CF%89%CE%BC%CE%B1-%CF%86%CE%B9%CE%BB%CF%89%CE%BD-%CE%B1%CE%BC%CE%B5%CE%B1-%CE%B4%CF%81%CE%B1%CF%83%CE%B7-%CE%B3%CE%B9%CE%B1-%CF%84%CE%BF-%CE%BA%CE%B1%CF%84%CE%B9-%CE%B1%CE%BB%CE%BB%CE%BF/"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hyperlink" Target="https://www.youtube.com/shorts/TyMd_wuyAmw?feature=share" TargetMode="External"/><Relationship Id="rId11" Type="http://schemas.openxmlformats.org/officeDocument/2006/relationships/hyperlink" Target="http://canva.com" TargetMode="External"/><Relationship Id="rId5" Type="http://schemas.openxmlformats.org/officeDocument/2006/relationships/hyperlink" Target="https://www.youtube.com/watch?v=aPknwW8mPAM" TargetMode="External"/><Relationship Id="rId10" Type="http://schemas.openxmlformats.org/officeDocument/2006/relationships/hyperlink" Target="https://www.flaticon.com/free-icon/pamphlet_3010037" TargetMode="External"/><Relationship Id="rId4" Type="http://schemas.openxmlformats.org/officeDocument/2006/relationships/hyperlink" Target="https://www.expedia.com/Thessaloniki-Old-Town-Thessaloniki.dx6335980" TargetMode="External"/><Relationship Id="rId9" Type="http://schemas.openxmlformats.org/officeDocument/2006/relationships/hyperlink" Target="https://visit-centralmacedonia.gr/en/where-to-go/55/1-thessaloniki/6/historic-center-of-thessaloniki"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6.jpeg"/><Relationship Id="rId2" Type="http://schemas.openxmlformats.org/officeDocument/2006/relationships/video" Target="https://www.youtube.com/embed/TyMd_wuyAmw?feature=oembed" TargetMode="External"/><Relationship Id="rId1" Type="http://schemas.openxmlformats.org/officeDocument/2006/relationships/video" Target="https://www.youtube.com/embed/aPknwW8mPAM?feature=oembed" TargetMode="Externa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mt="50000"/>
          </a:blip>
          <a:stretch>
            <a:fillRect/>
          </a:stretch>
        </p:blipFill>
        <p:spPr>
          <a:xfrm>
            <a:off x="0" y="0"/>
            <a:ext cx="9144003" cy="5143500"/>
          </a:xfrm>
          <a:prstGeom prst="rect">
            <a:avLst/>
          </a:prstGeom>
          <a:noFill/>
          <a:ln>
            <a:noFill/>
          </a:ln>
        </p:spPr>
      </p:pic>
      <p:sp>
        <p:nvSpPr>
          <p:cNvPr id="55" name="Google Shape;55;p13"/>
          <p:cNvSpPr/>
          <p:nvPr/>
        </p:nvSpPr>
        <p:spPr>
          <a:xfrm>
            <a:off x="2226150" y="922075"/>
            <a:ext cx="4691700" cy="3178800"/>
          </a:xfrm>
          <a:prstGeom prst="rect">
            <a:avLst/>
          </a:prstGeom>
          <a:solidFill>
            <a:srgbClr val="FFF6DB"/>
          </a:solidFill>
          <a:ln w="76200"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6" name="Google Shape;56;p13" descr="Movement for Change"/>
          <p:cNvPicPr preferRelativeResize="0"/>
          <p:nvPr/>
        </p:nvPicPr>
        <p:blipFill>
          <a:blip r:embed="rId4">
            <a:alphaModFix/>
          </a:blip>
          <a:stretch>
            <a:fillRect/>
          </a:stretch>
        </p:blipFill>
        <p:spPr>
          <a:xfrm>
            <a:off x="7531088" y="139171"/>
            <a:ext cx="1484437" cy="1496700"/>
          </a:xfrm>
          <a:prstGeom prst="rect">
            <a:avLst/>
          </a:prstGeom>
          <a:noFill/>
          <a:ln>
            <a:noFill/>
          </a:ln>
        </p:spPr>
      </p:pic>
      <p:sp>
        <p:nvSpPr>
          <p:cNvPr id="57" name="Google Shape;57;p13"/>
          <p:cNvSpPr txBox="1">
            <a:spLocks noGrp="1"/>
          </p:cNvSpPr>
          <p:nvPr>
            <p:ph type="ctrTitle"/>
          </p:nvPr>
        </p:nvSpPr>
        <p:spPr>
          <a:xfrm>
            <a:off x="2458650" y="1259884"/>
            <a:ext cx="4226700" cy="1809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2500" b="1">
                <a:solidFill>
                  <a:srgbClr val="333333"/>
                </a:solidFill>
                <a:latin typeface="Figtree"/>
                <a:ea typeface="Figtree"/>
                <a:cs typeface="Figtree"/>
                <a:sym typeface="Figtree"/>
              </a:rPr>
              <a:t>Assessing Accessibility and Inclusion: A Neighborhood Study Surrounding the SFA Community </a:t>
            </a:r>
            <a:endParaRPr sz="2500" b="1">
              <a:latin typeface="Figtree"/>
              <a:ea typeface="Figtree"/>
              <a:cs typeface="Figtree"/>
              <a:sym typeface="Figtree"/>
            </a:endParaRPr>
          </a:p>
        </p:txBody>
      </p:sp>
      <p:sp>
        <p:nvSpPr>
          <p:cNvPr id="58" name="Google Shape;58;p13"/>
          <p:cNvSpPr txBox="1">
            <a:spLocks noGrp="1"/>
          </p:cNvSpPr>
          <p:nvPr>
            <p:ph type="subTitle" idx="1"/>
          </p:nvPr>
        </p:nvSpPr>
        <p:spPr>
          <a:xfrm>
            <a:off x="2375850" y="3069475"/>
            <a:ext cx="4392300" cy="11208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1500">
                <a:solidFill>
                  <a:srgbClr val="333333"/>
                </a:solidFill>
                <a:latin typeface="Figtree"/>
                <a:ea typeface="Figtree"/>
                <a:cs typeface="Figtree"/>
                <a:sym typeface="Figtree"/>
              </a:rPr>
              <a:t>Aaron Green, John McDermott, Sammy Scampoli, and Hailey Zembrzuski</a:t>
            </a:r>
            <a:endParaRPr sz="1500">
              <a:solidFill>
                <a:srgbClr val="333333"/>
              </a:solidFill>
              <a:latin typeface="Figtree"/>
              <a:ea typeface="Figtree"/>
              <a:cs typeface="Figtree"/>
              <a:sym typeface="Figtree"/>
            </a:endParaRPr>
          </a:p>
          <a:p>
            <a:pPr marL="0" lvl="0" indent="0" algn="ctr" rtl="0">
              <a:spcBef>
                <a:spcPts val="0"/>
              </a:spcBef>
              <a:spcAft>
                <a:spcPts val="0"/>
              </a:spcAft>
              <a:buNone/>
            </a:pPr>
            <a:endParaRPr sz="1200">
              <a:solidFill>
                <a:srgbClr val="333333"/>
              </a:solidFill>
              <a:latin typeface="Figtree"/>
              <a:ea typeface="Figtree"/>
              <a:cs typeface="Figtree"/>
              <a:sym typeface="Figtree"/>
            </a:endParaRPr>
          </a:p>
          <a:p>
            <a:pPr marL="0" lvl="0" indent="0" algn="ctr" rtl="0">
              <a:spcBef>
                <a:spcPts val="0"/>
              </a:spcBef>
              <a:spcAft>
                <a:spcPts val="0"/>
              </a:spcAft>
              <a:buNone/>
            </a:pPr>
            <a:r>
              <a:rPr lang="en" sz="1200">
                <a:solidFill>
                  <a:srgbClr val="333333"/>
                </a:solidFill>
                <a:latin typeface="Figtree"/>
                <a:ea typeface="Figtree"/>
                <a:cs typeface="Figtree"/>
                <a:sym typeface="Figtree"/>
              </a:rPr>
              <a:t>March 2nd, 2026</a:t>
            </a:r>
            <a:endParaRPr sz="1200">
              <a:solidFill>
                <a:srgbClr val="333333"/>
              </a:solidFill>
              <a:latin typeface="Figtree"/>
              <a:ea typeface="Figtree"/>
              <a:cs typeface="Figtree"/>
              <a:sym typeface="Figtree"/>
            </a:endParaRPr>
          </a:p>
        </p:txBody>
      </p:sp>
      <p:pic>
        <p:nvPicPr>
          <p:cNvPr id="59" name="Google Shape;59;p13"/>
          <p:cNvPicPr preferRelativeResize="0"/>
          <p:nvPr/>
        </p:nvPicPr>
        <p:blipFill>
          <a:blip r:embed="rId5">
            <a:alphaModFix/>
          </a:blip>
          <a:stretch>
            <a:fillRect/>
          </a:stretch>
        </p:blipFill>
        <p:spPr>
          <a:xfrm>
            <a:off x="97775" y="139175"/>
            <a:ext cx="1125087" cy="1120700"/>
          </a:xfrm>
          <a:prstGeom prst="rect">
            <a:avLst/>
          </a:prstGeom>
          <a:noFill/>
          <a:ln>
            <a:noFill/>
          </a:ln>
        </p:spPr>
      </p:pic>
      <p:sp>
        <p:nvSpPr>
          <p:cNvPr id="60" name="Google Shape;60;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1200" b="1">
                <a:solidFill>
                  <a:schemeClr val="dk1"/>
                </a:solidFill>
                <a:latin typeface="Figtree"/>
                <a:ea typeface="Figtree"/>
                <a:cs typeface="Figtree"/>
                <a:sym typeface="Figtree"/>
              </a:rPr>
              <a:t>1</a:t>
            </a:fld>
            <a:endParaRPr sz="1200" b="1">
              <a:solidFill>
                <a:schemeClr val="dk1"/>
              </a:solidFill>
              <a:latin typeface="Figtree"/>
              <a:ea typeface="Figtree"/>
              <a:cs typeface="Figtree"/>
              <a:sym typeface="Figtree"/>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6F1"/>
        </a:solidFill>
        <a:effectLst/>
      </p:bgPr>
    </p:bg>
    <p:spTree>
      <p:nvGrpSpPr>
        <p:cNvPr id="1" name="Shape 162"/>
        <p:cNvGrpSpPr/>
        <p:nvPr/>
      </p:nvGrpSpPr>
      <p:grpSpPr>
        <a:xfrm>
          <a:off x="0" y="0"/>
          <a:ext cx="0" cy="0"/>
          <a:chOff x="0" y="0"/>
          <a:chExt cx="0" cy="0"/>
        </a:xfrm>
      </p:grpSpPr>
      <p:pic>
        <p:nvPicPr>
          <p:cNvPr id="163" name="Google Shape;163;p22"/>
          <p:cNvPicPr preferRelativeResize="0"/>
          <p:nvPr/>
        </p:nvPicPr>
        <p:blipFill>
          <a:blip r:embed="rId3">
            <a:alphaModFix amt="80000"/>
          </a:blip>
          <a:stretch>
            <a:fillRect/>
          </a:stretch>
        </p:blipFill>
        <p:spPr>
          <a:xfrm>
            <a:off x="0" y="0"/>
            <a:ext cx="9144000" cy="5143501"/>
          </a:xfrm>
          <a:prstGeom prst="rect">
            <a:avLst/>
          </a:prstGeom>
          <a:noFill/>
          <a:ln>
            <a:noFill/>
          </a:ln>
        </p:spPr>
      </p:pic>
      <p:sp>
        <p:nvSpPr>
          <p:cNvPr id="164" name="Google Shape;164;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200">
                <a:latin typeface="Figtree Black"/>
                <a:ea typeface="Figtree Black"/>
                <a:cs typeface="Figtree Black"/>
                <a:sym typeface="Figtree Black"/>
              </a:rPr>
              <a:t>Informative Pamphlet</a:t>
            </a:r>
            <a:endParaRPr sz="2200">
              <a:latin typeface="Figtree Black"/>
              <a:ea typeface="Figtree Black"/>
              <a:cs typeface="Figtree Black"/>
              <a:sym typeface="Figtree Black"/>
            </a:endParaRPr>
          </a:p>
        </p:txBody>
      </p:sp>
      <p:sp>
        <p:nvSpPr>
          <p:cNvPr id="165" name="Google Shape;165;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1200" b="1">
                <a:solidFill>
                  <a:schemeClr val="dk1"/>
                </a:solidFill>
                <a:latin typeface="Figtree"/>
                <a:ea typeface="Figtree"/>
                <a:cs typeface="Figtree"/>
                <a:sym typeface="Figtree"/>
              </a:rPr>
              <a:t>10</a:t>
            </a:fld>
            <a:endParaRPr sz="1200" b="1">
              <a:solidFill>
                <a:schemeClr val="dk1"/>
              </a:solidFill>
              <a:latin typeface="Figtree"/>
              <a:ea typeface="Figtree"/>
              <a:cs typeface="Figtree"/>
              <a:sym typeface="Figtree"/>
            </a:endParaRPr>
          </a:p>
        </p:txBody>
      </p:sp>
      <p:pic>
        <p:nvPicPr>
          <p:cNvPr id="166" name="Google Shape;166;p22"/>
          <p:cNvPicPr preferRelativeResize="0"/>
          <p:nvPr/>
        </p:nvPicPr>
        <p:blipFill>
          <a:blip r:embed="rId4">
            <a:alphaModFix/>
          </a:blip>
          <a:stretch>
            <a:fillRect/>
          </a:stretch>
        </p:blipFill>
        <p:spPr>
          <a:xfrm>
            <a:off x="438995" y="1188800"/>
            <a:ext cx="4063051" cy="3146851"/>
          </a:xfrm>
          <a:prstGeom prst="rect">
            <a:avLst/>
          </a:prstGeom>
          <a:noFill/>
          <a:ln w="19050" cap="flat" cmpd="sng">
            <a:solidFill>
              <a:srgbClr val="999999"/>
            </a:solidFill>
            <a:prstDash val="solid"/>
            <a:round/>
            <a:headEnd type="none" w="sm" len="sm"/>
            <a:tailEnd type="none" w="sm" len="sm"/>
          </a:ln>
        </p:spPr>
      </p:pic>
      <p:sp>
        <p:nvSpPr>
          <p:cNvPr id="167" name="Google Shape;167;p22"/>
          <p:cNvSpPr txBox="1"/>
          <p:nvPr/>
        </p:nvSpPr>
        <p:spPr>
          <a:xfrm>
            <a:off x="615175" y="4335650"/>
            <a:ext cx="3710700" cy="33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dk2"/>
                </a:solidFill>
                <a:latin typeface="Figtree"/>
                <a:ea typeface="Figtree"/>
                <a:cs typeface="Figtree"/>
                <a:sym typeface="Figtree"/>
              </a:rPr>
              <a:t>Example informative pamphlet for physical accessibility.</a:t>
            </a:r>
            <a:endParaRPr sz="1200">
              <a:solidFill>
                <a:schemeClr val="dk2"/>
              </a:solidFill>
              <a:latin typeface="Figtree"/>
              <a:ea typeface="Figtree"/>
              <a:cs typeface="Figtree"/>
              <a:sym typeface="Figtree"/>
            </a:endParaRPr>
          </a:p>
        </p:txBody>
      </p:sp>
      <p:sp>
        <p:nvSpPr>
          <p:cNvPr id="168" name="Google Shape;168;p22"/>
          <p:cNvSpPr txBox="1"/>
          <p:nvPr/>
        </p:nvSpPr>
        <p:spPr>
          <a:xfrm>
            <a:off x="4968500" y="1628550"/>
            <a:ext cx="3826500" cy="18864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2"/>
              </a:buClr>
              <a:buSzPts val="1800"/>
              <a:buFont typeface="Figtree"/>
              <a:buChar char="●"/>
            </a:pPr>
            <a:r>
              <a:rPr lang="en" sz="1800">
                <a:solidFill>
                  <a:schemeClr val="dk2"/>
                </a:solidFill>
                <a:latin typeface="Figtree"/>
                <a:ea typeface="Figtree"/>
                <a:cs typeface="Figtree"/>
                <a:sym typeface="Figtree"/>
              </a:rPr>
              <a:t>Bring awareness to the neighborhood about disability to improve belonging</a:t>
            </a:r>
            <a:endParaRPr sz="1800">
              <a:solidFill>
                <a:schemeClr val="dk2"/>
              </a:solidFill>
              <a:latin typeface="Figtree"/>
              <a:ea typeface="Figtree"/>
              <a:cs typeface="Figtree"/>
              <a:sym typeface="Figtree"/>
            </a:endParaRPr>
          </a:p>
          <a:p>
            <a:pPr marL="457200" lvl="0" indent="-342900" algn="l" rtl="0">
              <a:spcBef>
                <a:spcPts val="0"/>
              </a:spcBef>
              <a:spcAft>
                <a:spcPts val="0"/>
              </a:spcAft>
              <a:buClr>
                <a:schemeClr val="dk2"/>
              </a:buClr>
              <a:buSzPts val="1800"/>
              <a:buFont typeface="Figtree"/>
              <a:buChar char="●"/>
            </a:pPr>
            <a:r>
              <a:rPr lang="en" sz="1800">
                <a:solidFill>
                  <a:schemeClr val="dk2"/>
                </a:solidFill>
                <a:latin typeface="Figtree"/>
                <a:ea typeface="Figtree"/>
                <a:cs typeface="Figtree"/>
                <a:sym typeface="Figtree"/>
              </a:rPr>
              <a:t>Provide the SFA community with current information about accessible spaces</a:t>
            </a:r>
            <a:endParaRPr sz="1800">
              <a:solidFill>
                <a:schemeClr val="dk2"/>
              </a:solidFill>
              <a:latin typeface="Figtree"/>
              <a:ea typeface="Figtree"/>
              <a:cs typeface="Figtree"/>
              <a:sym typeface="Figtre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6"/>
                                        </p:tgtEl>
                                        <p:attrNameLst>
                                          <p:attrName>style.visibility</p:attrName>
                                        </p:attrNameLst>
                                      </p:cBhvr>
                                      <p:to>
                                        <p:strVal val="visible"/>
                                      </p:to>
                                    </p:set>
                                    <p:animEffect transition="in" filter="fade">
                                      <p:cBhvr>
                                        <p:cTn id="7" dur="1000"/>
                                        <p:tgtEl>
                                          <p:spTgt spid="166"/>
                                        </p:tgtEl>
                                      </p:cBhvr>
                                    </p:animEffect>
                                  </p:childTnLst>
                                </p:cTn>
                              </p:par>
                              <p:par>
                                <p:cTn id="8" presetID="10" presetClass="entr" presetSubtype="0" fill="hold" nodeType="withEffect">
                                  <p:stCondLst>
                                    <p:cond delay="0"/>
                                  </p:stCondLst>
                                  <p:childTnLst>
                                    <p:set>
                                      <p:cBhvr>
                                        <p:cTn id="9" dur="1" fill="hold">
                                          <p:stCondLst>
                                            <p:cond delay="0"/>
                                          </p:stCondLst>
                                        </p:cTn>
                                        <p:tgtEl>
                                          <p:spTgt spid="167"/>
                                        </p:tgtEl>
                                        <p:attrNameLst>
                                          <p:attrName>style.visibility</p:attrName>
                                        </p:attrNameLst>
                                      </p:cBhvr>
                                      <p:to>
                                        <p:strVal val="visible"/>
                                      </p:to>
                                    </p:set>
                                    <p:animEffect transition="in" filter="fade">
                                      <p:cBhvr>
                                        <p:cTn id="10" dur="1000"/>
                                        <p:tgtEl>
                                          <p:spTgt spid="167"/>
                                        </p:tgtEl>
                                      </p:cBhvr>
                                    </p:animEffect>
                                  </p:childTnLst>
                                </p:cTn>
                              </p:par>
                              <p:par>
                                <p:cTn id="11" presetID="10" presetClass="entr" presetSubtype="0" fill="hold" nodeType="withEffect">
                                  <p:stCondLst>
                                    <p:cond delay="0"/>
                                  </p:stCondLst>
                                  <p:childTnLst>
                                    <p:set>
                                      <p:cBhvr>
                                        <p:cTn id="12" dur="1" fill="hold">
                                          <p:stCondLst>
                                            <p:cond delay="0"/>
                                          </p:stCondLst>
                                        </p:cTn>
                                        <p:tgtEl>
                                          <p:spTgt spid="168"/>
                                        </p:tgtEl>
                                        <p:attrNameLst>
                                          <p:attrName>style.visibility</p:attrName>
                                        </p:attrNameLst>
                                      </p:cBhvr>
                                      <p:to>
                                        <p:strVal val="visible"/>
                                      </p:to>
                                    </p:set>
                                    <p:animEffect transition="in" filter="fade">
                                      <p:cBhvr>
                                        <p:cTn id="13" dur="1000"/>
                                        <p:tgtEl>
                                          <p:spTgt spid="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23"/>
          <p:cNvPicPr preferRelativeResize="0"/>
          <p:nvPr/>
        </p:nvPicPr>
        <p:blipFill>
          <a:blip r:embed="rId3">
            <a:alphaModFix amt="80000"/>
          </a:blip>
          <a:stretch>
            <a:fillRect/>
          </a:stretch>
        </p:blipFill>
        <p:spPr>
          <a:xfrm>
            <a:off x="0" y="0"/>
            <a:ext cx="9144000" cy="5143501"/>
          </a:xfrm>
          <a:prstGeom prst="rect">
            <a:avLst/>
          </a:prstGeom>
          <a:noFill/>
          <a:ln>
            <a:noFill/>
          </a:ln>
        </p:spPr>
      </p:pic>
      <p:sp>
        <p:nvSpPr>
          <p:cNvPr id="174" name="Google Shape;174;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latin typeface="Figtree Black"/>
                <a:ea typeface="Figtree Black"/>
                <a:cs typeface="Figtree Black"/>
                <a:sym typeface="Figtree Black"/>
              </a:rPr>
              <a:t>Acknowledgements</a:t>
            </a:r>
            <a:endParaRPr>
              <a:latin typeface="Figtree Black"/>
              <a:ea typeface="Figtree Black"/>
              <a:cs typeface="Figtree Black"/>
              <a:sym typeface="Figtree Black"/>
            </a:endParaRPr>
          </a:p>
        </p:txBody>
      </p:sp>
      <p:sp>
        <p:nvSpPr>
          <p:cNvPr id="175" name="Google Shape;175;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11</a:t>
            </a:fld>
            <a:endParaRPr/>
          </a:p>
        </p:txBody>
      </p:sp>
      <p:pic>
        <p:nvPicPr>
          <p:cNvPr id="176" name="Google Shape;176;p23"/>
          <p:cNvPicPr preferRelativeResize="0"/>
          <p:nvPr/>
        </p:nvPicPr>
        <p:blipFill>
          <a:blip r:embed="rId4">
            <a:alphaModFix/>
          </a:blip>
          <a:stretch>
            <a:fillRect/>
          </a:stretch>
        </p:blipFill>
        <p:spPr>
          <a:xfrm>
            <a:off x="311700" y="1370841"/>
            <a:ext cx="2194699" cy="2194699"/>
          </a:xfrm>
          <a:prstGeom prst="rect">
            <a:avLst/>
          </a:prstGeom>
          <a:noFill/>
          <a:ln>
            <a:noFill/>
          </a:ln>
        </p:spPr>
      </p:pic>
      <p:sp>
        <p:nvSpPr>
          <p:cNvPr id="177" name="Google Shape;177;p23"/>
          <p:cNvSpPr txBox="1"/>
          <p:nvPr/>
        </p:nvSpPr>
        <p:spPr>
          <a:xfrm>
            <a:off x="311650" y="3565541"/>
            <a:ext cx="2194800" cy="631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chemeClr val="dk2"/>
                </a:solidFill>
                <a:latin typeface="Figtree"/>
                <a:ea typeface="Figtree"/>
                <a:cs typeface="Figtree"/>
                <a:sym typeface="Figtree"/>
              </a:rPr>
              <a:t>Melissa Butler</a:t>
            </a:r>
            <a:endParaRPr sz="1700">
              <a:solidFill>
                <a:schemeClr val="dk2"/>
              </a:solidFill>
              <a:latin typeface="Figtree"/>
              <a:ea typeface="Figtree"/>
              <a:cs typeface="Figtree"/>
              <a:sym typeface="Figtree"/>
            </a:endParaRPr>
          </a:p>
          <a:p>
            <a:pPr marL="0" lvl="0" indent="0" algn="ctr" rtl="0">
              <a:spcBef>
                <a:spcPts val="0"/>
              </a:spcBef>
              <a:spcAft>
                <a:spcPts val="0"/>
              </a:spcAft>
              <a:buNone/>
            </a:pPr>
            <a:r>
              <a:rPr lang="en" sz="1200">
                <a:solidFill>
                  <a:schemeClr val="dk2"/>
                </a:solidFill>
                <a:latin typeface="Figtree"/>
                <a:ea typeface="Figtree"/>
                <a:cs typeface="Figtree"/>
                <a:sym typeface="Figtree"/>
              </a:rPr>
              <a:t>(Project Advisor)</a:t>
            </a:r>
            <a:endParaRPr sz="1200">
              <a:solidFill>
                <a:schemeClr val="dk2"/>
              </a:solidFill>
              <a:latin typeface="Figtree"/>
              <a:ea typeface="Figtree"/>
              <a:cs typeface="Figtree"/>
              <a:sym typeface="Figtree"/>
            </a:endParaRPr>
          </a:p>
        </p:txBody>
      </p:sp>
      <p:pic>
        <p:nvPicPr>
          <p:cNvPr id="178" name="Google Shape;178;p23" title="Screenshot 2026-03-02 at 12.07.54 PM.png"/>
          <p:cNvPicPr preferRelativeResize="0"/>
          <p:nvPr/>
        </p:nvPicPr>
        <p:blipFill rotWithShape="1">
          <a:blip r:embed="rId5">
            <a:alphaModFix/>
          </a:blip>
          <a:srcRect b="2837"/>
          <a:stretch/>
        </p:blipFill>
        <p:spPr>
          <a:xfrm>
            <a:off x="3474650" y="1431228"/>
            <a:ext cx="2194700" cy="2073925"/>
          </a:xfrm>
          <a:prstGeom prst="rect">
            <a:avLst/>
          </a:prstGeom>
          <a:noFill/>
          <a:ln>
            <a:noFill/>
          </a:ln>
        </p:spPr>
      </p:pic>
      <p:sp>
        <p:nvSpPr>
          <p:cNvPr id="179" name="Google Shape;179;p23"/>
          <p:cNvSpPr txBox="1"/>
          <p:nvPr/>
        </p:nvSpPr>
        <p:spPr>
          <a:xfrm>
            <a:off x="3474600" y="3505141"/>
            <a:ext cx="2194800" cy="631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chemeClr val="dk2"/>
                </a:solidFill>
                <a:latin typeface="Figtree"/>
                <a:ea typeface="Figtree"/>
                <a:cs typeface="Figtree"/>
                <a:sym typeface="Figtree"/>
              </a:rPr>
              <a:t>Robert Kinicki</a:t>
            </a:r>
            <a:endParaRPr sz="1700">
              <a:solidFill>
                <a:schemeClr val="dk2"/>
              </a:solidFill>
              <a:latin typeface="Figtree"/>
              <a:ea typeface="Figtree"/>
              <a:cs typeface="Figtree"/>
              <a:sym typeface="Figtree"/>
            </a:endParaRPr>
          </a:p>
          <a:p>
            <a:pPr marL="0" lvl="0" indent="0" algn="ctr" rtl="0">
              <a:spcBef>
                <a:spcPts val="0"/>
              </a:spcBef>
              <a:spcAft>
                <a:spcPts val="0"/>
              </a:spcAft>
              <a:buNone/>
            </a:pPr>
            <a:r>
              <a:rPr lang="en" sz="1200">
                <a:solidFill>
                  <a:schemeClr val="dk2"/>
                </a:solidFill>
                <a:latin typeface="Figtree"/>
                <a:ea typeface="Figtree"/>
                <a:cs typeface="Figtree"/>
                <a:sym typeface="Figtree"/>
              </a:rPr>
              <a:t>(Project Advisor)</a:t>
            </a:r>
            <a:endParaRPr sz="1200">
              <a:solidFill>
                <a:schemeClr val="dk2"/>
              </a:solidFill>
              <a:latin typeface="Figtree"/>
              <a:ea typeface="Figtree"/>
              <a:cs typeface="Figtree"/>
              <a:sym typeface="Figtree"/>
            </a:endParaRPr>
          </a:p>
        </p:txBody>
      </p:sp>
      <p:pic>
        <p:nvPicPr>
          <p:cNvPr id="180" name="Google Shape;180;p23" descr="Movement for Change"/>
          <p:cNvPicPr preferRelativeResize="0"/>
          <p:nvPr/>
        </p:nvPicPr>
        <p:blipFill>
          <a:blip r:embed="rId6">
            <a:alphaModFix/>
          </a:blip>
          <a:stretch>
            <a:fillRect/>
          </a:stretch>
        </p:blipFill>
        <p:spPr>
          <a:xfrm>
            <a:off x="6676525" y="1365816"/>
            <a:ext cx="2116820" cy="2134325"/>
          </a:xfrm>
          <a:prstGeom prst="rect">
            <a:avLst/>
          </a:prstGeom>
          <a:noFill/>
          <a:ln>
            <a:noFill/>
          </a:ln>
        </p:spPr>
      </p:pic>
      <p:sp>
        <p:nvSpPr>
          <p:cNvPr id="181" name="Google Shape;181;p23"/>
          <p:cNvSpPr txBox="1"/>
          <p:nvPr/>
        </p:nvSpPr>
        <p:spPr>
          <a:xfrm>
            <a:off x="6637538" y="3560516"/>
            <a:ext cx="2194800" cy="631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chemeClr val="dk2"/>
                </a:solidFill>
                <a:latin typeface="Figtree"/>
                <a:ea typeface="Figtree"/>
                <a:cs typeface="Figtree"/>
                <a:sym typeface="Figtree"/>
              </a:rPr>
              <a:t>Drasi Gia to Kati Allo</a:t>
            </a:r>
            <a:endParaRPr sz="1700">
              <a:solidFill>
                <a:schemeClr val="dk2"/>
              </a:solidFill>
              <a:latin typeface="Figtree"/>
              <a:ea typeface="Figtree"/>
              <a:cs typeface="Figtree"/>
              <a:sym typeface="Figtree"/>
            </a:endParaRPr>
          </a:p>
          <a:p>
            <a:pPr marL="0" lvl="0" indent="0" algn="ctr" rtl="0">
              <a:spcBef>
                <a:spcPts val="0"/>
              </a:spcBef>
              <a:spcAft>
                <a:spcPts val="0"/>
              </a:spcAft>
              <a:buNone/>
            </a:pPr>
            <a:r>
              <a:rPr lang="en" sz="1200">
                <a:solidFill>
                  <a:schemeClr val="dk2"/>
                </a:solidFill>
                <a:latin typeface="Figtree"/>
                <a:ea typeface="Figtree"/>
                <a:cs typeface="Figtree"/>
                <a:sym typeface="Figtree"/>
              </a:rPr>
              <a:t>(Partner Organization)</a:t>
            </a:r>
            <a:endParaRPr sz="1200">
              <a:solidFill>
                <a:schemeClr val="dk2"/>
              </a:solidFill>
              <a:latin typeface="Figtree"/>
              <a:ea typeface="Figtree"/>
              <a:cs typeface="Figtree"/>
              <a:sym typeface="Figtree"/>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Google Shape;186;p24"/>
          <p:cNvPicPr preferRelativeResize="0"/>
          <p:nvPr/>
        </p:nvPicPr>
        <p:blipFill>
          <a:blip r:embed="rId3">
            <a:alphaModFix amt="80000"/>
          </a:blip>
          <a:stretch>
            <a:fillRect/>
          </a:stretch>
        </p:blipFill>
        <p:spPr>
          <a:xfrm>
            <a:off x="0" y="0"/>
            <a:ext cx="9144000" cy="5143501"/>
          </a:xfrm>
          <a:prstGeom prst="rect">
            <a:avLst/>
          </a:prstGeom>
          <a:noFill/>
          <a:ln>
            <a:noFill/>
          </a:ln>
        </p:spPr>
      </p:pic>
      <p:sp>
        <p:nvSpPr>
          <p:cNvPr id="187" name="Google Shape;187;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latin typeface="Figtree Black"/>
                <a:ea typeface="Figtree Black"/>
                <a:cs typeface="Figtree Black"/>
                <a:sym typeface="Figtree Black"/>
              </a:rPr>
              <a:t>Image Sources</a:t>
            </a:r>
            <a:endParaRPr>
              <a:latin typeface="Figtree Black"/>
              <a:ea typeface="Figtree Black"/>
              <a:cs typeface="Figtree Black"/>
              <a:sym typeface="Figtree Black"/>
            </a:endParaRPr>
          </a:p>
          <a:p>
            <a:pPr marL="0" lvl="0" indent="0" algn="l" rtl="0">
              <a:spcBef>
                <a:spcPts val="0"/>
              </a:spcBef>
              <a:spcAft>
                <a:spcPts val="0"/>
              </a:spcAft>
              <a:buNone/>
            </a:pPr>
            <a:endParaRPr/>
          </a:p>
        </p:txBody>
      </p:sp>
      <p:sp>
        <p:nvSpPr>
          <p:cNvPr id="188" name="Google Shape;188;p2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sz="1100"/>
          </a:p>
          <a:p>
            <a:pPr marL="0" lvl="0" indent="0" algn="l" rtl="0">
              <a:spcBef>
                <a:spcPts val="0"/>
              </a:spcBef>
              <a:spcAft>
                <a:spcPts val="0"/>
              </a:spcAft>
              <a:buNone/>
            </a:pPr>
            <a:r>
              <a:rPr lang="en" sz="1100"/>
              <a:t>1. </a:t>
            </a:r>
            <a:r>
              <a:rPr lang="en" sz="1100" u="sng">
                <a:solidFill>
                  <a:schemeClr val="hlink"/>
                </a:solidFill>
                <a:hlinkClick r:id="rId4"/>
              </a:rPr>
              <a:t>https://www.expedia.com/Thessaloniki-Old-Town-Thessaloniki.dx6335980</a:t>
            </a:r>
            <a:r>
              <a:rPr lang="en" sz="1100"/>
              <a:t> </a:t>
            </a:r>
            <a:endParaRPr sz="1100"/>
          </a:p>
          <a:p>
            <a:pPr marL="0" lvl="0" indent="0" algn="l" rtl="0">
              <a:spcBef>
                <a:spcPts val="0"/>
              </a:spcBef>
              <a:spcAft>
                <a:spcPts val="0"/>
              </a:spcAft>
              <a:buNone/>
            </a:pPr>
            <a:r>
              <a:rPr lang="en" sz="1100"/>
              <a:t>2. </a:t>
            </a:r>
            <a:r>
              <a:rPr lang="en" sz="1100" u="sng">
                <a:solidFill>
                  <a:schemeClr val="hlink"/>
                </a:solidFill>
                <a:hlinkClick r:id="rId5"/>
              </a:rPr>
              <a:t>https://www.youtube.com/watch?v=aPknwW8mPAM</a:t>
            </a:r>
            <a:r>
              <a:rPr lang="en" sz="1100"/>
              <a:t> </a:t>
            </a:r>
            <a:endParaRPr sz="1100"/>
          </a:p>
          <a:p>
            <a:pPr marL="0" lvl="0" indent="0" algn="l" rtl="0">
              <a:spcBef>
                <a:spcPts val="0"/>
              </a:spcBef>
              <a:spcAft>
                <a:spcPts val="0"/>
              </a:spcAft>
              <a:buNone/>
            </a:pPr>
            <a:r>
              <a:rPr lang="en" sz="1100"/>
              <a:t>2. </a:t>
            </a:r>
            <a:r>
              <a:rPr lang="en" sz="1100" u="sng">
                <a:solidFill>
                  <a:schemeClr val="hlink"/>
                </a:solidFill>
                <a:hlinkClick r:id="rId6"/>
              </a:rPr>
              <a:t>https://www.youtube.com/shorts/TyMd_wuyAmw?feature=share</a:t>
            </a:r>
            <a:r>
              <a:rPr lang="en" sz="1100"/>
              <a:t> </a:t>
            </a:r>
            <a:endParaRPr sz="1100"/>
          </a:p>
          <a:p>
            <a:pPr marL="0" lvl="0" indent="0" algn="l" rtl="0">
              <a:spcBef>
                <a:spcPts val="0"/>
              </a:spcBef>
              <a:spcAft>
                <a:spcPts val="0"/>
              </a:spcAft>
              <a:buNone/>
            </a:pPr>
            <a:r>
              <a:rPr lang="en" sz="1100"/>
              <a:t>3. </a:t>
            </a:r>
            <a:r>
              <a:rPr lang="en" sz="1100" u="sng">
                <a:solidFill>
                  <a:schemeClr val="hlink"/>
                </a:solidFill>
                <a:hlinkClick r:id="rId7"/>
              </a:rPr>
              <a:t>https://www.travel.gr/en/the-guides-en/guide-to-thessaloniki/</a:t>
            </a:r>
            <a:endParaRPr sz="1100"/>
          </a:p>
          <a:p>
            <a:pPr marL="0" lvl="0" indent="0" algn="l" rtl="0">
              <a:spcBef>
                <a:spcPts val="0"/>
              </a:spcBef>
              <a:spcAft>
                <a:spcPts val="0"/>
              </a:spcAft>
              <a:buNone/>
            </a:pPr>
            <a:r>
              <a:rPr lang="en" sz="1100"/>
              <a:t>6. </a:t>
            </a:r>
            <a:r>
              <a:rPr lang="en" sz="1100" u="sng">
                <a:solidFill>
                  <a:schemeClr val="accent5"/>
                </a:solidFill>
                <a:hlinkClick r:id="rId8">
                  <a:extLst>
                    <a:ext uri="{A12FA001-AC4F-418D-AE19-62706E023703}">
                      <ahyp:hlinkClr xmlns:ahyp="http://schemas.microsoft.com/office/drawing/2018/hyperlinkcolor" val="tx"/>
                    </a:ext>
                  </a:extLst>
                </a:hlinkClick>
              </a:rPr>
              <a:t>https://mapme.com/features/create-a-map-with-pins/</a:t>
            </a:r>
            <a:r>
              <a:rPr lang="en" sz="1100"/>
              <a:t> </a:t>
            </a:r>
            <a:endParaRPr sz="1100"/>
          </a:p>
          <a:p>
            <a:pPr marL="0" lvl="0" indent="0" algn="l" rtl="0">
              <a:spcBef>
                <a:spcPts val="0"/>
              </a:spcBef>
              <a:spcAft>
                <a:spcPts val="0"/>
              </a:spcAft>
              <a:buNone/>
            </a:pPr>
            <a:r>
              <a:rPr lang="en" sz="1100"/>
              <a:t>7. </a:t>
            </a:r>
            <a:r>
              <a:rPr lang="en" sz="1100" u="sng">
                <a:solidFill>
                  <a:schemeClr val="hlink"/>
                </a:solidFill>
                <a:hlinkClick r:id="rId9"/>
              </a:rPr>
              <a:t>https://visit-centralmacedonia.gr/en/where-to-go/55/1-thessaloniki/6/historic-center-of-thessaloniki</a:t>
            </a:r>
            <a:endParaRPr sz="1100"/>
          </a:p>
          <a:p>
            <a:pPr marL="0" lvl="0" indent="0" algn="l" rtl="0">
              <a:spcBef>
                <a:spcPts val="0"/>
              </a:spcBef>
              <a:spcAft>
                <a:spcPts val="0"/>
              </a:spcAft>
              <a:buNone/>
            </a:pPr>
            <a:r>
              <a:rPr lang="en" sz="1100"/>
              <a:t>9. </a:t>
            </a:r>
            <a:r>
              <a:rPr lang="en" sz="1100" u="sng">
                <a:solidFill>
                  <a:schemeClr val="hlink"/>
                </a:solidFill>
                <a:hlinkClick r:id="rId10"/>
              </a:rPr>
              <a:t>https://www.flaticon.com/free-icon/pamphlet_3010037</a:t>
            </a:r>
            <a:endParaRPr sz="1100"/>
          </a:p>
          <a:p>
            <a:pPr marL="0" lvl="0" indent="0" algn="l" rtl="0">
              <a:spcBef>
                <a:spcPts val="0"/>
              </a:spcBef>
              <a:spcAft>
                <a:spcPts val="0"/>
              </a:spcAft>
              <a:buNone/>
            </a:pPr>
            <a:r>
              <a:rPr lang="en" sz="1100"/>
              <a:t>9 and 10. </a:t>
            </a:r>
            <a:r>
              <a:rPr lang="en" sz="1100" u="sng">
                <a:solidFill>
                  <a:schemeClr val="hlink"/>
                </a:solidFill>
                <a:hlinkClick r:id="rId11"/>
              </a:rPr>
              <a:t>canva.com</a:t>
            </a:r>
            <a:r>
              <a:rPr lang="en" sz="1100"/>
              <a:t> </a:t>
            </a:r>
            <a:endParaRPr sz="1100"/>
          </a:p>
          <a:p>
            <a:pPr marL="0" lvl="0" indent="0" algn="l" rtl="0">
              <a:spcBef>
                <a:spcPts val="0"/>
              </a:spcBef>
              <a:spcAft>
                <a:spcPts val="0"/>
              </a:spcAft>
              <a:buNone/>
            </a:pPr>
            <a:r>
              <a:rPr lang="en" sz="1100"/>
              <a:t>11.</a:t>
            </a:r>
            <a:r>
              <a:rPr lang="en" sz="1100" u="sng">
                <a:solidFill>
                  <a:schemeClr val="hlink"/>
                </a:solidFill>
                <a:hlinkClick r:id="rId12"/>
              </a:rPr>
              <a:t>https://thessdiktio.gr/en/organizations/%CF%83%CF%89%CE%BC%CE%B1-%CF%86%CE%B9%CE%BB%CF%89%CE%BD-%CE%B1%CE%BC%CE%B5%CE%B1-%CE%B4%CF%81%CE%B1%CF%83%CE%B7-%CE%B3%CE%B9%CE%B1-%CF%84%CE%BF-%CE%BA%CE%B1%CF%84%CE%B9-%CE%B1%CE%BB%CE%BB%CE%BF/</a:t>
            </a:r>
            <a:r>
              <a:rPr lang="en" sz="1100"/>
              <a:t> 11.</a:t>
            </a:r>
            <a:r>
              <a:rPr lang="en" sz="1100" u="sng">
                <a:solidFill>
                  <a:schemeClr val="hlink"/>
                </a:solidFill>
                <a:hlinkClick r:id="rId13"/>
              </a:rPr>
              <a:t>https://www.wpi.edu/academics/global-school/faculty-staff</a:t>
            </a:r>
            <a:r>
              <a:rPr lang="en" sz="1100"/>
              <a:t> </a:t>
            </a:r>
            <a:endParaRPr sz="1100"/>
          </a:p>
          <a:p>
            <a:pPr marL="0" lvl="0" indent="0" algn="l" rtl="0">
              <a:spcBef>
                <a:spcPts val="1200"/>
              </a:spcBef>
              <a:spcAft>
                <a:spcPts val="1200"/>
              </a:spcAft>
              <a:buNone/>
            </a:pPr>
            <a:endParaRPr sz="1100"/>
          </a:p>
        </p:txBody>
      </p:sp>
      <p:sp>
        <p:nvSpPr>
          <p:cNvPr id="189" name="Google Shape;189;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25" descr="ΣΩΜΑ ΦΙΛΩΝ ΑμεΑ- ΔΡΑΣΗ ΓΙΑ ΤΟ ΚΑΤΙ ΑΛΛΟ - thessδίκτυο"/>
          <p:cNvPicPr preferRelativeResize="0"/>
          <p:nvPr/>
        </p:nvPicPr>
        <p:blipFill rotWithShape="1">
          <a:blip r:embed="rId3">
            <a:alphaModFix amt="85000"/>
          </a:blip>
          <a:srcRect t="24998"/>
          <a:stretch/>
        </p:blipFill>
        <p:spPr>
          <a:xfrm>
            <a:off x="0" y="0"/>
            <a:ext cx="9144000" cy="5143500"/>
          </a:xfrm>
          <a:prstGeom prst="rect">
            <a:avLst/>
          </a:prstGeom>
          <a:noFill/>
          <a:ln>
            <a:noFill/>
          </a:ln>
        </p:spPr>
      </p:pic>
      <p:sp>
        <p:nvSpPr>
          <p:cNvPr id="195" name="Google Shape;195;p25"/>
          <p:cNvSpPr txBox="1">
            <a:spLocks noGrp="1"/>
          </p:cNvSpPr>
          <p:nvPr>
            <p:ph type="body" idx="1"/>
          </p:nvPr>
        </p:nvSpPr>
        <p:spPr>
          <a:xfrm>
            <a:off x="311700" y="2485650"/>
            <a:ext cx="8520600" cy="1477500"/>
          </a:xfrm>
          <a:prstGeom prst="rect">
            <a:avLst/>
          </a:prstGeom>
        </p:spPr>
        <p:txBody>
          <a:bodyPr spcFirstLastPara="1" wrap="square" lIns="91425" tIns="91425" rIns="91425" bIns="91425" anchor="t" anchorCtr="0">
            <a:spAutoFit/>
          </a:bodyPr>
          <a:lstStyle/>
          <a:p>
            <a:pPr marL="0" marR="38100" lvl="0" indent="0" algn="ctr" rtl="0">
              <a:lnSpc>
                <a:spcPct val="128571"/>
              </a:lnSpc>
              <a:spcBef>
                <a:spcPts val="0"/>
              </a:spcBef>
              <a:spcAft>
                <a:spcPts val="0"/>
              </a:spcAft>
              <a:buNone/>
            </a:pPr>
            <a:r>
              <a:rPr lang="en" sz="4200">
                <a:solidFill>
                  <a:schemeClr val="lt1"/>
                </a:solidFill>
                <a:latin typeface="Figtree Black"/>
                <a:ea typeface="Figtree Black"/>
                <a:cs typeface="Figtree Black"/>
                <a:sym typeface="Figtree Black"/>
              </a:rPr>
              <a:t>Σας ευχαριστώ</a:t>
            </a:r>
            <a:endParaRPr sz="4200">
              <a:solidFill>
                <a:schemeClr val="lt1"/>
              </a:solidFill>
              <a:latin typeface="Figtree Black"/>
              <a:ea typeface="Figtree Black"/>
              <a:cs typeface="Figtree Black"/>
              <a:sym typeface="Figtree Black"/>
            </a:endParaRPr>
          </a:p>
          <a:p>
            <a:pPr marL="0" marR="38100" lvl="0" indent="0" algn="ctr" rtl="0">
              <a:lnSpc>
                <a:spcPct val="128571"/>
              </a:lnSpc>
              <a:spcBef>
                <a:spcPts val="0"/>
              </a:spcBef>
              <a:spcAft>
                <a:spcPts val="0"/>
              </a:spcAft>
              <a:buNone/>
            </a:pPr>
            <a:r>
              <a:rPr lang="en" sz="3000">
                <a:solidFill>
                  <a:schemeClr val="lt1"/>
                </a:solidFill>
                <a:latin typeface="Figtree Black"/>
                <a:ea typeface="Figtree Black"/>
                <a:cs typeface="Figtree Black"/>
                <a:sym typeface="Figtree Black"/>
              </a:rPr>
              <a:t>(Thank You)</a:t>
            </a:r>
            <a:endParaRPr>
              <a:solidFill>
                <a:schemeClr val="lt1"/>
              </a:solidFill>
            </a:endParaRPr>
          </a:p>
        </p:txBody>
      </p:sp>
      <p:sp>
        <p:nvSpPr>
          <p:cNvPr id="196" name="Google Shape;196;p25"/>
          <p:cNvSpPr txBox="1">
            <a:spLocks noGrp="1"/>
          </p:cNvSpPr>
          <p:nvPr>
            <p:ph type="sldNum" idx="12"/>
          </p:nvPr>
        </p:nvSpPr>
        <p:spPr>
          <a:xfrm>
            <a:off x="8541908" y="47054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1200" b="1">
                <a:solidFill>
                  <a:schemeClr val="dk1"/>
                </a:solidFill>
                <a:latin typeface="Figtree"/>
                <a:ea typeface="Figtree"/>
                <a:cs typeface="Figtree"/>
                <a:sym typeface="Figtree"/>
              </a:rPr>
              <a:t>13</a:t>
            </a:fld>
            <a:endParaRPr sz="1200" b="1">
              <a:solidFill>
                <a:schemeClr val="dk1"/>
              </a:solidFill>
              <a:latin typeface="Figtree"/>
              <a:ea typeface="Figtree"/>
              <a:cs typeface="Figtree"/>
              <a:sym typeface="Figtree"/>
            </a:endParaRPr>
          </a:p>
        </p:txBody>
      </p:sp>
      <p:pic>
        <p:nvPicPr>
          <p:cNvPr id="197" name="Google Shape;197;p25"/>
          <p:cNvPicPr preferRelativeResize="0"/>
          <p:nvPr/>
        </p:nvPicPr>
        <p:blipFill>
          <a:blip r:embed="rId4">
            <a:alphaModFix/>
          </a:blip>
          <a:stretch>
            <a:fillRect/>
          </a:stretch>
        </p:blipFill>
        <p:spPr>
          <a:xfrm>
            <a:off x="97775" y="4317925"/>
            <a:ext cx="741778" cy="7389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65" name="Google Shape;65;p14"/>
          <p:cNvPicPr preferRelativeResize="0"/>
          <p:nvPr/>
        </p:nvPicPr>
        <p:blipFill>
          <a:blip r:embed="rId5">
            <a:alphaModFix amt="80000"/>
          </a:blip>
          <a:stretch>
            <a:fillRect/>
          </a:stretch>
        </p:blipFill>
        <p:spPr>
          <a:xfrm>
            <a:off x="0" y="25986"/>
            <a:ext cx="9144000" cy="5143501"/>
          </a:xfrm>
          <a:prstGeom prst="rect">
            <a:avLst/>
          </a:prstGeom>
          <a:noFill/>
          <a:ln>
            <a:noFill/>
          </a:ln>
        </p:spPr>
      </p:pic>
      <p:sp>
        <p:nvSpPr>
          <p:cNvPr id="66" name="Google Shape;66;p14"/>
          <p:cNvSpPr/>
          <p:nvPr/>
        </p:nvSpPr>
        <p:spPr>
          <a:xfrm>
            <a:off x="3472585" y="1482337"/>
            <a:ext cx="2324700" cy="1115400"/>
          </a:xfrm>
          <a:prstGeom prst="roundRect">
            <a:avLst>
              <a:gd name="adj" fmla="val 16667"/>
            </a:avLst>
          </a:prstGeom>
          <a:solidFill>
            <a:srgbClr val="FFF6DB"/>
          </a:solidFill>
          <a:ln>
            <a:noFill/>
          </a:ln>
        </p:spPr>
        <p:txBody>
          <a:bodyPr spcFirstLastPara="1" wrap="square" lIns="112975" tIns="112975" rIns="112975" bIns="112975" anchor="ctr" anchorCtr="0">
            <a:noAutofit/>
          </a:bodyPr>
          <a:lstStyle/>
          <a:p>
            <a:pPr marL="0" lvl="0" indent="0" algn="ctr" rtl="0">
              <a:spcBef>
                <a:spcPts val="0"/>
              </a:spcBef>
              <a:spcAft>
                <a:spcPts val="0"/>
              </a:spcAft>
              <a:buNone/>
            </a:pPr>
            <a:r>
              <a:rPr lang="en" sz="2224">
                <a:solidFill>
                  <a:schemeClr val="dk2"/>
                </a:solidFill>
                <a:latin typeface="Figtree"/>
                <a:ea typeface="Figtree"/>
                <a:cs typeface="Figtree"/>
                <a:sym typeface="Figtree"/>
              </a:rPr>
              <a:t>Accessibility</a:t>
            </a:r>
            <a:endParaRPr sz="1730"/>
          </a:p>
        </p:txBody>
      </p:sp>
      <p:sp>
        <p:nvSpPr>
          <p:cNvPr id="67" name="Google Shape;67;p14"/>
          <p:cNvSpPr/>
          <p:nvPr/>
        </p:nvSpPr>
        <p:spPr>
          <a:xfrm>
            <a:off x="6112932" y="1482337"/>
            <a:ext cx="2324700" cy="1115400"/>
          </a:xfrm>
          <a:prstGeom prst="roundRect">
            <a:avLst>
              <a:gd name="adj" fmla="val 16667"/>
            </a:avLst>
          </a:prstGeom>
          <a:solidFill>
            <a:srgbClr val="FFF6DB"/>
          </a:solidFill>
          <a:ln>
            <a:noFill/>
          </a:ln>
        </p:spPr>
        <p:txBody>
          <a:bodyPr spcFirstLastPara="1" wrap="square" lIns="112975" tIns="112975" rIns="112975" bIns="112975" anchor="ctr" anchorCtr="0">
            <a:noAutofit/>
          </a:bodyPr>
          <a:lstStyle/>
          <a:p>
            <a:pPr marL="0" lvl="0" indent="0" algn="ctr" rtl="0">
              <a:spcBef>
                <a:spcPts val="0"/>
              </a:spcBef>
              <a:spcAft>
                <a:spcPts val="0"/>
              </a:spcAft>
              <a:buNone/>
            </a:pPr>
            <a:r>
              <a:rPr lang="en" sz="2224">
                <a:solidFill>
                  <a:schemeClr val="dk2"/>
                </a:solidFill>
                <a:latin typeface="Figtree"/>
                <a:ea typeface="Figtree"/>
                <a:cs typeface="Figtree"/>
                <a:sym typeface="Figtree"/>
              </a:rPr>
              <a:t>Sense of Belonging</a:t>
            </a:r>
            <a:endParaRPr sz="1730"/>
          </a:p>
        </p:txBody>
      </p:sp>
      <p:sp>
        <p:nvSpPr>
          <p:cNvPr id="68" name="Google Shape;68;p14"/>
          <p:cNvSpPr/>
          <p:nvPr/>
        </p:nvSpPr>
        <p:spPr>
          <a:xfrm>
            <a:off x="706363" y="1482337"/>
            <a:ext cx="2324700" cy="1115400"/>
          </a:xfrm>
          <a:prstGeom prst="roundRect">
            <a:avLst>
              <a:gd name="adj" fmla="val 16667"/>
            </a:avLst>
          </a:prstGeom>
          <a:solidFill>
            <a:srgbClr val="FFF6DB"/>
          </a:solidFill>
          <a:ln>
            <a:noFill/>
          </a:ln>
        </p:spPr>
        <p:txBody>
          <a:bodyPr spcFirstLastPara="1" wrap="square" lIns="112975" tIns="112975" rIns="112975" bIns="112975" anchor="ctr" anchorCtr="0">
            <a:noAutofit/>
          </a:bodyPr>
          <a:lstStyle/>
          <a:p>
            <a:pPr marL="0" lvl="0" indent="0" algn="ctr" rtl="0">
              <a:spcBef>
                <a:spcPts val="0"/>
              </a:spcBef>
              <a:spcAft>
                <a:spcPts val="0"/>
              </a:spcAft>
              <a:buNone/>
            </a:pPr>
            <a:r>
              <a:rPr lang="en" sz="2224">
                <a:solidFill>
                  <a:schemeClr val="dk2"/>
                </a:solidFill>
                <a:latin typeface="Figtree"/>
                <a:ea typeface="Figtree"/>
                <a:cs typeface="Figtree"/>
                <a:sym typeface="Figtree"/>
              </a:rPr>
              <a:t>Inclusivity</a:t>
            </a:r>
            <a:endParaRPr sz="1730"/>
          </a:p>
        </p:txBody>
      </p:sp>
      <p:sp>
        <p:nvSpPr>
          <p:cNvPr id="69" name="Google Shape;69;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1200" b="1">
                <a:solidFill>
                  <a:schemeClr val="dk1"/>
                </a:solidFill>
                <a:latin typeface="Figtree"/>
                <a:ea typeface="Figtree"/>
                <a:cs typeface="Figtree"/>
                <a:sym typeface="Figtree"/>
              </a:rPr>
              <a:t>2</a:t>
            </a:fld>
            <a:endParaRPr sz="1200" b="1">
              <a:solidFill>
                <a:schemeClr val="dk1"/>
              </a:solidFill>
              <a:latin typeface="Figtree"/>
              <a:ea typeface="Figtree"/>
              <a:cs typeface="Figtree"/>
              <a:sym typeface="Figtree"/>
            </a:endParaRPr>
          </a:p>
        </p:txBody>
      </p:sp>
      <p:sp>
        <p:nvSpPr>
          <p:cNvPr id="70" name="Google Shape;70;p14"/>
          <p:cNvSpPr/>
          <p:nvPr/>
        </p:nvSpPr>
        <p:spPr>
          <a:xfrm>
            <a:off x="2721150" y="528700"/>
            <a:ext cx="3701700" cy="631200"/>
          </a:xfrm>
          <a:prstGeom prst="flowChartAlternateProcess">
            <a:avLst/>
          </a:prstGeom>
          <a:solidFill>
            <a:srgbClr val="F2E3C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dk1"/>
                </a:solidFill>
                <a:latin typeface="Figtree SemiBold"/>
                <a:ea typeface="Figtree SemiBold"/>
                <a:cs typeface="Figtree SemiBold"/>
                <a:sym typeface="Figtree SemiBold"/>
              </a:rPr>
              <a:t>Societal Lack Of . . . </a:t>
            </a:r>
            <a:endParaRPr sz="2400">
              <a:latin typeface="Figtree SemiBold"/>
              <a:ea typeface="Figtree SemiBold"/>
              <a:cs typeface="Figtree SemiBold"/>
              <a:sym typeface="Figtree SemiBold"/>
            </a:endParaRPr>
          </a:p>
        </p:txBody>
      </p:sp>
      <p:sp>
        <p:nvSpPr>
          <p:cNvPr id="73" name="Google Shape;73;p14"/>
          <p:cNvSpPr txBox="1"/>
          <p:nvPr/>
        </p:nvSpPr>
        <p:spPr>
          <a:xfrm>
            <a:off x="785675" y="4711250"/>
            <a:ext cx="31941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dirty="0">
                <a:solidFill>
                  <a:schemeClr val="dk2"/>
                </a:solidFill>
                <a:latin typeface="Figtree"/>
                <a:ea typeface="Figtree"/>
                <a:cs typeface="Figtree"/>
                <a:sym typeface="Figtree"/>
              </a:rPr>
              <a:t>Example of life with a cognitive disability</a:t>
            </a:r>
            <a:endParaRPr sz="1200" dirty="0">
              <a:solidFill>
                <a:schemeClr val="dk2"/>
              </a:solidFill>
              <a:latin typeface="Figtree"/>
              <a:ea typeface="Figtree"/>
              <a:cs typeface="Figtree"/>
              <a:sym typeface="Figtree"/>
            </a:endParaRPr>
          </a:p>
        </p:txBody>
      </p:sp>
      <p:sp>
        <p:nvSpPr>
          <p:cNvPr id="74" name="Google Shape;74;p14"/>
          <p:cNvSpPr txBox="1"/>
          <p:nvPr/>
        </p:nvSpPr>
        <p:spPr>
          <a:xfrm>
            <a:off x="5164275" y="4711250"/>
            <a:ext cx="32733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dirty="0">
                <a:solidFill>
                  <a:schemeClr val="dk2"/>
                </a:solidFill>
                <a:latin typeface="Figtree"/>
                <a:ea typeface="Figtree"/>
                <a:cs typeface="Figtree"/>
                <a:sym typeface="Figtree"/>
              </a:rPr>
              <a:t>Example of life with a physical disability</a:t>
            </a:r>
            <a:endParaRPr sz="1200" dirty="0">
              <a:solidFill>
                <a:schemeClr val="dk2"/>
              </a:solidFill>
              <a:latin typeface="Figtree"/>
              <a:ea typeface="Figtree"/>
              <a:cs typeface="Figtree"/>
              <a:sym typeface="Figtree"/>
            </a:endParaRPr>
          </a:p>
        </p:txBody>
      </p:sp>
      <p:pic>
        <p:nvPicPr>
          <p:cNvPr id="2" name="Online Media 1" descr="Can you make it to the end?">
            <a:hlinkClick r:id="" action="ppaction://media"/>
            <a:extLst>
              <a:ext uri="{FF2B5EF4-FFF2-40B4-BE49-F238E27FC236}">
                <a16:creationId xmlns:a16="http://schemas.microsoft.com/office/drawing/2014/main" id="{F34CFD4A-11AC-4958-C846-E23029D87D35}"/>
              </a:ext>
            </a:extLst>
          </p:cNvPr>
          <p:cNvPicPr>
            <a:picLocks noRot="1" noChangeAspect="1"/>
          </p:cNvPicPr>
          <p:nvPr>
            <a:videoFile r:link="rId1"/>
          </p:nvPr>
        </p:nvPicPr>
        <p:blipFill>
          <a:blip r:embed="rId6"/>
          <a:stretch>
            <a:fillRect/>
          </a:stretch>
        </p:blipFill>
        <p:spPr>
          <a:xfrm>
            <a:off x="706363" y="2861807"/>
            <a:ext cx="3273350" cy="1849443"/>
          </a:xfrm>
          <a:prstGeom prst="rect">
            <a:avLst/>
          </a:prstGeom>
          <a:ln>
            <a:solidFill>
              <a:schemeClr val="bg2"/>
            </a:solidFill>
          </a:ln>
        </p:spPr>
      </p:pic>
      <p:pic>
        <p:nvPicPr>
          <p:cNvPr id="3" name="Online Media 2" descr="How I take care of my paralyzed body as a College Student! #paralyzed #collegestudent #wheelchair">
            <a:hlinkClick r:id="" action="ppaction://media"/>
            <a:extLst>
              <a:ext uri="{FF2B5EF4-FFF2-40B4-BE49-F238E27FC236}">
                <a16:creationId xmlns:a16="http://schemas.microsoft.com/office/drawing/2014/main" id="{747857BF-E9BD-FDB8-CE64-775D7DDA1D39}"/>
              </a:ext>
            </a:extLst>
          </p:cNvPr>
          <p:cNvPicPr>
            <a:picLocks noRot="1" noChangeAspect="1"/>
          </p:cNvPicPr>
          <p:nvPr>
            <a:videoFile r:link="rId2"/>
          </p:nvPr>
        </p:nvPicPr>
        <p:blipFill>
          <a:blip r:embed="rId7"/>
          <a:stretch>
            <a:fillRect/>
          </a:stretch>
        </p:blipFill>
        <p:spPr>
          <a:xfrm>
            <a:off x="5291856" y="2861807"/>
            <a:ext cx="3273350" cy="1849443"/>
          </a:xfrm>
          <a:prstGeom prst="rect">
            <a:avLst/>
          </a:prstGeom>
          <a:ln>
            <a:solidFill>
              <a:schemeClr val="bg2"/>
            </a:solid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1000"/>
                                        <p:tgtEl>
                                          <p:spTgt spid="66"/>
                                        </p:tgtEl>
                                      </p:cBhvr>
                                    </p:animEffect>
                                  </p:childTnLst>
                                </p:cTn>
                              </p:par>
                              <p:par>
                                <p:cTn id="8" presetID="10" presetClass="entr" presetSubtype="0" fill="hold"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fade">
                                      <p:cBhvr>
                                        <p:cTn id="10" dur="1000"/>
                                        <p:tgtEl>
                                          <p:spTgt spid="68"/>
                                        </p:tgtEl>
                                      </p:cBhvr>
                                    </p:animEffect>
                                  </p:childTnLst>
                                </p:cTn>
                              </p:par>
                              <p:par>
                                <p:cTn id="11" presetID="10" presetClass="entr" presetSubtype="0" fill="hold" nodeType="withEffect">
                                  <p:stCondLst>
                                    <p:cond delay="0"/>
                                  </p:stCondLst>
                                  <p:childTnLst>
                                    <p:set>
                                      <p:cBhvr>
                                        <p:cTn id="12" dur="1" fill="hold">
                                          <p:stCondLst>
                                            <p:cond delay="0"/>
                                          </p:stCondLst>
                                        </p:cTn>
                                        <p:tgtEl>
                                          <p:spTgt spid="67"/>
                                        </p:tgtEl>
                                        <p:attrNameLst>
                                          <p:attrName>style.visibility</p:attrName>
                                        </p:attrNameLst>
                                      </p:cBhvr>
                                      <p:to>
                                        <p:strVal val="visible"/>
                                      </p:to>
                                    </p:set>
                                    <p:animEffect transition="in" filter="fade">
                                      <p:cBhvr>
                                        <p:cTn id="13" dur="1000"/>
                                        <p:tgtEl>
                                          <p:spTgt spid="67"/>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 fill="hold"/>
                                        <p:tgtEl>
                                          <p:spTgt spid="2"/>
                                        </p:tgtEl>
                                      </p:cBhvr>
                                    </p:cmd>
                                  </p:child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2"/>
                </p:tgtEl>
              </p:cMediaNode>
            </p:video>
            <p:video>
              <p:cMediaNode vol="80000">
                <p:cTn id="29" fill="hold" display="0">
                  <p:stCondLst>
                    <p:cond delay="indefinite"/>
                  </p:stCondLst>
                </p:cTn>
                <p:tgtEl>
                  <p:spTgt spid="3"/>
                </p:tgtEl>
              </p:cMediaNode>
            </p:video>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pic>
        <p:nvPicPr>
          <p:cNvPr id="79" name="Google Shape;79;p15"/>
          <p:cNvPicPr preferRelativeResize="0"/>
          <p:nvPr/>
        </p:nvPicPr>
        <p:blipFill>
          <a:blip r:embed="rId3">
            <a:alphaModFix amt="80000"/>
          </a:blip>
          <a:stretch>
            <a:fillRect/>
          </a:stretch>
        </p:blipFill>
        <p:spPr>
          <a:xfrm>
            <a:off x="0" y="0"/>
            <a:ext cx="9144000" cy="5143501"/>
          </a:xfrm>
          <a:prstGeom prst="rect">
            <a:avLst/>
          </a:prstGeom>
          <a:noFill/>
          <a:ln>
            <a:noFill/>
          </a:ln>
        </p:spPr>
      </p:pic>
      <p:sp>
        <p:nvSpPr>
          <p:cNvPr id="80" name="Google Shape;80;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latin typeface="Figtree SemiBold"/>
                <a:ea typeface="Figtree SemiBold"/>
                <a:cs typeface="Figtree SemiBold"/>
                <a:sym typeface="Figtree SemiBold"/>
              </a:rPr>
              <a:t>Policies and Designs are Unadaptive</a:t>
            </a:r>
            <a:endParaRPr>
              <a:latin typeface="Figtree SemiBold"/>
              <a:ea typeface="Figtree SemiBold"/>
              <a:cs typeface="Figtree SemiBold"/>
              <a:sym typeface="Figtree SemiBold"/>
            </a:endParaRPr>
          </a:p>
          <a:p>
            <a:pPr marL="0" lvl="0" indent="0" algn="l" rtl="0">
              <a:spcBef>
                <a:spcPts val="0"/>
              </a:spcBef>
              <a:spcAft>
                <a:spcPts val="0"/>
              </a:spcAft>
              <a:buNone/>
            </a:pPr>
            <a:endParaRPr/>
          </a:p>
        </p:txBody>
      </p:sp>
      <p:sp>
        <p:nvSpPr>
          <p:cNvPr id="81" name="Google Shape;81;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1200" b="1">
                <a:solidFill>
                  <a:schemeClr val="dk1"/>
                </a:solidFill>
                <a:latin typeface="Figtree"/>
                <a:ea typeface="Figtree"/>
                <a:cs typeface="Figtree"/>
                <a:sym typeface="Figtree"/>
              </a:rPr>
              <a:t>3</a:t>
            </a:fld>
            <a:endParaRPr sz="1200" b="1">
              <a:solidFill>
                <a:schemeClr val="dk1"/>
              </a:solidFill>
              <a:latin typeface="Figtree"/>
              <a:ea typeface="Figtree"/>
              <a:cs typeface="Figtree"/>
              <a:sym typeface="Figtree"/>
            </a:endParaRPr>
          </a:p>
        </p:txBody>
      </p:sp>
      <p:sp>
        <p:nvSpPr>
          <p:cNvPr id="82" name="Google Shape;82;p15"/>
          <p:cNvSpPr/>
          <p:nvPr/>
        </p:nvSpPr>
        <p:spPr>
          <a:xfrm>
            <a:off x="1370918" y="1017725"/>
            <a:ext cx="3381000" cy="825900"/>
          </a:xfrm>
          <a:prstGeom prst="roundRect">
            <a:avLst>
              <a:gd name="adj" fmla="val 16667"/>
            </a:avLst>
          </a:prstGeom>
          <a:solidFill>
            <a:srgbClr val="FFF6D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18.2% of the Greece population has some form of disability </a:t>
            </a:r>
            <a:endParaRPr/>
          </a:p>
        </p:txBody>
      </p:sp>
      <p:sp>
        <p:nvSpPr>
          <p:cNvPr id="83" name="Google Shape;83;p15"/>
          <p:cNvSpPr/>
          <p:nvPr/>
        </p:nvSpPr>
        <p:spPr>
          <a:xfrm>
            <a:off x="1370918" y="1981227"/>
            <a:ext cx="3381000" cy="2041500"/>
          </a:xfrm>
          <a:prstGeom prst="roundRect">
            <a:avLst>
              <a:gd name="adj" fmla="val 16667"/>
            </a:avLst>
          </a:prstGeom>
          <a:solidFill>
            <a:srgbClr val="FFF6D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1990’s implementation period of active  policies regarding all types of disabilities</a:t>
            </a:r>
            <a:endParaRPr/>
          </a:p>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ctr" rtl="0">
              <a:spcBef>
                <a:spcPts val="0"/>
              </a:spcBef>
              <a:spcAft>
                <a:spcPts val="0"/>
              </a:spcAft>
              <a:buNone/>
            </a:pPr>
            <a:r>
              <a:rPr lang="en"/>
              <a:t>Resistance to be changed or added too by the government</a:t>
            </a:r>
            <a:endParaRPr/>
          </a:p>
        </p:txBody>
      </p:sp>
      <p:sp>
        <p:nvSpPr>
          <p:cNvPr id="84" name="Google Shape;84;p15"/>
          <p:cNvSpPr/>
          <p:nvPr/>
        </p:nvSpPr>
        <p:spPr>
          <a:xfrm>
            <a:off x="175512" y="4275922"/>
            <a:ext cx="2778000" cy="738900"/>
          </a:xfrm>
          <a:prstGeom prst="roundRect">
            <a:avLst>
              <a:gd name="adj" fmla="val 16667"/>
            </a:avLst>
          </a:prstGeom>
          <a:solidFill>
            <a:srgbClr val="FFF6D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Urban Design Limitations Causing Physical Restraints</a:t>
            </a:r>
            <a:endParaRPr/>
          </a:p>
        </p:txBody>
      </p:sp>
      <p:cxnSp>
        <p:nvCxnSpPr>
          <p:cNvPr id="85" name="Google Shape;85;p15"/>
          <p:cNvCxnSpPr/>
          <p:nvPr/>
        </p:nvCxnSpPr>
        <p:spPr>
          <a:xfrm>
            <a:off x="3058268" y="2790902"/>
            <a:ext cx="6300" cy="600600"/>
          </a:xfrm>
          <a:prstGeom prst="straightConnector1">
            <a:avLst/>
          </a:prstGeom>
          <a:noFill/>
          <a:ln w="28575" cap="flat" cmpd="sng">
            <a:solidFill>
              <a:schemeClr val="dk2"/>
            </a:solidFill>
            <a:prstDash val="solid"/>
            <a:round/>
            <a:headEnd type="none" w="med" len="med"/>
            <a:tailEnd type="triangle" w="med" len="med"/>
          </a:ln>
        </p:spPr>
      </p:cxnSp>
      <p:sp>
        <p:nvSpPr>
          <p:cNvPr id="86" name="Google Shape;86;p15"/>
          <p:cNvSpPr/>
          <p:nvPr/>
        </p:nvSpPr>
        <p:spPr>
          <a:xfrm>
            <a:off x="3169323" y="4275922"/>
            <a:ext cx="2778000" cy="738900"/>
          </a:xfrm>
          <a:prstGeom prst="roundRect">
            <a:avLst>
              <a:gd name="adj" fmla="val 16667"/>
            </a:avLst>
          </a:prstGeom>
          <a:solidFill>
            <a:srgbClr val="FFF6D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Lack of Knowledge Around Cognitive Disabilities</a:t>
            </a:r>
            <a:endParaRPr/>
          </a:p>
        </p:txBody>
      </p:sp>
      <p:pic>
        <p:nvPicPr>
          <p:cNvPr id="87" name="Google Shape;87;p15"/>
          <p:cNvPicPr preferRelativeResize="0"/>
          <p:nvPr/>
        </p:nvPicPr>
        <p:blipFill>
          <a:blip r:embed="rId4">
            <a:alphaModFix/>
          </a:blip>
          <a:stretch>
            <a:fillRect/>
          </a:stretch>
        </p:blipFill>
        <p:spPr>
          <a:xfrm>
            <a:off x="5248250" y="1295125"/>
            <a:ext cx="3630650" cy="2269151"/>
          </a:xfrm>
          <a:prstGeom prst="rect">
            <a:avLst/>
          </a:prstGeom>
          <a:noFill/>
          <a:ln w="38100" cap="flat" cmpd="sng">
            <a:solidFill>
              <a:srgbClr val="999999"/>
            </a:solidFill>
            <a:prstDash val="solid"/>
            <a:round/>
            <a:headEnd type="none" w="sm" len="sm"/>
            <a:tailEnd type="none" w="sm" len="sm"/>
          </a:ln>
        </p:spPr>
      </p:pic>
      <p:sp>
        <p:nvSpPr>
          <p:cNvPr id="88" name="Google Shape;88;p15"/>
          <p:cNvSpPr txBox="1"/>
          <p:nvPr/>
        </p:nvSpPr>
        <p:spPr>
          <a:xfrm>
            <a:off x="5674575" y="3564275"/>
            <a:ext cx="27780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333333"/>
                </a:solidFill>
                <a:latin typeface="Figtree"/>
                <a:ea typeface="Figtree"/>
                <a:cs typeface="Figtree"/>
                <a:sym typeface="Figtree"/>
              </a:rPr>
              <a:t>Street in Greece that is unadaptive … </a:t>
            </a:r>
            <a:endParaRPr sz="1200">
              <a:solidFill>
                <a:srgbClr val="333333"/>
              </a:solidFill>
              <a:latin typeface="Figtree"/>
              <a:ea typeface="Figtree"/>
              <a:cs typeface="Figtree"/>
              <a:sym typeface="Figtree"/>
            </a:endParaRPr>
          </a:p>
          <a:p>
            <a:pPr marL="457200" lvl="0" indent="0" algn="l" rtl="0">
              <a:spcBef>
                <a:spcPts val="0"/>
              </a:spcBef>
              <a:spcAft>
                <a:spcPts val="0"/>
              </a:spcAft>
              <a:buNone/>
            </a:pPr>
            <a:r>
              <a:rPr lang="en" sz="1200">
                <a:solidFill>
                  <a:srgbClr val="333333"/>
                </a:solidFill>
                <a:latin typeface="Figtree"/>
                <a:ea typeface="Figtree"/>
                <a:cs typeface="Figtree"/>
                <a:sym typeface="Figtree"/>
              </a:rPr>
              <a:t>- Physically (broken sidewalks)</a:t>
            </a:r>
            <a:endParaRPr sz="1200">
              <a:solidFill>
                <a:srgbClr val="333333"/>
              </a:solidFill>
              <a:latin typeface="Figtree"/>
              <a:ea typeface="Figtree"/>
              <a:cs typeface="Figtree"/>
              <a:sym typeface="Figtree"/>
            </a:endParaRPr>
          </a:p>
          <a:p>
            <a:pPr marL="457200" lvl="0" indent="0" algn="l" rtl="0">
              <a:spcBef>
                <a:spcPts val="0"/>
              </a:spcBef>
              <a:spcAft>
                <a:spcPts val="0"/>
              </a:spcAft>
              <a:buNone/>
            </a:pPr>
            <a:r>
              <a:rPr lang="en" sz="1200">
                <a:solidFill>
                  <a:srgbClr val="333333"/>
                </a:solidFill>
                <a:latin typeface="Figtree"/>
                <a:ea typeface="Figtree"/>
                <a:cs typeface="Figtree"/>
                <a:sym typeface="Figtree"/>
              </a:rPr>
              <a:t>- Cognitively (no signs and  narrow / limited space)</a:t>
            </a:r>
            <a:endParaRPr sz="1200">
              <a:solidFill>
                <a:srgbClr val="333333"/>
              </a:solidFill>
              <a:latin typeface="Figtree"/>
              <a:ea typeface="Figtree"/>
              <a:cs typeface="Figtree"/>
              <a:sym typeface="Figtre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1000"/>
                                        <p:tgtEl>
                                          <p:spTgt spid="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1000"/>
                                        <p:tgtEl>
                                          <p:spTgt spid="83"/>
                                        </p:tgtEl>
                                      </p:cBhvr>
                                    </p:animEffect>
                                  </p:childTnLst>
                                </p:cTn>
                              </p:par>
                              <p:par>
                                <p:cTn id="13" presetID="10" presetClass="entr" presetSubtype="0" fill="hold" nodeType="withEffect">
                                  <p:stCondLst>
                                    <p:cond delay="0"/>
                                  </p:stCondLst>
                                  <p:childTnLst>
                                    <p:set>
                                      <p:cBhvr>
                                        <p:cTn id="14" dur="1" fill="hold">
                                          <p:stCondLst>
                                            <p:cond delay="0"/>
                                          </p:stCondLst>
                                        </p:cTn>
                                        <p:tgtEl>
                                          <p:spTgt spid="85"/>
                                        </p:tgtEl>
                                        <p:attrNameLst>
                                          <p:attrName>style.visibility</p:attrName>
                                        </p:attrNameLst>
                                      </p:cBhvr>
                                      <p:to>
                                        <p:strVal val="visible"/>
                                      </p:to>
                                    </p:set>
                                    <p:animEffect transition="in" filter="fade">
                                      <p:cBhvr>
                                        <p:cTn id="15" dur="1000"/>
                                        <p:tgtEl>
                                          <p:spTgt spid="8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4"/>
                                        </p:tgtEl>
                                        <p:attrNameLst>
                                          <p:attrName>style.visibility</p:attrName>
                                        </p:attrNameLst>
                                      </p:cBhvr>
                                      <p:to>
                                        <p:strVal val="visible"/>
                                      </p:to>
                                    </p:set>
                                    <p:animEffect transition="in" filter="fade">
                                      <p:cBhvr>
                                        <p:cTn id="20" dur="1000"/>
                                        <p:tgtEl>
                                          <p:spTgt spid="84"/>
                                        </p:tgtEl>
                                      </p:cBhvr>
                                    </p:animEffect>
                                  </p:childTnLst>
                                </p:cTn>
                              </p:par>
                              <p:par>
                                <p:cTn id="21" presetID="10" presetClass="entr" presetSubtype="0" fill="hold" nodeType="withEffect">
                                  <p:stCondLst>
                                    <p:cond delay="0"/>
                                  </p:stCondLst>
                                  <p:childTnLst>
                                    <p:set>
                                      <p:cBhvr>
                                        <p:cTn id="22" dur="1" fill="hold">
                                          <p:stCondLst>
                                            <p:cond delay="0"/>
                                          </p:stCondLst>
                                        </p:cTn>
                                        <p:tgtEl>
                                          <p:spTgt spid="86"/>
                                        </p:tgtEl>
                                        <p:attrNameLst>
                                          <p:attrName>style.visibility</p:attrName>
                                        </p:attrNameLst>
                                      </p:cBhvr>
                                      <p:to>
                                        <p:strVal val="visible"/>
                                      </p:to>
                                    </p:set>
                                    <p:animEffect transition="in" filter="fade">
                                      <p:cBhvr>
                                        <p:cTn id="23" dur="1000"/>
                                        <p:tgtEl>
                                          <p:spTgt spid="86"/>
                                        </p:tgtEl>
                                      </p:cBhvr>
                                    </p:animEffect>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nodeType="clickEffect">
                                  <p:stCondLst>
                                    <p:cond delay="0"/>
                                  </p:stCondLst>
                                  <p:childTnLst>
                                    <p:set>
                                      <p:cBhvr>
                                        <p:cTn id="27" dur="1" fill="hold">
                                          <p:stCondLst>
                                            <p:cond delay="0"/>
                                          </p:stCondLst>
                                        </p:cTn>
                                        <p:tgtEl>
                                          <p:spTgt spid="87"/>
                                        </p:tgtEl>
                                        <p:attrNameLst>
                                          <p:attrName>style.visibility</p:attrName>
                                        </p:attrNameLst>
                                      </p:cBhvr>
                                      <p:to>
                                        <p:strVal val="visible"/>
                                      </p:to>
                                    </p:set>
                                    <p:anim calcmode="lin" valueType="num">
                                      <p:cBhvr additive="base">
                                        <p:cTn id="28" dur="1000"/>
                                        <p:tgtEl>
                                          <p:spTgt spid="87"/>
                                        </p:tgtEl>
                                        <p:attrNameLst>
                                          <p:attrName>ppt_w</p:attrName>
                                        </p:attrNameLst>
                                      </p:cBhvr>
                                      <p:tavLst>
                                        <p:tav tm="0">
                                          <p:val>
                                            <p:strVal val="0"/>
                                          </p:val>
                                        </p:tav>
                                        <p:tav tm="100000">
                                          <p:val>
                                            <p:strVal val="#ppt_w"/>
                                          </p:val>
                                        </p:tav>
                                      </p:tavLst>
                                    </p:anim>
                                    <p:anim calcmode="lin" valueType="num">
                                      <p:cBhvr additive="base">
                                        <p:cTn id="29" dur="1000"/>
                                        <p:tgtEl>
                                          <p:spTgt spid="87"/>
                                        </p:tgtEl>
                                        <p:attrNameLst>
                                          <p:attrName>ppt_h</p:attrName>
                                        </p:attrNameLst>
                                      </p:cBhvr>
                                      <p:tavLst>
                                        <p:tav tm="0">
                                          <p:val>
                                            <p:strVal val="0"/>
                                          </p:val>
                                        </p:tav>
                                        <p:tav tm="100000">
                                          <p:val>
                                            <p:strVal val="#ppt_h"/>
                                          </p:val>
                                        </p:tav>
                                      </p:tavLst>
                                    </p:anim>
                                  </p:childTnLst>
                                </p:cTn>
                              </p:par>
                              <p:par>
                                <p:cTn id="30" presetID="23" presetClass="entr" presetSubtype="16" fill="hold" nodeType="withEffect">
                                  <p:stCondLst>
                                    <p:cond delay="0"/>
                                  </p:stCondLst>
                                  <p:childTnLst>
                                    <p:set>
                                      <p:cBhvr>
                                        <p:cTn id="31" dur="1" fill="hold">
                                          <p:stCondLst>
                                            <p:cond delay="0"/>
                                          </p:stCondLst>
                                        </p:cTn>
                                        <p:tgtEl>
                                          <p:spTgt spid="88"/>
                                        </p:tgtEl>
                                        <p:attrNameLst>
                                          <p:attrName>style.visibility</p:attrName>
                                        </p:attrNameLst>
                                      </p:cBhvr>
                                      <p:to>
                                        <p:strVal val="visible"/>
                                      </p:to>
                                    </p:set>
                                    <p:anim calcmode="lin" valueType="num">
                                      <p:cBhvr additive="base">
                                        <p:cTn id="32" dur="1000"/>
                                        <p:tgtEl>
                                          <p:spTgt spid="88"/>
                                        </p:tgtEl>
                                        <p:attrNameLst>
                                          <p:attrName>ppt_w</p:attrName>
                                        </p:attrNameLst>
                                      </p:cBhvr>
                                      <p:tavLst>
                                        <p:tav tm="0">
                                          <p:val>
                                            <p:strVal val="0"/>
                                          </p:val>
                                        </p:tav>
                                        <p:tav tm="100000">
                                          <p:val>
                                            <p:strVal val="#ppt_w"/>
                                          </p:val>
                                        </p:tav>
                                      </p:tavLst>
                                    </p:anim>
                                    <p:anim calcmode="lin" valueType="num">
                                      <p:cBhvr additive="base">
                                        <p:cTn id="33" dur="1000"/>
                                        <p:tgtEl>
                                          <p:spTgt spid="8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Google Shape;93;p16"/>
          <p:cNvPicPr preferRelativeResize="0"/>
          <p:nvPr/>
        </p:nvPicPr>
        <p:blipFill>
          <a:blip r:embed="rId3">
            <a:alphaModFix amt="80000"/>
          </a:blip>
          <a:stretch>
            <a:fillRect/>
          </a:stretch>
        </p:blipFill>
        <p:spPr>
          <a:xfrm>
            <a:off x="0" y="0"/>
            <a:ext cx="9144000" cy="5143501"/>
          </a:xfrm>
          <a:prstGeom prst="rect">
            <a:avLst/>
          </a:prstGeom>
          <a:noFill/>
          <a:ln>
            <a:noFill/>
          </a:ln>
        </p:spPr>
      </p:pic>
      <p:sp>
        <p:nvSpPr>
          <p:cNvPr id="94" name="Google Shape;94;p16"/>
          <p:cNvSpPr txBox="1">
            <a:spLocks noGrp="1"/>
          </p:cNvSpPr>
          <p:nvPr>
            <p:ph type="title"/>
          </p:nvPr>
        </p:nvSpPr>
        <p:spPr>
          <a:xfrm>
            <a:off x="1845150" y="285475"/>
            <a:ext cx="5453700" cy="572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500">
                <a:latin typeface="Figtree SemiBold"/>
                <a:ea typeface="Figtree SemiBold"/>
                <a:cs typeface="Figtree SemiBold"/>
                <a:sym typeface="Figtree SemiBold"/>
              </a:rPr>
              <a:t>Drasi Gia to Kati Allo (SFA)</a:t>
            </a:r>
            <a:endParaRPr sz="2500">
              <a:latin typeface="Figtree SemiBold"/>
              <a:ea typeface="Figtree SemiBold"/>
              <a:cs typeface="Figtree SemiBold"/>
              <a:sym typeface="Figtree SemiBold"/>
            </a:endParaRPr>
          </a:p>
        </p:txBody>
      </p:sp>
      <p:sp>
        <p:nvSpPr>
          <p:cNvPr id="95" name="Google Shape;95;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1200" b="1">
                <a:solidFill>
                  <a:schemeClr val="dk1"/>
                </a:solidFill>
                <a:latin typeface="Figtree"/>
                <a:ea typeface="Figtree"/>
                <a:cs typeface="Figtree"/>
                <a:sym typeface="Figtree"/>
              </a:rPr>
              <a:t>4</a:t>
            </a:fld>
            <a:endParaRPr sz="1200" b="1">
              <a:solidFill>
                <a:schemeClr val="dk1"/>
              </a:solidFill>
              <a:latin typeface="Figtree"/>
              <a:ea typeface="Figtree"/>
              <a:cs typeface="Figtree"/>
              <a:sym typeface="Figtree"/>
            </a:endParaRPr>
          </a:p>
        </p:txBody>
      </p:sp>
      <p:pic>
        <p:nvPicPr>
          <p:cNvPr id="96" name="Google Shape;96;p16"/>
          <p:cNvPicPr preferRelativeResize="0"/>
          <p:nvPr/>
        </p:nvPicPr>
        <p:blipFill rotWithShape="1">
          <a:blip r:embed="rId4">
            <a:alphaModFix amt="78000"/>
          </a:blip>
          <a:srcRect l="1163" t="6516" r="3471"/>
          <a:stretch/>
        </p:blipFill>
        <p:spPr>
          <a:xfrm>
            <a:off x="4747600" y="1383150"/>
            <a:ext cx="4113375" cy="2377200"/>
          </a:xfrm>
          <a:prstGeom prst="rect">
            <a:avLst/>
          </a:prstGeom>
          <a:noFill/>
          <a:ln w="38100" cap="flat" cmpd="sng">
            <a:solidFill>
              <a:srgbClr val="999999"/>
            </a:solidFill>
            <a:prstDash val="solid"/>
            <a:round/>
            <a:headEnd type="none" w="sm" len="sm"/>
            <a:tailEnd type="none" w="sm" len="sm"/>
          </a:ln>
        </p:spPr>
      </p:pic>
      <p:sp>
        <p:nvSpPr>
          <p:cNvPr id="97" name="Google Shape;97;p16"/>
          <p:cNvSpPr/>
          <p:nvPr/>
        </p:nvSpPr>
        <p:spPr>
          <a:xfrm>
            <a:off x="909875" y="1169325"/>
            <a:ext cx="1275900" cy="1249800"/>
          </a:xfrm>
          <a:prstGeom prst="roundRect">
            <a:avLst>
              <a:gd name="adj" fmla="val 16667"/>
            </a:avLst>
          </a:prstGeom>
          <a:solidFill>
            <a:srgbClr val="FFF6D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Figtree"/>
                <a:ea typeface="Figtree"/>
                <a:cs typeface="Figtree"/>
                <a:sym typeface="Figtree"/>
              </a:rPr>
              <a:t>Social Skills</a:t>
            </a:r>
            <a:endParaRPr>
              <a:latin typeface="Figtree"/>
              <a:ea typeface="Figtree"/>
              <a:cs typeface="Figtree"/>
              <a:sym typeface="Figtree"/>
            </a:endParaRPr>
          </a:p>
        </p:txBody>
      </p:sp>
      <p:sp>
        <p:nvSpPr>
          <p:cNvPr id="98" name="Google Shape;98;p16"/>
          <p:cNvSpPr/>
          <p:nvPr/>
        </p:nvSpPr>
        <p:spPr>
          <a:xfrm>
            <a:off x="2559325" y="1169325"/>
            <a:ext cx="1275900" cy="1249800"/>
          </a:xfrm>
          <a:prstGeom prst="roundRect">
            <a:avLst>
              <a:gd name="adj" fmla="val 16667"/>
            </a:avLst>
          </a:prstGeom>
          <a:solidFill>
            <a:srgbClr val="FFF6D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Figtree"/>
                <a:ea typeface="Figtree"/>
                <a:cs typeface="Figtree"/>
                <a:sym typeface="Figtree"/>
              </a:rPr>
              <a:t>Cognitive Skills</a:t>
            </a:r>
            <a:endParaRPr>
              <a:latin typeface="Figtree"/>
              <a:ea typeface="Figtree"/>
              <a:cs typeface="Figtree"/>
              <a:sym typeface="Figtree"/>
            </a:endParaRPr>
          </a:p>
        </p:txBody>
      </p:sp>
      <p:sp>
        <p:nvSpPr>
          <p:cNvPr id="99" name="Google Shape;99;p16"/>
          <p:cNvSpPr/>
          <p:nvPr/>
        </p:nvSpPr>
        <p:spPr>
          <a:xfrm>
            <a:off x="909875" y="2730263"/>
            <a:ext cx="1335900" cy="1249800"/>
          </a:xfrm>
          <a:prstGeom prst="roundRect">
            <a:avLst>
              <a:gd name="adj" fmla="val 16667"/>
            </a:avLst>
          </a:prstGeom>
          <a:solidFill>
            <a:srgbClr val="FFF6D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Figtree"/>
                <a:ea typeface="Figtree"/>
                <a:cs typeface="Figtree"/>
                <a:sym typeface="Figtree"/>
              </a:rPr>
              <a:t>Artistic Expression</a:t>
            </a:r>
            <a:endParaRPr>
              <a:latin typeface="Figtree"/>
              <a:ea typeface="Figtree"/>
              <a:cs typeface="Figtree"/>
              <a:sym typeface="Figtree"/>
            </a:endParaRPr>
          </a:p>
        </p:txBody>
      </p:sp>
      <p:sp>
        <p:nvSpPr>
          <p:cNvPr id="100" name="Google Shape;100;p16"/>
          <p:cNvSpPr/>
          <p:nvPr/>
        </p:nvSpPr>
        <p:spPr>
          <a:xfrm>
            <a:off x="2559325" y="2720925"/>
            <a:ext cx="1275900" cy="1249800"/>
          </a:xfrm>
          <a:prstGeom prst="roundRect">
            <a:avLst>
              <a:gd name="adj" fmla="val 16667"/>
            </a:avLst>
          </a:prstGeom>
          <a:solidFill>
            <a:srgbClr val="FFF6D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Figtree"/>
                <a:ea typeface="Figtree"/>
                <a:cs typeface="Figtree"/>
                <a:sym typeface="Figtree"/>
              </a:rPr>
              <a:t>Pre Vocational Training</a:t>
            </a:r>
            <a:endParaRPr>
              <a:latin typeface="Figtree"/>
              <a:ea typeface="Figtree"/>
              <a:cs typeface="Figtree"/>
              <a:sym typeface="Figtree"/>
            </a:endParaRPr>
          </a:p>
        </p:txBody>
      </p:sp>
      <p:sp>
        <p:nvSpPr>
          <p:cNvPr id="101" name="Google Shape;101;p16"/>
          <p:cNvSpPr txBox="1"/>
          <p:nvPr/>
        </p:nvSpPr>
        <p:spPr>
          <a:xfrm>
            <a:off x="4779738" y="3760350"/>
            <a:ext cx="40491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2"/>
                </a:solidFill>
                <a:latin typeface="Figtree"/>
                <a:ea typeface="Figtree"/>
                <a:cs typeface="Figtree"/>
                <a:sym typeface="Figtree"/>
              </a:rPr>
              <a:t>Drasi Gia to Kati Allo Creative Center for Disabilities</a:t>
            </a:r>
            <a:endParaRPr>
              <a:solidFill>
                <a:schemeClr val="dk2"/>
              </a:solidFill>
              <a:latin typeface="Figtree"/>
              <a:ea typeface="Figtree"/>
              <a:cs typeface="Figtree"/>
              <a:sym typeface="Figtre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childTnLst>
                                </p:cTn>
                              </p:par>
                              <p:par>
                                <p:cTn id="8" presetID="10" presetClass="entr" presetSubtype="0" fill="hold"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fade">
                                      <p:cBhvr>
                                        <p:cTn id="10" dur="1000"/>
                                        <p:tgtEl>
                                          <p:spTgt spid="98"/>
                                        </p:tgtEl>
                                      </p:cBhvr>
                                    </p:animEffect>
                                  </p:childTnLst>
                                </p:cTn>
                              </p:par>
                              <p:par>
                                <p:cTn id="11" presetID="10" presetClass="entr" presetSubtype="0" fill="hold"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fade">
                                      <p:cBhvr>
                                        <p:cTn id="13" dur="1000"/>
                                        <p:tgtEl>
                                          <p:spTgt spid="99"/>
                                        </p:tgtEl>
                                      </p:cBhvr>
                                    </p:animEffect>
                                  </p:childTnLst>
                                </p:cTn>
                              </p:par>
                              <p:par>
                                <p:cTn id="14" presetID="10" presetClass="entr" presetSubtype="0" fill="hold" nodeType="withEffect">
                                  <p:stCondLst>
                                    <p:cond delay="0"/>
                                  </p:stCondLst>
                                  <p:childTnLst>
                                    <p:set>
                                      <p:cBhvr>
                                        <p:cTn id="15" dur="1" fill="hold">
                                          <p:stCondLst>
                                            <p:cond delay="0"/>
                                          </p:stCondLst>
                                        </p:cTn>
                                        <p:tgtEl>
                                          <p:spTgt spid="100"/>
                                        </p:tgtEl>
                                        <p:attrNameLst>
                                          <p:attrName>style.visibility</p:attrName>
                                        </p:attrNameLst>
                                      </p:cBhvr>
                                      <p:to>
                                        <p:strVal val="visible"/>
                                      </p:to>
                                    </p:set>
                                    <p:animEffect transition="in" filter="fade">
                                      <p:cBhvr>
                                        <p:cTn id="16" dur="1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5"/>
        <p:cNvGrpSpPr/>
        <p:nvPr/>
      </p:nvGrpSpPr>
      <p:grpSpPr>
        <a:xfrm>
          <a:off x="0" y="0"/>
          <a:ext cx="0" cy="0"/>
          <a:chOff x="0" y="0"/>
          <a:chExt cx="0" cy="0"/>
        </a:xfrm>
      </p:grpSpPr>
      <p:pic>
        <p:nvPicPr>
          <p:cNvPr id="106" name="Google Shape;106;p17"/>
          <p:cNvPicPr preferRelativeResize="0"/>
          <p:nvPr/>
        </p:nvPicPr>
        <p:blipFill>
          <a:blip r:embed="rId3">
            <a:alphaModFix amt="80000"/>
          </a:blip>
          <a:stretch>
            <a:fillRect/>
          </a:stretch>
        </p:blipFill>
        <p:spPr>
          <a:xfrm>
            <a:off x="0" y="0"/>
            <a:ext cx="9144000" cy="5143501"/>
          </a:xfrm>
          <a:prstGeom prst="rect">
            <a:avLst/>
          </a:prstGeom>
          <a:noFill/>
          <a:ln>
            <a:noFill/>
          </a:ln>
        </p:spPr>
      </p:pic>
      <p:sp>
        <p:nvSpPr>
          <p:cNvPr id="107" name="Google Shape;107;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1200" b="1">
                <a:solidFill>
                  <a:schemeClr val="dk1"/>
                </a:solidFill>
                <a:latin typeface="Figtree"/>
                <a:ea typeface="Figtree"/>
                <a:cs typeface="Figtree"/>
                <a:sym typeface="Figtree"/>
              </a:rPr>
              <a:t>5</a:t>
            </a:fld>
            <a:endParaRPr sz="1200" b="1">
              <a:solidFill>
                <a:schemeClr val="dk1"/>
              </a:solidFill>
              <a:latin typeface="Figtree"/>
              <a:ea typeface="Figtree"/>
              <a:cs typeface="Figtree"/>
              <a:sym typeface="Figtree"/>
            </a:endParaRPr>
          </a:p>
        </p:txBody>
      </p:sp>
      <p:sp>
        <p:nvSpPr>
          <p:cNvPr id="108" name="Google Shape;108;p17"/>
          <p:cNvSpPr/>
          <p:nvPr/>
        </p:nvSpPr>
        <p:spPr>
          <a:xfrm>
            <a:off x="376725" y="178450"/>
            <a:ext cx="8417700" cy="1392000"/>
          </a:xfrm>
          <a:prstGeom prst="roundRect">
            <a:avLst>
              <a:gd name="adj" fmla="val 16667"/>
            </a:avLst>
          </a:prstGeom>
          <a:solidFill>
            <a:srgbClr val="F2E3C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1"/>
              </a:buClr>
              <a:buSzPts val="990"/>
              <a:buFont typeface="Arial"/>
              <a:buNone/>
            </a:pPr>
            <a:r>
              <a:rPr lang="en" sz="2000">
                <a:solidFill>
                  <a:schemeClr val="dk1"/>
                </a:solidFill>
                <a:latin typeface="Figtree SemiBold"/>
                <a:ea typeface="Figtree SemiBold"/>
                <a:cs typeface="Figtree SemiBold"/>
                <a:sym typeface="Figtree SemiBold"/>
              </a:rPr>
              <a:t>The goal of this project is to conduct a neighborhood assessment to assist Drasi Gia to Kati Allo (SFA) to address the lack of inclusivity and accessibility and belonging for individuals with disabilities.</a:t>
            </a:r>
            <a:endParaRPr sz="2000">
              <a:solidFill>
                <a:schemeClr val="dk1"/>
              </a:solidFill>
              <a:latin typeface="Figtree SemiBold"/>
              <a:ea typeface="Figtree SemiBold"/>
              <a:cs typeface="Figtree SemiBold"/>
              <a:sym typeface="Figtree SemiBold"/>
            </a:endParaRPr>
          </a:p>
        </p:txBody>
      </p:sp>
      <p:sp>
        <p:nvSpPr>
          <p:cNvPr id="109" name="Google Shape;109;p17"/>
          <p:cNvSpPr/>
          <p:nvPr/>
        </p:nvSpPr>
        <p:spPr>
          <a:xfrm>
            <a:off x="538925" y="1891625"/>
            <a:ext cx="5139600" cy="567600"/>
          </a:xfrm>
          <a:prstGeom prst="roundRect">
            <a:avLst>
              <a:gd name="adj" fmla="val 16667"/>
            </a:avLst>
          </a:prstGeom>
          <a:solidFill>
            <a:srgbClr val="FFF6D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5000"/>
              </a:lnSpc>
              <a:spcBef>
                <a:spcPts val="0"/>
              </a:spcBef>
              <a:spcAft>
                <a:spcPts val="0"/>
              </a:spcAft>
              <a:buClr>
                <a:schemeClr val="dk1"/>
              </a:buClr>
              <a:buSzPts val="1100"/>
              <a:buFont typeface="Arial"/>
              <a:buNone/>
            </a:pPr>
            <a:r>
              <a:rPr lang="en">
                <a:solidFill>
                  <a:schemeClr val="dk1"/>
                </a:solidFill>
                <a:latin typeface="Figtree"/>
                <a:ea typeface="Figtree"/>
                <a:cs typeface="Figtree"/>
                <a:sym typeface="Figtree"/>
              </a:rPr>
              <a:t>1. Identifying physical obstacles and communication barriers</a:t>
            </a:r>
            <a:endParaRPr>
              <a:solidFill>
                <a:schemeClr val="dk1"/>
              </a:solidFill>
              <a:latin typeface="Figtree"/>
              <a:ea typeface="Figtree"/>
              <a:cs typeface="Figtree"/>
              <a:sym typeface="Figtree"/>
            </a:endParaRPr>
          </a:p>
        </p:txBody>
      </p:sp>
      <p:sp>
        <p:nvSpPr>
          <p:cNvPr id="110" name="Google Shape;110;p17"/>
          <p:cNvSpPr/>
          <p:nvPr/>
        </p:nvSpPr>
        <p:spPr>
          <a:xfrm>
            <a:off x="2343600" y="2873250"/>
            <a:ext cx="4456800" cy="567600"/>
          </a:xfrm>
          <a:prstGeom prst="roundRect">
            <a:avLst>
              <a:gd name="adj" fmla="val 16667"/>
            </a:avLst>
          </a:prstGeom>
          <a:solidFill>
            <a:srgbClr val="FFF6D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5000"/>
              </a:lnSpc>
              <a:spcBef>
                <a:spcPts val="0"/>
              </a:spcBef>
              <a:spcAft>
                <a:spcPts val="0"/>
              </a:spcAft>
              <a:buNone/>
            </a:pPr>
            <a:r>
              <a:rPr lang="en">
                <a:solidFill>
                  <a:schemeClr val="dk1"/>
                </a:solidFill>
                <a:latin typeface="Figtree"/>
                <a:ea typeface="Figtree"/>
                <a:cs typeface="Figtree"/>
                <a:sym typeface="Figtree"/>
              </a:rPr>
              <a:t>2. Investigate alternative communication methods</a:t>
            </a:r>
            <a:endParaRPr>
              <a:solidFill>
                <a:schemeClr val="dk1"/>
              </a:solidFill>
              <a:latin typeface="Figtree"/>
              <a:ea typeface="Figtree"/>
              <a:cs typeface="Figtree"/>
              <a:sym typeface="Figtree"/>
            </a:endParaRPr>
          </a:p>
        </p:txBody>
      </p:sp>
      <p:sp>
        <p:nvSpPr>
          <p:cNvPr id="111" name="Google Shape;111;p17"/>
          <p:cNvSpPr/>
          <p:nvPr/>
        </p:nvSpPr>
        <p:spPr>
          <a:xfrm>
            <a:off x="3654725" y="3854875"/>
            <a:ext cx="5139600" cy="567600"/>
          </a:xfrm>
          <a:prstGeom prst="roundRect">
            <a:avLst>
              <a:gd name="adj" fmla="val 16667"/>
            </a:avLst>
          </a:prstGeom>
          <a:solidFill>
            <a:srgbClr val="FFF6D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5000"/>
              </a:lnSpc>
              <a:spcBef>
                <a:spcPts val="0"/>
              </a:spcBef>
              <a:spcAft>
                <a:spcPts val="0"/>
              </a:spcAft>
              <a:buNone/>
            </a:pPr>
            <a:r>
              <a:rPr lang="en" sz="1420">
                <a:solidFill>
                  <a:schemeClr val="dk1"/>
                </a:solidFill>
                <a:latin typeface="Figtree"/>
                <a:ea typeface="Figtree"/>
                <a:cs typeface="Figtree"/>
                <a:sym typeface="Figtree"/>
              </a:rPr>
              <a:t>3. Create informative materials outlining general accessibility</a:t>
            </a:r>
            <a:endParaRPr>
              <a:solidFill>
                <a:schemeClr val="dk1"/>
              </a:solidFill>
              <a:latin typeface="Figtree"/>
              <a:ea typeface="Figtree"/>
              <a:cs typeface="Figtree"/>
              <a:sym typeface="Figtre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1000"/>
                                        <p:tgtEl>
                                          <p:spTgt spid="10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09"/>
                                        </p:tgtEl>
                                        <p:attrNameLst>
                                          <p:attrName>style.visibility</p:attrName>
                                        </p:attrNameLst>
                                      </p:cBhvr>
                                      <p:to>
                                        <p:strVal val="visible"/>
                                      </p:to>
                                    </p:set>
                                    <p:anim calcmode="lin" valueType="num">
                                      <p:cBhvr additive="base">
                                        <p:cTn id="12" dur="1000"/>
                                        <p:tgtEl>
                                          <p:spTgt spid="109"/>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10"/>
                                        </p:tgtEl>
                                        <p:attrNameLst>
                                          <p:attrName>style.visibility</p:attrName>
                                        </p:attrNameLst>
                                      </p:cBhvr>
                                      <p:to>
                                        <p:strVal val="visible"/>
                                      </p:to>
                                    </p:set>
                                    <p:anim calcmode="lin" valueType="num">
                                      <p:cBhvr additive="base">
                                        <p:cTn id="17" dur="1000"/>
                                        <p:tgtEl>
                                          <p:spTgt spid="110"/>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11"/>
                                        </p:tgtEl>
                                        <p:attrNameLst>
                                          <p:attrName>style.visibility</p:attrName>
                                        </p:attrNameLst>
                                      </p:cBhvr>
                                      <p:to>
                                        <p:strVal val="visible"/>
                                      </p:to>
                                    </p:set>
                                    <p:anim calcmode="lin" valueType="num">
                                      <p:cBhvr additive="base">
                                        <p:cTn id="22" dur="1000"/>
                                        <p:tgtEl>
                                          <p:spTgt spid="1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Google Shape;116;p18"/>
          <p:cNvPicPr preferRelativeResize="0"/>
          <p:nvPr/>
        </p:nvPicPr>
        <p:blipFill>
          <a:blip r:embed="rId3">
            <a:alphaModFix amt="80000"/>
          </a:blip>
          <a:stretch>
            <a:fillRect/>
          </a:stretch>
        </p:blipFill>
        <p:spPr>
          <a:xfrm>
            <a:off x="0" y="0"/>
            <a:ext cx="9144000" cy="5143501"/>
          </a:xfrm>
          <a:prstGeom prst="rect">
            <a:avLst/>
          </a:prstGeom>
          <a:noFill/>
          <a:ln>
            <a:noFill/>
          </a:ln>
        </p:spPr>
      </p:pic>
      <p:sp>
        <p:nvSpPr>
          <p:cNvPr id="117" name="Google Shape;117;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1200" b="1">
                <a:solidFill>
                  <a:schemeClr val="dk1"/>
                </a:solidFill>
                <a:latin typeface="Figtree"/>
                <a:ea typeface="Figtree"/>
                <a:cs typeface="Figtree"/>
                <a:sym typeface="Figtree"/>
              </a:rPr>
              <a:t>6</a:t>
            </a:fld>
            <a:endParaRPr sz="1200" b="1">
              <a:solidFill>
                <a:schemeClr val="dk1"/>
              </a:solidFill>
              <a:latin typeface="Figtree"/>
              <a:ea typeface="Figtree"/>
              <a:cs typeface="Figtree"/>
              <a:sym typeface="Figtree"/>
            </a:endParaRPr>
          </a:p>
        </p:txBody>
      </p:sp>
      <p:pic>
        <p:nvPicPr>
          <p:cNvPr id="118" name="Google Shape;118;p18" title="Screenshot 2026-02-26 at 11.19.07 AM.png"/>
          <p:cNvPicPr preferRelativeResize="0"/>
          <p:nvPr/>
        </p:nvPicPr>
        <p:blipFill>
          <a:blip r:embed="rId4">
            <a:alphaModFix/>
          </a:blip>
          <a:stretch>
            <a:fillRect/>
          </a:stretch>
        </p:blipFill>
        <p:spPr>
          <a:xfrm>
            <a:off x="2146463" y="97900"/>
            <a:ext cx="4851066" cy="4618725"/>
          </a:xfrm>
          <a:prstGeom prst="rect">
            <a:avLst/>
          </a:prstGeom>
          <a:noFill/>
          <a:ln w="38100" cap="flat" cmpd="sng">
            <a:solidFill>
              <a:srgbClr val="999999"/>
            </a:solidFill>
            <a:prstDash val="solid"/>
            <a:round/>
            <a:headEnd type="none" w="sm" len="sm"/>
            <a:tailEnd type="none" w="sm" len="sm"/>
          </a:ln>
        </p:spPr>
      </p:pic>
      <p:sp>
        <p:nvSpPr>
          <p:cNvPr id="119" name="Google Shape;119;p18"/>
          <p:cNvSpPr txBox="1"/>
          <p:nvPr/>
        </p:nvSpPr>
        <p:spPr>
          <a:xfrm>
            <a:off x="2396250" y="4681975"/>
            <a:ext cx="4351500" cy="35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a:solidFill>
                  <a:schemeClr val="dk2"/>
                </a:solidFill>
                <a:latin typeface="Figtree"/>
                <a:ea typeface="Figtree"/>
                <a:cs typeface="Figtree"/>
                <a:sym typeface="Figtree"/>
              </a:rPr>
              <a:t>1-2 kilometer radius around Drasi Gia to Kati Allo Center</a:t>
            </a:r>
            <a:endParaRPr sz="1300">
              <a:solidFill>
                <a:schemeClr val="dk2"/>
              </a:solidFill>
              <a:latin typeface="Figtree"/>
              <a:ea typeface="Figtree"/>
              <a:cs typeface="Figtree"/>
              <a:sym typeface="Figtree"/>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19"/>
          <p:cNvPicPr preferRelativeResize="0"/>
          <p:nvPr/>
        </p:nvPicPr>
        <p:blipFill rotWithShape="1">
          <a:blip r:embed="rId3">
            <a:alphaModFix amt="70000"/>
          </a:blip>
          <a:srcRect/>
          <a:stretch/>
        </p:blipFill>
        <p:spPr>
          <a:xfrm>
            <a:off x="-2461050" y="2850"/>
            <a:ext cx="9144000" cy="5137800"/>
          </a:xfrm>
          <a:prstGeom prst="flowChartManualOperation">
            <a:avLst/>
          </a:prstGeom>
          <a:noFill/>
          <a:ln>
            <a:noFill/>
          </a:ln>
        </p:spPr>
      </p:pic>
      <p:sp>
        <p:nvSpPr>
          <p:cNvPr id="125" name="Google Shape;125;p19"/>
          <p:cNvSpPr/>
          <p:nvPr/>
        </p:nvSpPr>
        <p:spPr>
          <a:xfrm>
            <a:off x="321375" y="240050"/>
            <a:ext cx="8619000" cy="987300"/>
          </a:xfrm>
          <a:prstGeom prst="flowChartAlternateProcess">
            <a:avLst/>
          </a:prstGeom>
          <a:solidFill>
            <a:srgbClr val="F2E3C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dk1"/>
                </a:solidFill>
                <a:latin typeface="Figtree SemiBold"/>
                <a:ea typeface="Figtree SemiBold"/>
                <a:cs typeface="Figtree SemiBold"/>
                <a:sym typeface="Figtree SemiBold"/>
              </a:rPr>
              <a:t>Physical Obstacles and Communication Barriers</a:t>
            </a:r>
            <a:endParaRPr sz="2400">
              <a:latin typeface="Figtree SemiBold"/>
              <a:ea typeface="Figtree SemiBold"/>
              <a:cs typeface="Figtree SemiBold"/>
              <a:sym typeface="Figtree SemiBold"/>
            </a:endParaRPr>
          </a:p>
        </p:txBody>
      </p:sp>
      <p:sp>
        <p:nvSpPr>
          <p:cNvPr id="126" name="Google Shape;126;p19"/>
          <p:cNvSpPr/>
          <p:nvPr/>
        </p:nvSpPr>
        <p:spPr>
          <a:xfrm>
            <a:off x="6912650" y="1972025"/>
            <a:ext cx="2160600" cy="2924700"/>
          </a:xfrm>
          <a:prstGeom prst="roundRect">
            <a:avLst>
              <a:gd name="adj" fmla="val 16667"/>
            </a:avLst>
          </a:prstGeom>
          <a:solidFill>
            <a:srgbClr val="FFF6DB"/>
          </a:solidFill>
          <a:ln>
            <a:noFill/>
          </a:ln>
          <a:effectLst>
            <a:reflection stA="70000" endPos="30000" dist="38100" dir="5400000" fadeDir="5400012" sy="-100000" algn="bl" rotWithShape="0"/>
          </a:effectLst>
        </p:spPr>
        <p:txBody>
          <a:bodyPr spcFirstLastPara="1" wrap="square" lIns="91425" tIns="91425" rIns="91425" bIns="91425" anchor="t" anchorCtr="0">
            <a:noAutofit/>
          </a:bodyPr>
          <a:lstStyle/>
          <a:p>
            <a:pPr marL="0" lvl="0" indent="0" algn="ctr" rtl="0">
              <a:spcBef>
                <a:spcPts val="0"/>
              </a:spcBef>
              <a:spcAft>
                <a:spcPts val="0"/>
              </a:spcAft>
              <a:buNone/>
            </a:pPr>
            <a:r>
              <a:rPr lang="en" sz="1600">
                <a:latin typeface="Figtree Medium"/>
                <a:ea typeface="Figtree Medium"/>
                <a:cs typeface="Figtree Medium"/>
                <a:sym typeface="Figtree Medium"/>
              </a:rPr>
              <a:t>Survey</a:t>
            </a:r>
            <a:endParaRPr sz="1600">
              <a:latin typeface="Figtree"/>
              <a:ea typeface="Figtree"/>
              <a:cs typeface="Figtree"/>
              <a:sym typeface="Figtree"/>
            </a:endParaRPr>
          </a:p>
          <a:p>
            <a:pPr marL="0" lvl="0" indent="0" algn="l" rtl="0">
              <a:spcBef>
                <a:spcPts val="0"/>
              </a:spcBef>
              <a:spcAft>
                <a:spcPts val="0"/>
              </a:spcAft>
              <a:buNone/>
            </a:pPr>
            <a:endParaRPr>
              <a:latin typeface="Figtree"/>
              <a:ea typeface="Figtree"/>
              <a:cs typeface="Figtree"/>
              <a:sym typeface="Figtree"/>
            </a:endParaRPr>
          </a:p>
          <a:p>
            <a:pPr marL="0" lvl="0" indent="0" algn="l" rtl="0">
              <a:spcBef>
                <a:spcPts val="0"/>
              </a:spcBef>
              <a:spcAft>
                <a:spcPts val="0"/>
              </a:spcAft>
              <a:buNone/>
            </a:pPr>
            <a:endParaRPr>
              <a:latin typeface="Figtree"/>
              <a:ea typeface="Figtree"/>
              <a:cs typeface="Figtree"/>
              <a:sym typeface="Figtree"/>
            </a:endParaRPr>
          </a:p>
          <a:p>
            <a:pPr marL="0" lvl="0" indent="0" algn="ctr" rtl="0">
              <a:spcBef>
                <a:spcPts val="0"/>
              </a:spcBef>
              <a:spcAft>
                <a:spcPts val="0"/>
              </a:spcAft>
              <a:buNone/>
            </a:pPr>
            <a:endParaRPr>
              <a:latin typeface="Figtree"/>
              <a:ea typeface="Figtree"/>
              <a:cs typeface="Figtree"/>
              <a:sym typeface="Figtree"/>
            </a:endParaRPr>
          </a:p>
          <a:p>
            <a:pPr marL="0" lvl="0" indent="0" algn="ctr" rtl="0">
              <a:spcBef>
                <a:spcPts val="0"/>
              </a:spcBef>
              <a:spcAft>
                <a:spcPts val="0"/>
              </a:spcAft>
              <a:buNone/>
            </a:pPr>
            <a:r>
              <a:rPr lang="en" sz="1300">
                <a:latin typeface="Figtree"/>
                <a:ea typeface="Figtree"/>
                <a:cs typeface="Figtree"/>
                <a:sym typeface="Figtree"/>
              </a:rPr>
              <a:t>Residents, Volunteers, SFA Community</a:t>
            </a:r>
            <a:endParaRPr sz="1300">
              <a:latin typeface="Figtree"/>
              <a:ea typeface="Figtree"/>
              <a:cs typeface="Figtree"/>
              <a:sym typeface="Figtree"/>
            </a:endParaRPr>
          </a:p>
          <a:p>
            <a:pPr marL="457200" lvl="0" indent="0" algn="l" rtl="0">
              <a:spcBef>
                <a:spcPts val="0"/>
              </a:spcBef>
              <a:spcAft>
                <a:spcPts val="0"/>
              </a:spcAft>
              <a:buNone/>
            </a:pPr>
            <a:endParaRPr>
              <a:latin typeface="Figtree"/>
              <a:ea typeface="Figtree"/>
              <a:cs typeface="Figtree"/>
              <a:sym typeface="Figtree"/>
            </a:endParaRPr>
          </a:p>
          <a:p>
            <a:pPr marL="0" lvl="0" indent="0" algn="ctr" rtl="0">
              <a:spcBef>
                <a:spcPts val="0"/>
              </a:spcBef>
              <a:spcAft>
                <a:spcPts val="0"/>
              </a:spcAft>
              <a:buNone/>
            </a:pPr>
            <a:r>
              <a:rPr lang="en" sz="1300">
                <a:latin typeface="Figtree"/>
                <a:ea typeface="Figtree"/>
                <a:cs typeface="Figtree"/>
                <a:sym typeface="Figtree"/>
              </a:rPr>
              <a:t>Identify neighborhood obstacles</a:t>
            </a:r>
            <a:endParaRPr sz="1300">
              <a:latin typeface="Figtree"/>
              <a:ea typeface="Figtree"/>
              <a:cs typeface="Figtree"/>
              <a:sym typeface="Figtree"/>
            </a:endParaRPr>
          </a:p>
        </p:txBody>
      </p:sp>
      <p:sp>
        <p:nvSpPr>
          <p:cNvPr id="127" name="Google Shape;127;p19"/>
          <p:cNvSpPr/>
          <p:nvPr/>
        </p:nvSpPr>
        <p:spPr>
          <a:xfrm>
            <a:off x="2590840" y="1972025"/>
            <a:ext cx="2160900" cy="2924700"/>
          </a:xfrm>
          <a:prstGeom prst="roundRect">
            <a:avLst>
              <a:gd name="adj" fmla="val 16936"/>
            </a:avLst>
          </a:prstGeom>
          <a:solidFill>
            <a:srgbClr val="FFF6DB"/>
          </a:solidFill>
          <a:ln>
            <a:noFill/>
          </a:ln>
          <a:effectLst>
            <a:reflection stA="70000" endPos="30000" dist="38100" dir="5400000" fadeDir="5400012" sy="-100000" algn="bl" rotWithShape="0"/>
          </a:effectLst>
        </p:spPr>
        <p:txBody>
          <a:bodyPr spcFirstLastPara="1" wrap="square" lIns="91425" tIns="91425" rIns="91425" bIns="91425" anchor="t" anchorCtr="0">
            <a:noAutofit/>
          </a:bodyPr>
          <a:lstStyle/>
          <a:p>
            <a:pPr marL="0" lvl="0" indent="0" algn="ctr" rtl="0">
              <a:spcBef>
                <a:spcPts val="0"/>
              </a:spcBef>
              <a:spcAft>
                <a:spcPts val="0"/>
              </a:spcAft>
              <a:buNone/>
            </a:pPr>
            <a:r>
              <a:rPr lang="en" sz="1600">
                <a:latin typeface="Figtree Medium"/>
                <a:ea typeface="Figtree Medium"/>
                <a:cs typeface="Figtree Medium"/>
                <a:sym typeface="Figtree Medium"/>
              </a:rPr>
              <a:t>Assessment</a:t>
            </a:r>
            <a:endParaRPr sz="1600">
              <a:latin typeface="Figtree Medium"/>
              <a:ea typeface="Figtree Medium"/>
              <a:cs typeface="Figtree Medium"/>
              <a:sym typeface="Figtree Medium"/>
            </a:endParaRPr>
          </a:p>
          <a:p>
            <a:pPr marL="0" lvl="0" indent="0" algn="l" rtl="0">
              <a:spcBef>
                <a:spcPts val="0"/>
              </a:spcBef>
              <a:spcAft>
                <a:spcPts val="0"/>
              </a:spcAft>
              <a:buNone/>
            </a:pPr>
            <a:endParaRPr>
              <a:latin typeface="Figtree"/>
              <a:ea typeface="Figtree"/>
              <a:cs typeface="Figtree"/>
              <a:sym typeface="Figtree"/>
            </a:endParaRPr>
          </a:p>
          <a:p>
            <a:pPr marL="0" lvl="0" indent="0" algn="l" rtl="0">
              <a:spcBef>
                <a:spcPts val="0"/>
              </a:spcBef>
              <a:spcAft>
                <a:spcPts val="0"/>
              </a:spcAft>
              <a:buNone/>
            </a:pPr>
            <a:endParaRPr>
              <a:latin typeface="Figtree"/>
              <a:ea typeface="Figtree"/>
              <a:cs typeface="Figtree"/>
              <a:sym typeface="Figtree"/>
            </a:endParaRPr>
          </a:p>
          <a:p>
            <a:pPr marL="0" lvl="0" indent="0" algn="l" rtl="0">
              <a:spcBef>
                <a:spcPts val="0"/>
              </a:spcBef>
              <a:spcAft>
                <a:spcPts val="0"/>
              </a:spcAft>
              <a:buNone/>
            </a:pPr>
            <a:endParaRPr>
              <a:latin typeface="Figtree"/>
              <a:ea typeface="Figtree"/>
              <a:cs typeface="Figtree"/>
              <a:sym typeface="Figtree"/>
            </a:endParaRPr>
          </a:p>
          <a:p>
            <a:pPr marL="0" lvl="0" indent="0" algn="ctr" rtl="0">
              <a:spcBef>
                <a:spcPts val="0"/>
              </a:spcBef>
              <a:spcAft>
                <a:spcPts val="0"/>
              </a:spcAft>
              <a:buNone/>
            </a:pPr>
            <a:r>
              <a:rPr lang="en">
                <a:latin typeface="Figtree"/>
                <a:ea typeface="Figtree"/>
                <a:cs typeface="Figtree"/>
                <a:sym typeface="Figtree"/>
              </a:rPr>
              <a:t>Building and Pedestrian Infrastructure </a:t>
            </a:r>
            <a:endParaRPr>
              <a:latin typeface="Figtree"/>
              <a:ea typeface="Figtree"/>
              <a:cs typeface="Figtree"/>
              <a:sym typeface="Figtree"/>
            </a:endParaRPr>
          </a:p>
          <a:p>
            <a:pPr marL="0" lvl="0" indent="0" algn="ctr" rtl="0">
              <a:spcBef>
                <a:spcPts val="0"/>
              </a:spcBef>
              <a:spcAft>
                <a:spcPts val="0"/>
              </a:spcAft>
              <a:buNone/>
            </a:pPr>
            <a:endParaRPr>
              <a:latin typeface="Figtree"/>
              <a:ea typeface="Figtree"/>
              <a:cs typeface="Figtree"/>
              <a:sym typeface="Figtree"/>
            </a:endParaRPr>
          </a:p>
          <a:p>
            <a:pPr marL="0" lvl="0" indent="0" algn="ctr" rtl="0">
              <a:spcBef>
                <a:spcPts val="0"/>
              </a:spcBef>
              <a:spcAft>
                <a:spcPts val="0"/>
              </a:spcAft>
              <a:buNone/>
            </a:pPr>
            <a:r>
              <a:rPr lang="en">
                <a:latin typeface="Figtree"/>
                <a:ea typeface="Figtree"/>
                <a:cs typeface="Figtree"/>
                <a:sym typeface="Figtree"/>
              </a:rPr>
              <a:t>Frequently visited locations</a:t>
            </a:r>
            <a:endParaRPr>
              <a:latin typeface="Figtree"/>
              <a:ea typeface="Figtree"/>
              <a:cs typeface="Figtree"/>
              <a:sym typeface="Figtree"/>
            </a:endParaRPr>
          </a:p>
        </p:txBody>
      </p:sp>
      <p:sp>
        <p:nvSpPr>
          <p:cNvPr id="128" name="Google Shape;128;p19"/>
          <p:cNvSpPr/>
          <p:nvPr/>
        </p:nvSpPr>
        <p:spPr>
          <a:xfrm>
            <a:off x="4751740" y="1393225"/>
            <a:ext cx="2160900" cy="2924700"/>
          </a:xfrm>
          <a:prstGeom prst="roundRect">
            <a:avLst>
              <a:gd name="adj" fmla="val 16667"/>
            </a:avLst>
          </a:prstGeom>
          <a:solidFill>
            <a:srgbClr val="FFF6DB"/>
          </a:solidFill>
          <a:ln>
            <a:noFill/>
          </a:ln>
          <a:effectLst>
            <a:outerShdw blurRad="57150" dist="19050" dir="5400000" algn="bl" rotWithShape="0">
              <a:srgbClr val="000000">
                <a:alpha val="50000"/>
              </a:srgbClr>
            </a:outerShdw>
            <a:reflection stA="70000" endPos="30000" dist="38100" dir="5400000" fadeDir="5400012" sy="-100000" algn="bl" rotWithShape="0"/>
          </a:effectLst>
        </p:spPr>
        <p:txBody>
          <a:bodyPr spcFirstLastPara="1" wrap="square" lIns="91425" tIns="91425" rIns="91425" bIns="91425" anchor="t" anchorCtr="0">
            <a:noAutofit/>
          </a:bodyPr>
          <a:lstStyle/>
          <a:p>
            <a:pPr marL="0" lvl="0" indent="0" algn="ctr" rtl="0">
              <a:spcBef>
                <a:spcPts val="0"/>
              </a:spcBef>
              <a:spcAft>
                <a:spcPts val="0"/>
              </a:spcAft>
              <a:buNone/>
            </a:pPr>
            <a:r>
              <a:rPr lang="en" sz="1600">
                <a:latin typeface="Figtree Medium"/>
                <a:ea typeface="Figtree Medium"/>
                <a:cs typeface="Figtree Medium"/>
                <a:sym typeface="Figtree Medium"/>
              </a:rPr>
              <a:t>Observation</a:t>
            </a:r>
            <a:endParaRPr sz="1600">
              <a:latin typeface="Figtree Medium"/>
              <a:ea typeface="Figtree Medium"/>
              <a:cs typeface="Figtree Medium"/>
              <a:sym typeface="Figtree Medium"/>
            </a:endParaRPr>
          </a:p>
          <a:p>
            <a:pPr marL="0" lvl="0" indent="0" algn="l" rtl="0">
              <a:spcBef>
                <a:spcPts val="0"/>
              </a:spcBef>
              <a:spcAft>
                <a:spcPts val="0"/>
              </a:spcAft>
              <a:buNone/>
            </a:pPr>
            <a:endParaRPr>
              <a:latin typeface="Figtree"/>
              <a:ea typeface="Figtree"/>
              <a:cs typeface="Figtree"/>
              <a:sym typeface="Figtree"/>
            </a:endParaRPr>
          </a:p>
          <a:p>
            <a:pPr marL="0" lvl="0" indent="0" algn="l" rtl="0">
              <a:spcBef>
                <a:spcPts val="0"/>
              </a:spcBef>
              <a:spcAft>
                <a:spcPts val="0"/>
              </a:spcAft>
              <a:buNone/>
            </a:pPr>
            <a:endParaRPr>
              <a:latin typeface="Figtree"/>
              <a:ea typeface="Figtree"/>
              <a:cs typeface="Figtree"/>
              <a:sym typeface="Figtree"/>
            </a:endParaRPr>
          </a:p>
          <a:p>
            <a:pPr marL="457200" lvl="0" indent="0" algn="ctr" rtl="0">
              <a:spcBef>
                <a:spcPts val="0"/>
              </a:spcBef>
              <a:spcAft>
                <a:spcPts val="0"/>
              </a:spcAft>
              <a:buNone/>
            </a:pPr>
            <a:endParaRPr>
              <a:latin typeface="Figtree"/>
              <a:ea typeface="Figtree"/>
              <a:cs typeface="Figtree"/>
              <a:sym typeface="Figtree"/>
            </a:endParaRPr>
          </a:p>
          <a:p>
            <a:pPr marL="0" lvl="0" indent="0" algn="ctr" rtl="0">
              <a:spcBef>
                <a:spcPts val="0"/>
              </a:spcBef>
              <a:spcAft>
                <a:spcPts val="0"/>
              </a:spcAft>
              <a:buNone/>
            </a:pPr>
            <a:r>
              <a:rPr lang="en">
                <a:latin typeface="Figtree"/>
                <a:ea typeface="Figtree"/>
                <a:cs typeface="Figtree"/>
                <a:sym typeface="Figtree"/>
              </a:rPr>
              <a:t>Interactions with local businesses and infrastructure</a:t>
            </a:r>
            <a:endParaRPr>
              <a:latin typeface="Figtree"/>
              <a:ea typeface="Figtree"/>
              <a:cs typeface="Figtree"/>
              <a:sym typeface="Figtree"/>
            </a:endParaRPr>
          </a:p>
          <a:p>
            <a:pPr marL="0" lvl="0" indent="0" algn="ctr" rtl="0">
              <a:spcBef>
                <a:spcPts val="0"/>
              </a:spcBef>
              <a:spcAft>
                <a:spcPts val="0"/>
              </a:spcAft>
              <a:buNone/>
            </a:pPr>
            <a:endParaRPr>
              <a:latin typeface="Figtree"/>
              <a:ea typeface="Figtree"/>
              <a:cs typeface="Figtree"/>
              <a:sym typeface="Figtree"/>
            </a:endParaRPr>
          </a:p>
          <a:p>
            <a:pPr marL="0" lvl="0" indent="0" algn="ctr" rtl="0">
              <a:spcBef>
                <a:spcPts val="0"/>
              </a:spcBef>
              <a:spcAft>
                <a:spcPts val="0"/>
              </a:spcAft>
              <a:buClr>
                <a:schemeClr val="dk1"/>
              </a:buClr>
              <a:buSzPts val="1100"/>
              <a:buFont typeface="Arial"/>
              <a:buNone/>
            </a:pPr>
            <a:r>
              <a:rPr lang="en">
                <a:solidFill>
                  <a:schemeClr val="dk1"/>
                </a:solidFill>
                <a:latin typeface="Figtree"/>
                <a:ea typeface="Figtree"/>
                <a:cs typeface="Figtree"/>
                <a:sym typeface="Figtree"/>
              </a:rPr>
              <a:t>360 Camera</a:t>
            </a:r>
            <a:endParaRPr>
              <a:latin typeface="Figtree"/>
              <a:ea typeface="Figtree"/>
              <a:cs typeface="Figtree"/>
              <a:sym typeface="Figtree"/>
            </a:endParaRPr>
          </a:p>
        </p:txBody>
      </p:sp>
      <p:cxnSp>
        <p:nvCxnSpPr>
          <p:cNvPr id="129" name="Google Shape;129;p19"/>
          <p:cNvCxnSpPr/>
          <p:nvPr/>
        </p:nvCxnSpPr>
        <p:spPr>
          <a:xfrm rot="10800000" flipH="1">
            <a:off x="2810200" y="2554825"/>
            <a:ext cx="1669200" cy="8400"/>
          </a:xfrm>
          <a:prstGeom prst="straightConnector1">
            <a:avLst/>
          </a:prstGeom>
          <a:noFill/>
          <a:ln w="9525" cap="flat" cmpd="sng">
            <a:solidFill>
              <a:schemeClr val="dk2"/>
            </a:solidFill>
            <a:prstDash val="solid"/>
            <a:round/>
            <a:headEnd type="none" w="med" len="med"/>
            <a:tailEnd type="none" w="med" len="med"/>
          </a:ln>
        </p:spPr>
      </p:cxnSp>
      <p:cxnSp>
        <p:nvCxnSpPr>
          <p:cNvPr id="130" name="Google Shape;130;p19"/>
          <p:cNvCxnSpPr/>
          <p:nvPr/>
        </p:nvCxnSpPr>
        <p:spPr>
          <a:xfrm rot="10800000" flipH="1">
            <a:off x="4997600" y="1923775"/>
            <a:ext cx="1669200" cy="8400"/>
          </a:xfrm>
          <a:prstGeom prst="straightConnector1">
            <a:avLst/>
          </a:prstGeom>
          <a:noFill/>
          <a:ln w="9525" cap="flat" cmpd="sng">
            <a:solidFill>
              <a:schemeClr val="dk2"/>
            </a:solidFill>
            <a:prstDash val="solid"/>
            <a:round/>
            <a:headEnd type="none" w="med" len="med"/>
            <a:tailEnd type="none" w="med" len="med"/>
          </a:ln>
        </p:spPr>
      </p:cxnSp>
      <p:sp>
        <p:nvSpPr>
          <p:cNvPr id="131" name="Google Shape;131;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1200" b="1">
                <a:solidFill>
                  <a:schemeClr val="dk1"/>
                </a:solidFill>
                <a:latin typeface="Figtree"/>
                <a:ea typeface="Figtree"/>
                <a:cs typeface="Figtree"/>
                <a:sym typeface="Figtree"/>
              </a:rPr>
              <a:t>7</a:t>
            </a:fld>
            <a:endParaRPr sz="1200" b="1">
              <a:solidFill>
                <a:schemeClr val="dk1"/>
              </a:solidFill>
              <a:latin typeface="Figtree"/>
              <a:ea typeface="Figtree"/>
              <a:cs typeface="Figtree"/>
              <a:sym typeface="Figtree"/>
            </a:endParaRPr>
          </a:p>
        </p:txBody>
      </p:sp>
      <p:cxnSp>
        <p:nvCxnSpPr>
          <p:cNvPr id="132" name="Google Shape;132;p19"/>
          <p:cNvCxnSpPr/>
          <p:nvPr/>
        </p:nvCxnSpPr>
        <p:spPr>
          <a:xfrm rot="10800000" flipH="1">
            <a:off x="7158350" y="2554825"/>
            <a:ext cx="1669200" cy="84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8"/>
                                        </p:tgtEl>
                                        <p:attrNameLst>
                                          <p:attrName>style.visibility</p:attrName>
                                        </p:attrNameLst>
                                      </p:cBhvr>
                                      <p:to>
                                        <p:strVal val="visible"/>
                                      </p:to>
                                    </p:set>
                                    <p:anim calcmode="lin" valueType="num">
                                      <p:cBhvr additive="base">
                                        <p:cTn id="7" dur="1000"/>
                                        <p:tgtEl>
                                          <p:spTgt spid="128"/>
                                        </p:tgtEl>
                                        <p:attrNameLst>
                                          <p:attrName>ppt_x</p:attrName>
                                        </p:attrNameLst>
                                      </p:cBhvr>
                                      <p:tavLst>
                                        <p:tav tm="0">
                                          <p:val>
                                            <p:strVal val="#ppt_x+1"/>
                                          </p:val>
                                        </p:tav>
                                        <p:tav tm="100000">
                                          <p:val>
                                            <p:strVal val="#ppt_x"/>
                                          </p:val>
                                        </p:tav>
                                      </p:tavLst>
                                    </p:anim>
                                  </p:childTnLst>
                                </p:cTn>
                              </p:par>
                              <p:par>
                                <p:cTn id="8" presetID="2" presetClass="entr" presetSubtype="2" fill="hold" nodeType="withEffect">
                                  <p:stCondLst>
                                    <p:cond delay="0"/>
                                  </p:stCondLst>
                                  <p:childTnLst>
                                    <p:set>
                                      <p:cBhvr>
                                        <p:cTn id="9" dur="1" fill="hold">
                                          <p:stCondLst>
                                            <p:cond delay="0"/>
                                          </p:stCondLst>
                                        </p:cTn>
                                        <p:tgtEl>
                                          <p:spTgt spid="130"/>
                                        </p:tgtEl>
                                        <p:attrNameLst>
                                          <p:attrName>style.visibility</p:attrName>
                                        </p:attrNameLst>
                                      </p:cBhvr>
                                      <p:to>
                                        <p:strVal val="visible"/>
                                      </p:to>
                                    </p:set>
                                    <p:anim calcmode="lin" valueType="num">
                                      <p:cBhvr additive="base">
                                        <p:cTn id="10" dur="1000"/>
                                        <p:tgtEl>
                                          <p:spTgt spid="130"/>
                                        </p:tgtEl>
                                        <p:attrNameLst>
                                          <p:attrName>ppt_x</p:attrName>
                                        </p:attrNameLst>
                                      </p:cBhvr>
                                      <p:tavLst>
                                        <p:tav tm="0">
                                          <p:val>
                                            <p:strVal val="#ppt_x+1"/>
                                          </p:val>
                                        </p:tav>
                                        <p:tav tm="100000">
                                          <p:val>
                                            <p:strVal val="#ppt_x"/>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27"/>
                                        </p:tgtEl>
                                        <p:attrNameLst>
                                          <p:attrName>style.visibility</p:attrName>
                                        </p:attrNameLst>
                                      </p:cBhvr>
                                      <p:to>
                                        <p:strVal val="visible"/>
                                      </p:to>
                                    </p:set>
                                    <p:anim calcmode="lin" valueType="num">
                                      <p:cBhvr additive="base">
                                        <p:cTn id="15" dur="1000"/>
                                        <p:tgtEl>
                                          <p:spTgt spid="127"/>
                                        </p:tgtEl>
                                        <p:attrNameLst>
                                          <p:attrName>ppt_y</p:attrName>
                                        </p:attrNameLst>
                                      </p:cBhvr>
                                      <p:tavLst>
                                        <p:tav tm="0">
                                          <p:val>
                                            <p:strVal val="#ppt_y+1"/>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29"/>
                                        </p:tgtEl>
                                        <p:attrNameLst>
                                          <p:attrName>style.visibility</p:attrName>
                                        </p:attrNameLst>
                                      </p:cBhvr>
                                      <p:to>
                                        <p:strVal val="visible"/>
                                      </p:to>
                                    </p:set>
                                    <p:anim calcmode="lin" valueType="num">
                                      <p:cBhvr additive="base">
                                        <p:cTn id="18" dur="1000"/>
                                        <p:tgtEl>
                                          <p:spTgt spid="129"/>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nodeType="clickEffect">
                                  <p:stCondLst>
                                    <p:cond delay="0"/>
                                  </p:stCondLst>
                                  <p:childTnLst>
                                    <p:set>
                                      <p:cBhvr>
                                        <p:cTn id="22" dur="1" fill="hold">
                                          <p:stCondLst>
                                            <p:cond delay="0"/>
                                          </p:stCondLst>
                                        </p:cTn>
                                        <p:tgtEl>
                                          <p:spTgt spid="126"/>
                                        </p:tgtEl>
                                        <p:attrNameLst>
                                          <p:attrName>style.visibility</p:attrName>
                                        </p:attrNameLst>
                                      </p:cBhvr>
                                      <p:to>
                                        <p:strVal val="visible"/>
                                      </p:to>
                                    </p:set>
                                    <p:anim calcmode="lin" valueType="num">
                                      <p:cBhvr additive="base">
                                        <p:cTn id="23" dur="1000"/>
                                        <p:tgtEl>
                                          <p:spTgt spid="126"/>
                                        </p:tgtEl>
                                        <p:attrNameLst>
                                          <p:attrName>ppt_y</p:attrName>
                                        </p:attrNameLst>
                                      </p:cBhvr>
                                      <p:tavLst>
                                        <p:tav tm="0">
                                          <p:val>
                                            <p:strVal val="#ppt_y-1"/>
                                          </p:val>
                                        </p:tav>
                                        <p:tav tm="100000">
                                          <p:val>
                                            <p:strVal val="#ppt_y"/>
                                          </p:val>
                                        </p:tav>
                                      </p:tavLst>
                                    </p:anim>
                                  </p:childTnLst>
                                </p:cTn>
                              </p:par>
                              <p:par>
                                <p:cTn id="24" presetID="2" presetClass="entr" presetSubtype="1" fill="hold" nodeType="withEffect">
                                  <p:stCondLst>
                                    <p:cond delay="0"/>
                                  </p:stCondLst>
                                  <p:childTnLst>
                                    <p:set>
                                      <p:cBhvr>
                                        <p:cTn id="25" dur="1" fill="hold">
                                          <p:stCondLst>
                                            <p:cond delay="0"/>
                                          </p:stCondLst>
                                        </p:cTn>
                                        <p:tgtEl>
                                          <p:spTgt spid="132"/>
                                        </p:tgtEl>
                                        <p:attrNameLst>
                                          <p:attrName>style.visibility</p:attrName>
                                        </p:attrNameLst>
                                      </p:cBhvr>
                                      <p:to>
                                        <p:strVal val="visible"/>
                                      </p:to>
                                    </p:set>
                                    <p:anim calcmode="lin" valueType="num">
                                      <p:cBhvr additive="base">
                                        <p:cTn id="26" dur="1000"/>
                                        <p:tgtEl>
                                          <p:spTgt spid="1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Google Shape;137;p20"/>
          <p:cNvPicPr preferRelativeResize="0"/>
          <p:nvPr/>
        </p:nvPicPr>
        <p:blipFill>
          <a:blip r:embed="rId3">
            <a:alphaModFix amt="80000"/>
          </a:blip>
          <a:stretch>
            <a:fillRect/>
          </a:stretch>
        </p:blipFill>
        <p:spPr>
          <a:xfrm>
            <a:off x="0" y="0"/>
            <a:ext cx="9144000" cy="5143501"/>
          </a:xfrm>
          <a:prstGeom prst="rect">
            <a:avLst/>
          </a:prstGeom>
          <a:noFill/>
          <a:ln>
            <a:noFill/>
          </a:ln>
        </p:spPr>
      </p:pic>
      <p:sp>
        <p:nvSpPr>
          <p:cNvPr id="138" name="Google Shape;138;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1200" b="1">
                <a:solidFill>
                  <a:schemeClr val="dk1"/>
                </a:solidFill>
                <a:latin typeface="Figtree"/>
                <a:ea typeface="Figtree"/>
                <a:cs typeface="Figtree"/>
                <a:sym typeface="Figtree"/>
              </a:rPr>
              <a:t>8</a:t>
            </a:fld>
            <a:endParaRPr sz="1200" b="1">
              <a:solidFill>
                <a:schemeClr val="dk1"/>
              </a:solidFill>
              <a:latin typeface="Figtree"/>
              <a:ea typeface="Figtree"/>
              <a:cs typeface="Figtree"/>
              <a:sym typeface="Figtree"/>
            </a:endParaRPr>
          </a:p>
        </p:txBody>
      </p:sp>
      <p:sp>
        <p:nvSpPr>
          <p:cNvPr id="139" name="Google Shape;139;p20"/>
          <p:cNvSpPr/>
          <p:nvPr/>
        </p:nvSpPr>
        <p:spPr>
          <a:xfrm>
            <a:off x="321375" y="240050"/>
            <a:ext cx="8619000" cy="952500"/>
          </a:xfrm>
          <a:prstGeom prst="flowChartAlternateProcess">
            <a:avLst/>
          </a:prstGeom>
          <a:solidFill>
            <a:srgbClr val="F2E3CD"/>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990"/>
              <a:buFont typeface="Arial"/>
              <a:buNone/>
            </a:pPr>
            <a:r>
              <a:rPr lang="en" sz="2400">
                <a:solidFill>
                  <a:schemeClr val="dk1"/>
                </a:solidFill>
                <a:latin typeface="Figtree SemiBold"/>
                <a:ea typeface="Figtree SemiBold"/>
                <a:cs typeface="Figtree SemiBold"/>
                <a:sym typeface="Figtree SemiBold"/>
              </a:rPr>
              <a:t>Objective 2 - Investigate Alternative Communication Methods</a:t>
            </a:r>
            <a:endParaRPr sz="2400">
              <a:latin typeface="Figtree SemiBold"/>
              <a:ea typeface="Figtree SemiBold"/>
              <a:cs typeface="Figtree SemiBold"/>
              <a:sym typeface="Figtree SemiBold"/>
            </a:endParaRPr>
          </a:p>
        </p:txBody>
      </p:sp>
      <p:sp>
        <p:nvSpPr>
          <p:cNvPr id="140" name="Google Shape;140;p20"/>
          <p:cNvSpPr/>
          <p:nvPr/>
        </p:nvSpPr>
        <p:spPr>
          <a:xfrm>
            <a:off x="1655250" y="1738500"/>
            <a:ext cx="2160600" cy="2924700"/>
          </a:xfrm>
          <a:prstGeom prst="roundRect">
            <a:avLst>
              <a:gd name="adj" fmla="val 16667"/>
            </a:avLst>
          </a:prstGeom>
          <a:solidFill>
            <a:srgbClr val="FFF6D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000">
              <a:latin typeface="Figtree Medium"/>
              <a:ea typeface="Figtree Medium"/>
              <a:cs typeface="Figtree Medium"/>
              <a:sym typeface="Figtree Medium"/>
            </a:endParaRPr>
          </a:p>
          <a:p>
            <a:pPr marL="0" lvl="0" indent="0" algn="ctr" rtl="0">
              <a:spcBef>
                <a:spcPts val="0"/>
              </a:spcBef>
              <a:spcAft>
                <a:spcPts val="0"/>
              </a:spcAft>
              <a:buNone/>
            </a:pPr>
            <a:endParaRPr sz="2000">
              <a:latin typeface="Figtree Medium"/>
              <a:ea typeface="Figtree Medium"/>
              <a:cs typeface="Figtree Medium"/>
              <a:sym typeface="Figtree Medium"/>
            </a:endParaRPr>
          </a:p>
          <a:p>
            <a:pPr marL="0" lvl="0" indent="0" algn="ctr" rtl="0">
              <a:spcBef>
                <a:spcPts val="0"/>
              </a:spcBef>
              <a:spcAft>
                <a:spcPts val="0"/>
              </a:spcAft>
              <a:buNone/>
            </a:pPr>
            <a:endParaRPr sz="2000">
              <a:latin typeface="Figtree Medium"/>
              <a:ea typeface="Figtree Medium"/>
              <a:cs typeface="Figtree Medium"/>
              <a:sym typeface="Figtree Medium"/>
            </a:endParaRPr>
          </a:p>
          <a:p>
            <a:pPr marL="0" lvl="0" indent="0" algn="ctr" rtl="0">
              <a:spcBef>
                <a:spcPts val="0"/>
              </a:spcBef>
              <a:spcAft>
                <a:spcPts val="0"/>
              </a:spcAft>
              <a:buNone/>
            </a:pPr>
            <a:endParaRPr sz="2000">
              <a:latin typeface="Figtree Medium"/>
              <a:ea typeface="Figtree Medium"/>
              <a:cs typeface="Figtree Medium"/>
              <a:sym typeface="Figtree Medium"/>
            </a:endParaRPr>
          </a:p>
          <a:p>
            <a:pPr marL="0" lvl="0" indent="0" algn="ctr" rtl="0">
              <a:spcBef>
                <a:spcPts val="0"/>
              </a:spcBef>
              <a:spcAft>
                <a:spcPts val="0"/>
              </a:spcAft>
              <a:buNone/>
            </a:pPr>
            <a:r>
              <a:rPr lang="en" sz="2000">
                <a:latin typeface="Figtree Medium"/>
                <a:ea typeface="Figtree Medium"/>
                <a:cs typeface="Figtree Medium"/>
                <a:sym typeface="Figtree Medium"/>
              </a:rPr>
              <a:t>Observation</a:t>
            </a:r>
            <a:endParaRPr sz="2000">
              <a:latin typeface="Figtree Medium"/>
              <a:ea typeface="Figtree Medium"/>
              <a:cs typeface="Figtree Medium"/>
              <a:sym typeface="Figtree Medium"/>
            </a:endParaRPr>
          </a:p>
          <a:p>
            <a:pPr marL="0" lvl="0" indent="0" algn="l" rtl="0">
              <a:spcBef>
                <a:spcPts val="0"/>
              </a:spcBef>
              <a:spcAft>
                <a:spcPts val="0"/>
              </a:spcAft>
              <a:buNone/>
            </a:pPr>
            <a:endParaRPr>
              <a:latin typeface="Figtree"/>
              <a:ea typeface="Figtree"/>
              <a:cs typeface="Figtree"/>
              <a:sym typeface="Figtree"/>
            </a:endParaRPr>
          </a:p>
          <a:p>
            <a:pPr marL="0" lvl="0" indent="0" algn="l" rtl="0">
              <a:spcBef>
                <a:spcPts val="0"/>
              </a:spcBef>
              <a:spcAft>
                <a:spcPts val="0"/>
              </a:spcAft>
              <a:buNone/>
            </a:pPr>
            <a:endParaRPr>
              <a:latin typeface="Figtree"/>
              <a:ea typeface="Figtree"/>
              <a:cs typeface="Figtree"/>
              <a:sym typeface="Figtree"/>
            </a:endParaRPr>
          </a:p>
          <a:p>
            <a:pPr marL="0" lvl="0" indent="0" algn="l" rtl="0">
              <a:spcBef>
                <a:spcPts val="0"/>
              </a:spcBef>
              <a:spcAft>
                <a:spcPts val="0"/>
              </a:spcAft>
              <a:buNone/>
            </a:pPr>
            <a:endParaRPr>
              <a:latin typeface="Figtree"/>
              <a:ea typeface="Figtree"/>
              <a:cs typeface="Figtree"/>
              <a:sym typeface="Figtree"/>
            </a:endParaRPr>
          </a:p>
          <a:p>
            <a:pPr marL="0" lvl="0" indent="0" algn="ctr" rtl="0">
              <a:spcBef>
                <a:spcPts val="0"/>
              </a:spcBef>
              <a:spcAft>
                <a:spcPts val="0"/>
              </a:spcAft>
              <a:buNone/>
            </a:pPr>
            <a:r>
              <a:rPr lang="en">
                <a:latin typeface="Figtree"/>
                <a:ea typeface="Figtree"/>
                <a:cs typeface="Figtree"/>
                <a:sym typeface="Figtree"/>
              </a:rPr>
              <a:t>Local Business Interactions</a:t>
            </a:r>
            <a:endParaRPr>
              <a:latin typeface="Figtree"/>
              <a:ea typeface="Figtree"/>
              <a:cs typeface="Figtree"/>
              <a:sym typeface="Figtree"/>
            </a:endParaRPr>
          </a:p>
          <a:p>
            <a:pPr marL="0" lvl="0" indent="0" algn="ctr" rtl="0">
              <a:spcBef>
                <a:spcPts val="0"/>
              </a:spcBef>
              <a:spcAft>
                <a:spcPts val="0"/>
              </a:spcAft>
              <a:buNone/>
            </a:pPr>
            <a:endParaRPr>
              <a:latin typeface="Figtree"/>
              <a:ea typeface="Figtree"/>
              <a:cs typeface="Figtree"/>
              <a:sym typeface="Figtree"/>
            </a:endParaRPr>
          </a:p>
          <a:p>
            <a:pPr marL="0" lvl="0" indent="0" algn="ctr" rtl="0">
              <a:spcBef>
                <a:spcPts val="0"/>
              </a:spcBef>
              <a:spcAft>
                <a:spcPts val="0"/>
              </a:spcAft>
              <a:buNone/>
            </a:pPr>
            <a:r>
              <a:rPr lang="en">
                <a:latin typeface="Figtree"/>
                <a:ea typeface="Figtree"/>
                <a:cs typeface="Figtree"/>
                <a:sym typeface="Figtree"/>
              </a:rPr>
              <a:t>Visual Displays</a:t>
            </a:r>
            <a:endParaRPr>
              <a:latin typeface="Figtree"/>
              <a:ea typeface="Figtree"/>
              <a:cs typeface="Figtree"/>
              <a:sym typeface="Figtree"/>
            </a:endParaRPr>
          </a:p>
          <a:p>
            <a:pPr marL="0" lvl="0" indent="0" algn="ctr" rtl="0">
              <a:spcBef>
                <a:spcPts val="0"/>
              </a:spcBef>
              <a:spcAft>
                <a:spcPts val="0"/>
              </a:spcAft>
              <a:buNone/>
            </a:pPr>
            <a:endParaRPr>
              <a:latin typeface="Figtree"/>
              <a:ea typeface="Figtree"/>
              <a:cs typeface="Figtree"/>
              <a:sym typeface="Figtree"/>
            </a:endParaRPr>
          </a:p>
          <a:p>
            <a:pPr marL="0" lvl="0" indent="0" algn="ctr" rtl="0">
              <a:spcBef>
                <a:spcPts val="0"/>
              </a:spcBef>
              <a:spcAft>
                <a:spcPts val="0"/>
              </a:spcAft>
              <a:buNone/>
            </a:pPr>
            <a:r>
              <a:rPr lang="en">
                <a:latin typeface="Figtree"/>
                <a:ea typeface="Figtree"/>
                <a:cs typeface="Figtree"/>
                <a:sym typeface="Figtree"/>
              </a:rPr>
              <a:t>Braille</a:t>
            </a:r>
            <a:endParaRPr>
              <a:latin typeface="Figtree"/>
              <a:ea typeface="Figtree"/>
              <a:cs typeface="Figtree"/>
              <a:sym typeface="Figtree"/>
            </a:endParaRPr>
          </a:p>
          <a:p>
            <a:pPr marL="0" lvl="0" indent="0" algn="ctr" rtl="0">
              <a:spcBef>
                <a:spcPts val="0"/>
              </a:spcBef>
              <a:spcAft>
                <a:spcPts val="0"/>
              </a:spcAft>
              <a:buNone/>
            </a:pPr>
            <a:endParaRPr>
              <a:latin typeface="Figtree"/>
              <a:ea typeface="Figtree"/>
              <a:cs typeface="Figtree"/>
              <a:sym typeface="Figtree"/>
            </a:endParaRPr>
          </a:p>
          <a:p>
            <a:pPr marL="0" lvl="0" indent="0" algn="ctr" rtl="0">
              <a:spcBef>
                <a:spcPts val="0"/>
              </a:spcBef>
              <a:spcAft>
                <a:spcPts val="0"/>
              </a:spcAft>
              <a:buNone/>
            </a:pPr>
            <a:endParaRPr>
              <a:latin typeface="Figtree"/>
              <a:ea typeface="Figtree"/>
              <a:cs typeface="Figtree"/>
              <a:sym typeface="Figtree"/>
            </a:endParaRPr>
          </a:p>
          <a:p>
            <a:pPr marL="0" lvl="0" indent="0" algn="ctr" rtl="0">
              <a:spcBef>
                <a:spcPts val="0"/>
              </a:spcBef>
              <a:spcAft>
                <a:spcPts val="0"/>
              </a:spcAft>
              <a:buNone/>
            </a:pPr>
            <a:endParaRPr>
              <a:latin typeface="Figtree"/>
              <a:ea typeface="Figtree"/>
              <a:cs typeface="Figtree"/>
              <a:sym typeface="Figtree"/>
            </a:endParaRPr>
          </a:p>
          <a:p>
            <a:pPr marL="0" lvl="0" indent="0" algn="ctr" rtl="0">
              <a:spcBef>
                <a:spcPts val="0"/>
              </a:spcBef>
              <a:spcAft>
                <a:spcPts val="0"/>
              </a:spcAft>
              <a:buNone/>
            </a:pPr>
            <a:endParaRPr>
              <a:latin typeface="Figtree"/>
              <a:ea typeface="Figtree"/>
              <a:cs typeface="Figtree"/>
              <a:sym typeface="Figtree"/>
            </a:endParaRPr>
          </a:p>
          <a:p>
            <a:pPr marL="0" lvl="0" indent="0" algn="ctr" rtl="0">
              <a:spcBef>
                <a:spcPts val="0"/>
              </a:spcBef>
              <a:spcAft>
                <a:spcPts val="0"/>
              </a:spcAft>
              <a:buNone/>
            </a:pPr>
            <a:endParaRPr>
              <a:latin typeface="Figtree"/>
              <a:ea typeface="Figtree"/>
              <a:cs typeface="Figtree"/>
              <a:sym typeface="Figtree"/>
            </a:endParaRPr>
          </a:p>
        </p:txBody>
      </p:sp>
      <p:sp>
        <p:nvSpPr>
          <p:cNvPr id="141" name="Google Shape;141;p20"/>
          <p:cNvSpPr/>
          <p:nvPr/>
        </p:nvSpPr>
        <p:spPr>
          <a:xfrm>
            <a:off x="5326600" y="1738500"/>
            <a:ext cx="2160600" cy="2924700"/>
          </a:xfrm>
          <a:prstGeom prst="roundRect">
            <a:avLst>
              <a:gd name="adj" fmla="val 16667"/>
            </a:avLst>
          </a:prstGeom>
          <a:solidFill>
            <a:srgbClr val="FFF6D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latin typeface="Figtree Medium"/>
                <a:ea typeface="Figtree Medium"/>
                <a:cs typeface="Figtree Medium"/>
                <a:sym typeface="Figtree Medium"/>
              </a:rPr>
              <a:t>Interview</a:t>
            </a:r>
            <a:endParaRPr sz="2000">
              <a:latin typeface="Figtree Medium"/>
              <a:ea typeface="Figtree Medium"/>
              <a:cs typeface="Figtree Medium"/>
              <a:sym typeface="Figtree Medium"/>
            </a:endParaRPr>
          </a:p>
          <a:p>
            <a:pPr marL="0" lvl="0" indent="0" algn="l" rtl="0">
              <a:spcBef>
                <a:spcPts val="0"/>
              </a:spcBef>
              <a:spcAft>
                <a:spcPts val="0"/>
              </a:spcAft>
              <a:buNone/>
            </a:pPr>
            <a:endParaRPr>
              <a:latin typeface="Figtree"/>
              <a:ea typeface="Figtree"/>
              <a:cs typeface="Figtree"/>
              <a:sym typeface="Figtree"/>
            </a:endParaRPr>
          </a:p>
          <a:p>
            <a:pPr marL="0" lvl="0" indent="0" algn="l" rtl="0">
              <a:spcBef>
                <a:spcPts val="0"/>
              </a:spcBef>
              <a:spcAft>
                <a:spcPts val="0"/>
              </a:spcAft>
              <a:buNone/>
            </a:pPr>
            <a:endParaRPr>
              <a:latin typeface="Figtree"/>
              <a:ea typeface="Figtree"/>
              <a:cs typeface="Figtree"/>
              <a:sym typeface="Figtree"/>
            </a:endParaRPr>
          </a:p>
          <a:p>
            <a:pPr marL="0" lvl="0" indent="0" algn="l" rtl="0">
              <a:spcBef>
                <a:spcPts val="0"/>
              </a:spcBef>
              <a:spcAft>
                <a:spcPts val="0"/>
              </a:spcAft>
              <a:buNone/>
            </a:pPr>
            <a:endParaRPr>
              <a:latin typeface="Figtree"/>
              <a:ea typeface="Figtree"/>
              <a:cs typeface="Figtree"/>
              <a:sym typeface="Figtree"/>
            </a:endParaRPr>
          </a:p>
          <a:p>
            <a:pPr marL="0" lvl="0" indent="0" algn="ctr" rtl="0">
              <a:spcBef>
                <a:spcPts val="0"/>
              </a:spcBef>
              <a:spcAft>
                <a:spcPts val="0"/>
              </a:spcAft>
              <a:buNone/>
            </a:pPr>
            <a:r>
              <a:rPr lang="en">
                <a:latin typeface="Figtree"/>
                <a:ea typeface="Figtree"/>
                <a:cs typeface="Figtree"/>
                <a:sym typeface="Figtree"/>
              </a:rPr>
              <a:t>Business Owners</a:t>
            </a:r>
            <a:endParaRPr>
              <a:latin typeface="Figtree"/>
              <a:ea typeface="Figtree"/>
              <a:cs typeface="Figtree"/>
              <a:sym typeface="Figtree"/>
            </a:endParaRPr>
          </a:p>
          <a:p>
            <a:pPr marL="0" lvl="0" indent="0" algn="ctr" rtl="0">
              <a:spcBef>
                <a:spcPts val="0"/>
              </a:spcBef>
              <a:spcAft>
                <a:spcPts val="0"/>
              </a:spcAft>
              <a:buNone/>
            </a:pPr>
            <a:endParaRPr>
              <a:latin typeface="Figtree"/>
              <a:ea typeface="Figtree"/>
              <a:cs typeface="Figtree"/>
              <a:sym typeface="Figtree"/>
            </a:endParaRPr>
          </a:p>
          <a:p>
            <a:pPr marL="0" lvl="0" indent="0" algn="ctr" rtl="0">
              <a:spcBef>
                <a:spcPts val="0"/>
              </a:spcBef>
              <a:spcAft>
                <a:spcPts val="0"/>
              </a:spcAft>
              <a:buNone/>
            </a:pPr>
            <a:r>
              <a:rPr lang="en">
                <a:latin typeface="Figtree"/>
                <a:ea typeface="Figtree"/>
                <a:cs typeface="Figtree"/>
                <a:sym typeface="Figtree"/>
              </a:rPr>
              <a:t>Employers</a:t>
            </a:r>
            <a:endParaRPr>
              <a:latin typeface="Figtree"/>
              <a:ea typeface="Figtree"/>
              <a:cs typeface="Figtree"/>
              <a:sym typeface="Figtree"/>
            </a:endParaRPr>
          </a:p>
          <a:p>
            <a:pPr marL="0" lvl="0" indent="0" algn="ctr" rtl="0">
              <a:spcBef>
                <a:spcPts val="0"/>
              </a:spcBef>
              <a:spcAft>
                <a:spcPts val="0"/>
              </a:spcAft>
              <a:buNone/>
            </a:pPr>
            <a:br>
              <a:rPr lang="en">
                <a:latin typeface="Figtree"/>
                <a:ea typeface="Figtree"/>
                <a:cs typeface="Figtree"/>
                <a:sym typeface="Figtree"/>
              </a:rPr>
            </a:br>
            <a:r>
              <a:rPr lang="en">
                <a:latin typeface="Figtree"/>
                <a:ea typeface="Figtree"/>
                <a:cs typeface="Figtree"/>
                <a:sym typeface="Figtree"/>
              </a:rPr>
              <a:t>Participants / Board</a:t>
            </a:r>
            <a:endParaRPr>
              <a:latin typeface="Figtree"/>
              <a:ea typeface="Figtree"/>
              <a:cs typeface="Figtree"/>
              <a:sym typeface="Figtree"/>
            </a:endParaRPr>
          </a:p>
          <a:p>
            <a:pPr marL="0" lvl="0" indent="0" algn="ctr" rtl="0">
              <a:spcBef>
                <a:spcPts val="0"/>
              </a:spcBef>
              <a:spcAft>
                <a:spcPts val="0"/>
              </a:spcAft>
              <a:buNone/>
            </a:pPr>
            <a:endParaRPr>
              <a:latin typeface="Figtree"/>
              <a:ea typeface="Figtree"/>
              <a:cs typeface="Figtree"/>
              <a:sym typeface="Figtree"/>
            </a:endParaRPr>
          </a:p>
        </p:txBody>
      </p:sp>
      <p:cxnSp>
        <p:nvCxnSpPr>
          <p:cNvPr id="142" name="Google Shape;142;p20"/>
          <p:cNvCxnSpPr/>
          <p:nvPr/>
        </p:nvCxnSpPr>
        <p:spPr>
          <a:xfrm rot="10800000" flipH="1">
            <a:off x="1852800" y="2695063"/>
            <a:ext cx="1765500" cy="11700"/>
          </a:xfrm>
          <a:prstGeom prst="straightConnector1">
            <a:avLst/>
          </a:prstGeom>
          <a:noFill/>
          <a:ln w="28575" cap="flat" cmpd="sng">
            <a:solidFill>
              <a:schemeClr val="dk2"/>
            </a:solidFill>
            <a:prstDash val="solid"/>
            <a:round/>
            <a:headEnd type="none" w="med" len="med"/>
            <a:tailEnd type="none" w="med" len="med"/>
          </a:ln>
        </p:spPr>
      </p:cxnSp>
      <p:cxnSp>
        <p:nvCxnSpPr>
          <p:cNvPr id="143" name="Google Shape;143;p20"/>
          <p:cNvCxnSpPr/>
          <p:nvPr/>
        </p:nvCxnSpPr>
        <p:spPr>
          <a:xfrm rot="10800000" flipH="1">
            <a:off x="5524150" y="2695063"/>
            <a:ext cx="1765500" cy="11700"/>
          </a:xfrm>
          <a:prstGeom prst="straightConnector1">
            <a:avLst/>
          </a:prstGeom>
          <a:noFill/>
          <a:ln w="28575" cap="flat" cmpd="sng">
            <a:solidFill>
              <a:schemeClr val="dk2"/>
            </a:solidFill>
            <a:prstDash val="solid"/>
            <a:round/>
            <a:headEnd type="non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0"/>
                                        </p:tgtEl>
                                        <p:attrNameLst>
                                          <p:attrName>style.visibility</p:attrName>
                                        </p:attrNameLst>
                                      </p:cBhvr>
                                      <p:to>
                                        <p:strVal val="visible"/>
                                      </p:to>
                                    </p:set>
                                    <p:animEffect transition="in" filter="fade">
                                      <p:cBhvr>
                                        <p:cTn id="7" dur="1000"/>
                                        <p:tgtEl>
                                          <p:spTgt spid="140"/>
                                        </p:tgtEl>
                                      </p:cBhvr>
                                    </p:animEffect>
                                  </p:childTnLst>
                                </p:cTn>
                              </p:par>
                              <p:par>
                                <p:cTn id="8" presetID="10" presetClass="entr" presetSubtype="0" fill="hold" nodeType="withEffect">
                                  <p:stCondLst>
                                    <p:cond delay="0"/>
                                  </p:stCondLst>
                                  <p:childTnLst>
                                    <p:set>
                                      <p:cBhvr>
                                        <p:cTn id="9" dur="1" fill="hold">
                                          <p:stCondLst>
                                            <p:cond delay="0"/>
                                          </p:stCondLst>
                                        </p:cTn>
                                        <p:tgtEl>
                                          <p:spTgt spid="142"/>
                                        </p:tgtEl>
                                        <p:attrNameLst>
                                          <p:attrName>style.visibility</p:attrName>
                                        </p:attrNameLst>
                                      </p:cBhvr>
                                      <p:to>
                                        <p:strVal val="visible"/>
                                      </p:to>
                                    </p:set>
                                    <p:animEffect transition="in" filter="fade">
                                      <p:cBhvr>
                                        <p:cTn id="10" dur="1000"/>
                                        <p:tgtEl>
                                          <p:spTgt spid="14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1"/>
                                        </p:tgtEl>
                                        <p:attrNameLst>
                                          <p:attrName>style.visibility</p:attrName>
                                        </p:attrNameLst>
                                      </p:cBhvr>
                                      <p:to>
                                        <p:strVal val="visible"/>
                                      </p:to>
                                    </p:set>
                                    <p:animEffect transition="in" filter="fade">
                                      <p:cBhvr>
                                        <p:cTn id="15" dur="1000"/>
                                        <p:tgtEl>
                                          <p:spTgt spid="141"/>
                                        </p:tgtEl>
                                      </p:cBhvr>
                                    </p:animEffect>
                                  </p:childTnLst>
                                </p:cTn>
                              </p:par>
                              <p:par>
                                <p:cTn id="16" presetID="10" presetClass="entr" presetSubtype="0" fill="hold" nodeType="withEffect">
                                  <p:stCondLst>
                                    <p:cond delay="0"/>
                                  </p:stCondLst>
                                  <p:childTnLst>
                                    <p:set>
                                      <p:cBhvr>
                                        <p:cTn id="17" dur="1" fill="hold">
                                          <p:stCondLst>
                                            <p:cond delay="0"/>
                                          </p:stCondLst>
                                        </p:cTn>
                                        <p:tgtEl>
                                          <p:spTgt spid="143"/>
                                        </p:tgtEl>
                                        <p:attrNameLst>
                                          <p:attrName>style.visibility</p:attrName>
                                        </p:attrNameLst>
                                      </p:cBhvr>
                                      <p:to>
                                        <p:strVal val="visible"/>
                                      </p:to>
                                    </p:set>
                                    <p:animEffect transition="in" filter="fade">
                                      <p:cBhvr>
                                        <p:cTn id="18" dur="10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1"/>
          <p:cNvPicPr preferRelativeResize="0"/>
          <p:nvPr/>
        </p:nvPicPr>
        <p:blipFill>
          <a:blip r:embed="rId3">
            <a:alphaModFix amt="80000"/>
          </a:blip>
          <a:stretch>
            <a:fillRect/>
          </a:stretch>
        </p:blipFill>
        <p:spPr>
          <a:xfrm>
            <a:off x="0" y="0"/>
            <a:ext cx="9144000" cy="5143501"/>
          </a:xfrm>
          <a:prstGeom prst="rect">
            <a:avLst/>
          </a:prstGeom>
          <a:noFill/>
          <a:ln>
            <a:noFill/>
          </a:ln>
        </p:spPr>
      </p:pic>
      <p:sp>
        <p:nvSpPr>
          <p:cNvPr id="149" name="Google Shape;149;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1200" b="1">
                <a:solidFill>
                  <a:schemeClr val="dk1"/>
                </a:solidFill>
                <a:latin typeface="Figtree"/>
                <a:ea typeface="Figtree"/>
                <a:cs typeface="Figtree"/>
                <a:sym typeface="Figtree"/>
              </a:rPr>
              <a:t>9</a:t>
            </a:fld>
            <a:endParaRPr sz="1200" b="1">
              <a:solidFill>
                <a:schemeClr val="dk1"/>
              </a:solidFill>
              <a:latin typeface="Figtree"/>
              <a:ea typeface="Figtree"/>
              <a:cs typeface="Figtree"/>
              <a:sym typeface="Figtree"/>
            </a:endParaRPr>
          </a:p>
        </p:txBody>
      </p:sp>
      <p:sp>
        <p:nvSpPr>
          <p:cNvPr id="150" name="Google Shape;150;p21"/>
          <p:cNvSpPr/>
          <p:nvPr/>
        </p:nvSpPr>
        <p:spPr>
          <a:xfrm>
            <a:off x="262500" y="240050"/>
            <a:ext cx="8619000" cy="952500"/>
          </a:xfrm>
          <a:prstGeom prst="flowChartAlternateProcess">
            <a:avLst/>
          </a:prstGeom>
          <a:solidFill>
            <a:srgbClr val="F2E3C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dk1"/>
                </a:solidFill>
                <a:latin typeface="Figtree SemiBold"/>
                <a:ea typeface="Figtree SemiBold"/>
                <a:cs typeface="Figtree SemiBold"/>
                <a:sym typeface="Figtree SemiBold"/>
              </a:rPr>
              <a:t>Objective 3 - Create informative Materials Outlining Accessibility</a:t>
            </a:r>
            <a:endParaRPr sz="2400">
              <a:solidFill>
                <a:schemeClr val="dk1"/>
              </a:solidFill>
              <a:latin typeface="Figtree SemiBold"/>
              <a:ea typeface="Figtree SemiBold"/>
              <a:cs typeface="Figtree SemiBold"/>
              <a:sym typeface="Figtree SemiBold"/>
            </a:endParaRPr>
          </a:p>
        </p:txBody>
      </p:sp>
      <p:grpSp>
        <p:nvGrpSpPr>
          <p:cNvPr id="151" name="Google Shape;151;p21"/>
          <p:cNvGrpSpPr/>
          <p:nvPr/>
        </p:nvGrpSpPr>
        <p:grpSpPr>
          <a:xfrm>
            <a:off x="629544" y="1465550"/>
            <a:ext cx="2160600" cy="2924700"/>
            <a:chOff x="948619" y="1738500"/>
            <a:chExt cx="2160600" cy="2924700"/>
          </a:xfrm>
        </p:grpSpPr>
        <p:sp>
          <p:nvSpPr>
            <p:cNvPr id="152" name="Google Shape;152;p21"/>
            <p:cNvSpPr/>
            <p:nvPr/>
          </p:nvSpPr>
          <p:spPr>
            <a:xfrm>
              <a:off x="948619" y="1738500"/>
              <a:ext cx="2160600" cy="2924700"/>
            </a:xfrm>
            <a:prstGeom prst="roundRect">
              <a:avLst>
                <a:gd name="adj" fmla="val 16667"/>
              </a:avLst>
            </a:prstGeom>
            <a:solidFill>
              <a:srgbClr val="FFF6D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latin typeface="Figtree Medium"/>
                  <a:ea typeface="Figtree Medium"/>
                  <a:cs typeface="Figtree Medium"/>
                  <a:sym typeface="Figtree Medium"/>
                </a:rPr>
                <a:t>Content Analysis</a:t>
              </a:r>
              <a:endParaRPr sz="2000">
                <a:latin typeface="Figtree Medium"/>
                <a:ea typeface="Figtree Medium"/>
                <a:cs typeface="Figtree Medium"/>
                <a:sym typeface="Figtree Medium"/>
              </a:endParaRPr>
            </a:p>
            <a:p>
              <a:pPr marL="0" lvl="0" indent="0" algn="ctr" rtl="0">
                <a:spcBef>
                  <a:spcPts val="0"/>
                </a:spcBef>
                <a:spcAft>
                  <a:spcPts val="0"/>
                </a:spcAft>
                <a:buNone/>
              </a:pPr>
              <a:endParaRPr sz="2000">
                <a:latin typeface="Figtree Medium"/>
                <a:ea typeface="Figtree Medium"/>
                <a:cs typeface="Figtree Medium"/>
                <a:sym typeface="Figtree Medium"/>
              </a:endParaRPr>
            </a:p>
            <a:p>
              <a:pPr marL="0" lvl="0" indent="0" algn="l" rtl="0">
                <a:spcBef>
                  <a:spcPts val="0"/>
                </a:spcBef>
                <a:spcAft>
                  <a:spcPts val="0"/>
                </a:spcAft>
                <a:buNone/>
              </a:pPr>
              <a:endParaRPr>
                <a:latin typeface="Figtree"/>
                <a:ea typeface="Figtree"/>
                <a:cs typeface="Figtree"/>
                <a:sym typeface="Figtree"/>
              </a:endParaRPr>
            </a:p>
            <a:p>
              <a:pPr marL="0" lvl="0" indent="0" algn="ctr" rtl="0">
                <a:spcBef>
                  <a:spcPts val="0"/>
                </a:spcBef>
                <a:spcAft>
                  <a:spcPts val="0"/>
                </a:spcAft>
                <a:buNone/>
              </a:pPr>
              <a:r>
                <a:rPr lang="en">
                  <a:latin typeface="Figtree"/>
                  <a:ea typeface="Figtree"/>
                  <a:cs typeface="Figtree"/>
                  <a:sym typeface="Figtree"/>
                </a:rPr>
                <a:t>Surveys </a:t>
              </a:r>
              <a:endParaRPr>
                <a:latin typeface="Figtree"/>
                <a:ea typeface="Figtree"/>
                <a:cs typeface="Figtree"/>
                <a:sym typeface="Figtree"/>
              </a:endParaRPr>
            </a:p>
            <a:p>
              <a:pPr marL="0" lvl="0" indent="0" algn="ctr" rtl="0">
                <a:spcBef>
                  <a:spcPts val="0"/>
                </a:spcBef>
                <a:spcAft>
                  <a:spcPts val="0"/>
                </a:spcAft>
                <a:buNone/>
              </a:pPr>
              <a:endParaRPr>
                <a:latin typeface="Figtree"/>
                <a:ea typeface="Figtree"/>
                <a:cs typeface="Figtree"/>
                <a:sym typeface="Figtree"/>
              </a:endParaRPr>
            </a:p>
            <a:p>
              <a:pPr marL="0" lvl="0" indent="0" algn="ctr" rtl="0">
                <a:spcBef>
                  <a:spcPts val="0"/>
                </a:spcBef>
                <a:spcAft>
                  <a:spcPts val="0"/>
                </a:spcAft>
                <a:buNone/>
              </a:pPr>
              <a:r>
                <a:rPr lang="en">
                  <a:latin typeface="Figtree"/>
                  <a:ea typeface="Figtree"/>
                  <a:cs typeface="Figtree"/>
                  <a:sym typeface="Figtree"/>
                </a:rPr>
                <a:t>Interviews</a:t>
              </a:r>
              <a:endParaRPr>
                <a:latin typeface="Figtree"/>
                <a:ea typeface="Figtree"/>
                <a:cs typeface="Figtree"/>
                <a:sym typeface="Figtree"/>
              </a:endParaRPr>
            </a:p>
            <a:p>
              <a:pPr marL="457200" lvl="0" indent="0" algn="ctr" rtl="0">
                <a:spcBef>
                  <a:spcPts val="0"/>
                </a:spcBef>
                <a:spcAft>
                  <a:spcPts val="0"/>
                </a:spcAft>
                <a:buNone/>
              </a:pPr>
              <a:endParaRPr>
                <a:latin typeface="Figtree"/>
                <a:ea typeface="Figtree"/>
                <a:cs typeface="Figtree"/>
                <a:sym typeface="Figtree"/>
              </a:endParaRPr>
            </a:p>
            <a:p>
              <a:pPr marL="457200" lvl="0" indent="0" algn="l" rtl="0">
                <a:spcBef>
                  <a:spcPts val="0"/>
                </a:spcBef>
                <a:spcAft>
                  <a:spcPts val="0"/>
                </a:spcAft>
                <a:buNone/>
              </a:pPr>
              <a:r>
                <a:rPr lang="en">
                  <a:latin typeface="Figtree"/>
                  <a:ea typeface="Figtree"/>
                  <a:cs typeface="Figtree"/>
                  <a:sym typeface="Figtree"/>
                </a:rPr>
                <a:t>360 Camera</a:t>
              </a:r>
              <a:endParaRPr>
                <a:latin typeface="Figtree"/>
                <a:ea typeface="Figtree"/>
                <a:cs typeface="Figtree"/>
                <a:sym typeface="Figtree"/>
              </a:endParaRPr>
            </a:p>
          </p:txBody>
        </p:sp>
        <p:cxnSp>
          <p:nvCxnSpPr>
            <p:cNvPr id="153" name="Google Shape;153;p21"/>
            <p:cNvCxnSpPr/>
            <p:nvPr/>
          </p:nvCxnSpPr>
          <p:spPr>
            <a:xfrm rot="10800000" flipH="1">
              <a:off x="1146175" y="2790463"/>
              <a:ext cx="1765500" cy="11700"/>
            </a:xfrm>
            <a:prstGeom prst="straightConnector1">
              <a:avLst/>
            </a:prstGeom>
            <a:noFill/>
            <a:ln w="28575" cap="flat" cmpd="sng">
              <a:solidFill>
                <a:schemeClr val="dk2"/>
              </a:solidFill>
              <a:prstDash val="solid"/>
              <a:round/>
              <a:headEnd type="none" w="med" len="med"/>
              <a:tailEnd type="none" w="med" len="med"/>
            </a:ln>
          </p:spPr>
        </p:cxnSp>
      </p:grpSp>
      <p:grpSp>
        <p:nvGrpSpPr>
          <p:cNvPr id="154" name="Google Shape;154;p21"/>
          <p:cNvGrpSpPr/>
          <p:nvPr/>
        </p:nvGrpSpPr>
        <p:grpSpPr>
          <a:xfrm>
            <a:off x="6353845" y="1465538"/>
            <a:ext cx="2160600" cy="2924700"/>
            <a:chOff x="6232320" y="1738500"/>
            <a:chExt cx="2160600" cy="2924700"/>
          </a:xfrm>
        </p:grpSpPr>
        <p:sp>
          <p:nvSpPr>
            <p:cNvPr id="155" name="Google Shape;155;p21"/>
            <p:cNvSpPr/>
            <p:nvPr/>
          </p:nvSpPr>
          <p:spPr>
            <a:xfrm>
              <a:off x="6232320" y="1738500"/>
              <a:ext cx="2160600" cy="2924700"/>
            </a:xfrm>
            <a:prstGeom prst="roundRect">
              <a:avLst>
                <a:gd name="adj" fmla="val 16667"/>
              </a:avLst>
            </a:prstGeom>
            <a:solidFill>
              <a:srgbClr val="FFF6D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latin typeface="Figtree Medium"/>
                  <a:ea typeface="Figtree Medium"/>
                  <a:cs typeface="Figtree Medium"/>
                  <a:sym typeface="Figtree Medium"/>
                </a:rPr>
                <a:t>Feedback</a:t>
              </a:r>
              <a:endParaRPr sz="2000">
                <a:latin typeface="Figtree Medium"/>
                <a:ea typeface="Figtree Medium"/>
                <a:cs typeface="Figtree Medium"/>
                <a:sym typeface="Figtree Medium"/>
              </a:endParaRPr>
            </a:p>
            <a:p>
              <a:pPr marL="0" lvl="0" indent="0" algn="ctr" rtl="0">
                <a:spcBef>
                  <a:spcPts val="0"/>
                </a:spcBef>
                <a:spcAft>
                  <a:spcPts val="0"/>
                </a:spcAft>
                <a:buNone/>
              </a:pPr>
              <a:r>
                <a:rPr lang="en" sz="2000">
                  <a:latin typeface="Figtree Medium"/>
                  <a:ea typeface="Figtree Medium"/>
                  <a:cs typeface="Figtree Medium"/>
                  <a:sym typeface="Figtree Medium"/>
                </a:rPr>
                <a:t>Surveys</a:t>
              </a:r>
              <a:endParaRPr sz="2000">
                <a:latin typeface="Figtree Medium"/>
                <a:ea typeface="Figtree Medium"/>
                <a:cs typeface="Figtree Medium"/>
                <a:sym typeface="Figtree Medium"/>
              </a:endParaRPr>
            </a:p>
            <a:p>
              <a:pPr marL="0" lvl="0" indent="0" algn="l" rtl="0">
                <a:spcBef>
                  <a:spcPts val="0"/>
                </a:spcBef>
                <a:spcAft>
                  <a:spcPts val="0"/>
                </a:spcAft>
                <a:buNone/>
              </a:pPr>
              <a:endParaRPr>
                <a:latin typeface="Figtree"/>
                <a:ea typeface="Figtree"/>
                <a:cs typeface="Figtree"/>
                <a:sym typeface="Figtree"/>
              </a:endParaRPr>
            </a:p>
            <a:p>
              <a:pPr marL="0" lvl="0" indent="0" algn="l" rtl="0">
                <a:spcBef>
                  <a:spcPts val="0"/>
                </a:spcBef>
                <a:spcAft>
                  <a:spcPts val="0"/>
                </a:spcAft>
                <a:buNone/>
              </a:pPr>
              <a:endParaRPr>
                <a:latin typeface="Figtree"/>
                <a:ea typeface="Figtree"/>
                <a:cs typeface="Figtree"/>
                <a:sym typeface="Figtree"/>
              </a:endParaRPr>
            </a:p>
            <a:p>
              <a:pPr marL="0" lvl="0" indent="0" algn="ctr" rtl="0">
                <a:spcBef>
                  <a:spcPts val="0"/>
                </a:spcBef>
                <a:spcAft>
                  <a:spcPts val="0"/>
                </a:spcAft>
                <a:buNone/>
              </a:pPr>
              <a:endParaRPr>
                <a:latin typeface="Figtree"/>
                <a:ea typeface="Figtree"/>
                <a:cs typeface="Figtree"/>
                <a:sym typeface="Figtree"/>
              </a:endParaRPr>
            </a:p>
            <a:p>
              <a:pPr marL="0" lvl="0" indent="0" algn="ctr" rtl="0">
                <a:spcBef>
                  <a:spcPts val="0"/>
                </a:spcBef>
                <a:spcAft>
                  <a:spcPts val="0"/>
                </a:spcAft>
                <a:buNone/>
              </a:pPr>
              <a:r>
                <a:rPr lang="en">
                  <a:latin typeface="Figtree"/>
                  <a:ea typeface="Figtree"/>
                  <a:cs typeface="Figtree"/>
                  <a:sym typeface="Figtree"/>
                </a:rPr>
                <a:t>Volunteers</a:t>
              </a:r>
              <a:endParaRPr>
                <a:latin typeface="Figtree"/>
                <a:ea typeface="Figtree"/>
                <a:cs typeface="Figtree"/>
                <a:sym typeface="Figtree"/>
              </a:endParaRPr>
            </a:p>
            <a:p>
              <a:pPr marL="0" lvl="0" indent="0" algn="ctr" rtl="0">
                <a:spcBef>
                  <a:spcPts val="0"/>
                </a:spcBef>
                <a:spcAft>
                  <a:spcPts val="0"/>
                </a:spcAft>
                <a:buNone/>
              </a:pPr>
              <a:endParaRPr>
                <a:latin typeface="Figtree"/>
                <a:ea typeface="Figtree"/>
                <a:cs typeface="Figtree"/>
                <a:sym typeface="Figtree"/>
              </a:endParaRPr>
            </a:p>
            <a:p>
              <a:pPr marL="0" lvl="0" indent="0" algn="ctr" rtl="0">
                <a:spcBef>
                  <a:spcPts val="0"/>
                </a:spcBef>
                <a:spcAft>
                  <a:spcPts val="0"/>
                </a:spcAft>
                <a:buNone/>
              </a:pPr>
              <a:r>
                <a:rPr lang="en">
                  <a:latin typeface="Figtree"/>
                  <a:ea typeface="Figtree"/>
                  <a:cs typeface="Figtree"/>
                  <a:sym typeface="Figtree"/>
                </a:rPr>
                <a:t>Employees</a:t>
              </a:r>
              <a:endParaRPr>
                <a:latin typeface="Figtree"/>
                <a:ea typeface="Figtree"/>
                <a:cs typeface="Figtree"/>
                <a:sym typeface="Figtree"/>
              </a:endParaRPr>
            </a:p>
            <a:p>
              <a:pPr marL="0" lvl="0" indent="0" algn="l" rtl="0">
                <a:spcBef>
                  <a:spcPts val="0"/>
                </a:spcBef>
                <a:spcAft>
                  <a:spcPts val="0"/>
                </a:spcAft>
                <a:buNone/>
              </a:pPr>
              <a:endParaRPr>
                <a:latin typeface="Figtree"/>
                <a:ea typeface="Figtree"/>
                <a:cs typeface="Figtree"/>
                <a:sym typeface="Figtree"/>
              </a:endParaRPr>
            </a:p>
          </p:txBody>
        </p:sp>
        <p:cxnSp>
          <p:nvCxnSpPr>
            <p:cNvPr id="156" name="Google Shape;156;p21"/>
            <p:cNvCxnSpPr/>
            <p:nvPr/>
          </p:nvCxnSpPr>
          <p:spPr>
            <a:xfrm rot="10800000" flipH="1">
              <a:off x="6429875" y="2778763"/>
              <a:ext cx="1765500" cy="11700"/>
            </a:xfrm>
            <a:prstGeom prst="straightConnector1">
              <a:avLst/>
            </a:prstGeom>
            <a:noFill/>
            <a:ln w="28575" cap="flat" cmpd="sng">
              <a:solidFill>
                <a:schemeClr val="dk2"/>
              </a:solidFill>
              <a:prstDash val="solid"/>
              <a:round/>
              <a:headEnd type="none" w="med" len="med"/>
              <a:tailEnd type="none" w="med" len="med"/>
            </a:ln>
          </p:spPr>
        </p:cxnSp>
      </p:grpSp>
      <p:pic>
        <p:nvPicPr>
          <p:cNvPr id="157" name="Google Shape;157;p21"/>
          <p:cNvPicPr preferRelativeResize="0"/>
          <p:nvPr/>
        </p:nvPicPr>
        <p:blipFill>
          <a:blip r:embed="rId4">
            <a:alphaModFix/>
          </a:blip>
          <a:stretch>
            <a:fillRect/>
          </a:stretch>
        </p:blipFill>
        <p:spPr>
          <a:xfrm>
            <a:off x="3554337" y="1604275"/>
            <a:ext cx="2035325" cy="2035325"/>
          </a:xfrm>
          <a:prstGeom prst="rect">
            <a:avLst/>
          </a:prstGeom>
          <a:noFill/>
          <a:ln w="38100" cap="flat" cmpd="sng">
            <a:solidFill>
              <a:srgbClr val="999999"/>
            </a:solidFill>
            <a:prstDash val="solid"/>
            <a:round/>
            <a:headEnd type="none" w="sm" len="sm"/>
            <a:tailEnd type="none" w="sm" len="sm"/>
          </a:ln>
        </p:spPr>
      </p:pic>
      <p:pic>
        <p:nvPicPr>
          <p:cNvPr id="158" name="Google Shape;158;p21"/>
          <p:cNvPicPr preferRelativeResize="0"/>
          <p:nvPr/>
        </p:nvPicPr>
        <p:blipFill>
          <a:blip r:embed="rId5">
            <a:alphaModFix/>
          </a:blip>
          <a:stretch>
            <a:fillRect/>
          </a:stretch>
        </p:blipFill>
        <p:spPr>
          <a:xfrm>
            <a:off x="3050799" y="3819350"/>
            <a:ext cx="3042406" cy="11409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1"/>
                                        </p:tgtEl>
                                        <p:attrNameLst>
                                          <p:attrName>style.visibility</p:attrName>
                                        </p:attrNameLst>
                                      </p:cBhvr>
                                      <p:to>
                                        <p:strVal val="visible"/>
                                      </p:to>
                                    </p:set>
                                    <p:animEffect transition="in" filter="fade">
                                      <p:cBhvr>
                                        <p:cTn id="7" dur="1000"/>
                                        <p:tgtEl>
                                          <p:spTgt spid="1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4"/>
                                        </p:tgtEl>
                                        <p:attrNameLst>
                                          <p:attrName>style.visibility</p:attrName>
                                        </p:attrNameLst>
                                      </p:cBhvr>
                                      <p:to>
                                        <p:strVal val="visible"/>
                                      </p:to>
                                    </p:set>
                                    <p:animEffect transition="in" filter="fade">
                                      <p:cBhvr>
                                        <p:cTn id="12" dur="1000"/>
                                        <p:tgtEl>
                                          <p:spTgt spid="154"/>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157"/>
                                        </p:tgtEl>
                                        <p:attrNameLst>
                                          <p:attrName>style.visibility</p:attrName>
                                        </p:attrNameLst>
                                      </p:cBhvr>
                                      <p:to>
                                        <p:strVal val="visible"/>
                                      </p:to>
                                    </p:set>
                                    <p:anim calcmode="lin" valueType="num">
                                      <p:cBhvr additive="base">
                                        <p:cTn id="17" dur="1700"/>
                                        <p:tgtEl>
                                          <p:spTgt spid="157"/>
                                        </p:tgtEl>
                                        <p:attrNameLst>
                                          <p:attrName>ppt_w</p:attrName>
                                        </p:attrNameLst>
                                      </p:cBhvr>
                                      <p:tavLst>
                                        <p:tav tm="0">
                                          <p:val>
                                            <p:strVal val="0"/>
                                          </p:val>
                                        </p:tav>
                                        <p:tav tm="100000">
                                          <p:val>
                                            <p:strVal val="#ppt_w"/>
                                          </p:val>
                                        </p:tav>
                                      </p:tavLst>
                                    </p:anim>
                                    <p:anim calcmode="lin" valueType="num">
                                      <p:cBhvr additive="base">
                                        <p:cTn id="18" dur="1700"/>
                                        <p:tgtEl>
                                          <p:spTgt spid="157"/>
                                        </p:tgtEl>
                                        <p:attrNameLst>
                                          <p:attrName>ppt_h</p:attrName>
                                        </p:attrNameLst>
                                      </p:cBhvr>
                                      <p:tavLst>
                                        <p:tav tm="0">
                                          <p:val>
                                            <p:strVal val="0"/>
                                          </p:val>
                                        </p:tav>
                                        <p:tav tm="100000">
                                          <p:val>
                                            <p:strVal val="#ppt_h"/>
                                          </p:val>
                                        </p:tav>
                                      </p:tavLst>
                                    </p:anim>
                                  </p:childTnLst>
                                </p:cTn>
                              </p:par>
                            </p:childTnLst>
                          </p:cTn>
                        </p:par>
                        <p:par>
                          <p:cTn id="19" fill="hold">
                            <p:stCondLst>
                              <p:cond delay="1700"/>
                            </p:stCondLst>
                            <p:childTnLst>
                              <p:par>
                                <p:cTn id="20" presetID="23" presetClass="entr" presetSubtype="16" fill="hold" nodeType="afterEffect">
                                  <p:stCondLst>
                                    <p:cond delay="0"/>
                                  </p:stCondLst>
                                  <p:childTnLst>
                                    <p:set>
                                      <p:cBhvr>
                                        <p:cTn id="21" dur="1" fill="hold">
                                          <p:stCondLst>
                                            <p:cond delay="0"/>
                                          </p:stCondLst>
                                        </p:cTn>
                                        <p:tgtEl>
                                          <p:spTgt spid="158"/>
                                        </p:tgtEl>
                                        <p:attrNameLst>
                                          <p:attrName>style.visibility</p:attrName>
                                        </p:attrNameLst>
                                      </p:cBhvr>
                                      <p:to>
                                        <p:strVal val="visible"/>
                                      </p:to>
                                    </p:set>
                                    <p:anim calcmode="lin" valueType="num">
                                      <p:cBhvr additive="base">
                                        <p:cTn id="22" dur="1700"/>
                                        <p:tgtEl>
                                          <p:spTgt spid="158"/>
                                        </p:tgtEl>
                                        <p:attrNameLst>
                                          <p:attrName>ppt_w</p:attrName>
                                        </p:attrNameLst>
                                      </p:cBhvr>
                                      <p:tavLst>
                                        <p:tav tm="0">
                                          <p:val>
                                            <p:strVal val="0"/>
                                          </p:val>
                                        </p:tav>
                                        <p:tav tm="100000">
                                          <p:val>
                                            <p:strVal val="#ppt_w"/>
                                          </p:val>
                                        </p:tav>
                                      </p:tavLst>
                                    </p:anim>
                                    <p:anim calcmode="lin" valueType="num">
                                      <p:cBhvr additive="base">
                                        <p:cTn id="23" dur="1700"/>
                                        <p:tgtEl>
                                          <p:spTgt spid="15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845</Words>
  <Application>Microsoft Macintosh PowerPoint</Application>
  <PresentationFormat>On-screen Show (16:9)</PresentationFormat>
  <Paragraphs>159</Paragraphs>
  <Slides>13</Slides>
  <Notes>13</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Figtree SemiBold</vt:lpstr>
      <vt:lpstr>Times New Roman</vt:lpstr>
      <vt:lpstr>Figtree</vt:lpstr>
      <vt:lpstr>Figtree Black</vt:lpstr>
      <vt:lpstr>Figtree Medium</vt:lpstr>
      <vt:lpstr>Simple Light</vt:lpstr>
      <vt:lpstr>Assessing Accessibility and Inclusion: A Neighborhood Study Surrounding the SFA Community </vt:lpstr>
      <vt:lpstr>PowerPoint Presentation</vt:lpstr>
      <vt:lpstr>Policies and Designs are Unadaptive </vt:lpstr>
      <vt:lpstr>Drasi Gia to Kati Allo (SFA)</vt:lpstr>
      <vt:lpstr>PowerPoint Presentation</vt:lpstr>
      <vt:lpstr>PowerPoint Presentation</vt:lpstr>
      <vt:lpstr>PowerPoint Presentation</vt:lpstr>
      <vt:lpstr>PowerPoint Presentation</vt:lpstr>
      <vt:lpstr>PowerPoint Presentation</vt:lpstr>
      <vt:lpstr>Informative Pamphlet</vt:lpstr>
      <vt:lpstr>Acknowledgements</vt:lpstr>
      <vt:lpstr>Image Sources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Green, Aaron</cp:lastModifiedBy>
  <cp:revision>3</cp:revision>
  <dcterms:modified xsi:type="dcterms:W3CDTF">2026-03-02T22:06:33Z</dcterms:modified>
</cp:coreProperties>
</file>