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embeddedFontLst>
    <p:embeddedFont>
      <p:font typeface="Alice" panose="020B0604020202020204" charset="0"/>
      <p:regular r:id="rId48"/>
    </p:embeddedFont>
    <p:embeddedFont>
      <p:font typeface="Alice Bold" panose="020B0604020202020204" charset="0"/>
      <p:regular r:id="rId49"/>
    </p:embeddedFont>
    <p:embeddedFont>
      <p:font typeface="Alice Bold Italics" panose="020B0604020202020204" charset="0"/>
      <p:regular r:id="rId50"/>
    </p:embeddedFont>
    <p:embeddedFont>
      <p:font typeface="Alice Italics" panose="020B0604020202020204" charset="0"/>
      <p:regular r:id="rId51"/>
    </p:embeddedFont>
    <p:embeddedFont>
      <p:font typeface="Cooper BT Bold" panose="020B0604020202020204" charset="0"/>
      <p:regular r:id="rId52"/>
    </p:embeddedFont>
    <p:embeddedFont>
      <p:font typeface="Cooper BT Light" panose="020B0604020202020204" charset="0"/>
      <p:regular r:id="rId53"/>
    </p:embeddedFont>
    <p:embeddedFont>
      <p:font typeface="Times New Roman Bold" panose="02020803070505020304" pitchFamily="18" charset="0"/>
      <p:regular r:id="rId54"/>
      <p:bold r:id="rId55"/>
    </p:embeddedFont>
    <p:embeddedFont>
      <p:font typeface="Times New Roman Italics"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Good afternoon everyone, thank you for being here with us today, my name is Andreas Keating….</a:t>
            </a:r>
          </a:p>
          <a:p>
            <a:endParaRPr lang="en-US"/>
          </a:p>
          <a:p>
            <a:r>
              <a:rPr lang="en-US"/>
              <a:t>We have worked in collaboration with Rewiring Aotearoa and AraAke to raise awareness on sustainable energy by communicating the benefits of electrification in New Zealand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a:t>
            </a:r>
          </a:p>
          <a:p>
            <a:endParaRPr lang="en-US"/>
          </a:p>
          <a:p>
            <a:r>
              <a:rPr lang="en-US"/>
              <a:t>To dive into obj 1 results, we conducted a total of 16 interviews that took approximately an hour each.</a:t>
            </a:r>
          </a:p>
          <a:p>
            <a:r>
              <a:rPr lang="en-US"/>
              <a:t>We also collected 50 community survey responses.</a:t>
            </a:r>
          </a:p>
          <a:p>
            <a:endParaRPr lang="en-US"/>
          </a:p>
          <a:p>
            <a:r>
              <a:rPr lang="en-US"/>
              <a:t>From these interviews and surveys, we were able to identify the topics and website design features that would best motivate the NZ public.</a:t>
            </a:r>
          </a:p>
          <a:p>
            <a:endParaRPr lang="en-US"/>
          </a:p>
          <a:p>
            <a:r>
              <a:rPr lang="en-US"/>
              <a:t>We also conducted a case study on five international energy-related websites. Which provided insight on: Data visualization, User Experience, and Engagement Strategies to apply to our website.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a:p>
            <a:r>
              <a:rPr lang="en-US"/>
              <a:t>We coded the interview and recorded the frequency of each motivational topic. From 14 experts and 2 non experts Cost Savings was mentioned the most, followed by interest in New Technologies.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a:p>
            <a:endParaRPr lang="en-US"/>
          </a:p>
          <a:p>
            <a:r>
              <a:rPr lang="en-US"/>
              <a:t>Mark Unwin, a business development manager for the Marlborough Power Lines, stated:</a:t>
            </a:r>
          </a:p>
          <a:p>
            <a:endParaRPr lang="en-US"/>
          </a:p>
          <a:p>
            <a:r>
              <a:rPr lang="en-US"/>
              <a:t>“For people to be interested in climate change, it starts with financials…  That’s the key thing for me—showing the financial benefit of shifting, then all the other benefits follow along.”</a:t>
            </a:r>
          </a:p>
          <a:p>
            <a:endParaRPr lang="en-US"/>
          </a:p>
          <a:p>
            <a:r>
              <a:rPr lang="en-US"/>
              <a:t>This quote stood out as a strong example of the opinon of experts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a:p>
            <a:endParaRPr lang="en-US"/>
          </a:p>
          <a:p>
            <a:r>
              <a:rPr lang="en-US"/>
              <a:t>From the interviews, cost savings was the most influential topic, making it a key motivator in electrification. </a:t>
            </a:r>
          </a:p>
          <a:p>
            <a:endParaRPr lang="en-US"/>
          </a:p>
          <a:p>
            <a:r>
              <a:rPr lang="en-US"/>
              <a:t>Clear visuals were the most mentioned feature in design after coding results, reinforcing the importance of visual clarity for public engagement.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a:p>
            <a:endParaRPr lang="en-US"/>
          </a:p>
          <a:p>
            <a:r>
              <a:rPr lang="en-US"/>
              <a:t>We successfully gathered 50 community responses, 13 online and 37 in person. This flyer was distributed across local areas; you can find it near Cuba Street and the waterfront area. </a:t>
            </a:r>
          </a:p>
          <a:p>
            <a:r>
              <a:rPr lang="en-US"/>
              <a:t>These responses helped us understand community perspectives on motivation, challenges, and website preferences without any bias.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a:p>
            <a:endParaRPr lang="en-US"/>
          </a:p>
          <a:p>
            <a:r>
              <a:rPr lang="en-US"/>
              <a:t>When asked what would most motivate them to electrify, participants ranked environmental impact and long term cost savings highest. These motivators guided how we framed website messages.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 </a:t>
            </a:r>
          </a:p>
          <a:p>
            <a:endParaRPr lang="en-US"/>
          </a:p>
          <a:p>
            <a:r>
              <a:rPr lang="en-US"/>
              <a:t>Then we ask them what would encourage them to explore a website? Side-by-side comparisons, clear visuals and step by step guides top the list, showing that users want both clarity and hands-on explanations to help them take 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This is the outline of our presentation.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a:p>
            <a:endParaRPr lang="en-US"/>
          </a:p>
          <a:p>
            <a:r>
              <a:rPr lang="en-US"/>
              <a:t>Our survey revealed three key results:</a:t>
            </a:r>
          </a:p>
          <a:p>
            <a:r>
              <a:rPr lang="en-US"/>
              <a:t>First, reducing emissions was the most influential motivator.</a:t>
            </a:r>
          </a:p>
          <a:p>
            <a:r>
              <a:rPr lang="en-US"/>
              <a:t>Second, side-by-side comparisons stood out as the top design feature.</a:t>
            </a:r>
          </a:p>
          <a:p>
            <a:r>
              <a:rPr lang="en-US"/>
              <a:t>And finally, upfront cost was the biggest concern for most participants."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Ben</a:t>
            </a:r>
          </a:p>
          <a:p>
            <a:endParaRPr lang="en-US"/>
          </a:p>
          <a:p>
            <a:r>
              <a:rPr lang="en-US"/>
              <a:t>We reviewed five international dashboards to guide our design. </a:t>
            </a:r>
          </a:p>
          <a:p>
            <a:endParaRPr lang="en-US"/>
          </a:p>
          <a:p>
            <a:r>
              <a:rPr lang="en-US"/>
              <a:t>India’s ICED had detailed data and interactive charts, which are great for layered content. </a:t>
            </a:r>
          </a:p>
          <a:p>
            <a:endParaRPr lang="en-US"/>
          </a:p>
          <a:p>
            <a:r>
              <a:rPr lang="en-US"/>
              <a:t>Germany’s Clean Energy Wire was well-organized but lacked clear graph explanations. </a:t>
            </a:r>
          </a:p>
          <a:p>
            <a:endParaRPr lang="en-US"/>
          </a:p>
          <a:p>
            <a:r>
              <a:rPr lang="en-US"/>
              <a:t>New Zealand’s EECA Insights shared relatable stories but needed more interactivity.</a:t>
            </a:r>
          </a:p>
          <a:p>
            <a:endParaRPr lang="en-US"/>
          </a:p>
          <a:p>
            <a:r>
              <a:rPr lang="en-US"/>
              <a:t>The IEA dashboard was used hoverable elements and made global comparisons easy. </a:t>
            </a:r>
          </a:p>
          <a:p>
            <a:endParaRPr lang="en-US"/>
          </a:p>
          <a:p>
            <a:r>
              <a:rPr lang="en-US"/>
              <a:t>Australia’s Momentum Monitor stood out with clean visuals and plain language, which, later on, you will see we based our design heavily 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Ben</a:t>
            </a:r>
          </a:p>
          <a:p>
            <a:endParaRPr lang="en-US"/>
          </a:p>
          <a:p>
            <a:r>
              <a:rPr lang="en-US"/>
              <a:t>Ultimately, our design focused on three principles: clarity, interactivity, and alignment with the Rewiring Aoteora website. These principles ensured that our website would motivate everyday Kiwis by being not just informative, but engaging and useful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Ben</a:t>
            </a:r>
          </a:p>
          <a:p>
            <a:endParaRPr lang="en-US"/>
          </a:p>
          <a:p>
            <a:r>
              <a:rPr lang="en-US"/>
              <a:t>For our second objective, we focused on identifying the most suitable design strategies for our dashboard by analyzing case studies of five international platforms related to energy and electrification.</a:t>
            </a:r>
          </a:p>
          <a:p>
            <a:endParaRPr lang="en-US"/>
          </a:p>
          <a:p>
            <a:r>
              <a:rPr lang="en-US"/>
              <a:t>Our next step is to create wireframes using Canva to visualize the structure and layout of our dashboard. Once we receive approval from our sponsors, we’ll move forward with building the interactive prototype.</a:t>
            </a:r>
          </a:p>
          <a:p>
            <a:endParaRPr lang="en-US"/>
          </a:p>
          <a:p>
            <a:r>
              <a:rPr lang="en-US"/>
              <a:t>Since we currently only have results from the case study, we’ll focus on sharing those findings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For our third objective:</a:t>
            </a:r>
          </a:p>
          <a:p>
            <a:endParaRPr lang="en-US"/>
          </a:p>
          <a:p>
            <a:r>
              <a:rPr lang="en-US"/>
              <a:t>In order to asses the effectiveness of our product.</a:t>
            </a:r>
          </a:p>
          <a:p>
            <a:r>
              <a:rPr lang="en-US"/>
              <a:t>We carried out a website user study in the form of pre and post surveys.</a:t>
            </a:r>
          </a:p>
          <a:p>
            <a:endParaRPr lang="en-US"/>
          </a:p>
          <a:p>
            <a:r>
              <a:rPr lang="en-US"/>
              <a:t>Participants first fill out the Pre-Survey.</a:t>
            </a:r>
          </a:p>
          <a:p>
            <a:r>
              <a:rPr lang="en-US"/>
              <a:t>Where they were asked questions that determined what their current level of motivation and knowledge regarding electrification.</a:t>
            </a:r>
          </a:p>
          <a:p>
            <a:endParaRPr lang="en-US"/>
          </a:p>
          <a:p>
            <a:r>
              <a:rPr lang="en-US"/>
              <a:t>Participants were then offered a link and asked to review our website before proceeding to the Post-Survey.</a:t>
            </a:r>
          </a:p>
          <a:p>
            <a:endParaRPr lang="en-US"/>
          </a:p>
          <a:p>
            <a:r>
              <a:rPr lang="en-US"/>
              <a:t>In the Post-Survey.</a:t>
            </a:r>
          </a:p>
          <a:p>
            <a:r>
              <a:rPr lang="en-US"/>
              <a:t>They were then primarily asked the same questions as in the Pre-Survey regarding their level of motivation and knowledge on elecrification after having browsed through our website.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We then compared the pre and post survey results with eachother in order to determine the change that our website had on user motivation and understanding.</a:t>
            </a:r>
          </a:p>
          <a:p>
            <a:endParaRPr lang="en-US"/>
          </a:p>
          <a:p>
            <a:r>
              <a:rPr lang="en-US"/>
              <a:t>This graph shows the average level of agreement that the 14 users recorded for each statement.</a:t>
            </a:r>
          </a:p>
          <a:p>
            <a:endParaRPr lang="en-US"/>
          </a:p>
          <a:p>
            <a:r>
              <a:rPr lang="en-US"/>
              <a:t>They were given the choice to select:</a:t>
            </a:r>
          </a:p>
          <a:p>
            <a:r>
              <a:rPr lang="en-US"/>
              <a:t>"Strongly Disagree" </a:t>
            </a:r>
          </a:p>
          <a:p>
            <a:r>
              <a:rPr lang="en-US"/>
              <a:t>"Disagree"</a:t>
            </a:r>
          </a:p>
          <a:p>
            <a:r>
              <a:rPr lang="en-US"/>
              <a:t>"Neutral"</a:t>
            </a:r>
          </a:p>
          <a:p>
            <a:r>
              <a:rPr lang="en-US"/>
              <a:t>"Agree"</a:t>
            </a:r>
          </a:p>
          <a:p>
            <a:r>
              <a:rPr lang="en-US"/>
              <a:t>"Strongly Agree"</a:t>
            </a:r>
          </a:p>
          <a:p>
            <a:endParaRPr lang="en-US"/>
          </a:p>
          <a:p>
            <a:endParaRPr lang="en-US"/>
          </a:p>
          <a:p>
            <a:r>
              <a:rPr lang="en-US"/>
              <a:t>The WHITE bars are the reults gathered from the Pre-Survey.</a:t>
            </a:r>
          </a:p>
          <a:p>
            <a:r>
              <a:rPr lang="en-US"/>
              <a:t>And the YELLOW bars are the results gathered from the Post-Survey.</a:t>
            </a:r>
          </a:p>
          <a:p>
            <a:endParaRPr lang="en-US"/>
          </a:p>
          <a:p>
            <a:r>
              <a:rPr lang="en-US"/>
              <a:t>The statements on the Y-axis of the graph are organized top to botom from largest to smallest change.</a:t>
            </a:r>
          </a:p>
          <a:p>
            <a:endParaRPr lang="en-US"/>
          </a:p>
          <a:p>
            <a:endParaRPr lang="en-US"/>
          </a:p>
          <a:p>
            <a:r>
              <a:rPr lang="en-US"/>
              <a:t>Our website had a bigger impact on user Motivation  and intention to adopt. With a notable increase of (0.90) and of (0.83)</a:t>
            </a:r>
          </a:p>
          <a:p>
            <a:endParaRPr lang="en-US"/>
          </a:p>
          <a:p>
            <a:r>
              <a:rPr lang="en-US"/>
              <a:t>Although not as large, the website still had a positive change on user Knowledge and Understanding. </a:t>
            </a:r>
          </a:p>
          <a:p>
            <a:r>
              <a:rPr lang="en-US"/>
              <a:t>Specifically, our survey recorded a positive change of (0.67) and (0.34).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We also included a question that was exclusive to the Post-Survey. Were we asked participants to rate the website's:</a:t>
            </a:r>
          </a:p>
          <a:p>
            <a:r>
              <a:rPr lang="en-US"/>
              <a:t>Navigability, </a:t>
            </a:r>
          </a:p>
          <a:p>
            <a:r>
              <a:rPr lang="en-US"/>
              <a:t>Visual Appeal, </a:t>
            </a:r>
          </a:p>
          <a:p>
            <a:r>
              <a:rPr lang="en-US"/>
              <a:t>and Clarity of its content.</a:t>
            </a:r>
          </a:p>
          <a:p>
            <a:endParaRPr lang="en-US"/>
          </a:p>
          <a:p>
            <a:r>
              <a:rPr lang="en-US"/>
              <a:t>This question was structured in the same way as our previous questions.</a:t>
            </a:r>
          </a:p>
          <a:p>
            <a:r>
              <a:rPr lang="en-US"/>
              <a:t>Where users were able to rate the statements from "Strongly Disagree" to "Strongly Agree"</a:t>
            </a:r>
          </a:p>
          <a:p>
            <a:endParaRPr lang="en-US"/>
          </a:p>
          <a:p>
            <a:r>
              <a:rPr lang="en-US"/>
              <a:t>This graph shows the average of the recorded user responses,</a:t>
            </a:r>
          </a:p>
          <a:p>
            <a:r>
              <a:rPr lang="en-US"/>
              <a:t>Ranked from highest to lowest.</a:t>
            </a:r>
          </a:p>
          <a:p>
            <a:endParaRPr lang="en-US"/>
          </a:p>
          <a:p>
            <a:r>
              <a:rPr lang="en-US"/>
              <a:t>Out of the 14 survey responses collected we found that our website design was highly effective. </a:t>
            </a:r>
          </a:p>
          <a:p>
            <a:r>
              <a:rPr lang="en-US"/>
              <a:t>User's rated the website's navigability was it's strongest feature.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research highlighted design and content features that boost motivation to electrify. While our website still has room for improvement, we hope our findings help our sponsors improve the impact of their own websites"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sincerely thank our IQP advisor, Robert Kinicki, for his invaluable guidance.</a:t>
            </a:r>
          </a:p>
          <a:p>
            <a:r>
              <a:rPr lang="en-US"/>
              <a:t>Special Thanks to Jenny Sahng of Rewiring Aotearoa and Daniel Gnoth of Ara Ake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Here are our Image Credits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One of our primary motivators behind our project is the urgent need to reduce greenhouse gas emissions not only in NZ but worldwide.</a:t>
            </a:r>
          </a:p>
          <a:p>
            <a:endParaRPr lang="en-US"/>
          </a:p>
          <a:p>
            <a:r>
              <a:rPr lang="en-US"/>
              <a:t>As illustrated here in this pie chart published by Ember,</a:t>
            </a:r>
          </a:p>
          <a:p>
            <a:r>
              <a:rPr lang="en-US"/>
              <a:t>NZ's electricity generation in 2023 was comprised of almost - 60% hydroelectricity, </a:t>
            </a:r>
          </a:p>
          <a:p>
            <a:r>
              <a:rPr lang="en-US"/>
              <a:t>- 17% from other renewables such as geothermal, </a:t>
            </a:r>
          </a:p>
          <a:p>
            <a:r>
              <a:rPr lang="en-US"/>
              <a:t>- and about 8% from wind power. </a:t>
            </a:r>
          </a:p>
          <a:p>
            <a:r>
              <a:rPr lang="en-US"/>
              <a:t>So over 80% of NZ's grid is powered by clean renewable sources. </a:t>
            </a:r>
          </a:p>
          <a:p>
            <a:endParaRPr lang="en-US"/>
          </a:p>
          <a:p>
            <a:r>
              <a:rPr lang="en-US"/>
              <a:t>This strong foundation enables NZ to further capitalize on household electrification. And to further maximize the use of its clean energy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Thank you very much for your time and for tuning in.</a:t>
            </a:r>
          </a:p>
          <a:p>
            <a:endParaRPr lang="en-US"/>
          </a:p>
          <a:p>
            <a:r>
              <a:rPr lang="en-US"/>
              <a:t>We are more than happy to answer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guide our Website design, we coded the 16 interviews on what features they think would be best. </a:t>
            </a:r>
          </a:p>
          <a:p>
            <a:endParaRPr lang="en-US"/>
          </a:p>
          <a:p>
            <a:r>
              <a:rPr lang="en-US"/>
              <a:t>Both experts and non-experts agree that Clear Visual is the most effective. </a:t>
            </a:r>
          </a:p>
          <a:p>
            <a:endParaRPr lang="en-US"/>
          </a:p>
          <a:p>
            <a:r>
              <a:rPr lang="en-US"/>
              <a:t>Experts highlight simple explanations and clear visuals. </a:t>
            </a:r>
          </a:p>
          <a:p>
            <a:endParaRPr lang="en-US"/>
          </a:p>
          <a:p>
            <a:r>
              <a:rPr lang="en-US"/>
              <a:t>While non-experts valued testimonial stories and Videos.</a:t>
            </a:r>
          </a:p>
          <a:p>
            <a:endParaRPr lang="en-US"/>
          </a:p>
          <a:p>
            <a:r>
              <a:rPr lang="en-US"/>
              <a:t>This helped us shape a layout that’s both informative and relatable.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the other hand, we also asked about barriers. Unsurprisingly, upfront cost was by far the biggest concern, followed by worries about a lack of information and performance. These insights showed us where the website needed to address doubts directly.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the other hand, we also asked about barriers. Unsurprisingly, upfront cost was by far the biggest concern, followed by worries about a lack of information and performance. These insights showed us where the website needed to address doubts directly.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Ben</a:t>
            </a:r>
          </a:p>
          <a:p>
            <a:endParaRPr lang="en-US"/>
          </a:p>
          <a:p>
            <a:r>
              <a:rPr lang="en-US"/>
              <a:t>We conducted a case study for five international dashboards to guide our design. They all have great features that we consider adding to add into our website. However, the one that inspired us the most is Australia's Momentum Monitor. It breaks down key sectors and uses engaging visuals, plain language, and intuitive navigation, elements we tried to mirror in our own prototype for the New Zealand context.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Interviewed 15 experts from the Construction, Farming, and Energy sectors.</a:t>
            </a:r>
          </a:p>
          <a:p>
            <a:r>
              <a:rPr lang="en-US"/>
              <a:t>Interviews included both general and field-specific electrification questions</a:t>
            </a:r>
          </a:p>
          <a:p>
            <a:r>
              <a:rPr lang="en-US"/>
              <a:t>Cost-benefit was the most commonly cited motivational metric: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We reviewed five international dashboards to guide our design. </a:t>
            </a:r>
          </a:p>
          <a:p>
            <a:endParaRPr lang="en-US"/>
          </a:p>
          <a:p>
            <a:r>
              <a:rPr lang="en-US"/>
              <a:t>India’s ICED had detailed data and interactive charts, great for layered content. </a:t>
            </a:r>
          </a:p>
          <a:p>
            <a:endParaRPr lang="en-US"/>
          </a:p>
          <a:p>
            <a:r>
              <a:rPr lang="en-US"/>
              <a:t>Germany’s Clean Energy Wire was well-organized but lacked clear graph explanations. </a:t>
            </a:r>
          </a:p>
          <a:p>
            <a:endParaRPr lang="en-US"/>
          </a:p>
          <a:p>
            <a:r>
              <a:rPr lang="en-US"/>
              <a:t>New Zealand’s EECA Insights shared relatable stories but needed more interactivity.</a:t>
            </a:r>
          </a:p>
          <a:p>
            <a:endParaRPr lang="en-US"/>
          </a:p>
          <a:p>
            <a:r>
              <a:rPr lang="en-US"/>
              <a:t> The IEA dashboard was mobile-friendly and made global comparisons easy. </a:t>
            </a:r>
          </a:p>
          <a:p>
            <a:endParaRPr lang="en-US"/>
          </a:p>
          <a:p>
            <a:r>
              <a:rPr lang="en-US"/>
              <a:t>Australia’s Momentum Monitor stood out with clean visuals and plain language, which, later on, you will see we based our design heavily 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Rewiring Aotearoa has stated that, </a:t>
            </a:r>
          </a:p>
          <a:p>
            <a:r>
              <a:rPr lang="en-US"/>
              <a:t>Household electrification on a large scale can save 10 million tonnes of emissions in New Zealand by 2040.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The second motivator behind our project. Is the economic impact </a:t>
            </a:r>
          </a:p>
          <a:p>
            <a:endParaRPr lang="en-US"/>
          </a:p>
          <a:p>
            <a:r>
              <a:rPr lang="en-US"/>
              <a:t>As depicted in this graph published by Rewiring, petrol and gas prices in New Zealand have been notably volatile, with a significant upward trend in recent years. </a:t>
            </a:r>
          </a:p>
          <a:p>
            <a:r>
              <a:rPr lang="en-US"/>
              <a:t>This is especially a problem for NZ since it has to import most of its fossil-fuels.</a:t>
            </a:r>
          </a:p>
          <a:p>
            <a:endParaRPr lang="en-US"/>
          </a:p>
          <a:p>
            <a:r>
              <a:rPr lang="en-US"/>
              <a:t>____________________________________</a:t>
            </a:r>
          </a:p>
          <a:p>
            <a:r>
              <a:rPr lang="en-US"/>
              <a:t>This volatility not only affects household budgets but also underscores NZ's dependence on imported fossil fuels.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In fact, Rewiring Aotearoa has also stated that large-scale electrification could save NZ around $10.7 billion per year by 2040.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(Andreas)</a:t>
            </a:r>
          </a:p>
          <a:p>
            <a:endParaRPr lang="en-US"/>
          </a:p>
          <a:p>
            <a:r>
              <a:rPr lang="en-US"/>
              <a:t>We worked on this project in collaboration with our two sponsors: Rewiring Aotearoa and Ara Ake.</a:t>
            </a:r>
          </a:p>
          <a:p>
            <a:endParaRPr lang="en-US"/>
          </a:p>
          <a:p>
            <a:r>
              <a:rPr lang="en-US"/>
              <a:t>Rewiring Aotearoa:</a:t>
            </a:r>
          </a:p>
          <a:p>
            <a:r>
              <a:rPr lang="en-US"/>
              <a:t>...is a non-profit group focused on clean energy, climate solutions, and electrification. </a:t>
            </a:r>
          </a:p>
          <a:p>
            <a:endParaRPr lang="en-US"/>
          </a:p>
          <a:p>
            <a:r>
              <a:rPr lang="en-US"/>
              <a:t>...in their own words they state:</a:t>
            </a:r>
          </a:p>
          <a:p>
            <a:r>
              <a:rPr lang="en-US"/>
              <a:t>“Our mission is to electrify millions of fossil fuel machines in New Zealand by 2030 and create the world's most electric economy”. </a:t>
            </a:r>
          </a:p>
          <a:p>
            <a:endParaRPr lang="en-US"/>
          </a:p>
          <a:p>
            <a:r>
              <a:rPr lang="en-US"/>
              <a:t>Their support for our project aligns with their mission to motivate and make electrification more accessible to individuals accross New Zealand</a:t>
            </a:r>
          </a:p>
          <a:p>
            <a:endParaRPr lang="en-US"/>
          </a:p>
          <a:p>
            <a:endParaRPr lang="en-US"/>
          </a:p>
          <a:p>
            <a:r>
              <a:rPr lang="en-US"/>
              <a:t>Ara Ake:</a:t>
            </a:r>
          </a:p>
          <a:p>
            <a:r>
              <a:rPr lang="en-US"/>
              <a:t>...Is a government-funded organization “Ara Ake exists to advance New Zealand’s energy sector to a sustainable future.”. </a:t>
            </a:r>
          </a:p>
          <a:p>
            <a:endParaRPr lang="en-US"/>
          </a:p>
          <a:p>
            <a:r>
              <a:rPr lang="en-US"/>
              <a:t>They focus on developing new energy technologies, connecting experts, and supporting projects like ours.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 Lac)</a:t>
            </a:r>
          </a:p>
          <a:p>
            <a:endParaRPr lang="en-US"/>
          </a:p>
          <a:p>
            <a:r>
              <a:rPr lang="en-US"/>
              <a:t>Our goal for this project was:</a:t>
            </a:r>
          </a:p>
          <a:p>
            <a:r>
              <a:rPr lang="en-US"/>
              <a:t>"To design a website that communicates motivating information about electrification to the New Zealand public."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(Tue)</a:t>
            </a:r>
          </a:p>
          <a:p>
            <a:endParaRPr lang="en-US"/>
          </a:p>
          <a:p>
            <a:r>
              <a:rPr lang="en-US"/>
              <a:t>To achieve that goal, we divided our project into 3 key objectives:</a:t>
            </a:r>
          </a:p>
          <a:p>
            <a:endParaRPr lang="en-US"/>
          </a:p>
          <a:p>
            <a:r>
              <a:rPr lang="en-US"/>
              <a:t>Our 1st objective was to investigate and research methods to convey the benefits of electrification. </a:t>
            </a:r>
          </a:p>
          <a:p>
            <a:endParaRPr lang="en-US"/>
          </a:p>
          <a:p>
            <a:r>
              <a:rPr lang="en-US"/>
              <a:t>Our 2nd objective was to:</a:t>
            </a:r>
          </a:p>
          <a:p>
            <a:r>
              <a:rPr lang="en-US"/>
              <a:t>Develop a website that motivates people to take action on electrification.</a:t>
            </a:r>
          </a:p>
          <a:p>
            <a:endParaRPr lang="en-US"/>
          </a:p>
          <a:p>
            <a:r>
              <a:rPr lang="en-US"/>
              <a:t>Last but not least, our 3rd objective was to gather feedback on how effectively the website motivates the public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555690" y="422370"/>
            <a:ext cx="17176619" cy="9442259"/>
            <a:chOff x="0" y="0"/>
            <a:chExt cx="1478582" cy="812800"/>
          </a:xfrm>
        </p:grpSpPr>
        <p:sp>
          <p:nvSpPr>
            <p:cNvPr id="3" name="Freeform 3"/>
            <p:cNvSpPr/>
            <p:nvPr/>
          </p:nvSpPr>
          <p:spPr>
            <a:xfrm>
              <a:off x="0" y="0"/>
              <a:ext cx="1478582" cy="812800"/>
            </a:xfrm>
            <a:custGeom>
              <a:avLst/>
              <a:gdLst/>
              <a:ahLst/>
              <a:cxnLst/>
              <a:rect l="l" t="t" r="r" b="b"/>
              <a:pathLst>
                <a:path w="1478582" h="812800">
                  <a:moveTo>
                    <a:pt x="0" y="0"/>
                  </a:moveTo>
                  <a:lnTo>
                    <a:pt x="1478582" y="0"/>
                  </a:lnTo>
                  <a:lnTo>
                    <a:pt x="1478582" y="812800"/>
                  </a:lnTo>
                  <a:lnTo>
                    <a:pt x="0" y="812800"/>
                  </a:lnTo>
                  <a:close/>
                </a:path>
              </a:pathLst>
            </a:custGeom>
            <a:blipFill>
              <a:blip r:embed="rId3">
                <a:alphaModFix amt="50000"/>
              </a:blip>
              <a:stretch>
                <a:fillRect t="-10713" b="-10713"/>
              </a:stretch>
            </a:blipFill>
          </p:spPr>
        </p:sp>
      </p:grpSp>
      <p:sp>
        <p:nvSpPr>
          <p:cNvPr id="4" name="Freeform 4"/>
          <p:cNvSpPr/>
          <p:nvPr/>
        </p:nvSpPr>
        <p:spPr>
          <a:xfrm>
            <a:off x="7853818" y="7401458"/>
            <a:ext cx="3183290" cy="1332540"/>
          </a:xfrm>
          <a:custGeom>
            <a:avLst/>
            <a:gdLst/>
            <a:ahLst/>
            <a:cxnLst/>
            <a:rect l="l" t="t" r="r" b="b"/>
            <a:pathLst>
              <a:path w="3183290" h="1332540">
                <a:moveTo>
                  <a:pt x="0" y="0"/>
                </a:moveTo>
                <a:lnTo>
                  <a:pt x="3183290" y="0"/>
                </a:lnTo>
                <a:lnTo>
                  <a:pt x="3183290" y="1332540"/>
                </a:lnTo>
                <a:lnTo>
                  <a:pt x="0" y="1332540"/>
                </a:lnTo>
                <a:lnTo>
                  <a:pt x="0" y="0"/>
                </a:lnTo>
                <a:close/>
              </a:path>
            </a:pathLst>
          </a:custGeom>
          <a:blipFill>
            <a:blip r:embed="rId4"/>
            <a:stretch>
              <a:fillRect l="-11274" t="-73840" r="-11739" b="-61618"/>
            </a:stretch>
          </a:blipFill>
        </p:spPr>
      </p:sp>
      <p:sp>
        <p:nvSpPr>
          <p:cNvPr id="5" name="Freeform 5"/>
          <p:cNvSpPr/>
          <p:nvPr/>
        </p:nvSpPr>
        <p:spPr>
          <a:xfrm>
            <a:off x="3640763" y="7401458"/>
            <a:ext cx="2951029" cy="1091881"/>
          </a:xfrm>
          <a:custGeom>
            <a:avLst/>
            <a:gdLst/>
            <a:ahLst/>
            <a:cxnLst/>
            <a:rect l="l" t="t" r="r" b="b"/>
            <a:pathLst>
              <a:path w="2951029" h="1091881">
                <a:moveTo>
                  <a:pt x="0" y="0"/>
                </a:moveTo>
                <a:lnTo>
                  <a:pt x="2951029" y="0"/>
                </a:lnTo>
                <a:lnTo>
                  <a:pt x="2951029" y="1091881"/>
                </a:lnTo>
                <a:lnTo>
                  <a:pt x="0" y="1091881"/>
                </a:lnTo>
                <a:lnTo>
                  <a:pt x="0" y="0"/>
                </a:lnTo>
                <a:close/>
              </a:path>
            </a:pathLst>
          </a:custGeom>
          <a:blipFill>
            <a:blip r:embed="rId5"/>
            <a:stretch>
              <a:fillRect l="-3526" t="-50320" r="-3808" b="-29900"/>
            </a:stretch>
          </a:blipFill>
        </p:spPr>
      </p:sp>
      <p:sp>
        <p:nvSpPr>
          <p:cNvPr id="6" name="Freeform 6"/>
          <p:cNvSpPr/>
          <p:nvPr/>
        </p:nvSpPr>
        <p:spPr>
          <a:xfrm>
            <a:off x="12858670" y="7401458"/>
            <a:ext cx="1788567" cy="1465442"/>
          </a:xfrm>
          <a:custGeom>
            <a:avLst/>
            <a:gdLst/>
            <a:ahLst/>
            <a:cxnLst/>
            <a:rect l="l" t="t" r="r" b="b"/>
            <a:pathLst>
              <a:path w="1788567" h="1465442">
                <a:moveTo>
                  <a:pt x="0" y="0"/>
                </a:moveTo>
                <a:lnTo>
                  <a:pt x="1788567" y="0"/>
                </a:lnTo>
                <a:lnTo>
                  <a:pt x="1788567" y="1465442"/>
                </a:lnTo>
                <a:lnTo>
                  <a:pt x="0" y="1465442"/>
                </a:lnTo>
                <a:lnTo>
                  <a:pt x="0" y="0"/>
                </a:lnTo>
                <a:close/>
              </a:path>
            </a:pathLst>
          </a:custGeom>
          <a:blipFill>
            <a:blip r:embed="rId6"/>
            <a:stretch>
              <a:fillRect/>
            </a:stretch>
          </a:blipFill>
        </p:spPr>
      </p:sp>
      <p:sp>
        <p:nvSpPr>
          <p:cNvPr id="7" name="TextBox 7"/>
          <p:cNvSpPr txBox="1"/>
          <p:nvPr/>
        </p:nvSpPr>
        <p:spPr>
          <a:xfrm>
            <a:off x="710766" y="2224373"/>
            <a:ext cx="16866467" cy="3621976"/>
          </a:xfrm>
          <a:prstGeom prst="rect">
            <a:avLst/>
          </a:prstGeom>
        </p:spPr>
        <p:txBody>
          <a:bodyPr lIns="0" tIns="0" rIns="0" bIns="0" rtlCol="0" anchor="t">
            <a:spAutoFit/>
          </a:bodyPr>
          <a:lstStyle/>
          <a:p>
            <a:pPr marL="0" lvl="0" indent="0" algn="ctr">
              <a:lnSpc>
                <a:spcPts val="9490"/>
              </a:lnSpc>
            </a:pPr>
            <a:r>
              <a:rPr lang="en-US" sz="8550">
                <a:solidFill>
                  <a:srgbClr val="FFFAF1"/>
                </a:solidFill>
                <a:latin typeface="Cooper BT Light"/>
                <a:ea typeface="Cooper BT Light"/>
                <a:cs typeface="Cooper BT Light"/>
                <a:sym typeface="Cooper BT Light"/>
              </a:rPr>
              <a:t>Sustainable Energy Awareness: Communicating the Benefits of Electrification in New Zealand</a:t>
            </a:r>
          </a:p>
        </p:txBody>
      </p:sp>
      <p:sp>
        <p:nvSpPr>
          <p:cNvPr id="8" name="TextBox 8"/>
          <p:cNvSpPr txBox="1"/>
          <p:nvPr/>
        </p:nvSpPr>
        <p:spPr>
          <a:xfrm>
            <a:off x="2103743" y="6223254"/>
            <a:ext cx="13591624" cy="713878"/>
          </a:xfrm>
          <a:prstGeom prst="rect">
            <a:avLst/>
          </a:prstGeom>
        </p:spPr>
        <p:txBody>
          <a:bodyPr lIns="0" tIns="0" rIns="0" bIns="0" rtlCol="0" anchor="t">
            <a:spAutoFit/>
          </a:bodyPr>
          <a:lstStyle/>
          <a:p>
            <a:pPr marL="0" lvl="0" indent="0" algn="ctr">
              <a:lnSpc>
                <a:spcPts val="5802"/>
              </a:lnSpc>
            </a:pPr>
            <a:r>
              <a:rPr lang="en-US" sz="4144">
                <a:solidFill>
                  <a:srgbClr val="FFFAF1"/>
                </a:solidFill>
                <a:latin typeface="Cooper BT Light"/>
                <a:ea typeface="Cooper BT Light"/>
                <a:cs typeface="Cooper BT Light"/>
                <a:sym typeface="Cooper BT Light"/>
              </a:rPr>
              <a:t>Andreas Keating, Tue Lac &amp; Ben Marsh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285546"/>
            <a:ext cx="18288000" cy="4061274"/>
          </a:xfrm>
          <a:custGeom>
            <a:avLst/>
            <a:gdLst/>
            <a:ahLst/>
            <a:cxnLst/>
            <a:rect l="l" t="t" r="r" b="b"/>
            <a:pathLst>
              <a:path w="18288000" h="4061274">
                <a:moveTo>
                  <a:pt x="0" y="0"/>
                </a:moveTo>
                <a:lnTo>
                  <a:pt x="18288000" y="0"/>
                </a:lnTo>
                <a:lnTo>
                  <a:pt x="18288000" y="4061274"/>
                </a:lnTo>
                <a:lnTo>
                  <a:pt x="0" y="4061274"/>
                </a:lnTo>
                <a:lnTo>
                  <a:pt x="0" y="0"/>
                </a:lnTo>
                <a:close/>
              </a:path>
            </a:pathLst>
          </a:custGeom>
          <a:blipFill>
            <a:blip r:embed="rId3">
              <a:alphaModFix amt="50000"/>
            </a:blip>
            <a:stretch>
              <a:fillRect t="-17169" b="-28052"/>
            </a:stretch>
          </a:blipFill>
        </p:spPr>
      </p:sp>
      <p:grpSp>
        <p:nvGrpSpPr>
          <p:cNvPr id="3" name="Group 3"/>
          <p:cNvGrpSpPr/>
          <p:nvPr/>
        </p:nvGrpSpPr>
        <p:grpSpPr>
          <a:xfrm>
            <a:off x="-437964" y="3775728"/>
            <a:ext cx="19163927" cy="6511272"/>
            <a:chOff x="0" y="0"/>
            <a:chExt cx="5047289" cy="1714903"/>
          </a:xfrm>
        </p:grpSpPr>
        <p:sp>
          <p:nvSpPr>
            <p:cNvPr id="4" name="Freeform 4"/>
            <p:cNvSpPr/>
            <p:nvPr/>
          </p:nvSpPr>
          <p:spPr>
            <a:xfrm>
              <a:off x="0" y="0"/>
              <a:ext cx="5047290" cy="1714903"/>
            </a:xfrm>
            <a:custGeom>
              <a:avLst/>
              <a:gdLst/>
              <a:ahLst/>
              <a:cxnLst/>
              <a:rect l="l" t="t" r="r" b="b"/>
              <a:pathLst>
                <a:path w="5047290" h="1714903">
                  <a:moveTo>
                    <a:pt x="0" y="0"/>
                  </a:moveTo>
                  <a:lnTo>
                    <a:pt x="5047290" y="0"/>
                  </a:lnTo>
                  <a:lnTo>
                    <a:pt x="5047290" y="1714903"/>
                  </a:lnTo>
                  <a:lnTo>
                    <a:pt x="0" y="1714903"/>
                  </a:lnTo>
                  <a:close/>
                </a:path>
              </a:pathLst>
            </a:custGeom>
            <a:solidFill>
              <a:srgbClr val="FFFAF1"/>
            </a:solidFill>
          </p:spPr>
        </p:sp>
        <p:sp>
          <p:nvSpPr>
            <p:cNvPr id="5" name="TextBox 5"/>
            <p:cNvSpPr txBox="1"/>
            <p:nvPr/>
          </p:nvSpPr>
          <p:spPr>
            <a:xfrm>
              <a:off x="0" y="85725"/>
              <a:ext cx="5047289" cy="1629178"/>
            </a:xfrm>
            <a:prstGeom prst="rect">
              <a:avLst/>
            </a:prstGeom>
          </p:spPr>
          <p:txBody>
            <a:bodyPr lIns="50800" tIns="50800" rIns="50800" bIns="50800" rtlCol="0" anchor="ctr"/>
            <a:lstStyle/>
            <a:p>
              <a:pPr algn="ctr">
                <a:lnSpc>
                  <a:spcPts val="1925"/>
                </a:lnSpc>
              </a:pPr>
              <a:endParaRPr/>
            </a:p>
          </p:txBody>
        </p:sp>
      </p:grpSp>
      <p:sp>
        <p:nvSpPr>
          <p:cNvPr id="6" name="TextBox 6"/>
          <p:cNvSpPr txBox="1"/>
          <p:nvPr/>
        </p:nvSpPr>
        <p:spPr>
          <a:xfrm>
            <a:off x="717322" y="970558"/>
            <a:ext cx="16853357" cy="2006219"/>
          </a:xfrm>
          <a:prstGeom prst="rect">
            <a:avLst/>
          </a:prstGeom>
        </p:spPr>
        <p:txBody>
          <a:bodyPr lIns="0" tIns="0" rIns="0" bIns="0" rtlCol="0" anchor="t">
            <a:spAutoFit/>
          </a:bodyPr>
          <a:lstStyle/>
          <a:p>
            <a:pPr algn="ctr">
              <a:lnSpc>
                <a:spcPts val="7738"/>
              </a:lnSpc>
            </a:pPr>
            <a:r>
              <a:rPr lang="en-US" sz="7300" b="1">
                <a:solidFill>
                  <a:srgbClr val="FFFAF1"/>
                </a:solidFill>
                <a:latin typeface="Cooper BT Bold"/>
                <a:ea typeface="Cooper BT Bold"/>
                <a:cs typeface="Cooper BT Bold"/>
                <a:sym typeface="Cooper BT Bold"/>
              </a:rPr>
              <a:t>Investigate and research methods to convey the benefits of electrification </a:t>
            </a:r>
          </a:p>
        </p:txBody>
      </p:sp>
      <p:sp>
        <p:nvSpPr>
          <p:cNvPr id="7" name="TextBox 7"/>
          <p:cNvSpPr txBox="1"/>
          <p:nvPr/>
        </p:nvSpPr>
        <p:spPr>
          <a:xfrm>
            <a:off x="17732310" y="9456642"/>
            <a:ext cx="37802" cy="23241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10</a:t>
            </a:r>
          </a:p>
        </p:txBody>
      </p:sp>
      <p:grpSp>
        <p:nvGrpSpPr>
          <p:cNvPr id="8" name="Group 8"/>
          <p:cNvGrpSpPr/>
          <p:nvPr/>
        </p:nvGrpSpPr>
        <p:grpSpPr>
          <a:xfrm>
            <a:off x="11739577" y="4494742"/>
            <a:ext cx="4654746" cy="1104712"/>
            <a:chOff x="0" y="0"/>
            <a:chExt cx="1225941" cy="290953"/>
          </a:xfrm>
        </p:grpSpPr>
        <p:sp>
          <p:nvSpPr>
            <p:cNvPr id="9" name="Freeform 9"/>
            <p:cNvSpPr/>
            <p:nvPr/>
          </p:nvSpPr>
          <p:spPr>
            <a:xfrm>
              <a:off x="0" y="0"/>
              <a:ext cx="1225941" cy="290953"/>
            </a:xfrm>
            <a:custGeom>
              <a:avLst/>
              <a:gdLst/>
              <a:ahLst/>
              <a:cxnLst/>
              <a:rect l="l" t="t" r="r" b="b"/>
              <a:pathLst>
                <a:path w="1225941" h="290953">
                  <a:moveTo>
                    <a:pt x="84825" y="0"/>
                  </a:moveTo>
                  <a:lnTo>
                    <a:pt x="1141117" y="0"/>
                  </a:lnTo>
                  <a:cubicBezTo>
                    <a:pt x="1187964" y="0"/>
                    <a:pt x="1225941" y="37977"/>
                    <a:pt x="1225941" y="84825"/>
                  </a:cubicBezTo>
                  <a:lnTo>
                    <a:pt x="1225941" y="206128"/>
                  </a:lnTo>
                  <a:cubicBezTo>
                    <a:pt x="1225941" y="228625"/>
                    <a:pt x="1217004" y="250201"/>
                    <a:pt x="1201097" y="266108"/>
                  </a:cubicBezTo>
                  <a:cubicBezTo>
                    <a:pt x="1185189" y="282016"/>
                    <a:pt x="1163613" y="290953"/>
                    <a:pt x="1141117" y="290953"/>
                  </a:cubicBezTo>
                  <a:lnTo>
                    <a:pt x="84825" y="290953"/>
                  </a:lnTo>
                  <a:cubicBezTo>
                    <a:pt x="62328" y="290953"/>
                    <a:pt x="40752" y="282016"/>
                    <a:pt x="24845" y="266108"/>
                  </a:cubicBezTo>
                  <a:cubicBezTo>
                    <a:pt x="8937" y="250201"/>
                    <a:pt x="0" y="228625"/>
                    <a:pt x="0" y="206128"/>
                  </a:cubicBezTo>
                  <a:lnTo>
                    <a:pt x="0" y="84825"/>
                  </a:lnTo>
                  <a:cubicBezTo>
                    <a:pt x="0" y="62328"/>
                    <a:pt x="8937" y="40752"/>
                    <a:pt x="24845" y="24845"/>
                  </a:cubicBezTo>
                  <a:cubicBezTo>
                    <a:pt x="40752" y="8937"/>
                    <a:pt x="62328" y="0"/>
                    <a:pt x="84825" y="0"/>
                  </a:cubicBezTo>
                  <a:close/>
                </a:path>
              </a:pathLst>
            </a:custGeom>
            <a:solidFill>
              <a:srgbClr val="4F5642"/>
            </a:solidFill>
          </p:spPr>
        </p:sp>
        <p:sp>
          <p:nvSpPr>
            <p:cNvPr id="10" name="TextBox 10"/>
            <p:cNvSpPr txBox="1"/>
            <p:nvPr/>
          </p:nvSpPr>
          <p:spPr>
            <a:xfrm>
              <a:off x="0" y="95250"/>
              <a:ext cx="1225941" cy="195703"/>
            </a:xfrm>
            <a:prstGeom prst="rect">
              <a:avLst/>
            </a:prstGeom>
          </p:spPr>
          <p:txBody>
            <a:bodyPr lIns="50800" tIns="50800" rIns="50800" bIns="50800" rtlCol="0" anchor="ctr"/>
            <a:lstStyle/>
            <a:p>
              <a:pPr algn="ctr">
                <a:lnSpc>
                  <a:spcPts val="5600"/>
                </a:lnSpc>
              </a:pPr>
              <a:r>
                <a:rPr lang="en-US" sz="5600" b="1">
                  <a:solidFill>
                    <a:srgbClr val="FFF4E3"/>
                  </a:solidFill>
                  <a:latin typeface="Cooper BT Bold"/>
                  <a:ea typeface="Cooper BT Bold"/>
                  <a:cs typeface="Cooper BT Bold"/>
                  <a:sym typeface="Cooper BT Bold"/>
                </a:rPr>
                <a:t>Case Study</a:t>
              </a:r>
            </a:p>
          </p:txBody>
        </p:sp>
      </p:grpSp>
      <p:grpSp>
        <p:nvGrpSpPr>
          <p:cNvPr id="11" name="Group 11"/>
          <p:cNvGrpSpPr/>
          <p:nvPr/>
        </p:nvGrpSpPr>
        <p:grpSpPr>
          <a:xfrm>
            <a:off x="10478674" y="5599454"/>
            <a:ext cx="6936072" cy="3658846"/>
            <a:chOff x="0" y="0"/>
            <a:chExt cx="9248097" cy="4878462"/>
          </a:xfrm>
        </p:grpSpPr>
        <p:grpSp>
          <p:nvGrpSpPr>
            <p:cNvPr id="12" name="Group 12"/>
            <p:cNvGrpSpPr/>
            <p:nvPr/>
          </p:nvGrpSpPr>
          <p:grpSpPr>
            <a:xfrm>
              <a:off x="0" y="1163068"/>
              <a:ext cx="9248097" cy="3715393"/>
              <a:chOff x="0" y="0"/>
              <a:chExt cx="1574159" cy="632413"/>
            </a:xfrm>
          </p:grpSpPr>
          <p:sp>
            <p:nvSpPr>
              <p:cNvPr id="13" name="Freeform 13"/>
              <p:cNvSpPr/>
              <p:nvPr/>
            </p:nvSpPr>
            <p:spPr>
              <a:xfrm>
                <a:off x="0" y="0"/>
                <a:ext cx="1574159" cy="632413"/>
              </a:xfrm>
              <a:custGeom>
                <a:avLst/>
                <a:gdLst/>
                <a:ahLst/>
                <a:cxnLst/>
                <a:rect l="l" t="t" r="r" b="b"/>
                <a:pathLst>
                  <a:path w="1574159" h="632413">
                    <a:moveTo>
                      <a:pt x="56925" y="0"/>
                    </a:moveTo>
                    <a:lnTo>
                      <a:pt x="1517234" y="0"/>
                    </a:lnTo>
                    <a:cubicBezTo>
                      <a:pt x="1532331" y="0"/>
                      <a:pt x="1546810" y="5997"/>
                      <a:pt x="1557486" y="16673"/>
                    </a:cubicBezTo>
                    <a:cubicBezTo>
                      <a:pt x="1568162" y="27349"/>
                      <a:pt x="1574159" y="41828"/>
                      <a:pt x="1574159" y="56925"/>
                    </a:cubicBezTo>
                    <a:lnTo>
                      <a:pt x="1574159" y="575488"/>
                    </a:lnTo>
                    <a:cubicBezTo>
                      <a:pt x="1574159" y="590586"/>
                      <a:pt x="1568162" y="605065"/>
                      <a:pt x="1557486" y="615740"/>
                    </a:cubicBezTo>
                    <a:cubicBezTo>
                      <a:pt x="1546810" y="626416"/>
                      <a:pt x="1532331" y="632413"/>
                      <a:pt x="1517234" y="632413"/>
                    </a:cubicBezTo>
                    <a:lnTo>
                      <a:pt x="56925" y="632413"/>
                    </a:lnTo>
                    <a:cubicBezTo>
                      <a:pt x="41828" y="632413"/>
                      <a:pt x="27349" y="626416"/>
                      <a:pt x="16673" y="615740"/>
                    </a:cubicBezTo>
                    <a:cubicBezTo>
                      <a:pt x="5997" y="605065"/>
                      <a:pt x="0" y="590586"/>
                      <a:pt x="0" y="575488"/>
                    </a:cubicBezTo>
                    <a:lnTo>
                      <a:pt x="0" y="56925"/>
                    </a:lnTo>
                    <a:cubicBezTo>
                      <a:pt x="0" y="41828"/>
                      <a:pt x="5997" y="27349"/>
                      <a:pt x="16673" y="16673"/>
                    </a:cubicBezTo>
                    <a:cubicBezTo>
                      <a:pt x="27349" y="5997"/>
                      <a:pt x="41828" y="0"/>
                      <a:pt x="56925" y="0"/>
                    </a:cubicBezTo>
                    <a:close/>
                  </a:path>
                </a:pathLst>
              </a:custGeom>
              <a:solidFill>
                <a:srgbClr val="4F5642"/>
              </a:solidFill>
            </p:spPr>
          </p:sp>
          <p:sp>
            <p:nvSpPr>
              <p:cNvPr id="14" name="TextBox 14"/>
              <p:cNvSpPr txBox="1"/>
              <p:nvPr/>
            </p:nvSpPr>
            <p:spPr>
              <a:xfrm>
                <a:off x="0" y="171450"/>
                <a:ext cx="1574159" cy="460963"/>
              </a:xfrm>
              <a:prstGeom prst="rect">
                <a:avLst/>
              </a:prstGeom>
            </p:spPr>
            <p:txBody>
              <a:bodyPr lIns="58953" tIns="58953" rIns="58953" bIns="58953" rtlCol="0" anchor="ctr"/>
              <a:lstStyle/>
              <a:p>
                <a:pPr algn="ctr">
                  <a:lnSpc>
                    <a:spcPts val="3465"/>
                  </a:lnSpc>
                </a:pPr>
                <a:endParaRPr/>
              </a:p>
              <a:p>
                <a:pPr algn="ctr">
                  <a:lnSpc>
                    <a:spcPts val="3465"/>
                  </a:lnSpc>
                </a:pPr>
                <a:endParaRPr/>
              </a:p>
            </p:txBody>
          </p:sp>
        </p:grpSp>
        <p:sp>
          <p:nvSpPr>
            <p:cNvPr id="15" name="TextBox 15"/>
            <p:cNvSpPr txBox="1"/>
            <p:nvPr/>
          </p:nvSpPr>
          <p:spPr>
            <a:xfrm>
              <a:off x="0" y="1296489"/>
              <a:ext cx="8661577" cy="3269192"/>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FFFAF1"/>
                  </a:solidFill>
                  <a:latin typeface="Alice Bold"/>
                  <a:ea typeface="Alice Bold"/>
                  <a:cs typeface="Alice Bold"/>
                  <a:sym typeface="Alice Bold"/>
                </a:rPr>
                <a:t>Investigate Five Websites</a:t>
              </a:r>
            </a:p>
            <a:p>
              <a:pPr marL="1511301" lvl="2" indent="-503767" algn="l">
                <a:lnSpc>
                  <a:spcPts val="4900"/>
                </a:lnSpc>
                <a:buFont typeface="Arial"/>
                <a:buChar char="⚬"/>
              </a:pPr>
              <a:r>
                <a:rPr lang="en-US" sz="3500">
                  <a:solidFill>
                    <a:srgbClr val="FFFAF1"/>
                  </a:solidFill>
                  <a:latin typeface="Alice Bold"/>
                  <a:ea typeface="Alice Bold"/>
                  <a:cs typeface="Alice Bold"/>
                  <a:sym typeface="Alice Bold"/>
                </a:rPr>
                <a:t>Data visualization</a:t>
              </a:r>
            </a:p>
            <a:p>
              <a:pPr marL="1511301" lvl="2" indent="-503767" algn="l">
                <a:lnSpc>
                  <a:spcPts val="4900"/>
                </a:lnSpc>
                <a:buFont typeface="Arial"/>
                <a:buChar char="⚬"/>
              </a:pPr>
              <a:r>
                <a:rPr lang="en-US" sz="3500">
                  <a:solidFill>
                    <a:srgbClr val="FFFAF1"/>
                  </a:solidFill>
                  <a:latin typeface="Alice Bold"/>
                  <a:ea typeface="Alice Bold"/>
                  <a:cs typeface="Alice Bold"/>
                  <a:sym typeface="Alice Bold"/>
                </a:rPr>
                <a:t>User experience</a:t>
              </a:r>
            </a:p>
            <a:p>
              <a:pPr marL="1511301" lvl="2" indent="-503767" algn="l">
                <a:lnSpc>
                  <a:spcPts val="4900"/>
                </a:lnSpc>
                <a:spcBef>
                  <a:spcPct val="0"/>
                </a:spcBef>
                <a:buFont typeface="Arial"/>
                <a:buChar char="⚬"/>
              </a:pPr>
              <a:r>
                <a:rPr lang="en-US" sz="3500">
                  <a:solidFill>
                    <a:srgbClr val="FFFAF1"/>
                  </a:solidFill>
                  <a:latin typeface="Alice Bold"/>
                  <a:ea typeface="Alice Bold"/>
                  <a:cs typeface="Alice Bold"/>
                  <a:sym typeface="Alice Bold"/>
                </a:rPr>
                <a:t>Engagement strategies</a:t>
              </a:r>
            </a:p>
          </p:txBody>
        </p:sp>
        <p:sp>
          <p:nvSpPr>
            <p:cNvPr id="16" name="AutoShape 16"/>
            <p:cNvSpPr/>
            <p:nvPr/>
          </p:nvSpPr>
          <p:spPr>
            <a:xfrm>
              <a:off x="4784369" y="0"/>
              <a:ext cx="0" cy="1195133"/>
            </a:xfrm>
            <a:prstGeom prst="line">
              <a:avLst/>
            </a:prstGeom>
            <a:ln w="127000" cap="flat">
              <a:solidFill>
                <a:srgbClr val="4F5642"/>
              </a:solidFill>
              <a:prstDash val="solid"/>
              <a:headEnd type="none" w="sm" len="sm"/>
              <a:tailEnd type="arrow" w="med" len="sm"/>
            </a:ln>
          </p:spPr>
        </p:sp>
      </p:grpSp>
      <p:grpSp>
        <p:nvGrpSpPr>
          <p:cNvPr id="17" name="Group 17"/>
          <p:cNvGrpSpPr/>
          <p:nvPr/>
        </p:nvGrpSpPr>
        <p:grpSpPr>
          <a:xfrm>
            <a:off x="873254" y="4494742"/>
            <a:ext cx="8971842" cy="1205000"/>
            <a:chOff x="0" y="0"/>
            <a:chExt cx="11962455" cy="1606667"/>
          </a:xfrm>
        </p:grpSpPr>
        <p:grpSp>
          <p:nvGrpSpPr>
            <p:cNvPr id="18" name="Group 18"/>
            <p:cNvGrpSpPr/>
            <p:nvPr/>
          </p:nvGrpSpPr>
          <p:grpSpPr>
            <a:xfrm>
              <a:off x="0" y="0"/>
              <a:ext cx="5538819" cy="1606667"/>
              <a:chOff x="0" y="0"/>
              <a:chExt cx="1034393" cy="300050"/>
            </a:xfrm>
          </p:grpSpPr>
          <p:sp>
            <p:nvSpPr>
              <p:cNvPr id="19" name="Freeform 19"/>
              <p:cNvSpPr/>
              <p:nvPr/>
            </p:nvSpPr>
            <p:spPr>
              <a:xfrm>
                <a:off x="0" y="0"/>
                <a:ext cx="1034393" cy="300050"/>
              </a:xfrm>
              <a:custGeom>
                <a:avLst/>
                <a:gdLst/>
                <a:ahLst/>
                <a:cxnLst/>
                <a:rect l="l" t="t" r="r" b="b"/>
                <a:pathLst>
                  <a:path w="1034393" h="300050">
                    <a:moveTo>
                      <a:pt x="95047" y="0"/>
                    </a:moveTo>
                    <a:lnTo>
                      <a:pt x="939345" y="0"/>
                    </a:lnTo>
                    <a:cubicBezTo>
                      <a:pt x="964553" y="0"/>
                      <a:pt x="988729" y="10014"/>
                      <a:pt x="1006554" y="27839"/>
                    </a:cubicBezTo>
                    <a:cubicBezTo>
                      <a:pt x="1024379" y="45664"/>
                      <a:pt x="1034393" y="69839"/>
                      <a:pt x="1034393" y="95047"/>
                    </a:cubicBezTo>
                    <a:lnTo>
                      <a:pt x="1034393" y="205003"/>
                    </a:lnTo>
                    <a:cubicBezTo>
                      <a:pt x="1034393" y="230211"/>
                      <a:pt x="1024379" y="254387"/>
                      <a:pt x="1006554" y="272212"/>
                    </a:cubicBezTo>
                    <a:cubicBezTo>
                      <a:pt x="988729" y="290036"/>
                      <a:pt x="964553" y="300050"/>
                      <a:pt x="939345" y="300050"/>
                    </a:cubicBezTo>
                    <a:lnTo>
                      <a:pt x="95047" y="300050"/>
                    </a:lnTo>
                    <a:cubicBezTo>
                      <a:pt x="42554" y="300050"/>
                      <a:pt x="0" y="257496"/>
                      <a:pt x="0" y="205003"/>
                    </a:cubicBezTo>
                    <a:lnTo>
                      <a:pt x="0" y="95047"/>
                    </a:lnTo>
                    <a:cubicBezTo>
                      <a:pt x="0" y="69839"/>
                      <a:pt x="10014" y="45664"/>
                      <a:pt x="27839" y="27839"/>
                    </a:cubicBezTo>
                    <a:cubicBezTo>
                      <a:pt x="45664" y="10014"/>
                      <a:pt x="69839" y="0"/>
                      <a:pt x="95047" y="0"/>
                    </a:cubicBezTo>
                    <a:close/>
                  </a:path>
                </a:pathLst>
              </a:custGeom>
              <a:solidFill>
                <a:srgbClr val="4F5642"/>
              </a:solidFill>
            </p:spPr>
          </p:sp>
          <p:sp>
            <p:nvSpPr>
              <p:cNvPr id="20" name="TextBox 20"/>
              <p:cNvSpPr txBox="1"/>
              <p:nvPr/>
            </p:nvSpPr>
            <p:spPr>
              <a:xfrm>
                <a:off x="0" y="95250"/>
                <a:ext cx="1034393" cy="204800"/>
              </a:xfrm>
              <a:prstGeom prst="rect">
                <a:avLst/>
              </a:prstGeom>
            </p:spPr>
            <p:txBody>
              <a:bodyPr lIns="50800" tIns="50800" rIns="50800" bIns="50800" rtlCol="0" anchor="ctr"/>
              <a:lstStyle/>
              <a:p>
                <a:pPr algn="ctr">
                  <a:lnSpc>
                    <a:spcPts val="5600"/>
                  </a:lnSpc>
                </a:pPr>
                <a:r>
                  <a:rPr lang="en-US" sz="5600" b="1">
                    <a:solidFill>
                      <a:srgbClr val="FFF4E3"/>
                    </a:solidFill>
                    <a:latin typeface="Cooper BT Bold"/>
                    <a:ea typeface="Cooper BT Bold"/>
                    <a:cs typeface="Cooper BT Bold"/>
                    <a:sym typeface="Cooper BT Bold"/>
                  </a:rPr>
                  <a:t>Interviews</a:t>
                </a:r>
              </a:p>
            </p:txBody>
          </p:sp>
        </p:grpSp>
        <p:grpSp>
          <p:nvGrpSpPr>
            <p:cNvPr id="21" name="Group 21"/>
            <p:cNvGrpSpPr/>
            <p:nvPr/>
          </p:nvGrpSpPr>
          <p:grpSpPr>
            <a:xfrm>
              <a:off x="6423636" y="0"/>
              <a:ext cx="5538819" cy="1606667"/>
              <a:chOff x="0" y="0"/>
              <a:chExt cx="1034393" cy="300050"/>
            </a:xfrm>
          </p:grpSpPr>
          <p:sp>
            <p:nvSpPr>
              <p:cNvPr id="22" name="Freeform 22"/>
              <p:cNvSpPr/>
              <p:nvPr/>
            </p:nvSpPr>
            <p:spPr>
              <a:xfrm>
                <a:off x="0" y="0"/>
                <a:ext cx="1034393" cy="300050"/>
              </a:xfrm>
              <a:custGeom>
                <a:avLst/>
                <a:gdLst/>
                <a:ahLst/>
                <a:cxnLst/>
                <a:rect l="l" t="t" r="r" b="b"/>
                <a:pathLst>
                  <a:path w="1034393" h="300050">
                    <a:moveTo>
                      <a:pt x="95047" y="0"/>
                    </a:moveTo>
                    <a:lnTo>
                      <a:pt x="939345" y="0"/>
                    </a:lnTo>
                    <a:cubicBezTo>
                      <a:pt x="964553" y="0"/>
                      <a:pt x="988729" y="10014"/>
                      <a:pt x="1006554" y="27839"/>
                    </a:cubicBezTo>
                    <a:cubicBezTo>
                      <a:pt x="1024379" y="45664"/>
                      <a:pt x="1034393" y="69839"/>
                      <a:pt x="1034393" y="95047"/>
                    </a:cubicBezTo>
                    <a:lnTo>
                      <a:pt x="1034393" y="205003"/>
                    </a:lnTo>
                    <a:cubicBezTo>
                      <a:pt x="1034393" y="230211"/>
                      <a:pt x="1024379" y="254387"/>
                      <a:pt x="1006554" y="272212"/>
                    </a:cubicBezTo>
                    <a:cubicBezTo>
                      <a:pt x="988729" y="290036"/>
                      <a:pt x="964553" y="300050"/>
                      <a:pt x="939345" y="300050"/>
                    </a:cubicBezTo>
                    <a:lnTo>
                      <a:pt x="95047" y="300050"/>
                    </a:lnTo>
                    <a:cubicBezTo>
                      <a:pt x="42554" y="300050"/>
                      <a:pt x="0" y="257496"/>
                      <a:pt x="0" y="205003"/>
                    </a:cubicBezTo>
                    <a:lnTo>
                      <a:pt x="0" y="95047"/>
                    </a:lnTo>
                    <a:cubicBezTo>
                      <a:pt x="0" y="69839"/>
                      <a:pt x="10014" y="45664"/>
                      <a:pt x="27839" y="27839"/>
                    </a:cubicBezTo>
                    <a:cubicBezTo>
                      <a:pt x="45664" y="10014"/>
                      <a:pt x="69839" y="0"/>
                      <a:pt x="95047" y="0"/>
                    </a:cubicBezTo>
                    <a:close/>
                  </a:path>
                </a:pathLst>
              </a:custGeom>
              <a:solidFill>
                <a:srgbClr val="4F5642"/>
              </a:solidFill>
            </p:spPr>
          </p:sp>
          <p:sp>
            <p:nvSpPr>
              <p:cNvPr id="23" name="TextBox 23"/>
              <p:cNvSpPr txBox="1"/>
              <p:nvPr/>
            </p:nvSpPr>
            <p:spPr>
              <a:xfrm>
                <a:off x="0" y="95250"/>
                <a:ext cx="1034393" cy="204800"/>
              </a:xfrm>
              <a:prstGeom prst="rect">
                <a:avLst/>
              </a:prstGeom>
            </p:spPr>
            <p:txBody>
              <a:bodyPr lIns="50800" tIns="50800" rIns="50800" bIns="50800" rtlCol="0" anchor="ctr"/>
              <a:lstStyle/>
              <a:p>
                <a:pPr algn="ctr">
                  <a:lnSpc>
                    <a:spcPts val="5600"/>
                  </a:lnSpc>
                </a:pPr>
                <a:r>
                  <a:rPr lang="en-US" sz="5600" b="1">
                    <a:solidFill>
                      <a:srgbClr val="FFF4E3"/>
                    </a:solidFill>
                    <a:latin typeface="Cooper BT Bold"/>
                    <a:ea typeface="Cooper BT Bold"/>
                    <a:cs typeface="Cooper BT Bold"/>
                    <a:sym typeface="Cooper BT Bold"/>
                  </a:rPr>
                  <a:t>Surveys</a:t>
                </a:r>
              </a:p>
            </p:txBody>
          </p:sp>
        </p:grpSp>
      </p:grpSp>
      <p:grpSp>
        <p:nvGrpSpPr>
          <p:cNvPr id="24" name="Group 24"/>
          <p:cNvGrpSpPr/>
          <p:nvPr/>
        </p:nvGrpSpPr>
        <p:grpSpPr>
          <a:xfrm>
            <a:off x="1711975" y="5653888"/>
            <a:ext cx="7478671" cy="3604412"/>
            <a:chOff x="0" y="0"/>
            <a:chExt cx="9971562" cy="4805883"/>
          </a:xfrm>
        </p:grpSpPr>
        <p:grpSp>
          <p:nvGrpSpPr>
            <p:cNvPr id="25" name="Group 25"/>
            <p:cNvGrpSpPr/>
            <p:nvPr/>
          </p:nvGrpSpPr>
          <p:grpSpPr>
            <a:xfrm>
              <a:off x="0" y="996853"/>
              <a:ext cx="9971562" cy="3809030"/>
              <a:chOff x="0" y="0"/>
              <a:chExt cx="1569585" cy="599565"/>
            </a:xfrm>
          </p:grpSpPr>
          <p:sp>
            <p:nvSpPr>
              <p:cNvPr id="26" name="Freeform 26"/>
              <p:cNvSpPr/>
              <p:nvPr/>
            </p:nvSpPr>
            <p:spPr>
              <a:xfrm>
                <a:off x="0" y="0"/>
                <a:ext cx="1569585" cy="599565"/>
              </a:xfrm>
              <a:custGeom>
                <a:avLst/>
                <a:gdLst/>
                <a:ahLst/>
                <a:cxnLst/>
                <a:rect l="l" t="t" r="r" b="b"/>
                <a:pathLst>
                  <a:path w="1569585" h="599565">
                    <a:moveTo>
                      <a:pt x="52795" y="0"/>
                    </a:moveTo>
                    <a:lnTo>
                      <a:pt x="1516790" y="0"/>
                    </a:lnTo>
                    <a:cubicBezTo>
                      <a:pt x="1530792" y="0"/>
                      <a:pt x="1544221" y="5562"/>
                      <a:pt x="1554122" y="15463"/>
                    </a:cubicBezTo>
                    <a:cubicBezTo>
                      <a:pt x="1564023" y="25364"/>
                      <a:pt x="1569585" y="38793"/>
                      <a:pt x="1569585" y="52795"/>
                    </a:cubicBezTo>
                    <a:lnTo>
                      <a:pt x="1569585" y="546770"/>
                    </a:lnTo>
                    <a:cubicBezTo>
                      <a:pt x="1569585" y="575928"/>
                      <a:pt x="1545948" y="599565"/>
                      <a:pt x="1516790" y="599565"/>
                    </a:cubicBezTo>
                    <a:lnTo>
                      <a:pt x="52795" y="599565"/>
                    </a:lnTo>
                    <a:cubicBezTo>
                      <a:pt x="23637" y="599565"/>
                      <a:pt x="0" y="575928"/>
                      <a:pt x="0" y="546770"/>
                    </a:cubicBezTo>
                    <a:lnTo>
                      <a:pt x="0" y="52795"/>
                    </a:lnTo>
                    <a:cubicBezTo>
                      <a:pt x="0" y="23637"/>
                      <a:pt x="23637" y="0"/>
                      <a:pt x="52795" y="0"/>
                    </a:cubicBezTo>
                    <a:close/>
                  </a:path>
                </a:pathLst>
              </a:custGeom>
              <a:solidFill>
                <a:srgbClr val="4F5642"/>
              </a:solidFill>
            </p:spPr>
          </p:sp>
          <p:sp>
            <p:nvSpPr>
              <p:cNvPr id="27" name="TextBox 27"/>
              <p:cNvSpPr txBox="1"/>
              <p:nvPr/>
            </p:nvSpPr>
            <p:spPr>
              <a:xfrm>
                <a:off x="0" y="171450"/>
                <a:ext cx="1569585" cy="428115"/>
              </a:xfrm>
              <a:prstGeom prst="rect">
                <a:avLst/>
              </a:prstGeom>
            </p:spPr>
            <p:txBody>
              <a:bodyPr lIns="63750" tIns="63750" rIns="63750" bIns="63750" rtlCol="0" anchor="ctr"/>
              <a:lstStyle/>
              <a:p>
                <a:pPr algn="ctr">
                  <a:lnSpc>
                    <a:spcPts val="3465"/>
                  </a:lnSpc>
                </a:pPr>
                <a:endParaRPr/>
              </a:p>
              <a:p>
                <a:pPr algn="ctr">
                  <a:lnSpc>
                    <a:spcPts val="3465"/>
                  </a:lnSpc>
                </a:pPr>
                <a:endParaRPr/>
              </a:p>
            </p:txBody>
          </p:sp>
        </p:grpSp>
        <p:sp>
          <p:nvSpPr>
            <p:cNvPr id="28" name="AutoShape 28"/>
            <p:cNvSpPr/>
            <p:nvPr/>
          </p:nvSpPr>
          <p:spPr>
            <a:xfrm>
              <a:off x="1651114" y="61139"/>
              <a:ext cx="3334667" cy="935714"/>
            </a:xfrm>
            <a:prstGeom prst="line">
              <a:avLst/>
            </a:prstGeom>
            <a:ln w="127000" cap="flat">
              <a:solidFill>
                <a:srgbClr val="4F5642"/>
              </a:solidFill>
              <a:prstDash val="solid"/>
              <a:headEnd type="none" w="sm" len="sm"/>
              <a:tailEnd type="arrow" w="med" len="sm"/>
            </a:ln>
          </p:spPr>
        </p:sp>
        <p:sp>
          <p:nvSpPr>
            <p:cNvPr id="29" name="TextBox 29"/>
            <p:cNvSpPr txBox="1"/>
            <p:nvPr/>
          </p:nvSpPr>
          <p:spPr>
            <a:xfrm>
              <a:off x="672143" y="1636659"/>
              <a:ext cx="8627276" cy="2443692"/>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FFFAF1"/>
                  </a:solidFill>
                  <a:latin typeface="Alice Bold"/>
                  <a:ea typeface="Alice Bold"/>
                  <a:cs typeface="Alice Bold"/>
                  <a:sym typeface="Alice Bold"/>
                </a:rPr>
                <a:t>Identify motivational topics</a:t>
              </a:r>
            </a:p>
            <a:p>
              <a:pPr marL="755651" lvl="1" indent="-377825" algn="l">
                <a:lnSpc>
                  <a:spcPts val="4900"/>
                </a:lnSpc>
                <a:spcBef>
                  <a:spcPct val="0"/>
                </a:spcBef>
                <a:buFont typeface="Arial"/>
                <a:buChar char="•"/>
              </a:pPr>
              <a:r>
                <a:rPr lang="en-US" sz="3500">
                  <a:solidFill>
                    <a:srgbClr val="FFFAF1"/>
                  </a:solidFill>
                  <a:latin typeface="Alice Bold"/>
                  <a:ea typeface="Alice Bold"/>
                  <a:cs typeface="Alice Bold"/>
                  <a:sym typeface="Alice Bold"/>
                </a:rPr>
                <a:t>Select engaging website design features</a:t>
              </a:r>
            </a:p>
          </p:txBody>
        </p:sp>
        <p:sp>
          <p:nvSpPr>
            <p:cNvPr id="30" name="AutoShape 30"/>
            <p:cNvSpPr/>
            <p:nvPr/>
          </p:nvSpPr>
          <p:spPr>
            <a:xfrm flipH="1">
              <a:off x="4985781" y="61139"/>
              <a:ext cx="3088969" cy="935714"/>
            </a:xfrm>
            <a:prstGeom prst="line">
              <a:avLst/>
            </a:prstGeom>
            <a:ln w="127000" cap="flat">
              <a:solidFill>
                <a:srgbClr val="4F5642"/>
              </a:solidFill>
              <a:prstDash val="solid"/>
              <a:headEnd type="none" w="sm" len="sm"/>
              <a:tailEnd type="arrow" w="med" len="sm"/>
            </a:ln>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938983"/>
          </a:xfrm>
          <a:custGeom>
            <a:avLst/>
            <a:gdLst/>
            <a:ahLst/>
            <a:cxnLst/>
            <a:rect l="l" t="t" r="r" b="b"/>
            <a:pathLst>
              <a:path w="18288000" h="1938983">
                <a:moveTo>
                  <a:pt x="0" y="0"/>
                </a:moveTo>
                <a:lnTo>
                  <a:pt x="18288000" y="0"/>
                </a:lnTo>
                <a:lnTo>
                  <a:pt x="18288000" y="1938983"/>
                </a:lnTo>
                <a:lnTo>
                  <a:pt x="0" y="1938983"/>
                </a:lnTo>
                <a:lnTo>
                  <a:pt x="0" y="0"/>
                </a:lnTo>
                <a:close/>
              </a:path>
            </a:pathLst>
          </a:custGeom>
          <a:blipFill>
            <a:blip r:embed="rId3">
              <a:alphaModFix amt="50000"/>
            </a:blip>
            <a:stretch>
              <a:fillRect l="-5391" t="-132401" b="-388866"/>
            </a:stretch>
          </a:blipFill>
        </p:spPr>
      </p:sp>
      <p:sp>
        <p:nvSpPr>
          <p:cNvPr id="3" name="TextBox 3"/>
          <p:cNvSpPr txBox="1"/>
          <p:nvPr/>
        </p:nvSpPr>
        <p:spPr>
          <a:xfrm>
            <a:off x="1459626" y="276150"/>
            <a:ext cx="15368748" cy="1352700"/>
          </a:xfrm>
          <a:prstGeom prst="rect">
            <a:avLst/>
          </a:prstGeom>
        </p:spPr>
        <p:txBody>
          <a:bodyPr lIns="0" tIns="0" rIns="0" bIns="0" rtlCol="0" anchor="t">
            <a:spAutoFit/>
          </a:bodyPr>
          <a:lstStyle/>
          <a:p>
            <a:pPr algn="ctr">
              <a:lnSpc>
                <a:spcPts val="11016"/>
              </a:lnSpc>
            </a:pPr>
            <a:r>
              <a:rPr lang="en-US" sz="7869" b="1">
                <a:solidFill>
                  <a:srgbClr val="FFFAF1"/>
                </a:solidFill>
                <a:latin typeface="Cooper BT Bold"/>
                <a:ea typeface="Cooper BT Bold"/>
                <a:cs typeface="Cooper BT Bold"/>
                <a:sym typeface="Cooper BT Bold"/>
              </a:rPr>
              <a:t>Interview Motivations</a:t>
            </a:r>
          </a:p>
        </p:txBody>
      </p:sp>
      <p:sp>
        <p:nvSpPr>
          <p:cNvPr id="4" name="TextBox 4"/>
          <p:cNvSpPr txBox="1"/>
          <p:nvPr/>
        </p:nvSpPr>
        <p:spPr>
          <a:xfrm>
            <a:off x="17456203" y="9432840"/>
            <a:ext cx="36984" cy="23241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11</a:t>
            </a:r>
          </a:p>
        </p:txBody>
      </p:sp>
      <p:sp>
        <p:nvSpPr>
          <p:cNvPr id="5" name="Freeform 5"/>
          <p:cNvSpPr/>
          <p:nvPr/>
        </p:nvSpPr>
        <p:spPr>
          <a:xfrm>
            <a:off x="2384472" y="1938983"/>
            <a:ext cx="13519056" cy="8348017"/>
          </a:xfrm>
          <a:custGeom>
            <a:avLst/>
            <a:gdLst/>
            <a:ahLst/>
            <a:cxnLst/>
            <a:rect l="l" t="t" r="r" b="b"/>
            <a:pathLst>
              <a:path w="13519056" h="8348017">
                <a:moveTo>
                  <a:pt x="0" y="0"/>
                </a:moveTo>
                <a:lnTo>
                  <a:pt x="13519056" y="0"/>
                </a:lnTo>
                <a:lnTo>
                  <a:pt x="13519056" y="8348017"/>
                </a:lnTo>
                <a:lnTo>
                  <a:pt x="0" y="8348017"/>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046283"/>
          </a:xfrm>
          <a:custGeom>
            <a:avLst/>
            <a:gdLst/>
            <a:ahLst/>
            <a:cxnLst/>
            <a:rect l="l" t="t" r="r" b="b"/>
            <a:pathLst>
              <a:path w="18288000" h="12046283">
                <a:moveTo>
                  <a:pt x="0" y="0"/>
                </a:moveTo>
                <a:lnTo>
                  <a:pt x="18288000" y="0"/>
                </a:lnTo>
                <a:lnTo>
                  <a:pt x="18288000" y="12046283"/>
                </a:lnTo>
                <a:lnTo>
                  <a:pt x="0" y="12046283"/>
                </a:lnTo>
                <a:lnTo>
                  <a:pt x="0" y="0"/>
                </a:lnTo>
                <a:close/>
              </a:path>
            </a:pathLst>
          </a:custGeom>
          <a:blipFill>
            <a:blip r:embed="rId3">
              <a:alphaModFix amt="50000"/>
            </a:blip>
            <a:stretch>
              <a:fillRect l="-2695" r="-2695"/>
            </a:stretch>
          </a:blipFill>
        </p:spPr>
      </p:sp>
      <p:sp>
        <p:nvSpPr>
          <p:cNvPr id="3" name="TextBox 3"/>
          <p:cNvSpPr txBox="1"/>
          <p:nvPr/>
        </p:nvSpPr>
        <p:spPr>
          <a:xfrm>
            <a:off x="17434891"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12</a:t>
            </a:r>
          </a:p>
        </p:txBody>
      </p:sp>
      <p:grpSp>
        <p:nvGrpSpPr>
          <p:cNvPr id="4" name="Group 4"/>
          <p:cNvGrpSpPr/>
          <p:nvPr/>
        </p:nvGrpSpPr>
        <p:grpSpPr>
          <a:xfrm>
            <a:off x="1446293" y="3259622"/>
            <a:ext cx="15395414" cy="6339895"/>
            <a:chOff x="0" y="0"/>
            <a:chExt cx="20527218" cy="8453193"/>
          </a:xfrm>
        </p:grpSpPr>
        <p:grpSp>
          <p:nvGrpSpPr>
            <p:cNvPr id="5" name="Group 5"/>
            <p:cNvGrpSpPr/>
            <p:nvPr/>
          </p:nvGrpSpPr>
          <p:grpSpPr>
            <a:xfrm>
              <a:off x="0" y="0"/>
              <a:ext cx="20527218" cy="8453193"/>
              <a:chOff x="0" y="0"/>
              <a:chExt cx="4054759" cy="1669767"/>
            </a:xfrm>
          </p:grpSpPr>
          <p:sp>
            <p:nvSpPr>
              <p:cNvPr id="6" name="Freeform 6"/>
              <p:cNvSpPr/>
              <p:nvPr/>
            </p:nvSpPr>
            <p:spPr>
              <a:xfrm>
                <a:off x="0" y="0"/>
                <a:ext cx="4054759" cy="1669767"/>
              </a:xfrm>
              <a:custGeom>
                <a:avLst/>
                <a:gdLst/>
                <a:ahLst/>
                <a:cxnLst/>
                <a:rect l="l" t="t" r="r" b="b"/>
                <a:pathLst>
                  <a:path w="4054759" h="1669767">
                    <a:moveTo>
                      <a:pt x="0" y="0"/>
                    </a:moveTo>
                    <a:lnTo>
                      <a:pt x="4054759" y="0"/>
                    </a:lnTo>
                    <a:lnTo>
                      <a:pt x="4054759" y="1669767"/>
                    </a:lnTo>
                    <a:lnTo>
                      <a:pt x="0" y="1669767"/>
                    </a:lnTo>
                    <a:close/>
                  </a:path>
                </a:pathLst>
              </a:custGeom>
              <a:solidFill>
                <a:srgbClr val="FFFAF1"/>
              </a:solidFill>
            </p:spPr>
          </p:sp>
          <p:sp>
            <p:nvSpPr>
              <p:cNvPr id="7" name="TextBox 7"/>
              <p:cNvSpPr txBox="1"/>
              <p:nvPr/>
            </p:nvSpPr>
            <p:spPr>
              <a:xfrm>
                <a:off x="0" y="85725"/>
                <a:ext cx="4054759" cy="1584042"/>
              </a:xfrm>
              <a:prstGeom prst="rect">
                <a:avLst/>
              </a:prstGeom>
            </p:spPr>
            <p:txBody>
              <a:bodyPr lIns="50800" tIns="50800" rIns="50800" bIns="50800" rtlCol="0" anchor="ctr"/>
              <a:lstStyle/>
              <a:p>
                <a:pPr algn="ctr">
                  <a:lnSpc>
                    <a:spcPts val="1925"/>
                  </a:lnSpc>
                </a:pPr>
                <a:endParaRPr/>
              </a:p>
            </p:txBody>
          </p:sp>
        </p:grpSp>
        <p:sp>
          <p:nvSpPr>
            <p:cNvPr id="8" name="TextBox 8"/>
            <p:cNvSpPr txBox="1"/>
            <p:nvPr/>
          </p:nvSpPr>
          <p:spPr>
            <a:xfrm>
              <a:off x="467020" y="663188"/>
              <a:ext cx="19593178" cy="7022042"/>
            </a:xfrm>
            <a:prstGeom prst="rect">
              <a:avLst/>
            </a:prstGeom>
          </p:spPr>
          <p:txBody>
            <a:bodyPr lIns="0" tIns="0" rIns="0" bIns="0" rtlCol="0" anchor="t">
              <a:spAutoFit/>
            </a:bodyPr>
            <a:lstStyle/>
            <a:p>
              <a:pPr algn="ctr">
                <a:lnSpc>
                  <a:spcPts val="6999"/>
                </a:lnSpc>
              </a:pPr>
              <a:r>
                <a:rPr lang="en-US" sz="4999">
                  <a:solidFill>
                    <a:srgbClr val="4F5642"/>
                  </a:solidFill>
                  <a:latin typeface="Alice"/>
                  <a:ea typeface="Alice"/>
                  <a:cs typeface="Alice"/>
                  <a:sym typeface="Alice"/>
                </a:rPr>
                <a:t>“For people to be interested in climate change, it starts with financials…  That’s the key thing for me—showing the financial benefit of shifting, then all the other benefits follow along.”</a:t>
              </a:r>
            </a:p>
            <a:p>
              <a:pPr algn="ctr">
                <a:lnSpc>
                  <a:spcPts val="6999"/>
                </a:lnSpc>
                <a:spcBef>
                  <a:spcPct val="0"/>
                </a:spcBef>
              </a:pPr>
              <a:r>
                <a:rPr lang="en-US" sz="4999">
                  <a:solidFill>
                    <a:srgbClr val="4F5642"/>
                  </a:solidFill>
                  <a:latin typeface="Alice"/>
                  <a:ea typeface="Alice"/>
                  <a:cs typeface="Alice"/>
                  <a:sym typeface="Alice"/>
                </a:rPr>
                <a:t>- Mark Unwin, Business Development Manager, Marlborough Power Lines, Director, Cordall</a:t>
              </a:r>
            </a:p>
          </p:txBody>
        </p:sp>
      </p:grpSp>
      <p:sp>
        <p:nvSpPr>
          <p:cNvPr id="9" name="TextBox 9"/>
          <p:cNvSpPr txBox="1"/>
          <p:nvPr/>
        </p:nvSpPr>
        <p:spPr>
          <a:xfrm>
            <a:off x="1028700" y="325408"/>
            <a:ext cx="15395414" cy="2638423"/>
          </a:xfrm>
          <a:prstGeom prst="rect">
            <a:avLst/>
          </a:prstGeom>
        </p:spPr>
        <p:txBody>
          <a:bodyPr lIns="0" tIns="0" rIns="0" bIns="0" rtlCol="0" anchor="t">
            <a:spAutoFit/>
          </a:bodyPr>
          <a:lstStyle/>
          <a:p>
            <a:pPr algn="ctr">
              <a:lnSpc>
                <a:spcPts val="10500"/>
              </a:lnSpc>
              <a:spcBef>
                <a:spcPct val="0"/>
              </a:spcBef>
            </a:pPr>
            <a:r>
              <a:rPr lang="en-US" sz="7500" b="1">
                <a:solidFill>
                  <a:srgbClr val="FFFFFF"/>
                </a:solidFill>
                <a:latin typeface="Cooper BT Bold"/>
                <a:ea typeface="Cooper BT Bold"/>
                <a:cs typeface="Cooper BT Bold"/>
                <a:sym typeface="Cooper BT Bold"/>
              </a:rPr>
              <a:t>A Representative Expert Interview Quote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94042" cy="840399"/>
          </a:xfrm>
        </p:grpSpPr>
        <p:sp>
          <p:nvSpPr>
            <p:cNvPr id="3" name="Freeform 3"/>
            <p:cNvSpPr/>
            <p:nvPr/>
          </p:nvSpPr>
          <p:spPr>
            <a:xfrm>
              <a:off x="0" y="0"/>
              <a:ext cx="1494042" cy="840399"/>
            </a:xfrm>
            <a:custGeom>
              <a:avLst/>
              <a:gdLst/>
              <a:ahLst/>
              <a:cxnLst/>
              <a:rect l="l" t="t" r="r" b="b"/>
              <a:pathLst>
                <a:path w="1494042" h="840399">
                  <a:moveTo>
                    <a:pt x="0" y="0"/>
                  </a:moveTo>
                  <a:lnTo>
                    <a:pt x="1494042" y="0"/>
                  </a:lnTo>
                  <a:lnTo>
                    <a:pt x="1494042" y="840399"/>
                  </a:lnTo>
                  <a:lnTo>
                    <a:pt x="0" y="840399"/>
                  </a:lnTo>
                  <a:close/>
                </a:path>
              </a:pathLst>
            </a:custGeom>
            <a:blipFill>
              <a:blip r:embed="rId3">
                <a:alphaModFix amt="50000"/>
              </a:blip>
              <a:stretch>
                <a:fillRect t="-9222" b="-9222"/>
              </a:stretch>
            </a:blipFill>
          </p:spPr>
        </p:sp>
      </p:grpSp>
      <p:grpSp>
        <p:nvGrpSpPr>
          <p:cNvPr id="4" name="Group 4"/>
          <p:cNvGrpSpPr/>
          <p:nvPr/>
        </p:nvGrpSpPr>
        <p:grpSpPr>
          <a:xfrm>
            <a:off x="1446293" y="1325707"/>
            <a:ext cx="15395414" cy="7932593"/>
            <a:chOff x="0" y="0"/>
            <a:chExt cx="4054759" cy="2089243"/>
          </a:xfrm>
        </p:grpSpPr>
        <p:sp>
          <p:nvSpPr>
            <p:cNvPr id="5" name="Freeform 5"/>
            <p:cNvSpPr/>
            <p:nvPr/>
          </p:nvSpPr>
          <p:spPr>
            <a:xfrm>
              <a:off x="0" y="0"/>
              <a:ext cx="4054759" cy="2089243"/>
            </a:xfrm>
            <a:custGeom>
              <a:avLst/>
              <a:gdLst/>
              <a:ahLst/>
              <a:cxnLst/>
              <a:rect l="l" t="t" r="r" b="b"/>
              <a:pathLst>
                <a:path w="4054759" h="2089243">
                  <a:moveTo>
                    <a:pt x="0" y="0"/>
                  </a:moveTo>
                  <a:lnTo>
                    <a:pt x="4054759" y="0"/>
                  </a:lnTo>
                  <a:lnTo>
                    <a:pt x="4054759" y="2089243"/>
                  </a:lnTo>
                  <a:lnTo>
                    <a:pt x="0" y="2089243"/>
                  </a:lnTo>
                  <a:close/>
                </a:path>
              </a:pathLst>
            </a:custGeom>
            <a:solidFill>
              <a:srgbClr val="4F5642"/>
            </a:solidFill>
          </p:spPr>
        </p:sp>
        <p:sp>
          <p:nvSpPr>
            <p:cNvPr id="6" name="TextBox 6"/>
            <p:cNvSpPr txBox="1"/>
            <p:nvPr/>
          </p:nvSpPr>
          <p:spPr>
            <a:xfrm>
              <a:off x="0" y="85725"/>
              <a:ext cx="4054759" cy="2003518"/>
            </a:xfrm>
            <a:prstGeom prst="rect">
              <a:avLst/>
            </a:prstGeom>
          </p:spPr>
          <p:txBody>
            <a:bodyPr lIns="50800" tIns="50800" rIns="50800" bIns="50800" rtlCol="0" anchor="ctr"/>
            <a:lstStyle/>
            <a:p>
              <a:pPr algn="ctr">
                <a:lnSpc>
                  <a:spcPts val="1925"/>
                </a:lnSpc>
              </a:pPr>
              <a:endParaRPr/>
            </a:p>
          </p:txBody>
        </p:sp>
      </p:grpSp>
      <p:grpSp>
        <p:nvGrpSpPr>
          <p:cNvPr id="7" name="Group 7"/>
          <p:cNvGrpSpPr/>
          <p:nvPr/>
        </p:nvGrpSpPr>
        <p:grpSpPr>
          <a:xfrm>
            <a:off x="1990164" y="2270080"/>
            <a:ext cx="13956991" cy="1688915"/>
            <a:chOff x="0" y="0"/>
            <a:chExt cx="18609321" cy="2251887"/>
          </a:xfrm>
        </p:grpSpPr>
        <p:sp>
          <p:nvSpPr>
            <p:cNvPr id="8" name="TextBox 8"/>
            <p:cNvSpPr txBox="1"/>
            <p:nvPr/>
          </p:nvSpPr>
          <p:spPr>
            <a:xfrm>
              <a:off x="0" y="9525"/>
              <a:ext cx="18609321" cy="1571625"/>
            </a:xfrm>
            <a:prstGeom prst="rect">
              <a:avLst/>
            </a:prstGeom>
          </p:spPr>
          <p:txBody>
            <a:bodyPr lIns="0" tIns="0" rIns="0" bIns="0" rtlCol="0" anchor="t">
              <a:spAutoFit/>
            </a:bodyPr>
            <a:lstStyle/>
            <a:p>
              <a:pPr marL="0" lvl="0" indent="0" algn="ctr">
                <a:lnSpc>
                  <a:spcPts val="9361"/>
                </a:lnSpc>
              </a:pPr>
              <a:r>
                <a:rPr lang="en-US" sz="7801" b="1">
                  <a:solidFill>
                    <a:srgbClr val="FFFAF1"/>
                  </a:solidFill>
                  <a:latin typeface="Cooper BT Bold"/>
                  <a:ea typeface="Cooper BT Bold"/>
                  <a:cs typeface="Cooper BT Bold"/>
                  <a:sym typeface="Cooper BT Bold"/>
                </a:rPr>
                <a:t>Interview Results</a:t>
              </a:r>
            </a:p>
          </p:txBody>
        </p:sp>
        <p:sp>
          <p:nvSpPr>
            <p:cNvPr id="9" name="AutoShape 9"/>
            <p:cNvSpPr/>
            <p:nvPr/>
          </p:nvSpPr>
          <p:spPr>
            <a:xfrm flipV="1">
              <a:off x="1951469" y="2118538"/>
              <a:ext cx="14706384" cy="44450"/>
            </a:xfrm>
            <a:prstGeom prst="line">
              <a:avLst/>
            </a:prstGeom>
            <a:ln w="177800" cap="flat">
              <a:solidFill>
                <a:srgbClr val="FFFAF1"/>
              </a:solidFill>
              <a:prstDash val="solid"/>
              <a:headEnd type="none" w="sm" len="sm"/>
              <a:tailEnd type="none" w="sm" len="sm"/>
            </a:ln>
          </p:spPr>
        </p:sp>
      </p:grpSp>
      <p:sp>
        <p:nvSpPr>
          <p:cNvPr id="10" name="TextBox 10"/>
          <p:cNvSpPr txBox="1"/>
          <p:nvPr/>
        </p:nvSpPr>
        <p:spPr>
          <a:xfrm>
            <a:off x="1990164" y="4496011"/>
            <a:ext cx="14357041" cy="3528053"/>
          </a:xfrm>
          <a:prstGeom prst="rect">
            <a:avLst/>
          </a:prstGeom>
        </p:spPr>
        <p:txBody>
          <a:bodyPr lIns="0" tIns="0" rIns="0" bIns="0" rtlCol="0" anchor="t">
            <a:spAutoFit/>
          </a:bodyPr>
          <a:lstStyle/>
          <a:p>
            <a:pPr marL="0" lvl="0" indent="0" algn="ctr">
              <a:lnSpc>
                <a:spcPts val="9360"/>
              </a:lnSpc>
            </a:pPr>
            <a:r>
              <a:rPr lang="en-US" sz="7200">
                <a:solidFill>
                  <a:srgbClr val="FEC655"/>
                </a:solidFill>
                <a:latin typeface="Alice Bold"/>
                <a:ea typeface="Alice Bold"/>
                <a:cs typeface="Alice Bold"/>
                <a:sym typeface="Alice Bold"/>
              </a:rPr>
              <a:t>Cost savings</a:t>
            </a:r>
            <a:r>
              <a:rPr lang="en-US" sz="7200">
                <a:solidFill>
                  <a:srgbClr val="FFFAF1"/>
                </a:solidFill>
                <a:latin typeface="Alice Bold"/>
                <a:ea typeface="Alice Bold"/>
                <a:cs typeface="Alice Bold"/>
                <a:sym typeface="Alice Bold"/>
              </a:rPr>
              <a:t> is the most influential topic, and </a:t>
            </a:r>
            <a:r>
              <a:rPr lang="en-US" sz="7200">
                <a:solidFill>
                  <a:srgbClr val="FEC655"/>
                </a:solidFill>
                <a:latin typeface="Alice Bold"/>
                <a:ea typeface="Alice Bold"/>
                <a:cs typeface="Alice Bold"/>
                <a:sym typeface="Alice Bold"/>
              </a:rPr>
              <a:t>clear visuals</a:t>
            </a:r>
            <a:r>
              <a:rPr lang="en-US" sz="7200">
                <a:solidFill>
                  <a:srgbClr val="FFFAF1"/>
                </a:solidFill>
                <a:latin typeface="Alice Bold"/>
                <a:ea typeface="Alice Bold"/>
                <a:cs typeface="Alice Bold"/>
                <a:sym typeface="Alice Bold"/>
              </a:rPr>
              <a:t> are the best design feature.</a:t>
            </a:r>
          </a:p>
        </p:txBody>
      </p:sp>
      <p:sp>
        <p:nvSpPr>
          <p:cNvPr id="11" name="TextBox 11"/>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4F5642"/>
            </a:solidFill>
          </p:spPr>
        </p:sp>
        <p:sp>
          <p:nvSpPr>
            <p:cNvPr id="4" name="TextBox 4"/>
            <p:cNvSpPr txBox="1"/>
            <p:nvPr/>
          </p:nvSpPr>
          <p:spPr>
            <a:xfrm>
              <a:off x="0" y="85725"/>
              <a:ext cx="2408296" cy="2623608"/>
            </a:xfrm>
            <a:prstGeom prst="rect">
              <a:avLst/>
            </a:prstGeom>
          </p:spPr>
          <p:txBody>
            <a:bodyPr lIns="50800" tIns="50800" rIns="50800" bIns="50800" rtlCol="0" anchor="ctr"/>
            <a:lstStyle/>
            <a:p>
              <a:pPr algn="ctr">
                <a:lnSpc>
                  <a:spcPts val="1925"/>
                </a:lnSpc>
              </a:pPr>
              <a:endParaRPr/>
            </a:p>
          </p:txBody>
        </p:sp>
      </p:grpSp>
      <p:grpSp>
        <p:nvGrpSpPr>
          <p:cNvPr id="5" name="Group 5"/>
          <p:cNvGrpSpPr/>
          <p:nvPr/>
        </p:nvGrpSpPr>
        <p:grpSpPr>
          <a:xfrm>
            <a:off x="11382155" y="3331420"/>
            <a:ext cx="4913534" cy="2398653"/>
            <a:chOff x="0" y="0"/>
            <a:chExt cx="6551378" cy="3198203"/>
          </a:xfrm>
        </p:grpSpPr>
        <p:grpSp>
          <p:nvGrpSpPr>
            <p:cNvPr id="6" name="Group 6"/>
            <p:cNvGrpSpPr/>
            <p:nvPr/>
          </p:nvGrpSpPr>
          <p:grpSpPr>
            <a:xfrm>
              <a:off x="0" y="0"/>
              <a:ext cx="6551378" cy="3198203"/>
              <a:chOff x="0" y="0"/>
              <a:chExt cx="929120" cy="453571"/>
            </a:xfrm>
          </p:grpSpPr>
          <p:sp>
            <p:nvSpPr>
              <p:cNvPr id="7" name="Freeform 7"/>
              <p:cNvSpPr/>
              <p:nvPr/>
            </p:nvSpPr>
            <p:spPr>
              <a:xfrm>
                <a:off x="0" y="0"/>
                <a:ext cx="929121" cy="453571"/>
              </a:xfrm>
              <a:custGeom>
                <a:avLst/>
                <a:gdLst/>
                <a:ahLst/>
                <a:cxnLst/>
                <a:rect l="l" t="t" r="r" b="b"/>
                <a:pathLst>
                  <a:path w="929121" h="453571">
                    <a:moveTo>
                      <a:pt x="80357" y="0"/>
                    </a:moveTo>
                    <a:lnTo>
                      <a:pt x="848763" y="0"/>
                    </a:lnTo>
                    <a:cubicBezTo>
                      <a:pt x="893143" y="0"/>
                      <a:pt x="929121" y="35977"/>
                      <a:pt x="929121" y="80357"/>
                    </a:cubicBezTo>
                    <a:lnTo>
                      <a:pt x="929121" y="373214"/>
                    </a:lnTo>
                    <a:cubicBezTo>
                      <a:pt x="929121" y="394526"/>
                      <a:pt x="920654" y="414965"/>
                      <a:pt x="905584" y="430035"/>
                    </a:cubicBezTo>
                    <a:cubicBezTo>
                      <a:pt x="890515" y="445105"/>
                      <a:pt x="870075" y="453571"/>
                      <a:pt x="848763" y="453571"/>
                    </a:cubicBezTo>
                    <a:lnTo>
                      <a:pt x="80357" y="453571"/>
                    </a:lnTo>
                    <a:cubicBezTo>
                      <a:pt x="35977" y="453571"/>
                      <a:pt x="0" y="417594"/>
                      <a:pt x="0" y="373214"/>
                    </a:cubicBezTo>
                    <a:lnTo>
                      <a:pt x="0" y="80357"/>
                    </a:lnTo>
                    <a:cubicBezTo>
                      <a:pt x="0" y="35977"/>
                      <a:pt x="35977" y="0"/>
                      <a:pt x="80357" y="0"/>
                    </a:cubicBezTo>
                    <a:close/>
                  </a:path>
                </a:pathLst>
              </a:custGeom>
              <a:solidFill>
                <a:srgbClr val="4F5642"/>
              </a:solidFill>
            </p:spPr>
          </p:sp>
          <p:sp>
            <p:nvSpPr>
              <p:cNvPr id="8" name="TextBox 8"/>
              <p:cNvSpPr txBox="1"/>
              <p:nvPr/>
            </p:nvSpPr>
            <p:spPr>
              <a:xfrm>
                <a:off x="0" y="171450"/>
                <a:ext cx="929120" cy="282121"/>
              </a:xfrm>
              <a:prstGeom prst="rect">
                <a:avLst/>
              </a:prstGeom>
            </p:spPr>
            <p:txBody>
              <a:bodyPr lIns="70755" tIns="70755" rIns="70755" bIns="70755" rtlCol="0" anchor="ctr"/>
              <a:lstStyle/>
              <a:p>
                <a:pPr algn="ctr">
                  <a:lnSpc>
                    <a:spcPts val="3465"/>
                  </a:lnSpc>
                </a:pPr>
                <a:endParaRPr/>
              </a:p>
              <a:p>
                <a:pPr algn="ctr">
                  <a:lnSpc>
                    <a:spcPts val="3465"/>
                  </a:lnSpc>
                </a:pPr>
                <a:endParaRPr/>
              </a:p>
            </p:txBody>
          </p:sp>
        </p:grpSp>
        <p:sp>
          <p:nvSpPr>
            <p:cNvPr id="9" name="TextBox 9"/>
            <p:cNvSpPr txBox="1"/>
            <p:nvPr/>
          </p:nvSpPr>
          <p:spPr>
            <a:xfrm>
              <a:off x="0" y="549051"/>
              <a:ext cx="6135886" cy="1971396"/>
            </a:xfrm>
            <a:prstGeom prst="rect">
              <a:avLst/>
            </a:prstGeom>
          </p:spPr>
          <p:txBody>
            <a:bodyPr lIns="0" tIns="0" rIns="0" bIns="0" rtlCol="0" anchor="t">
              <a:spAutoFit/>
            </a:bodyPr>
            <a:lstStyle/>
            <a:p>
              <a:pPr marL="932850" lvl="1" indent="-466425" algn="l">
                <a:lnSpc>
                  <a:spcPts val="6049"/>
                </a:lnSpc>
                <a:buFont typeface="Arial"/>
                <a:buChar char="•"/>
              </a:pPr>
              <a:r>
                <a:rPr lang="en-US" sz="4320">
                  <a:solidFill>
                    <a:srgbClr val="FFFAF1"/>
                  </a:solidFill>
                  <a:latin typeface="Alice"/>
                  <a:ea typeface="Alice"/>
                  <a:cs typeface="Alice"/>
                  <a:sym typeface="Alice"/>
                </a:rPr>
                <a:t>13 Online</a:t>
              </a:r>
            </a:p>
            <a:p>
              <a:pPr marL="932850" lvl="1" indent="-466425" algn="l">
                <a:lnSpc>
                  <a:spcPts val="6049"/>
                </a:lnSpc>
                <a:spcBef>
                  <a:spcPct val="0"/>
                </a:spcBef>
                <a:buFont typeface="Arial"/>
                <a:buChar char="•"/>
              </a:pPr>
              <a:r>
                <a:rPr lang="en-US" sz="4320">
                  <a:solidFill>
                    <a:srgbClr val="FFFAF1"/>
                  </a:solidFill>
                  <a:latin typeface="Alice"/>
                  <a:ea typeface="Alice"/>
                  <a:cs typeface="Alice"/>
                  <a:sym typeface="Alice"/>
                </a:rPr>
                <a:t>37 In-Person</a:t>
              </a:r>
            </a:p>
          </p:txBody>
        </p:sp>
      </p:grpSp>
      <p:sp>
        <p:nvSpPr>
          <p:cNvPr id="10" name="Freeform 10"/>
          <p:cNvSpPr/>
          <p:nvPr/>
        </p:nvSpPr>
        <p:spPr>
          <a:xfrm>
            <a:off x="10548765" y="6099098"/>
            <a:ext cx="6580313" cy="4187902"/>
          </a:xfrm>
          <a:custGeom>
            <a:avLst/>
            <a:gdLst/>
            <a:ahLst/>
            <a:cxnLst/>
            <a:rect l="l" t="t" r="r" b="b"/>
            <a:pathLst>
              <a:path w="6580313" h="4187902">
                <a:moveTo>
                  <a:pt x="0" y="0"/>
                </a:moveTo>
                <a:lnTo>
                  <a:pt x="6580313" y="0"/>
                </a:lnTo>
                <a:lnTo>
                  <a:pt x="6580313" y="4187902"/>
                </a:lnTo>
                <a:lnTo>
                  <a:pt x="0" y="4187902"/>
                </a:lnTo>
                <a:lnTo>
                  <a:pt x="0" y="0"/>
                </a:lnTo>
                <a:close/>
              </a:path>
            </a:pathLst>
          </a:custGeom>
          <a:blipFill>
            <a:blip r:embed="rId3"/>
            <a:stretch>
              <a:fillRect t="-22410" r="-26768" b="-27104"/>
            </a:stretch>
          </a:blipFill>
        </p:spPr>
      </p:sp>
      <p:sp>
        <p:nvSpPr>
          <p:cNvPr id="11" name="Freeform 11"/>
          <p:cNvSpPr/>
          <p:nvPr/>
        </p:nvSpPr>
        <p:spPr>
          <a:xfrm>
            <a:off x="938149" y="0"/>
            <a:ext cx="7267702" cy="10287000"/>
          </a:xfrm>
          <a:custGeom>
            <a:avLst/>
            <a:gdLst/>
            <a:ahLst/>
            <a:cxnLst/>
            <a:rect l="l" t="t" r="r" b="b"/>
            <a:pathLst>
              <a:path w="7267702" h="10287000">
                <a:moveTo>
                  <a:pt x="0" y="0"/>
                </a:moveTo>
                <a:lnTo>
                  <a:pt x="7267702" y="0"/>
                </a:lnTo>
                <a:lnTo>
                  <a:pt x="7267702" y="10287000"/>
                </a:lnTo>
                <a:lnTo>
                  <a:pt x="0" y="10287000"/>
                </a:lnTo>
                <a:lnTo>
                  <a:pt x="0" y="0"/>
                </a:lnTo>
                <a:close/>
              </a:path>
            </a:pathLst>
          </a:custGeom>
          <a:blipFill>
            <a:blip r:embed="rId4"/>
            <a:stretch>
              <a:fillRect r="-1027"/>
            </a:stretch>
          </a:blipFill>
        </p:spPr>
      </p:sp>
      <p:sp>
        <p:nvSpPr>
          <p:cNvPr id="12" name="TextBox 12"/>
          <p:cNvSpPr txBox="1"/>
          <p:nvPr/>
        </p:nvSpPr>
        <p:spPr>
          <a:xfrm>
            <a:off x="9389843" y="22818"/>
            <a:ext cx="8898157" cy="2939577"/>
          </a:xfrm>
          <a:prstGeom prst="rect">
            <a:avLst/>
          </a:prstGeom>
        </p:spPr>
        <p:txBody>
          <a:bodyPr lIns="0" tIns="0" rIns="0" bIns="0" rtlCol="0" anchor="t">
            <a:spAutoFit/>
          </a:bodyPr>
          <a:lstStyle/>
          <a:p>
            <a:pPr algn="ctr">
              <a:lnSpc>
                <a:spcPts val="11751"/>
              </a:lnSpc>
            </a:pPr>
            <a:r>
              <a:rPr lang="en-US" sz="8393" b="1">
                <a:solidFill>
                  <a:srgbClr val="4F5642"/>
                </a:solidFill>
                <a:latin typeface="Cooper BT Bold"/>
                <a:ea typeface="Cooper BT Bold"/>
                <a:cs typeface="Cooper BT Bold"/>
                <a:sym typeface="Cooper BT Bold"/>
              </a:rPr>
              <a:t>Community Survey</a:t>
            </a:r>
          </a:p>
        </p:txBody>
      </p:sp>
      <p:sp>
        <p:nvSpPr>
          <p:cNvPr id="13" name="TextBox 13"/>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0"/>
            <a:ext cx="18265599" cy="1970558"/>
          </a:xfrm>
          <a:custGeom>
            <a:avLst/>
            <a:gdLst/>
            <a:ahLst/>
            <a:cxnLst/>
            <a:rect l="l" t="t" r="r" b="b"/>
            <a:pathLst>
              <a:path w="18265599" h="1970558">
                <a:moveTo>
                  <a:pt x="0" y="0"/>
                </a:moveTo>
                <a:lnTo>
                  <a:pt x="18265599" y="0"/>
                </a:lnTo>
                <a:lnTo>
                  <a:pt x="18265599" y="1970558"/>
                </a:lnTo>
                <a:lnTo>
                  <a:pt x="0" y="1970558"/>
                </a:lnTo>
                <a:lnTo>
                  <a:pt x="0" y="0"/>
                </a:lnTo>
                <a:close/>
              </a:path>
            </a:pathLst>
          </a:custGeom>
          <a:blipFill>
            <a:blip r:embed="rId3">
              <a:alphaModFix amt="50000"/>
            </a:blip>
            <a:stretch>
              <a:fillRect t="-412286" r="-122" b="-39910"/>
            </a:stretch>
          </a:blipFill>
        </p:spPr>
      </p:sp>
      <p:sp>
        <p:nvSpPr>
          <p:cNvPr id="3" name="Freeform 3"/>
          <p:cNvSpPr/>
          <p:nvPr/>
        </p:nvSpPr>
        <p:spPr>
          <a:xfrm>
            <a:off x="883587" y="2311775"/>
            <a:ext cx="16318629" cy="6775709"/>
          </a:xfrm>
          <a:custGeom>
            <a:avLst/>
            <a:gdLst/>
            <a:ahLst/>
            <a:cxnLst/>
            <a:rect l="l" t="t" r="r" b="b"/>
            <a:pathLst>
              <a:path w="16318629" h="6775709">
                <a:moveTo>
                  <a:pt x="0" y="0"/>
                </a:moveTo>
                <a:lnTo>
                  <a:pt x="16318629" y="0"/>
                </a:lnTo>
                <a:lnTo>
                  <a:pt x="16318629" y="6775709"/>
                </a:lnTo>
                <a:lnTo>
                  <a:pt x="0" y="6775709"/>
                </a:lnTo>
                <a:lnTo>
                  <a:pt x="0" y="0"/>
                </a:lnTo>
                <a:close/>
              </a:path>
            </a:pathLst>
          </a:custGeom>
          <a:blipFill>
            <a:blip r:embed="rId4"/>
            <a:stretch>
              <a:fillRect b="-12592"/>
            </a:stretch>
          </a:blipFill>
        </p:spPr>
      </p:sp>
      <p:grpSp>
        <p:nvGrpSpPr>
          <p:cNvPr id="4" name="Group 4"/>
          <p:cNvGrpSpPr/>
          <p:nvPr/>
        </p:nvGrpSpPr>
        <p:grpSpPr>
          <a:xfrm>
            <a:off x="4504650" y="5021298"/>
            <a:ext cx="9097741" cy="3332692"/>
            <a:chOff x="0" y="0"/>
            <a:chExt cx="2396113" cy="877746"/>
          </a:xfrm>
        </p:grpSpPr>
        <p:sp>
          <p:nvSpPr>
            <p:cNvPr id="5" name="Freeform 5"/>
            <p:cNvSpPr/>
            <p:nvPr/>
          </p:nvSpPr>
          <p:spPr>
            <a:xfrm>
              <a:off x="0" y="0"/>
              <a:ext cx="2396113" cy="877746"/>
            </a:xfrm>
            <a:custGeom>
              <a:avLst/>
              <a:gdLst/>
              <a:ahLst/>
              <a:cxnLst/>
              <a:rect l="l" t="t" r="r" b="b"/>
              <a:pathLst>
                <a:path w="2396113" h="877746">
                  <a:moveTo>
                    <a:pt x="0" y="0"/>
                  </a:moveTo>
                  <a:lnTo>
                    <a:pt x="2396113" y="0"/>
                  </a:lnTo>
                  <a:lnTo>
                    <a:pt x="2396113" y="877746"/>
                  </a:lnTo>
                  <a:lnTo>
                    <a:pt x="0" y="877746"/>
                  </a:lnTo>
                  <a:close/>
                </a:path>
              </a:pathLst>
            </a:custGeom>
            <a:solidFill>
              <a:srgbClr val="FFFFFF">
                <a:alpha val="49804"/>
              </a:srgbClr>
            </a:solidFill>
          </p:spPr>
        </p:sp>
        <p:sp>
          <p:nvSpPr>
            <p:cNvPr id="6" name="TextBox 6"/>
            <p:cNvSpPr txBox="1"/>
            <p:nvPr/>
          </p:nvSpPr>
          <p:spPr>
            <a:xfrm>
              <a:off x="0" y="85725"/>
              <a:ext cx="2396113" cy="792021"/>
            </a:xfrm>
            <a:prstGeom prst="rect">
              <a:avLst/>
            </a:prstGeom>
          </p:spPr>
          <p:txBody>
            <a:bodyPr lIns="50800" tIns="50800" rIns="50800" bIns="50800" rtlCol="0" anchor="ctr"/>
            <a:lstStyle/>
            <a:p>
              <a:pPr algn="ctr">
                <a:lnSpc>
                  <a:spcPts val="1925"/>
                </a:lnSpc>
              </a:pPr>
              <a:endParaRPr/>
            </a:p>
          </p:txBody>
        </p:sp>
      </p:grpSp>
      <p:sp>
        <p:nvSpPr>
          <p:cNvPr id="7" name="TextBox 7"/>
          <p:cNvSpPr txBox="1"/>
          <p:nvPr/>
        </p:nvSpPr>
        <p:spPr>
          <a:xfrm>
            <a:off x="1938003" y="179543"/>
            <a:ext cx="14411995" cy="1526863"/>
          </a:xfrm>
          <a:prstGeom prst="rect">
            <a:avLst/>
          </a:prstGeom>
        </p:spPr>
        <p:txBody>
          <a:bodyPr lIns="0" tIns="0" rIns="0" bIns="0" rtlCol="0" anchor="t">
            <a:spAutoFit/>
          </a:bodyPr>
          <a:lstStyle/>
          <a:p>
            <a:pPr algn="ctr">
              <a:lnSpc>
                <a:spcPts val="12442"/>
              </a:lnSpc>
            </a:pPr>
            <a:r>
              <a:rPr lang="en-US" sz="8887" b="1">
                <a:solidFill>
                  <a:srgbClr val="FFFAF1"/>
                </a:solidFill>
                <a:latin typeface="Cooper BT Bold"/>
                <a:ea typeface="Cooper BT Bold"/>
                <a:cs typeface="Cooper BT Bold"/>
                <a:sym typeface="Cooper BT Bold"/>
              </a:rPr>
              <a:t>Motivating Electrification</a:t>
            </a:r>
          </a:p>
        </p:txBody>
      </p:sp>
      <p:sp>
        <p:nvSpPr>
          <p:cNvPr id="8" name="TextBox 8"/>
          <p:cNvSpPr txBox="1"/>
          <p:nvPr/>
        </p:nvSpPr>
        <p:spPr>
          <a:xfrm>
            <a:off x="17569347" y="9456642"/>
            <a:ext cx="77242" cy="23241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15</a:t>
            </a:r>
          </a:p>
        </p:txBody>
      </p:sp>
      <p:sp>
        <p:nvSpPr>
          <p:cNvPr id="9" name="TextBox 9"/>
          <p:cNvSpPr txBox="1"/>
          <p:nvPr/>
        </p:nvSpPr>
        <p:spPr>
          <a:xfrm>
            <a:off x="3338865" y="9221559"/>
            <a:ext cx="2331570"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(Strongly Disagree)</a:t>
            </a:r>
          </a:p>
        </p:txBody>
      </p:sp>
      <p:sp>
        <p:nvSpPr>
          <p:cNvPr id="10" name="TextBox 10"/>
          <p:cNvSpPr txBox="1"/>
          <p:nvPr/>
        </p:nvSpPr>
        <p:spPr>
          <a:xfrm>
            <a:off x="6979593" y="9221559"/>
            <a:ext cx="1315766"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(Disagree)</a:t>
            </a:r>
          </a:p>
        </p:txBody>
      </p:sp>
      <p:sp>
        <p:nvSpPr>
          <p:cNvPr id="11" name="TextBox 11"/>
          <p:cNvSpPr txBox="1"/>
          <p:nvPr/>
        </p:nvSpPr>
        <p:spPr>
          <a:xfrm>
            <a:off x="10038434" y="9221559"/>
            <a:ext cx="1315766"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(Neutral)</a:t>
            </a:r>
          </a:p>
        </p:txBody>
      </p:sp>
      <p:sp>
        <p:nvSpPr>
          <p:cNvPr id="12" name="TextBox 12"/>
          <p:cNvSpPr txBox="1"/>
          <p:nvPr/>
        </p:nvSpPr>
        <p:spPr>
          <a:xfrm>
            <a:off x="13097862" y="9221559"/>
            <a:ext cx="1315766"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(Agree)</a:t>
            </a:r>
          </a:p>
        </p:txBody>
      </p:sp>
      <p:sp>
        <p:nvSpPr>
          <p:cNvPr id="13" name="TextBox 13"/>
          <p:cNvSpPr txBox="1"/>
          <p:nvPr/>
        </p:nvSpPr>
        <p:spPr>
          <a:xfrm>
            <a:off x="15896121" y="9221559"/>
            <a:ext cx="1895500"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(Strongly Agree)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0"/>
            <a:ext cx="18265599" cy="1970558"/>
          </a:xfrm>
          <a:custGeom>
            <a:avLst/>
            <a:gdLst/>
            <a:ahLst/>
            <a:cxnLst/>
            <a:rect l="l" t="t" r="r" b="b"/>
            <a:pathLst>
              <a:path w="18265599" h="1970558">
                <a:moveTo>
                  <a:pt x="0" y="0"/>
                </a:moveTo>
                <a:lnTo>
                  <a:pt x="18265599" y="0"/>
                </a:lnTo>
                <a:lnTo>
                  <a:pt x="18265599" y="1970558"/>
                </a:lnTo>
                <a:lnTo>
                  <a:pt x="0" y="1970558"/>
                </a:lnTo>
                <a:lnTo>
                  <a:pt x="0" y="0"/>
                </a:lnTo>
                <a:close/>
              </a:path>
            </a:pathLst>
          </a:custGeom>
          <a:blipFill>
            <a:blip r:embed="rId3">
              <a:alphaModFix amt="50000"/>
            </a:blip>
            <a:stretch>
              <a:fillRect t="-412286" r="-122" b="-39910"/>
            </a:stretch>
          </a:blipFill>
        </p:spPr>
      </p:sp>
      <p:sp>
        <p:nvSpPr>
          <p:cNvPr id="3" name="TextBox 3"/>
          <p:cNvSpPr txBox="1"/>
          <p:nvPr/>
        </p:nvSpPr>
        <p:spPr>
          <a:xfrm>
            <a:off x="1938003" y="179543"/>
            <a:ext cx="14411995" cy="1526863"/>
          </a:xfrm>
          <a:prstGeom prst="rect">
            <a:avLst/>
          </a:prstGeom>
        </p:spPr>
        <p:txBody>
          <a:bodyPr lIns="0" tIns="0" rIns="0" bIns="0" rtlCol="0" anchor="t">
            <a:spAutoFit/>
          </a:bodyPr>
          <a:lstStyle/>
          <a:p>
            <a:pPr algn="ctr">
              <a:lnSpc>
                <a:spcPts val="12442"/>
              </a:lnSpc>
            </a:pPr>
            <a:r>
              <a:rPr lang="en-US" sz="8887" b="1">
                <a:solidFill>
                  <a:srgbClr val="FFFAF1"/>
                </a:solidFill>
                <a:latin typeface="Cooper BT Bold"/>
                <a:ea typeface="Cooper BT Bold"/>
                <a:cs typeface="Cooper BT Bold"/>
                <a:sym typeface="Cooper BT Bold"/>
              </a:rPr>
              <a:t>Motivating Electrification</a:t>
            </a:r>
          </a:p>
        </p:txBody>
      </p:sp>
      <p:sp>
        <p:nvSpPr>
          <p:cNvPr id="4" name="TextBox 4"/>
          <p:cNvSpPr txBox="1"/>
          <p:nvPr/>
        </p:nvSpPr>
        <p:spPr>
          <a:xfrm>
            <a:off x="17569347" y="9456642"/>
            <a:ext cx="77242" cy="23241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16</a:t>
            </a:r>
          </a:p>
        </p:txBody>
      </p:sp>
      <p:sp>
        <p:nvSpPr>
          <p:cNvPr id="5" name="Freeform 5"/>
          <p:cNvSpPr/>
          <p:nvPr/>
        </p:nvSpPr>
        <p:spPr>
          <a:xfrm>
            <a:off x="883587" y="2311775"/>
            <a:ext cx="16318629" cy="6775709"/>
          </a:xfrm>
          <a:custGeom>
            <a:avLst/>
            <a:gdLst/>
            <a:ahLst/>
            <a:cxnLst/>
            <a:rect l="l" t="t" r="r" b="b"/>
            <a:pathLst>
              <a:path w="16318629" h="6775709">
                <a:moveTo>
                  <a:pt x="0" y="0"/>
                </a:moveTo>
                <a:lnTo>
                  <a:pt x="16318629" y="0"/>
                </a:lnTo>
                <a:lnTo>
                  <a:pt x="16318629" y="6775709"/>
                </a:lnTo>
                <a:lnTo>
                  <a:pt x="0" y="6775709"/>
                </a:lnTo>
                <a:lnTo>
                  <a:pt x="0" y="0"/>
                </a:lnTo>
                <a:close/>
              </a:path>
            </a:pathLst>
          </a:custGeom>
          <a:blipFill>
            <a:blip r:embed="rId4"/>
            <a:stretch>
              <a:fillRect b="-12592"/>
            </a:stretch>
          </a:blipFill>
        </p:spPr>
      </p:sp>
      <p:sp>
        <p:nvSpPr>
          <p:cNvPr id="6" name="TextBox 6"/>
          <p:cNvSpPr txBox="1"/>
          <p:nvPr/>
        </p:nvSpPr>
        <p:spPr>
          <a:xfrm>
            <a:off x="3338865" y="9221559"/>
            <a:ext cx="2331570"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(Strongly Disagree)</a:t>
            </a:r>
          </a:p>
        </p:txBody>
      </p:sp>
      <p:sp>
        <p:nvSpPr>
          <p:cNvPr id="7" name="TextBox 7"/>
          <p:cNvSpPr txBox="1"/>
          <p:nvPr/>
        </p:nvSpPr>
        <p:spPr>
          <a:xfrm>
            <a:off x="6979593" y="9221559"/>
            <a:ext cx="1315766"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(Disagree)</a:t>
            </a:r>
          </a:p>
        </p:txBody>
      </p:sp>
      <p:sp>
        <p:nvSpPr>
          <p:cNvPr id="8" name="TextBox 8"/>
          <p:cNvSpPr txBox="1"/>
          <p:nvPr/>
        </p:nvSpPr>
        <p:spPr>
          <a:xfrm>
            <a:off x="10038434" y="9221559"/>
            <a:ext cx="1315766"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(Neutral)</a:t>
            </a:r>
          </a:p>
        </p:txBody>
      </p:sp>
      <p:sp>
        <p:nvSpPr>
          <p:cNvPr id="9" name="TextBox 9"/>
          <p:cNvSpPr txBox="1"/>
          <p:nvPr/>
        </p:nvSpPr>
        <p:spPr>
          <a:xfrm>
            <a:off x="13097862" y="9221559"/>
            <a:ext cx="1315766"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(Agree)</a:t>
            </a:r>
          </a:p>
        </p:txBody>
      </p:sp>
      <p:sp>
        <p:nvSpPr>
          <p:cNvPr id="10" name="TextBox 10"/>
          <p:cNvSpPr txBox="1"/>
          <p:nvPr/>
        </p:nvSpPr>
        <p:spPr>
          <a:xfrm>
            <a:off x="15896121" y="9221559"/>
            <a:ext cx="1895500" cy="377958"/>
          </a:xfrm>
          <a:prstGeom prst="rect">
            <a:avLst/>
          </a:prstGeom>
        </p:spPr>
        <p:txBody>
          <a:bodyPr lIns="0" tIns="0" rIns="0" bIns="0" rtlCol="0" anchor="t">
            <a:spAutoFit/>
          </a:bodyPr>
          <a:lstStyle/>
          <a:p>
            <a:pPr algn="ctr">
              <a:lnSpc>
                <a:spcPts val="2792"/>
              </a:lnSpc>
              <a:spcBef>
                <a:spcPct val="0"/>
              </a:spcBef>
            </a:pPr>
            <a:r>
              <a:rPr lang="en-US" sz="1994">
                <a:solidFill>
                  <a:srgbClr val="FFFFFF"/>
                </a:solidFill>
                <a:latin typeface="Times New Roman"/>
                <a:ea typeface="Times New Roman"/>
                <a:cs typeface="Times New Roman"/>
                <a:sym typeface="Times New Roman"/>
              </a:rPr>
              <a:t>(Strongly Agree)</a:t>
            </a:r>
          </a:p>
        </p:txBody>
      </p:sp>
      <p:grpSp>
        <p:nvGrpSpPr>
          <p:cNvPr id="11" name="Group 11"/>
          <p:cNvGrpSpPr/>
          <p:nvPr/>
        </p:nvGrpSpPr>
        <p:grpSpPr>
          <a:xfrm>
            <a:off x="4504650" y="4333106"/>
            <a:ext cx="10382458" cy="4114060"/>
            <a:chOff x="0" y="0"/>
            <a:chExt cx="13843278" cy="5485413"/>
          </a:xfrm>
        </p:grpSpPr>
        <p:grpSp>
          <p:nvGrpSpPr>
            <p:cNvPr id="12" name="Group 12"/>
            <p:cNvGrpSpPr/>
            <p:nvPr/>
          </p:nvGrpSpPr>
          <p:grpSpPr>
            <a:xfrm>
              <a:off x="14159" y="0"/>
              <a:ext cx="13829119" cy="617892"/>
              <a:chOff x="0" y="0"/>
              <a:chExt cx="2731678" cy="122053"/>
            </a:xfrm>
          </p:grpSpPr>
          <p:sp>
            <p:nvSpPr>
              <p:cNvPr id="13" name="Freeform 13"/>
              <p:cNvSpPr/>
              <p:nvPr/>
            </p:nvSpPr>
            <p:spPr>
              <a:xfrm>
                <a:off x="0" y="0"/>
                <a:ext cx="2731678" cy="122053"/>
              </a:xfrm>
              <a:custGeom>
                <a:avLst/>
                <a:gdLst/>
                <a:ahLst/>
                <a:cxnLst/>
                <a:rect l="l" t="t" r="r" b="b"/>
                <a:pathLst>
                  <a:path w="2731678" h="122053">
                    <a:moveTo>
                      <a:pt x="0" y="0"/>
                    </a:moveTo>
                    <a:lnTo>
                      <a:pt x="2731678" y="0"/>
                    </a:lnTo>
                    <a:lnTo>
                      <a:pt x="2731678" y="122053"/>
                    </a:lnTo>
                    <a:lnTo>
                      <a:pt x="0" y="122053"/>
                    </a:lnTo>
                    <a:close/>
                  </a:path>
                </a:pathLst>
              </a:custGeom>
              <a:solidFill>
                <a:srgbClr val="FFFFFF">
                  <a:alpha val="49804"/>
                </a:srgbClr>
              </a:solidFill>
            </p:spPr>
          </p:sp>
          <p:sp>
            <p:nvSpPr>
              <p:cNvPr id="14" name="TextBox 14"/>
              <p:cNvSpPr txBox="1"/>
              <p:nvPr/>
            </p:nvSpPr>
            <p:spPr>
              <a:xfrm>
                <a:off x="0" y="85725"/>
                <a:ext cx="2731678" cy="36328"/>
              </a:xfrm>
              <a:prstGeom prst="rect">
                <a:avLst/>
              </a:prstGeom>
            </p:spPr>
            <p:txBody>
              <a:bodyPr lIns="50800" tIns="50800" rIns="50800" bIns="50800" rtlCol="0" anchor="ctr"/>
              <a:lstStyle/>
              <a:p>
                <a:pPr algn="ctr">
                  <a:lnSpc>
                    <a:spcPts val="1925"/>
                  </a:lnSpc>
                </a:pPr>
                <a:endParaRPr/>
              </a:p>
            </p:txBody>
          </p:sp>
        </p:grpSp>
        <p:grpSp>
          <p:nvGrpSpPr>
            <p:cNvPr id="15" name="Group 15"/>
            <p:cNvGrpSpPr/>
            <p:nvPr/>
          </p:nvGrpSpPr>
          <p:grpSpPr>
            <a:xfrm>
              <a:off x="0" y="1638303"/>
              <a:ext cx="12130321" cy="3847110"/>
              <a:chOff x="0" y="0"/>
              <a:chExt cx="2396113" cy="759923"/>
            </a:xfrm>
          </p:grpSpPr>
          <p:sp>
            <p:nvSpPr>
              <p:cNvPr id="16" name="Freeform 16"/>
              <p:cNvSpPr/>
              <p:nvPr/>
            </p:nvSpPr>
            <p:spPr>
              <a:xfrm>
                <a:off x="0" y="0"/>
                <a:ext cx="2396113" cy="759923"/>
              </a:xfrm>
              <a:custGeom>
                <a:avLst/>
                <a:gdLst/>
                <a:ahLst/>
                <a:cxnLst/>
                <a:rect l="l" t="t" r="r" b="b"/>
                <a:pathLst>
                  <a:path w="2396113" h="759923">
                    <a:moveTo>
                      <a:pt x="0" y="0"/>
                    </a:moveTo>
                    <a:lnTo>
                      <a:pt x="2396113" y="0"/>
                    </a:lnTo>
                    <a:lnTo>
                      <a:pt x="2396113" y="759923"/>
                    </a:lnTo>
                    <a:lnTo>
                      <a:pt x="0" y="759923"/>
                    </a:lnTo>
                    <a:close/>
                  </a:path>
                </a:pathLst>
              </a:custGeom>
              <a:solidFill>
                <a:srgbClr val="FFFFFF">
                  <a:alpha val="49804"/>
                </a:srgbClr>
              </a:solidFill>
            </p:spPr>
          </p:sp>
          <p:sp>
            <p:nvSpPr>
              <p:cNvPr id="17" name="TextBox 17"/>
              <p:cNvSpPr txBox="1"/>
              <p:nvPr/>
            </p:nvSpPr>
            <p:spPr>
              <a:xfrm>
                <a:off x="0" y="85725"/>
                <a:ext cx="2396113" cy="674198"/>
              </a:xfrm>
              <a:prstGeom prst="rect">
                <a:avLst/>
              </a:prstGeom>
            </p:spPr>
            <p:txBody>
              <a:bodyPr lIns="50800" tIns="50800" rIns="50800" bIns="50800" rtlCol="0" anchor="ctr"/>
              <a:lstStyle/>
              <a:p>
                <a:pPr algn="ctr">
                  <a:lnSpc>
                    <a:spcPts val="1925"/>
                  </a:lnSpc>
                </a:pPr>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452651"/>
            <a:ext cx="18288000" cy="2654800"/>
          </a:xfrm>
          <a:custGeom>
            <a:avLst/>
            <a:gdLst/>
            <a:ahLst/>
            <a:cxnLst/>
            <a:rect l="l" t="t" r="r" b="b"/>
            <a:pathLst>
              <a:path w="18288000" h="2654800">
                <a:moveTo>
                  <a:pt x="0" y="0"/>
                </a:moveTo>
                <a:lnTo>
                  <a:pt x="18288000" y="0"/>
                </a:lnTo>
                <a:lnTo>
                  <a:pt x="18288000" y="2654800"/>
                </a:lnTo>
                <a:lnTo>
                  <a:pt x="0" y="2654800"/>
                </a:lnTo>
                <a:lnTo>
                  <a:pt x="0" y="0"/>
                </a:lnTo>
                <a:close/>
              </a:path>
            </a:pathLst>
          </a:custGeom>
          <a:blipFill>
            <a:blip r:embed="rId3">
              <a:alphaModFix amt="21999"/>
            </a:blip>
            <a:stretch>
              <a:fillRect t="-206150" b="-152782"/>
            </a:stretch>
          </a:blipFill>
        </p:spPr>
      </p:sp>
      <p:sp>
        <p:nvSpPr>
          <p:cNvPr id="3" name="Freeform 3"/>
          <p:cNvSpPr/>
          <p:nvPr/>
        </p:nvSpPr>
        <p:spPr>
          <a:xfrm>
            <a:off x="1169984" y="2174765"/>
            <a:ext cx="15948031" cy="7635216"/>
          </a:xfrm>
          <a:custGeom>
            <a:avLst/>
            <a:gdLst/>
            <a:ahLst/>
            <a:cxnLst/>
            <a:rect l="l" t="t" r="r" b="b"/>
            <a:pathLst>
              <a:path w="15948031" h="7635216">
                <a:moveTo>
                  <a:pt x="0" y="0"/>
                </a:moveTo>
                <a:lnTo>
                  <a:pt x="15948032" y="0"/>
                </a:lnTo>
                <a:lnTo>
                  <a:pt x="15948032" y="7635215"/>
                </a:lnTo>
                <a:lnTo>
                  <a:pt x="0" y="7635215"/>
                </a:lnTo>
                <a:lnTo>
                  <a:pt x="0" y="0"/>
                </a:lnTo>
                <a:close/>
              </a:path>
            </a:pathLst>
          </a:custGeom>
          <a:blipFill>
            <a:blip r:embed="rId4"/>
            <a:stretch>
              <a:fillRect l="-1341" r="-1341"/>
            </a:stretch>
          </a:blipFill>
        </p:spPr>
      </p:sp>
      <p:sp>
        <p:nvSpPr>
          <p:cNvPr id="4" name="TextBox 4"/>
          <p:cNvSpPr txBox="1"/>
          <p:nvPr/>
        </p:nvSpPr>
        <p:spPr>
          <a:xfrm>
            <a:off x="2421176" y="225662"/>
            <a:ext cx="13445649" cy="1444152"/>
          </a:xfrm>
          <a:prstGeom prst="rect">
            <a:avLst/>
          </a:prstGeom>
        </p:spPr>
        <p:txBody>
          <a:bodyPr lIns="0" tIns="0" rIns="0" bIns="0" rtlCol="0" anchor="t">
            <a:spAutoFit/>
          </a:bodyPr>
          <a:lstStyle/>
          <a:p>
            <a:pPr algn="ctr">
              <a:lnSpc>
                <a:spcPts val="11751"/>
              </a:lnSpc>
            </a:pPr>
            <a:r>
              <a:rPr lang="en-US" sz="8393" b="1">
                <a:solidFill>
                  <a:srgbClr val="FFFAF1"/>
                </a:solidFill>
                <a:latin typeface="Cooper BT Bold"/>
                <a:ea typeface="Cooper BT Bold"/>
                <a:cs typeface="Cooper BT Bold"/>
                <a:sym typeface="Cooper BT Bold"/>
              </a:rPr>
              <a:t>Website Design</a:t>
            </a:r>
          </a:p>
        </p:txBody>
      </p:sp>
      <p:sp>
        <p:nvSpPr>
          <p:cNvPr id="5" name="TextBox 5"/>
          <p:cNvSpPr txBox="1"/>
          <p:nvPr/>
        </p:nvSpPr>
        <p:spPr>
          <a:xfrm>
            <a:off x="17671713" y="966710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17</a:t>
            </a:r>
          </a:p>
        </p:txBody>
      </p:sp>
      <p:grpSp>
        <p:nvGrpSpPr>
          <p:cNvPr id="6" name="Group 6"/>
          <p:cNvGrpSpPr/>
          <p:nvPr/>
        </p:nvGrpSpPr>
        <p:grpSpPr>
          <a:xfrm>
            <a:off x="4565918" y="4763042"/>
            <a:ext cx="11576615" cy="3539235"/>
            <a:chOff x="0" y="0"/>
            <a:chExt cx="3239474" cy="990381"/>
          </a:xfrm>
        </p:grpSpPr>
        <p:sp>
          <p:nvSpPr>
            <p:cNvPr id="7" name="Freeform 7"/>
            <p:cNvSpPr/>
            <p:nvPr/>
          </p:nvSpPr>
          <p:spPr>
            <a:xfrm>
              <a:off x="0" y="0"/>
              <a:ext cx="3239474" cy="990381"/>
            </a:xfrm>
            <a:custGeom>
              <a:avLst/>
              <a:gdLst/>
              <a:ahLst/>
              <a:cxnLst/>
              <a:rect l="l" t="t" r="r" b="b"/>
              <a:pathLst>
                <a:path w="3239474" h="990381">
                  <a:moveTo>
                    <a:pt x="0" y="0"/>
                  </a:moveTo>
                  <a:lnTo>
                    <a:pt x="3239474" y="0"/>
                  </a:lnTo>
                  <a:lnTo>
                    <a:pt x="3239474" y="990381"/>
                  </a:lnTo>
                  <a:lnTo>
                    <a:pt x="0" y="990381"/>
                  </a:lnTo>
                  <a:close/>
                </a:path>
              </a:pathLst>
            </a:custGeom>
            <a:solidFill>
              <a:srgbClr val="FFFFFF">
                <a:alpha val="49804"/>
              </a:srgbClr>
            </a:solidFill>
          </p:spPr>
        </p:sp>
        <p:sp>
          <p:nvSpPr>
            <p:cNvPr id="8" name="TextBox 8"/>
            <p:cNvSpPr txBox="1"/>
            <p:nvPr/>
          </p:nvSpPr>
          <p:spPr>
            <a:xfrm>
              <a:off x="0" y="85725"/>
              <a:ext cx="3239474" cy="904656"/>
            </a:xfrm>
            <a:prstGeom prst="rect">
              <a:avLst/>
            </a:prstGeom>
          </p:spPr>
          <p:txBody>
            <a:bodyPr lIns="50800" tIns="50800" rIns="50800" bIns="50800" rtlCol="0" anchor="ctr"/>
            <a:lstStyle/>
            <a:p>
              <a:pPr algn="ctr">
                <a:lnSpc>
                  <a:spcPts val="1925"/>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452651"/>
            <a:ext cx="18288000" cy="2654800"/>
          </a:xfrm>
          <a:custGeom>
            <a:avLst/>
            <a:gdLst/>
            <a:ahLst/>
            <a:cxnLst/>
            <a:rect l="l" t="t" r="r" b="b"/>
            <a:pathLst>
              <a:path w="18288000" h="2654800">
                <a:moveTo>
                  <a:pt x="0" y="0"/>
                </a:moveTo>
                <a:lnTo>
                  <a:pt x="18288000" y="0"/>
                </a:lnTo>
                <a:lnTo>
                  <a:pt x="18288000" y="2654800"/>
                </a:lnTo>
                <a:lnTo>
                  <a:pt x="0" y="2654800"/>
                </a:lnTo>
                <a:lnTo>
                  <a:pt x="0" y="0"/>
                </a:lnTo>
                <a:close/>
              </a:path>
            </a:pathLst>
          </a:custGeom>
          <a:blipFill>
            <a:blip r:embed="rId3">
              <a:alphaModFix amt="21999"/>
            </a:blip>
            <a:stretch>
              <a:fillRect t="-206150" b="-152782"/>
            </a:stretch>
          </a:blipFill>
        </p:spPr>
      </p:sp>
      <p:sp>
        <p:nvSpPr>
          <p:cNvPr id="3" name="Freeform 3"/>
          <p:cNvSpPr/>
          <p:nvPr/>
        </p:nvSpPr>
        <p:spPr>
          <a:xfrm>
            <a:off x="1169984" y="2174765"/>
            <a:ext cx="15948031" cy="7635216"/>
          </a:xfrm>
          <a:custGeom>
            <a:avLst/>
            <a:gdLst/>
            <a:ahLst/>
            <a:cxnLst/>
            <a:rect l="l" t="t" r="r" b="b"/>
            <a:pathLst>
              <a:path w="15948031" h="7635216">
                <a:moveTo>
                  <a:pt x="0" y="0"/>
                </a:moveTo>
                <a:lnTo>
                  <a:pt x="15948032" y="0"/>
                </a:lnTo>
                <a:lnTo>
                  <a:pt x="15948032" y="7635215"/>
                </a:lnTo>
                <a:lnTo>
                  <a:pt x="0" y="7635215"/>
                </a:lnTo>
                <a:lnTo>
                  <a:pt x="0" y="0"/>
                </a:lnTo>
                <a:close/>
              </a:path>
            </a:pathLst>
          </a:custGeom>
          <a:blipFill>
            <a:blip r:embed="rId4"/>
            <a:stretch>
              <a:fillRect l="-1341" r="-1341"/>
            </a:stretch>
          </a:blipFill>
        </p:spPr>
      </p:sp>
      <p:sp>
        <p:nvSpPr>
          <p:cNvPr id="4" name="TextBox 4"/>
          <p:cNvSpPr txBox="1"/>
          <p:nvPr/>
        </p:nvSpPr>
        <p:spPr>
          <a:xfrm>
            <a:off x="2421176" y="225662"/>
            <a:ext cx="13445649" cy="1444152"/>
          </a:xfrm>
          <a:prstGeom prst="rect">
            <a:avLst/>
          </a:prstGeom>
        </p:spPr>
        <p:txBody>
          <a:bodyPr lIns="0" tIns="0" rIns="0" bIns="0" rtlCol="0" anchor="t">
            <a:spAutoFit/>
          </a:bodyPr>
          <a:lstStyle/>
          <a:p>
            <a:pPr algn="ctr">
              <a:lnSpc>
                <a:spcPts val="11751"/>
              </a:lnSpc>
            </a:pPr>
            <a:r>
              <a:rPr lang="en-US" sz="8393" b="1">
                <a:solidFill>
                  <a:srgbClr val="FFFAF1"/>
                </a:solidFill>
                <a:latin typeface="Cooper BT Bold"/>
                <a:ea typeface="Cooper BT Bold"/>
                <a:cs typeface="Cooper BT Bold"/>
                <a:sym typeface="Cooper BT Bold"/>
              </a:rPr>
              <a:t>Website Design</a:t>
            </a:r>
          </a:p>
        </p:txBody>
      </p:sp>
      <p:sp>
        <p:nvSpPr>
          <p:cNvPr id="5" name="TextBox 5"/>
          <p:cNvSpPr txBox="1"/>
          <p:nvPr/>
        </p:nvSpPr>
        <p:spPr>
          <a:xfrm>
            <a:off x="17671713" y="966710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18</a:t>
            </a:r>
          </a:p>
        </p:txBody>
      </p:sp>
      <p:grpSp>
        <p:nvGrpSpPr>
          <p:cNvPr id="6" name="Group 6"/>
          <p:cNvGrpSpPr/>
          <p:nvPr/>
        </p:nvGrpSpPr>
        <p:grpSpPr>
          <a:xfrm>
            <a:off x="4565918" y="4003358"/>
            <a:ext cx="12290420" cy="4298919"/>
            <a:chOff x="0" y="0"/>
            <a:chExt cx="16387226" cy="5731892"/>
          </a:xfrm>
        </p:grpSpPr>
        <p:grpSp>
          <p:nvGrpSpPr>
            <p:cNvPr id="7" name="Group 7"/>
            <p:cNvGrpSpPr/>
            <p:nvPr/>
          </p:nvGrpSpPr>
          <p:grpSpPr>
            <a:xfrm>
              <a:off x="0" y="1779592"/>
              <a:ext cx="15435486" cy="3952301"/>
              <a:chOff x="0" y="0"/>
              <a:chExt cx="3239474" cy="829477"/>
            </a:xfrm>
          </p:grpSpPr>
          <p:sp>
            <p:nvSpPr>
              <p:cNvPr id="8" name="Freeform 8"/>
              <p:cNvSpPr/>
              <p:nvPr/>
            </p:nvSpPr>
            <p:spPr>
              <a:xfrm>
                <a:off x="0" y="0"/>
                <a:ext cx="3239474" cy="829477"/>
              </a:xfrm>
              <a:custGeom>
                <a:avLst/>
                <a:gdLst/>
                <a:ahLst/>
                <a:cxnLst/>
                <a:rect l="l" t="t" r="r" b="b"/>
                <a:pathLst>
                  <a:path w="3239474" h="829477">
                    <a:moveTo>
                      <a:pt x="0" y="0"/>
                    </a:moveTo>
                    <a:lnTo>
                      <a:pt x="3239474" y="0"/>
                    </a:lnTo>
                    <a:lnTo>
                      <a:pt x="3239474" y="829477"/>
                    </a:lnTo>
                    <a:lnTo>
                      <a:pt x="0" y="829477"/>
                    </a:lnTo>
                    <a:close/>
                  </a:path>
                </a:pathLst>
              </a:custGeom>
              <a:solidFill>
                <a:srgbClr val="FFFFFF">
                  <a:alpha val="49804"/>
                </a:srgbClr>
              </a:solidFill>
            </p:spPr>
          </p:sp>
          <p:sp>
            <p:nvSpPr>
              <p:cNvPr id="9" name="TextBox 9"/>
              <p:cNvSpPr txBox="1"/>
              <p:nvPr/>
            </p:nvSpPr>
            <p:spPr>
              <a:xfrm>
                <a:off x="0" y="85725"/>
                <a:ext cx="3239474" cy="743752"/>
              </a:xfrm>
              <a:prstGeom prst="rect">
                <a:avLst/>
              </a:prstGeom>
            </p:spPr>
            <p:txBody>
              <a:bodyPr lIns="50800" tIns="50800" rIns="50800" bIns="50800" rtlCol="0" anchor="ctr"/>
              <a:lstStyle/>
              <a:p>
                <a:pPr algn="ctr">
                  <a:lnSpc>
                    <a:spcPts val="1925"/>
                  </a:lnSpc>
                </a:pPr>
                <a:endParaRPr/>
              </a:p>
            </p:txBody>
          </p:sp>
        </p:grpSp>
        <p:grpSp>
          <p:nvGrpSpPr>
            <p:cNvPr id="10" name="Group 10"/>
            <p:cNvGrpSpPr/>
            <p:nvPr/>
          </p:nvGrpSpPr>
          <p:grpSpPr>
            <a:xfrm>
              <a:off x="0" y="0"/>
              <a:ext cx="16387226" cy="1017769"/>
              <a:chOff x="0" y="0"/>
              <a:chExt cx="3439217" cy="213601"/>
            </a:xfrm>
          </p:grpSpPr>
          <p:sp>
            <p:nvSpPr>
              <p:cNvPr id="11" name="Freeform 11"/>
              <p:cNvSpPr/>
              <p:nvPr/>
            </p:nvSpPr>
            <p:spPr>
              <a:xfrm>
                <a:off x="0" y="0"/>
                <a:ext cx="3439218" cy="213601"/>
              </a:xfrm>
              <a:custGeom>
                <a:avLst/>
                <a:gdLst/>
                <a:ahLst/>
                <a:cxnLst/>
                <a:rect l="l" t="t" r="r" b="b"/>
                <a:pathLst>
                  <a:path w="3439218" h="213601">
                    <a:moveTo>
                      <a:pt x="0" y="0"/>
                    </a:moveTo>
                    <a:lnTo>
                      <a:pt x="3439218" y="0"/>
                    </a:lnTo>
                    <a:lnTo>
                      <a:pt x="3439218" y="213601"/>
                    </a:lnTo>
                    <a:lnTo>
                      <a:pt x="0" y="213601"/>
                    </a:lnTo>
                    <a:close/>
                  </a:path>
                </a:pathLst>
              </a:custGeom>
              <a:solidFill>
                <a:srgbClr val="FFFFFF">
                  <a:alpha val="49804"/>
                </a:srgbClr>
              </a:solidFill>
            </p:spPr>
          </p:sp>
          <p:sp>
            <p:nvSpPr>
              <p:cNvPr id="12" name="TextBox 12"/>
              <p:cNvSpPr txBox="1"/>
              <p:nvPr/>
            </p:nvSpPr>
            <p:spPr>
              <a:xfrm>
                <a:off x="0" y="85725"/>
                <a:ext cx="3439217" cy="127876"/>
              </a:xfrm>
              <a:prstGeom prst="rect">
                <a:avLst/>
              </a:prstGeom>
            </p:spPr>
            <p:txBody>
              <a:bodyPr lIns="50800" tIns="50800" rIns="50800" bIns="50800" rtlCol="0" anchor="ctr"/>
              <a:lstStyle/>
              <a:p>
                <a:pPr algn="ctr">
                  <a:lnSpc>
                    <a:spcPts val="1925"/>
                  </a:lnSpc>
                </a:pP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452651"/>
            <a:ext cx="18288000" cy="2654800"/>
          </a:xfrm>
          <a:custGeom>
            <a:avLst/>
            <a:gdLst/>
            <a:ahLst/>
            <a:cxnLst/>
            <a:rect l="l" t="t" r="r" b="b"/>
            <a:pathLst>
              <a:path w="18288000" h="2654800">
                <a:moveTo>
                  <a:pt x="0" y="0"/>
                </a:moveTo>
                <a:lnTo>
                  <a:pt x="18288000" y="0"/>
                </a:lnTo>
                <a:lnTo>
                  <a:pt x="18288000" y="2654800"/>
                </a:lnTo>
                <a:lnTo>
                  <a:pt x="0" y="2654800"/>
                </a:lnTo>
                <a:lnTo>
                  <a:pt x="0" y="0"/>
                </a:lnTo>
                <a:close/>
              </a:path>
            </a:pathLst>
          </a:custGeom>
          <a:blipFill>
            <a:blip r:embed="rId3">
              <a:alphaModFix amt="21999"/>
            </a:blip>
            <a:stretch>
              <a:fillRect t="-206150" b="-152782"/>
            </a:stretch>
          </a:blipFill>
        </p:spPr>
      </p:sp>
      <p:sp>
        <p:nvSpPr>
          <p:cNvPr id="3" name="TextBox 3"/>
          <p:cNvSpPr txBox="1"/>
          <p:nvPr/>
        </p:nvSpPr>
        <p:spPr>
          <a:xfrm>
            <a:off x="2421176" y="225662"/>
            <a:ext cx="13445649" cy="1444152"/>
          </a:xfrm>
          <a:prstGeom prst="rect">
            <a:avLst/>
          </a:prstGeom>
        </p:spPr>
        <p:txBody>
          <a:bodyPr lIns="0" tIns="0" rIns="0" bIns="0" rtlCol="0" anchor="t">
            <a:spAutoFit/>
          </a:bodyPr>
          <a:lstStyle/>
          <a:p>
            <a:pPr algn="ctr">
              <a:lnSpc>
                <a:spcPts val="11751"/>
              </a:lnSpc>
            </a:pPr>
            <a:r>
              <a:rPr lang="en-US" sz="8393" b="1">
                <a:solidFill>
                  <a:srgbClr val="FFFAF1"/>
                </a:solidFill>
                <a:latin typeface="Cooper BT Bold"/>
                <a:ea typeface="Cooper BT Bold"/>
                <a:cs typeface="Cooper BT Bold"/>
                <a:sym typeface="Cooper BT Bold"/>
              </a:rPr>
              <a:t>Website Design</a:t>
            </a:r>
          </a:p>
        </p:txBody>
      </p:sp>
      <p:sp>
        <p:nvSpPr>
          <p:cNvPr id="4" name="TextBox 4"/>
          <p:cNvSpPr txBox="1"/>
          <p:nvPr/>
        </p:nvSpPr>
        <p:spPr>
          <a:xfrm>
            <a:off x="17671713" y="966710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19</a:t>
            </a:r>
          </a:p>
        </p:txBody>
      </p:sp>
      <p:sp>
        <p:nvSpPr>
          <p:cNvPr id="5" name="Freeform 5"/>
          <p:cNvSpPr/>
          <p:nvPr/>
        </p:nvSpPr>
        <p:spPr>
          <a:xfrm>
            <a:off x="1169984" y="2174765"/>
            <a:ext cx="15948031" cy="7635216"/>
          </a:xfrm>
          <a:custGeom>
            <a:avLst/>
            <a:gdLst/>
            <a:ahLst/>
            <a:cxnLst/>
            <a:rect l="l" t="t" r="r" b="b"/>
            <a:pathLst>
              <a:path w="15948031" h="7635216">
                <a:moveTo>
                  <a:pt x="0" y="0"/>
                </a:moveTo>
                <a:lnTo>
                  <a:pt x="15948032" y="0"/>
                </a:lnTo>
                <a:lnTo>
                  <a:pt x="15948032" y="7635215"/>
                </a:lnTo>
                <a:lnTo>
                  <a:pt x="0" y="7635215"/>
                </a:lnTo>
                <a:lnTo>
                  <a:pt x="0" y="0"/>
                </a:lnTo>
                <a:close/>
              </a:path>
            </a:pathLst>
          </a:custGeom>
          <a:blipFill>
            <a:blip r:embed="rId4"/>
            <a:stretch>
              <a:fillRect l="-1341" r="-1341"/>
            </a:stretch>
          </a:blipFill>
        </p:spPr>
      </p:sp>
      <p:grpSp>
        <p:nvGrpSpPr>
          <p:cNvPr id="6" name="Group 6"/>
          <p:cNvGrpSpPr/>
          <p:nvPr/>
        </p:nvGrpSpPr>
        <p:grpSpPr>
          <a:xfrm>
            <a:off x="4565918" y="4003358"/>
            <a:ext cx="12290420" cy="4298919"/>
            <a:chOff x="0" y="0"/>
            <a:chExt cx="16387226" cy="5731892"/>
          </a:xfrm>
        </p:grpSpPr>
        <p:grpSp>
          <p:nvGrpSpPr>
            <p:cNvPr id="7" name="Group 7"/>
            <p:cNvGrpSpPr/>
            <p:nvPr/>
          </p:nvGrpSpPr>
          <p:grpSpPr>
            <a:xfrm>
              <a:off x="0" y="2652020"/>
              <a:ext cx="15435486" cy="3079872"/>
              <a:chOff x="0" y="0"/>
              <a:chExt cx="3239474" cy="646378"/>
            </a:xfrm>
          </p:grpSpPr>
          <p:sp>
            <p:nvSpPr>
              <p:cNvPr id="8" name="Freeform 8"/>
              <p:cNvSpPr/>
              <p:nvPr/>
            </p:nvSpPr>
            <p:spPr>
              <a:xfrm>
                <a:off x="0" y="0"/>
                <a:ext cx="3239474" cy="646378"/>
              </a:xfrm>
              <a:custGeom>
                <a:avLst/>
                <a:gdLst/>
                <a:ahLst/>
                <a:cxnLst/>
                <a:rect l="l" t="t" r="r" b="b"/>
                <a:pathLst>
                  <a:path w="3239474" h="646378">
                    <a:moveTo>
                      <a:pt x="0" y="0"/>
                    </a:moveTo>
                    <a:lnTo>
                      <a:pt x="3239474" y="0"/>
                    </a:lnTo>
                    <a:lnTo>
                      <a:pt x="3239474" y="646378"/>
                    </a:lnTo>
                    <a:lnTo>
                      <a:pt x="0" y="646378"/>
                    </a:lnTo>
                    <a:close/>
                  </a:path>
                </a:pathLst>
              </a:custGeom>
              <a:solidFill>
                <a:srgbClr val="FFFFFF">
                  <a:alpha val="49804"/>
                </a:srgbClr>
              </a:solidFill>
            </p:spPr>
          </p:sp>
          <p:sp>
            <p:nvSpPr>
              <p:cNvPr id="9" name="TextBox 9"/>
              <p:cNvSpPr txBox="1"/>
              <p:nvPr/>
            </p:nvSpPr>
            <p:spPr>
              <a:xfrm>
                <a:off x="0" y="85725"/>
                <a:ext cx="3239474" cy="560653"/>
              </a:xfrm>
              <a:prstGeom prst="rect">
                <a:avLst/>
              </a:prstGeom>
            </p:spPr>
            <p:txBody>
              <a:bodyPr lIns="50800" tIns="50800" rIns="50800" bIns="50800" rtlCol="0" anchor="ctr"/>
              <a:lstStyle/>
              <a:p>
                <a:pPr algn="ctr">
                  <a:lnSpc>
                    <a:spcPts val="1925"/>
                  </a:lnSpc>
                </a:pPr>
                <a:endParaRPr/>
              </a:p>
            </p:txBody>
          </p:sp>
        </p:grpSp>
        <p:grpSp>
          <p:nvGrpSpPr>
            <p:cNvPr id="10" name="Group 10"/>
            <p:cNvGrpSpPr/>
            <p:nvPr/>
          </p:nvGrpSpPr>
          <p:grpSpPr>
            <a:xfrm>
              <a:off x="0" y="0"/>
              <a:ext cx="16387226" cy="1779592"/>
              <a:chOff x="0" y="0"/>
              <a:chExt cx="3439217" cy="373486"/>
            </a:xfrm>
          </p:grpSpPr>
          <p:sp>
            <p:nvSpPr>
              <p:cNvPr id="11" name="Freeform 11"/>
              <p:cNvSpPr/>
              <p:nvPr/>
            </p:nvSpPr>
            <p:spPr>
              <a:xfrm>
                <a:off x="0" y="0"/>
                <a:ext cx="3439218" cy="373486"/>
              </a:xfrm>
              <a:custGeom>
                <a:avLst/>
                <a:gdLst/>
                <a:ahLst/>
                <a:cxnLst/>
                <a:rect l="l" t="t" r="r" b="b"/>
                <a:pathLst>
                  <a:path w="3439218" h="373486">
                    <a:moveTo>
                      <a:pt x="0" y="0"/>
                    </a:moveTo>
                    <a:lnTo>
                      <a:pt x="3439218" y="0"/>
                    </a:lnTo>
                    <a:lnTo>
                      <a:pt x="3439218" y="373486"/>
                    </a:lnTo>
                    <a:lnTo>
                      <a:pt x="0" y="373486"/>
                    </a:lnTo>
                    <a:close/>
                  </a:path>
                </a:pathLst>
              </a:custGeom>
              <a:solidFill>
                <a:srgbClr val="FFFFFF">
                  <a:alpha val="49804"/>
                </a:srgbClr>
              </a:solidFill>
            </p:spPr>
          </p:sp>
          <p:sp>
            <p:nvSpPr>
              <p:cNvPr id="12" name="TextBox 12"/>
              <p:cNvSpPr txBox="1"/>
              <p:nvPr/>
            </p:nvSpPr>
            <p:spPr>
              <a:xfrm>
                <a:off x="0" y="85725"/>
                <a:ext cx="3439217" cy="287761"/>
              </a:xfrm>
              <a:prstGeom prst="rect">
                <a:avLst/>
              </a:prstGeom>
            </p:spPr>
            <p:txBody>
              <a:bodyPr lIns="50800" tIns="50800" rIns="50800" bIns="50800" rtlCol="0" anchor="ctr"/>
              <a:lstStyle/>
              <a:p>
                <a:pPr algn="ctr">
                  <a:lnSpc>
                    <a:spcPts val="1925"/>
                  </a:lnSpc>
                </a:pP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378339" y="347824"/>
            <a:ext cx="10449151" cy="9591353"/>
            <a:chOff x="0" y="0"/>
            <a:chExt cx="2552438" cy="2342902"/>
          </a:xfrm>
        </p:grpSpPr>
        <p:sp>
          <p:nvSpPr>
            <p:cNvPr id="3" name="Freeform 3"/>
            <p:cNvSpPr/>
            <p:nvPr/>
          </p:nvSpPr>
          <p:spPr>
            <a:xfrm>
              <a:off x="0" y="0"/>
              <a:ext cx="2552438" cy="2342902"/>
            </a:xfrm>
            <a:custGeom>
              <a:avLst/>
              <a:gdLst/>
              <a:ahLst/>
              <a:cxnLst/>
              <a:rect l="l" t="t" r="r" b="b"/>
              <a:pathLst>
                <a:path w="2552438" h="2342902">
                  <a:moveTo>
                    <a:pt x="0" y="0"/>
                  </a:moveTo>
                  <a:lnTo>
                    <a:pt x="2552438" y="0"/>
                  </a:lnTo>
                  <a:lnTo>
                    <a:pt x="2552438" y="2342902"/>
                  </a:lnTo>
                  <a:lnTo>
                    <a:pt x="0" y="2342902"/>
                  </a:lnTo>
                  <a:close/>
                </a:path>
              </a:pathLst>
            </a:custGeom>
            <a:solidFill>
              <a:srgbClr val="7C7F66"/>
            </a:solidFill>
          </p:spPr>
        </p:sp>
        <p:sp>
          <p:nvSpPr>
            <p:cNvPr id="4" name="TextBox 4"/>
            <p:cNvSpPr txBox="1"/>
            <p:nvPr/>
          </p:nvSpPr>
          <p:spPr>
            <a:xfrm>
              <a:off x="0" y="-66675"/>
              <a:ext cx="2552438" cy="2409577"/>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714462" y="706921"/>
            <a:ext cx="9859064" cy="4385229"/>
            <a:chOff x="0" y="0"/>
            <a:chExt cx="1827372" cy="812800"/>
          </a:xfrm>
        </p:grpSpPr>
        <p:sp>
          <p:nvSpPr>
            <p:cNvPr id="6" name="Freeform 6"/>
            <p:cNvSpPr/>
            <p:nvPr/>
          </p:nvSpPr>
          <p:spPr>
            <a:xfrm>
              <a:off x="0" y="0"/>
              <a:ext cx="1827372" cy="812800"/>
            </a:xfrm>
            <a:custGeom>
              <a:avLst/>
              <a:gdLst/>
              <a:ahLst/>
              <a:cxnLst/>
              <a:rect l="l" t="t" r="r" b="b"/>
              <a:pathLst>
                <a:path w="1827372" h="812800">
                  <a:moveTo>
                    <a:pt x="0" y="0"/>
                  </a:moveTo>
                  <a:lnTo>
                    <a:pt x="1827372" y="0"/>
                  </a:lnTo>
                  <a:lnTo>
                    <a:pt x="1827372" y="812800"/>
                  </a:lnTo>
                  <a:lnTo>
                    <a:pt x="0" y="812800"/>
                  </a:lnTo>
                  <a:close/>
                </a:path>
              </a:pathLst>
            </a:custGeom>
            <a:blipFill>
              <a:blip r:embed="rId3"/>
              <a:stretch>
                <a:fillRect t="-24941" b="-24941"/>
              </a:stretch>
            </a:blipFill>
          </p:spPr>
        </p:sp>
      </p:grpSp>
      <p:grpSp>
        <p:nvGrpSpPr>
          <p:cNvPr id="7" name="Group 7"/>
          <p:cNvGrpSpPr/>
          <p:nvPr/>
        </p:nvGrpSpPr>
        <p:grpSpPr>
          <a:xfrm>
            <a:off x="714462" y="5194849"/>
            <a:ext cx="9859064" cy="4385229"/>
            <a:chOff x="0" y="0"/>
            <a:chExt cx="1827372" cy="812800"/>
          </a:xfrm>
        </p:grpSpPr>
        <p:sp>
          <p:nvSpPr>
            <p:cNvPr id="8" name="Freeform 8"/>
            <p:cNvSpPr/>
            <p:nvPr/>
          </p:nvSpPr>
          <p:spPr>
            <a:xfrm>
              <a:off x="0" y="0"/>
              <a:ext cx="1827372" cy="812800"/>
            </a:xfrm>
            <a:custGeom>
              <a:avLst/>
              <a:gdLst/>
              <a:ahLst/>
              <a:cxnLst/>
              <a:rect l="l" t="t" r="r" b="b"/>
              <a:pathLst>
                <a:path w="1827372" h="812800">
                  <a:moveTo>
                    <a:pt x="0" y="0"/>
                  </a:moveTo>
                  <a:lnTo>
                    <a:pt x="1827372" y="0"/>
                  </a:lnTo>
                  <a:lnTo>
                    <a:pt x="1827372" y="812800"/>
                  </a:lnTo>
                  <a:lnTo>
                    <a:pt x="0" y="812800"/>
                  </a:lnTo>
                  <a:close/>
                </a:path>
              </a:pathLst>
            </a:custGeom>
            <a:blipFill>
              <a:blip r:embed="rId4"/>
              <a:stretch>
                <a:fillRect t="-35051" b="-4901"/>
              </a:stretch>
            </a:blipFill>
          </p:spPr>
        </p:sp>
      </p:grpSp>
      <p:sp>
        <p:nvSpPr>
          <p:cNvPr id="9" name="TextBox 9"/>
          <p:cNvSpPr txBox="1"/>
          <p:nvPr/>
        </p:nvSpPr>
        <p:spPr>
          <a:xfrm>
            <a:off x="10942502" y="1143000"/>
            <a:ext cx="7199935" cy="2231712"/>
          </a:xfrm>
          <a:prstGeom prst="rect">
            <a:avLst/>
          </a:prstGeom>
        </p:spPr>
        <p:txBody>
          <a:bodyPr lIns="0" tIns="0" rIns="0" bIns="0" rtlCol="0" anchor="t">
            <a:spAutoFit/>
          </a:bodyPr>
          <a:lstStyle/>
          <a:p>
            <a:pPr marL="0" lvl="0" indent="0" algn="ctr">
              <a:lnSpc>
                <a:spcPts val="8557"/>
              </a:lnSpc>
            </a:pPr>
            <a:r>
              <a:rPr lang="en-US" sz="8150" b="1">
                <a:solidFill>
                  <a:srgbClr val="4F5642"/>
                </a:solidFill>
                <a:latin typeface="Cooper BT Bold"/>
                <a:ea typeface="Cooper BT Bold"/>
                <a:cs typeface="Cooper BT Bold"/>
                <a:sym typeface="Cooper BT Bold"/>
              </a:rPr>
              <a:t>Presentation outline:</a:t>
            </a:r>
          </a:p>
        </p:txBody>
      </p:sp>
      <p:sp>
        <p:nvSpPr>
          <p:cNvPr id="10" name="TextBox 10"/>
          <p:cNvSpPr txBox="1"/>
          <p:nvPr/>
        </p:nvSpPr>
        <p:spPr>
          <a:xfrm>
            <a:off x="11530801" y="3832267"/>
            <a:ext cx="6023336" cy="5357921"/>
          </a:xfrm>
          <a:prstGeom prst="rect">
            <a:avLst/>
          </a:prstGeom>
        </p:spPr>
        <p:txBody>
          <a:bodyPr lIns="0" tIns="0" rIns="0" bIns="0" rtlCol="0" anchor="t">
            <a:spAutoFit/>
          </a:bodyPr>
          <a:lstStyle/>
          <a:p>
            <a:pPr marL="1092071" lvl="1" indent="-546035" algn="l">
              <a:lnSpc>
                <a:spcPts val="7081"/>
              </a:lnSpc>
              <a:buAutoNum type="arabicPeriod"/>
            </a:pPr>
            <a:r>
              <a:rPr lang="en-US" sz="5058">
                <a:solidFill>
                  <a:srgbClr val="4F5642"/>
                </a:solidFill>
                <a:latin typeface="Alice"/>
                <a:ea typeface="Alice"/>
                <a:cs typeface="Alice"/>
                <a:sym typeface="Alice"/>
              </a:rPr>
              <a:t>Motivation</a:t>
            </a:r>
          </a:p>
          <a:p>
            <a:pPr marL="1092071" lvl="1" indent="-546035" algn="l">
              <a:lnSpc>
                <a:spcPts val="7081"/>
              </a:lnSpc>
              <a:buAutoNum type="arabicPeriod"/>
            </a:pPr>
            <a:r>
              <a:rPr lang="en-US" sz="5058">
                <a:solidFill>
                  <a:srgbClr val="4F5642"/>
                </a:solidFill>
                <a:latin typeface="Alice"/>
                <a:ea typeface="Alice"/>
                <a:cs typeface="Alice"/>
                <a:sym typeface="Alice"/>
              </a:rPr>
              <a:t>Sponsors</a:t>
            </a:r>
          </a:p>
          <a:p>
            <a:pPr marL="1092071" lvl="1" indent="-546035" algn="l">
              <a:lnSpc>
                <a:spcPts val="7081"/>
              </a:lnSpc>
              <a:buAutoNum type="arabicPeriod"/>
            </a:pPr>
            <a:r>
              <a:rPr lang="en-US" sz="5058">
                <a:solidFill>
                  <a:srgbClr val="4F5642"/>
                </a:solidFill>
                <a:latin typeface="Alice"/>
                <a:ea typeface="Alice"/>
                <a:cs typeface="Alice"/>
                <a:sym typeface="Alice"/>
              </a:rPr>
              <a:t>Goal</a:t>
            </a:r>
          </a:p>
          <a:p>
            <a:pPr marL="1092071" lvl="1" indent="-546035" algn="l">
              <a:lnSpc>
                <a:spcPts val="7081"/>
              </a:lnSpc>
              <a:buAutoNum type="arabicPeriod"/>
            </a:pPr>
            <a:r>
              <a:rPr lang="en-US" sz="5058">
                <a:solidFill>
                  <a:srgbClr val="4F5642"/>
                </a:solidFill>
                <a:latin typeface="Alice"/>
                <a:ea typeface="Alice"/>
                <a:cs typeface="Alice"/>
                <a:sym typeface="Alice"/>
              </a:rPr>
              <a:t>Results</a:t>
            </a:r>
          </a:p>
          <a:p>
            <a:pPr marL="1092071" lvl="1" indent="-546035" algn="l">
              <a:lnSpc>
                <a:spcPts val="7081"/>
              </a:lnSpc>
              <a:buAutoNum type="arabicPeriod"/>
            </a:pPr>
            <a:r>
              <a:rPr lang="en-US" sz="5058">
                <a:solidFill>
                  <a:srgbClr val="4F5642"/>
                </a:solidFill>
                <a:latin typeface="Alice"/>
                <a:ea typeface="Alice"/>
                <a:cs typeface="Alice"/>
                <a:sym typeface="Alice"/>
              </a:rPr>
              <a:t>Website</a:t>
            </a:r>
          </a:p>
          <a:p>
            <a:pPr marL="1092071" lvl="1" indent="-546035" algn="l">
              <a:lnSpc>
                <a:spcPts val="7081"/>
              </a:lnSpc>
              <a:buAutoNum type="arabicPeriod"/>
            </a:pPr>
            <a:r>
              <a:rPr lang="en-US" sz="5058">
                <a:solidFill>
                  <a:srgbClr val="4F5642"/>
                </a:solidFill>
                <a:latin typeface="Alice"/>
                <a:ea typeface="Alice"/>
                <a:cs typeface="Alice"/>
                <a:sym typeface="Alice"/>
              </a:rPr>
              <a:t>User Study</a:t>
            </a:r>
          </a:p>
        </p:txBody>
      </p:sp>
      <p:sp>
        <p:nvSpPr>
          <p:cNvPr id="11" name="TextBox 11"/>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94042" cy="840399"/>
          </a:xfrm>
        </p:grpSpPr>
        <p:sp>
          <p:nvSpPr>
            <p:cNvPr id="3" name="Freeform 3"/>
            <p:cNvSpPr/>
            <p:nvPr/>
          </p:nvSpPr>
          <p:spPr>
            <a:xfrm>
              <a:off x="0" y="0"/>
              <a:ext cx="1494042" cy="840399"/>
            </a:xfrm>
            <a:custGeom>
              <a:avLst/>
              <a:gdLst/>
              <a:ahLst/>
              <a:cxnLst/>
              <a:rect l="l" t="t" r="r" b="b"/>
              <a:pathLst>
                <a:path w="1494042" h="840399">
                  <a:moveTo>
                    <a:pt x="0" y="0"/>
                  </a:moveTo>
                  <a:lnTo>
                    <a:pt x="1494042" y="0"/>
                  </a:lnTo>
                  <a:lnTo>
                    <a:pt x="1494042" y="840399"/>
                  </a:lnTo>
                  <a:lnTo>
                    <a:pt x="0" y="840399"/>
                  </a:lnTo>
                  <a:close/>
                </a:path>
              </a:pathLst>
            </a:custGeom>
            <a:blipFill>
              <a:blip r:embed="rId3">
                <a:alphaModFix amt="50000"/>
              </a:blip>
              <a:stretch>
                <a:fillRect t="-9222" b="-9222"/>
              </a:stretch>
            </a:blipFill>
          </p:spPr>
        </p:sp>
      </p:grpSp>
      <p:grpSp>
        <p:nvGrpSpPr>
          <p:cNvPr id="4" name="Group 4"/>
          <p:cNvGrpSpPr/>
          <p:nvPr/>
        </p:nvGrpSpPr>
        <p:grpSpPr>
          <a:xfrm>
            <a:off x="1446293" y="1028700"/>
            <a:ext cx="15395414" cy="8273810"/>
            <a:chOff x="0" y="0"/>
            <a:chExt cx="4054759" cy="2179110"/>
          </a:xfrm>
        </p:grpSpPr>
        <p:sp>
          <p:nvSpPr>
            <p:cNvPr id="5" name="Freeform 5"/>
            <p:cNvSpPr/>
            <p:nvPr/>
          </p:nvSpPr>
          <p:spPr>
            <a:xfrm>
              <a:off x="0" y="0"/>
              <a:ext cx="4054759" cy="2179110"/>
            </a:xfrm>
            <a:custGeom>
              <a:avLst/>
              <a:gdLst/>
              <a:ahLst/>
              <a:cxnLst/>
              <a:rect l="l" t="t" r="r" b="b"/>
              <a:pathLst>
                <a:path w="4054759" h="2179110">
                  <a:moveTo>
                    <a:pt x="0" y="0"/>
                  </a:moveTo>
                  <a:lnTo>
                    <a:pt x="4054759" y="0"/>
                  </a:lnTo>
                  <a:lnTo>
                    <a:pt x="4054759" y="2179110"/>
                  </a:lnTo>
                  <a:lnTo>
                    <a:pt x="0" y="2179110"/>
                  </a:lnTo>
                  <a:close/>
                </a:path>
              </a:pathLst>
            </a:custGeom>
            <a:solidFill>
              <a:srgbClr val="4F5642"/>
            </a:solidFill>
          </p:spPr>
        </p:sp>
        <p:sp>
          <p:nvSpPr>
            <p:cNvPr id="6" name="TextBox 6"/>
            <p:cNvSpPr txBox="1"/>
            <p:nvPr/>
          </p:nvSpPr>
          <p:spPr>
            <a:xfrm>
              <a:off x="0" y="85725"/>
              <a:ext cx="4054759" cy="2093385"/>
            </a:xfrm>
            <a:prstGeom prst="rect">
              <a:avLst/>
            </a:prstGeom>
          </p:spPr>
          <p:txBody>
            <a:bodyPr lIns="50800" tIns="50800" rIns="50800" bIns="50800" rtlCol="0" anchor="ctr"/>
            <a:lstStyle/>
            <a:p>
              <a:pPr algn="ctr">
                <a:lnSpc>
                  <a:spcPts val="1925"/>
                </a:lnSpc>
              </a:pPr>
              <a:endParaRPr/>
            </a:p>
          </p:txBody>
        </p:sp>
      </p:grpSp>
      <p:grpSp>
        <p:nvGrpSpPr>
          <p:cNvPr id="7" name="Group 7"/>
          <p:cNvGrpSpPr/>
          <p:nvPr/>
        </p:nvGrpSpPr>
        <p:grpSpPr>
          <a:xfrm>
            <a:off x="1990164" y="1306049"/>
            <a:ext cx="13956991" cy="1688915"/>
            <a:chOff x="0" y="0"/>
            <a:chExt cx="18609321" cy="2251887"/>
          </a:xfrm>
        </p:grpSpPr>
        <p:sp>
          <p:nvSpPr>
            <p:cNvPr id="8" name="TextBox 8"/>
            <p:cNvSpPr txBox="1"/>
            <p:nvPr/>
          </p:nvSpPr>
          <p:spPr>
            <a:xfrm>
              <a:off x="0" y="9525"/>
              <a:ext cx="18609321" cy="1571625"/>
            </a:xfrm>
            <a:prstGeom prst="rect">
              <a:avLst/>
            </a:prstGeom>
          </p:spPr>
          <p:txBody>
            <a:bodyPr lIns="0" tIns="0" rIns="0" bIns="0" rtlCol="0" anchor="t">
              <a:spAutoFit/>
            </a:bodyPr>
            <a:lstStyle/>
            <a:p>
              <a:pPr marL="0" lvl="0" indent="0" algn="ctr">
                <a:lnSpc>
                  <a:spcPts val="9361"/>
                </a:lnSpc>
              </a:pPr>
              <a:r>
                <a:rPr lang="en-US" sz="7801" b="1">
                  <a:solidFill>
                    <a:srgbClr val="FFFAF1"/>
                  </a:solidFill>
                  <a:latin typeface="Cooper BT Bold"/>
                  <a:ea typeface="Cooper BT Bold"/>
                  <a:cs typeface="Cooper BT Bold"/>
                  <a:sym typeface="Cooper BT Bold"/>
                </a:rPr>
                <a:t>Survey Results</a:t>
              </a:r>
            </a:p>
          </p:txBody>
        </p:sp>
        <p:sp>
          <p:nvSpPr>
            <p:cNvPr id="9" name="AutoShape 9"/>
            <p:cNvSpPr/>
            <p:nvPr/>
          </p:nvSpPr>
          <p:spPr>
            <a:xfrm flipV="1">
              <a:off x="1951469" y="2118538"/>
              <a:ext cx="14706384" cy="44450"/>
            </a:xfrm>
            <a:prstGeom prst="line">
              <a:avLst/>
            </a:prstGeom>
            <a:ln w="177800" cap="flat">
              <a:solidFill>
                <a:srgbClr val="FFFAF1"/>
              </a:solidFill>
              <a:prstDash val="solid"/>
              <a:headEnd type="none" w="sm" len="sm"/>
              <a:tailEnd type="none" w="sm" len="sm"/>
            </a:ln>
          </p:spPr>
        </p:sp>
      </p:grpSp>
      <p:sp>
        <p:nvSpPr>
          <p:cNvPr id="10" name="TextBox 10"/>
          <p:cNvSpPr txBox="1"/>
          <p:nvPr/>
        </p:nvSpPr>
        <p:spPr>
          <a:xfrm>
            <a:off x="1990164" y="3071040"/>
            <a:ext cx="14357041" cy="5890253"/>
          </a:xfrm>
          <a:prstGeom prst="rect">
            <a:avLst/>
          </a:prstGeom>
        </p:spPr>
        <p:txBody>
          <a:bodyPr lIns="0" tIns="0" rIns="0" bIns="0" rtlCol="0" anchor="t">
            <a:spAutoFit/>
          </a:bodyPr>
          <a:lstStyle/>
          <a:p>
            <a:pPr marL="0" lvl="0" indent="0" algn="ctr">
              <a:lnSpc>
                <a:spcPts val="9360"/>
              </a:lnSpc>
            </a:pPr>
            <a:r>
              <a:rPr lang="en-US" sz="7200">
                <a:solidFill>
                  <a:srgbClr val="FEC655"/>
                </a:solidFill>
                <a:latin typeface="Alice Bold"/>
                <a:ea typeface="Alice Bold"/>
                <a:cs typeface="Alice Bold"/>
                <a:sym typeface="Alice Bold"/>
              </a:rPr>
              <a:t>Reducing emissions</a:t>
            </a:r>
            <a:r>
              <a:rPr lang="en-US" sz="7200">
                <a:solidFill>
                  <a:srgbClr val="FFFAF1"/>
                </a:solidFill>
                <a:latin typeface="Alice Bold"/>
                <a:ea typeface="Alice Bold"/>
                <a:cs typeface="Alice Bold"/>
                <a:sym typeface="Alice Bold"/>
              </a:rPr>
              <a:t> is the most influential topic, </a:t>
            </a:r>
            <a:r>
              <a:rPr lang="en-US" sz="7200">
                <a:solidFill>
                  <a:srgbClr val="FEC655"/>
                </a:solidFill>
                <a:latin typeface="Alice Bold"/>
                <a:ea typeface="Alice Bold"/>
                <a:cs typeface="Alice Bold"/>
                <a:sym typeface="Alice Bold"/>
              </a:rPr>
              <a:t>side-by-side comparisons </a:t>
            </a:r>
            <a:r>
              <a:rPr lang="en-US" sz="7200">
                <a:solidFill>
                  <a:srgbClr val="FFFAF1"/>
                </a:solidFill>
                <a:latin typeface="Alice Bold"/>
                <a:ea typeface="Alice Bold"/>
                <a:cs typeface="Alice Bold"/>
                <a:sym typeface="Alice Bold"/>
              </a:rPr>
              <a:t>are the best design feature, and </a:t>
            </a:r>
            <a:r>
              <a:rPr lang="en-US" sz="7200">
                <a:solidFill>
                  <a:srgbClr val="FEC655"/>
                </a:solidFill>
                <a:latin typeface="Alice Bold"/>
                <a:ea typeface="Alice Bold"/>
                <a:cs typeface="Alice Bold"/>
                <a:sym typeface="Alice Bold"/>
              </a:rPr>
              <a:t>upfront cost</a:t>
            </a:r>
            <a:r>
              <a:rPr lang="en-US" sz="7200">
                <a:solidFill>
                  <a:srgbClr val="FFFAF1"/>
                </a:solidFill>
                <a:latin typeface="Alice Bold"/>
                <a:ea typeface="Alice Bold"/>
                <a:cs typeface="Alice Bold"/>
                <a:sym typeface="Alice Bold"/>
              </a:rPr>
              <a:t> is the biggest concern by far.</a:t>
            </a:r>
          </a:p>
        </p:txBody>
      </p:sp>
      <p:sp>
        <p:nvSpPr>
          <p:cNvPr id="11" name="TextBox 11"/>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0" y="1555511"/>
            <a:ext cx="18288000" cy="8731489"/>
            <a:chOff x="0" y="0"/>
            <a:chExt cx="4816593" cy="2299652"/>
          </a:xfrm>
        </p:grpSpPr>
        <p:sp>
          <p:nvSpPr>
            <p:cNvPr id="3" name="Freeform 3"/>
            <p:cNvSpPr/>
            <p:nvPr/>
          </p:nvSpPr>
          <p:spPr>
            <a:xfrm>
              <a:off x="0" y="0"/>
              <a:ext cx="4816592" cy="2299651"/>
            </a:xfrm>
            <a:custGeom>
              <a:avLst/>
              <a:gdLst/>
              <a:ahLst/>
              <a:cxnLst/>
              <a:rect l="l" t="t" r="r" b="b"/>
              <a:pathLst>
                <a:path w="4816592" h="2299651">
                  <a:moveTo>
                    <a:pt x="0" y="0"/>
                  </a:moveTo>
                  <a:lnTo>
                    <a:pt x="4816592" y="0"/>
                  </a:lnTo>
                  <a:lnTo>
                    <a:pt x="4816592" y="2299651"/>
                  </a:lnTo>
                  <a:lnTo>
                    <a:pt x="0" y="2299651"/>
                  </a:lnTo>
                  <a:close/>
                </a:path>
              </a:pathLst>
            </a:custGeom>
            <a:solidFill>
              <a:srgbClr val="4F5642"/>
            </a:solidFill>
          </p:spPr>
        </p:sp>
        <p:sp>
          <p:nvSpPr>
            <p:cNvPr id="4" name="TextBox 4"/>
            <p:cNvSpPr txBox="1"/>
            <p:nvPr/>
          </p:nvSpPr>
          <p:spPr>
            <a:xfrm>
              <a:off x="0" y="85725"/>
              <a:ext cx="4816593" cy="2213927"/>
            </a:xfrm>
            <a:prstGeom prst="rect">
              <a:avLst/>
            </a:prstGeom>
          </p:spPr>
          <p:txBody>
            <a:bodyPr lIns="50800" tIns="50800" rIns="50800" bIns="50800" rtlCol="0" anchor="ctr"/>
            <a:lstStyle/>
            <a:p>
              <a:pPr algn="ctr">
                <a:lnSpc>
                  <a:spcPts val="1925"/>
                </a:lnSpc>
              </a:pPr>
              <a:endParaRPr/>
            </a:p>
          </p:txBody>
        </p:sp>
      </p:grpSp>
      <p:sp>
        <p:nvSpPr>
          <p:cNvPr id="5" name="TextBox 5"/>
          <p:cNvSpPr txBox="1"/>
          <p:nvPr/>
        </p:nvSpPr>
        <p:spPr>
          <a:xfrm>
            <a:off x="17514203" y="9464111"/>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4E3"/>
                </a:solidFill>
                <a:latin typeface="Times New Roman Bold"/>
                <a:ea typeface="Times New Roman Bold"/>
                <a:cs typeface="Times New Roman Bold"/>
                <a:sym typeface="Times New Roman Bold"/>
              </a:rPr>
              <a:t>21</a:t>
            </a:r>
          </a:p>
        </p:txBody>
      </p:sp>
      <p:sp>
        <p:nvSpPr>
          <p:cNvPr id="6" name="TextBox 6"/>
          <p:cNvSpPr txBox="1"/>
          <p:nvPr/>
        </p:nvSpPr>
        <p:spPr>
          <a:xfrm>
            <a:off x="9139238" y="4735513"/>
            <a:ext cx="9525" cy="673100"/>
          </a:xfrm>
          <a:prstGeom prst="rect">
            <a:avLst/>
          </a:prstGeom>
        </p:spPr>
        <p:txBody>
          <a:bodyPr lIns="0" tIns="0" rIns="0" bIns="0" rtlCol="0" anchor="t">
            <a:spAutoFit/>
          </a:bodyPr>
          <a:lstStyle/>
          <a:p>
            <a:pPr algn="ctr">
              <a:lnSpc>
                <a:spcPts val="4900"/>
              </a:lnSpc>
              <a:spcBef>
                <a:spcPct val="0"/>
              </a:spcBef>
            </a:pPr>
            <a:endParaRPr/>
          </a:p>
        </p:txBody>
      </p:sp>
      <p:sp>
        <p:nvSpPr>
          <p:cNvPr id="7" name="TextBox 7"/>
          <p:cNvSpPr txBox="1"/>
          <p:nvPr/>
        </p:nvSpPr>
        <p:spPr>
          <a:xfrm>
            <a:off x="4699684" y="205576"/>
            <a:ext cx="8898157" cy="1186971"/>
          </a:xfrm>
          <a:prstGeom prst="rect">
            <a:avLst/>
          </a:prstGeom>
        </p:spPr>
        <p:txBody>
          <a:bodyPr lIns="0" tIns="0" rIns="0" bIns="0" rtlCol="0" anchor="t">
            <a:spAutoFit/>
          </a:bodyPr>
          <a:lstStyle/>
          <a:p>
            <a:pPr algn="ctr">
              <a:lnSpc>
                <a:spcPts val="9651"/>
              </a:lnSpc>
            </a:pPr>
            <a:r>
              <a:rPr lang="en-US" sz="6893" b="1">
                <a:solidFill>
                  <a:srgbClr val="4F5642"/>
                </a:solidFill>
                <a:latin typeface="Cooper BT Bold"/>
                <a:ea typeface="Cooper BT Bold"/>
                <a:cs typeface="Cooper BT Bold"/>
                <a:sym typeface="Cooper BT Bold"/>
              </a:rPr>
              <a:t>Case Study</a:t>
            </a:r>
          </a:p>
        </p:txBody>
      </p:sp>
      <p:sp>
        <p:nvSpPr>
          <p:cNvPr id="8" name="TextBox 8"/>
          <p:cNvSpPr txBox="1"/>
          <p:nvPr/>
        </p:nvSpPr>
        <p:spPr>
          <a:xfrm>
            <a:off x="9148762" y="4735513"/>
            <a:ext cx="9525" cy="673100"/>
          </a:xfrm>
          <a:prstGeom prst="rect">
            <a:avLst/>
          </a:prstGeom>
        </p:spPr>
        <p:txBody>
          <a:bodyPr lIns="0" tIns="0" rIns="0" bIns="0" rtlCol="0" anchor="t">
            <a:spAutoFit/>
          </a:bodyPr>
          <a:lstStyle/>
          <a:p>
            <a:pPr algn="ctr">
              <a:lnSpc>
                <a:spcPts val="4900"/>
              </a:lnSpc>
              <a:spcBef>
                <a:spcPct val="0"/>
              </a:spcBef>
            </a:pPr>
            <a:endParaRPr/>
          </a:p>
        </p:txBody>
      </p:sp>
      <p:graphicFrame>
        <p:nvGraphicFramePr>
          <p:cNvPr id="9" name="Table 9"/>
          <p:cNvGraphicFramePr>
            <a:graphicFrameLocks noGrp="1"/>
          </p:cNvGraphicFramePr>
          <p:nvPr/>
        </p:nvGraphicFramePr>
        <p:xfrm>
          <a:off x="2165705" y="1705300"/>
          <a:ext cx="13985165" cy="8431912"/>
        </p:xfrm>
        <a:graphic>
          <a:graphicData uri="http://schemas.openxmlformats.org/drawingml/2006/table">
            <a:tbl>
              <a:tblPr/>
              <a:tblGrid>
                <a:gridCol w="7685884">
                  <a:extLst>
                    <a:ext uri="{9D8B030D-6E8A-4147-A177-3AD203B41FA5}">
                      <a16:colId xmlns:a16="http://schemas.microsoft.com/office/drawing/2014/main" val="20000"/>
                    </a:ext>
                  </a:extLst>
                </a:gridCol>
                <a:gridCol w="6299281">
                  <a:extLst>
                    <a:ext uri="{9D8B030D-6E8A-4147-A177-3AD203B41FA5}">
                      <a16:colId xmlns:a16="http://schemas.microsoft.com/office/drawing/2014/main" val="20001"/>
                    </a:ext>
                  </a:extLst>
                </a:gridCol>
              </a:tblGrid>
              <a:tr h="934206">
                <a:tc>
                  <a:txBody>
                    <a:bodyPr/>
                    <a:lstStyle/>
                    <a:p>
                      <a:pPr algn="ctr">
                        <a:lnSpc>
                          <a:spcPts val="3359"/>
                        </a:lnSpc>
                        <a:defRPr/>
                      </a:pPr>
                      <a:r>
                        <a:rPr lang="en-US" sz="2399">
                          <a:solidFill>
                            <a:srgbClr val="000000"/>
                          </a:solidFill>
                          <a:latin typeface="Alice Bold"/>
                          <a:ea typeface="Alice Bold"/>
                          <a:cs typeface="Alice Bold"/>
                          <a:sym typeface="Alice Bold"/>
                        </a:rPr>
                        <a:t>Country</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359"/>
                        </a:lnSpc>
                        <a:defRPr/>
                      </a:pPr>
                      <a:r>
                        <a:rPr lang="en-US" sz="2399">
                          <a:solidFill>
                            <a:srgbClr val="000000"/>
                          </a:solidFill>
                          <a:latin typeface="Alice Bold"/>
                          <a:ea typeface="Alice Bold"/>
                          <a:cs typeface="Alice Bold"/>
                          <a:sym typeface="Alice Bold"/>
                        </a:rPr>
                        <a:t>Highlights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406679">
                <a:tc>
                  <a:txBody>
                    <a:bodyPr/>
                    <a:lstStyle/>
                    <a:p>
                      <a:pPr algn="ctr">
                        <a:lnSpc>
                          <a:spcPts val="3359"/>
                        </a:lnSpc>
                        <a:defRPr/>
                      </a:pPr>
                      <a:r>
                        <a:rPr lang="en-US" sz="2399">
                          <a:solidFill>
                            <a:srgbClr val="000000"/>
                          </a:solidFill>
                          <a:latin typeface="Alice Bold"/>
                          <a:ea typeface="Alice Bold"/>
                          <a:cs typeface="Alice Bold"/>
                          <a:sym typeface="Alice Bold"/>
                        </a:rPr>
                        <a:t>India </a:t>
                      </a:r>
                      <a:endParaRPr lang="en-US" sz="1100"/>
                    </a:p>
                    <a:p>
                      <a:pPr algn="ctr">
                        <a:lnSpc>
                          <a:spcPts val="3359"/>
                        </a:lnSpc>
                      </a:pPr>
                      <a:r>
                        <a:rPr lang="en-US" sz="2399">
                          <a:solidFill>
                            <a:srgbClr val="000000"/>
                          </a:solidFill>
                          <a:latin typeface="Alice"/>
                          <a:ea typeface="Alice"/>
                          <a:cs typeface="Alice"/>
                          <a:sym typeface="Alice"/>
                        </a:rPr>
                        <a:t>(India Climate &amp; Energy Dashboard)</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079"/>
                        </a:lnSpc>
                        <a:defRPr/>
                      </a:pPr>
                      <a:r>
                        <a:rPr lang="en-US" sz="2199">
                          <a:solidFill>
                            <a:srgbClr val="000000"/>
                          </a:solidFill>
                          <a:latin typeface="Alice"/>
                          <a:ea typeface="Alice"/>
                          <a:cs typeface="Alice"/>
                          <a:sym typeface="Alice"/>
                        </a:rPr>
                        <a:t>Interactive charts and hoverable elements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406679">
                <a:tc>
                  <a:txBody>
                    <a:bodyPr/>
                    <a:lstStyle/>
                    <a:p>
                      <a:pPr algn="ctr">
                        <a:lnSpc>
                          <a:spcPts val="3359"/>
                        </a:lnSpc>
                        <a:defRPr/>
                      </a:pPr>
                      <a:r>
                        <a:rPr lang="en-US" sz="2399">
                          <a:solidFill>
                            <a:srgbClr val="000000"/>
                          </a:solidFill>
                          <a:latin typeface="Alice Bold"/>
                          <a:ea typeface="Alice Bold"/>
                          <a:cs typeface="Alice Bold"/>
                          <a:sym typeface="Alice Bold"/>
                        </a:rPr>
                        <a:t>Germany </a:t>
                      </a:r>
                      <a:endParaRPr lang="en-US" sz="1100"/>
                    </a:p>
                    <a:p>
                      <a:pPr algn="ctr">
                        <a:lnSpc>
                          <a:spcPts val="3359"/>
                        </a:lnSpc>
                      </a:pPr>
                      <a:r>
                        <a:rPr lang="en-US" sz="2399">
                          <a:solidFill>
                            <a:srgbClr val="000000"/>
                          </a:solidFill>
                          <a:latin typeface="Alice"/>
                          <a:ea typeface="Alice"/>
                          <a:cs typeface="Alice"/>
                          <a:sym typeface="Alice"/>
                        </a:rPr>
                        <a:t>(Clean Energy Wire)</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079"/>
                        </a:lnSpc>
                        <a:defRPr/>
                      </a:pPr>
                      <a:r>
                        <a:rPr lang="en-US" sz="2199">
                          <a:solidFill>
                            <a:srgbClr val="000000"/>
                          </a:solidFill>
                          <a:latin typeface="Alice"/>
                          <a:ea typeface="Alice"/>
                          <a:cs typeface="Alice"/>
                          <a:sym typeface="Alice"/>
                        </a:rPr>
                        <a:t>Clear layout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870990">
                <a:tc>
                  <a:txBody>
                    <a:bodyPr/>
                    <a:lstStyle/>
                    <a:p>
                      <a:pPr algn="ctr">
                        <a:lnSpc>
                          <a:spcPts val="3359"/>
                        </a:lnSpc>
                        <a:defRPr/>
                      </a:pPr>
                      <a:r>
                        <a:rPr lang="en-US" sz="2399">
                          <a:solidFill>
                            <a:srgbClr val="000000"/>
                          </a:solidFill>
                          <a:latin typeface="Alice Bold"/>
                          <a:ea typeface="Alice Bold"/>
                          <a:cs typeface="Alice Bold"/>
                          <a:sym typeface="Alice Bold"/>
                        </a:rPr>
                        <a:t>New Zealand </a:t>
                      </a:r>
                      <a:endParaRPr lang="en-US" sz="1100"/>
                    </a:p>
                    <a:p>
                      <a:pPr algn="ctr">
                        <a:lnSpc>
                          <a:spcPts val="3359"/>
                        </a:lnSpc>
                      </a:pPr>
                      <a:r>
                        <a:rPr lang="en-US" sz="2399">
                          <a:solidFill>
                            <a:srgbClr val="000000"/>
                          </a:solidFill>
                          <a:latin typeface="Alice"/>
                          <a:ea typeface="Alice"/>
                          <a:cs typeface="Alice"/>
                          <a:sym typeface="Alice"/>
                        </a:rPr>
                        <a:t>(Energy Efficiency and Conservation Authority)</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079"/>
                        </a:lnSpc>
                        <a:defRPr/>
                      </a:pPr>
                      <a:r>
                        <a:rPr lang="en-US" sz="2199">
                          <a:solidFill>
                            <a:srgbClr val="000000"/>
                          </a:solidFill>
                          <a:latin typeface="Alice"/>
                          <a:ea typeface="Alice"/>
                          <a:cs typeface="Alice"/>
                          <a:sym typeface="Alice"/>
                        </a:rPr>
                        <a:t>Consumer-focused testimonials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406679">
                <a:tc>
                  <a:txBody>
                    <a:bodyPr/>
                    <a:lstStyle/>
                    <a:p>
                      <a:pPr algn="ctr">
                        <a:lnSpc>
                          <a:spcPts val="3359"/>
                        </a:lnSpc>
                        <a:defRPr/>
                      </a:pPr>
                      <a:r>
                        <a:rPr lang="en-US" sz="2399">
                          <a:solidFill>
                            <a:srgbClr val="000000"/>
                          </a:solidFill>
                          <a:latin typeface="Alice Bold"/>
                          <a:ea typeface="Alice Bold"/>
                          <a:cs typeface="Alice Bold"/>
                          <a:sym typeface="Alice Bold"/>
                        </a:rPr>
                        <a:t>Regional Dashboard</a:t>
                      </a:r>
                      <a:endParaRPr lang="en-US" sz="1100"/>
                    </a:p>
                    <a:p>
                      <a:pPr algn="ctr">
                        <a:lnSpc>
                          <a:spcPts val="3359"/>
                        </a:lnSpc>
                      </a:pPr>
                      <a:r>
                        <a:rPr lang="en-US" sz="2399">
                          <a:solidFill>
                            <a:srgbClr val="000000"/>
                          </a:solidFill>
                          <a:latin typeface="Alice"/>
                          <a:ea typeface="Alice"/>
                          <a:cs typeface="Alice"/>
                          <a:sym typeface="Alice"/>
                        </a:rPr>
                        <a:t>(International Energy Agency (IEA))</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079"/>
                        </a:lnSpc>
                        <a:defRPr/>
                      </a:pPr>
                      <a:r>
                        <a:rPr lang="en-US" sz="2199">
                          <a:solidFill>
                            <a:srgbClr val="000000"/>
                          </a:solidFill>
                          <a:latin typeface="Alice"/>
                          <a:ea typeface="Alice"/>
                          <a:cs typeface="Alice"/>
                          <a:sym typeface="Alice"/>
                        </a:rPr>
                        <a:t>Page animations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r h="1406679">
                <a:tc>
                  <a:txBody>
                    <a:bodyPr/>
                    <a:lstStyle/>
                    <a:p>
                      <a:pPr algn="ctr">
                        <a:lnSpc>
                          <a:spcPts val="3359"/>
                        </a:lnSpc>
                        <a:defRPr/>
                      </a:pPr>
                      <a:r>
                        <a:rPr lang="en-US" sz="2399">
                          <a:solidFill>
                            <a:srgbClr val="000000"/>
                          </a:solidFill>
                          <a:latin typeface="Alice Bold"/>
                          <a:ea typeface="Alice Bold"/>
                          <a:cs typeface="Alice Bold"/>
                          <a:sym typeface="Alice Bold"/>
                        </a:rPr>
                        <a:t>Australia </a:t>
                      </a:r>
                      <a:endParaRPr lang="en-US" sz="1100"/>
                    </a:p>
                    <a:p>
                      <a:pPr algn="ctr">
                        <a:lnSpc>
                          <a:spcPts val="3359"/>
                        </a:lnSpc>
                      </a:pPr>
                      <a:r>
                        <a:rPr lang="en-US" sz="2399">
                          <a:solidFill>
                            <a:srgbClr val="000000"/>
                          </a:solidFill>
                          <a:latin typeface="Alice"/>
                          <a:ea typeface="Alice"/>
                          <a:cs typeface="Alice"/>
                          <a:sym typeface="Alice"/>
                        </a:rPr>
                        <a:t>(Climate Momentum Monitor)</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079"/>
                        </a:lnSpc>
                        <a:defRPr/>
                      </a:pPr>
                      <a:r>
                        <a:rPr lang="en-US" sz="2199">
                          <a:solidFill>
                            <a:srgbClr val="000000"/>
                          </a:solidFill>
                          <a:latin typeface="Alice"/>
                          <a:ea typeface="Alice"/>
                          <a:cs typeface="Alice"/>
                          <a:sym typeface="Alice"/>
                        </a:rPr>
                        <a:t>Intuitive navigation</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sp>
        <p:nvSpPr>
          <p:cNvPr id="2" name="AutoShape 2"/>
          <p:cNvSpPr/>
          <p:nvPr/>
        </p:nvSpPr>
        <p:spPr>
          <a:xfrm>
            <a:off x="5098970" y="841505"/>
            <a:ext cx="12644275" cy="8603990"/>
          </a:xfrm>
          <a:prstGeom prst="rect">
            <a:avLst/>
          </a:prstGeom>
          <a:solidFill>
            <a:srgbClr val="4F5642"/>
          </a:solidFill>
        </p:spPr>
      </p:sp>
      <p:sp>
        <p:nvSpPr>
          <p:cNvPr id="3" name="Freeform 3"/>
          <p:cNvSpPr/>
          <p:nvPr/>
        </p:nvSpPr>
        <p:spPr>
          <a:xfrm>
            <a:off x="5749370" y="1028700"/>
            <a:ext cx="11509930" cy="8229600"/>
          </a:xfrm>
          <a:custGeom>
            <a:avLst/>
            <a:gdLst/>
            <a:ahLst/>
            <a:cxnLst/>
            <a:rect l="l" t="t" r="r" b="b"/>
            <a:pathLst>
              <a:path w="11509930" h="8229600">
                <a:moveTo>
                  <a:pt x="0" y="0"/>
                </a:moveTo>
                <a:lnTo>
                  <a:pt x="11509930" y="0"/>
                </a:lnTo>
                <a:lnTo>
                  <a:pt x="11509930" y="8229600"/>
                </a:lnTo>
                <a:lnTo>
                  <a:pt x="0" y="8229600"/>
                </a:lnTo>
                <a:lnTo>
                  <a:pt x="0" y="0"/>
                </a:lnTo>
                <a:close/>
              </a:path>
            </a:pathLst>
          </a:custGeom>
          <a:blipFill>
            <a:blip r:embed="rId3"/>
            <a:stretch>
              <a:fillRect/>
            </a:stretch>
          </a:blipFill>
        </p:spPr>
      </p:sp>
      <p:sp>
        <p:nvSpPr>
          <p:cNvPr id="4" name="AutoShape 4"/>
          <p:cNvSpPr/>
          <p:nvPr/>
        </p:nvSpPr>
        <p:spPr>
          <a:xfrm>
            <a:off x="544755" y="1925395"/>
            <a:ext cx="6982269" cy="6436211"/>
          </a:xfrm>
          <a:prstGeom prst="rect">
            <a:avLst/>
          </a:prstGeom>
          <a:solidFill>
            <a:srgbClr val="4F5642"/>
          </a:solidFill>
        </p:spPr>
      </p:sp>
      <p:sp>
        <p:nvSpPr>
          <p:cNvPr id="5" name="TextBox 5"/>
          <p:cNvSpPr txBox="1"/>
          <p:nvPr/>
        </p:nvSpPr>
        <p:spPr>
          <a:xfrm>
            <a:off x="938339" y="2409082"/>
            <a:ext cx="6195101" cy="2292124"/>
          </a:xfrm>
          <a:prstGeom prst="rect">
            <a:avLst/>
          </a:prstGeom>
        </p:spPr>
        <p:txBody>
          <a:bodyPr lIns="0" tIns="0" rIns="0" bIns="0" rtlCol="0" anchor="t">
            <a:spAutoFit/>
          </a:bodyPr>
          <a:lstStyle/>
          <a:p>
            <a:pPr marL="0" lvl="0" indent="0" algn="ctr">
              <a:lnSpc>
                <a:spcPts val="8919"/>
              </a:lnSpc>
            </a:pPr>
            <a:r>
              <a:rPr lang="en-US" sz="8035" b="1">
                <a:solidFill>
                  <a:srgbClr val="FFFAF1"/>
                </a:solidFill>
                <a:latin typeface="Cooper BT Bold"/>
                <a:ea typeface="Cooper BT Bold"/>
                <a:cs typeface="Cooper BT Bold"/>
                <a:sym typeface="Cooper BT Bold"/>
              </a:rPr>
              <a:t>Case Study Results</a:t>
            </a:r>
          </a:p>
        </p:txBody>
      </p:sp>
      <p:sp>
        <p:nvSpPr>
          <p:cNvPr id="6" name="TextBox 6"/>
          <p:cNvSpPr txBox="1"/>
          <p:nvPr/>
        </p:nvSpPr>
        <p:spPr>
          <a:xfrm>
            <a:off x="938339" y="5205784"/>
            <a:ext cx="6195101" cy="2348865"/>
          </a:xfrm>
          <a:prstGeom prst="rect">
            <a:avLst/>
          </a:prstGeom>
        </p:spPr>
        <p:txBody>
          <a:bodyPr lIns="0" tIns="0" rIns="0" bIns="0" rtlCol="0" anchor="t">
            <a:spAutoFit/>
          </a:bodyPr>
          <a:lstStyle/>
          <a:p>
            <a:pPr marL="777240" lvl="1" indent="-388620" algn="l">
              <a:lnSpc>
                <a:spcPts val="6300"/>
              </a:lnSpc>
              <a:buFont typeface="Arial"/>
              <a:buChar char="•"/>
            </a:pPr>
            <a:r>
              <a:rPr lang="en-US" sz="3600">
                <a:solidFill>
                  <a:srgbClr val="FFFAF1"/>
                </a:solidFill>
                <a:latin typeface="Alice"/>
                <a:ea typeface="Alice"/>
                <a:cs typeface="Alice"/>
                <a:sym typeface="Alice"/>
              </a:rPr>
              <a:t>Simplicity and clarity</a:t>
            </a:r>
          </a:p>
          <a:p>
            <a:pPr marL="777240" lvl="1" indent="-388620" algn="l">
              <a:lnSpc>
                <a:spcPts val="6300"/>
              </a:lnSpc>
              <a:buFont typeface="Arial"/>
              <a:buChar char="•"/>
            </a:pPr>
            <a:r>
              <a:rPr lang="en-US" sz="3600">
                <a:solidFill>
                  <a:srgbClr val="FFFAF1"/>
                </a:solidFill>
                <a:latin typeface="Alice"/>
                <a:ea typeface="Alice"/>
                <a:cs typeface="Alice"/>
                <a:sym typeface="Alice"/>
              </a:rPr>
              <a:t>User interactivity</a:t>
            </a:r>
          </a:p>
          <a:p>
            <a:pPr marL="777240" lvl="1" indent="-388620" algn="l">
              <a:lnSpc>
                <a:spcPts val="6300"/>
              </a:lnSpc>
              <a:buFont typeface="Arial"/>
              <a:buChar char="•"/>
            </a:pPr>
            <a:r>
              <a:rPr lang="en-US" sz="3600">
                <a:solidFill>
                  <a:srgbClr val="FFFAF1"/>
                </a:solidFill>
                <a:latin typeface="Alice"/>
                <a:ea typeface="Alice"/>
                <a:cs typeface="Alice"/>
                <a:sym typeface="Alice"/>
              </a:rPr>
              <a:t>Brand alignment</a:t>
            </a:r>
          </a:p>
        </p:txBody>
      </p:sp>
      <p:sp>
        <p:nvSpPr>
          <p:cNvPr id="7" name="TextBox 7"/>
          <p:cNvSpPr txBox="1"/>
          <p:nvPr/>
        </p:nvSpPr>
        <p:spPr>
          <a:xfrm>
            <a:off x="17732310" y="9456642"/>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882410"/>
            <a:chOff x="0" y="0"/>
            <a:chExt cx="6186311" cy="1313309"/>
          </a:xfrm>
        </p:grpSpPr>
        <p:sp>
          <p:nvSpPr>
            <p:cNvPr id="3" name="Freeform 3"/>
            <p:cNvSpPr/>
            <p:nvPr/>
          </p:nvSpPr>
          <p:spPr>
            <a:xfrm>
              <a:off x="0" y="0"/>
              <a:ext cx="6186311" cy="1313309"/>
            </a:xfrm>
            <a:custGeom>
              <a:avLst/>
              <a:gdLst/>
              <a:ahLst/>
              <a:cxnLst/>
              <a:rect l="l" t="t" r="r" b="b"/>
              <a:pathLst>
                <a:path w="6186311" h="1313309">
                  <a:moveTo>
                    <a:pt x="0" y="0"/>
                  </a:moveTo>
                  <a:lnTo>
                    <a:pt x="6186311" y="0"/>
                  </a:lnTo>
                  <a:lnTo>
                    <a:pt x="6186311" y="1313309"/>
                  </a:lnTo>
                  <a:lnTo>
                    <a:pt x="0" y="1313309"/>
                  </a:lnTo>
                  <a:close/>
                </a:path>
              </a:pathLst>
            </a:custGeom>
            <a:solidFill>
              <a:srgbClr val="FFFAF1"/>
            </a:solidFill>
          </p:spPr>
        </p:sp>
      </p:grpSp>
      <p:grpSp>
        <p:nvGrpSpPr>
          <p:cNvPr id="4" name="Group 4"/>
          <p:cNvGrpSpPr/>
          <p:nvPr/>
        </p:nvGrpSpPr>
        <p:grpSpPr>
          <a:xfrm>
            <a:off x="0" y="0"/>
            <a:ext cx="6239590" cy="10637506"/>
            <a:chOff x="0" y="0"/>
            <a:chExt cx="2110676" cy="3598366"/>
          </a:xfrm>
        </p:grpSpPr>
        <p:sp>
          <p:nvSpPr>
            <p:cNvPr id="5" name="Freeform 5"/>
            <p:cNvSpPr/>
            <p:nvPr/>
          </p:nvSpPr>
          <p:spPr>
            <a:xfrm>
              <a:off x="0" y="0"/>
              <a:ext cx="2110676" cy="3598366"/>
            </a:xfrm>
            <a:custGeom>
              <a:avLst/>
              <a:gdLst/>
              <a:ahLst/>
              <a:cxnLst/>
              <a:rect l="l" t="t" r="r" b="b"/>
              <a:pathLst>
                <a:path w="2110676" h="3598366">
                  <a:moveTo>
                    <a:pt x="0" y="0"/>
                  </a:moveTo>
                  <a:lnTo>
                    <a:pt x="2110676" y="0"/>
                  </a:lnTo>
                  <a:lnTo>
                    <a:pt x="2110676" y="3598366"/>
                  </a:lnTo>
                  <a:lnTo>
                    <a:pt x="0" y="3598366"/>
                  </a:lnTo>
                  <a:close/>
                </a:path>
              </a:pathLst>
            </a:custGeom>
            <a:solidFill>
              <a:srgbClr val="FFEBCD"/>
            </a:solidFill>
          </p:spPr>
        </p:sp>
      </p:grpSp>
      <p:grpSp>
        <p:nvGrpSpPr>
          <p:cNvPr id="6" name="Group 6"/>
          <p:cNvGrpSpPr/>
          <p:nvPr/>
        </p:nvGrpSpPr>
        <p:grpSpPr>
          <a:xfrm>
            <a:off x="7954472" y="4617003"/>
            <a:ext cx="7589947" cy="1829119"/>
            <a:chOff x="0" y="0"/>
            <a:chExt cx="1989212" cy="479385"/>
          </a:xfrm>
        </p:grpSpPr>
        <p:sp>
          <p:nvSpPr>
            <p:cNvPr id="7" name="Freeform 7"/>
            <p:cNvSpPr/>
            <p:nvPr/>
          </p:nvSpPr>
          <p:spPr>
            <a:xfrm>
              <a:off x="0" y="0"/>
              <a:ext cx="1989212" cy="479385"/>
            </a:xfrm>
            <a:custGeom>
              <a:avLst/>
              <a:gdLst/>
              <a:ahLst/>
              <a:cxnLst/>
              <a:rect l="l" t="t" r="r" b="b"/>
              <a:pathLst>
                <a:path w="1989212" h="479385">
                  <a:moveTo>
                    <a:pt x="52021" y="0"/>
                  </a:moveTo>
                  <a:lnTo>
                    <a:pt x="1937191" y="0"/>
                  </a:lnTo>
                  <a:cubicBezTo>
                    <a:pt x="1950988" y="0"/>
                    <a:pt x="1964219" y="5481"/>
                    <a:pt x="1973975" y="15237"/>
                  </a:cubicBezTo>
                  <a:cubicBezTo>
                    <a:pt x="1983731" y="24993"/>
                    <a:pt x="1989212" y="38224"/>
                    <a:pt x="1989212" y="52021"/>
                  </a:cubicBezTo>
                  <a:lnTo>
                    <a:pt x="1989212" y="427364"/>
                  </a:lnTo>
                  <a:cubicBezTo>
                    <a:pt x="1989212" y="441160"/>
                    <a:pt x="1983731" y="454392"/>
                    <a:pt x="1973975" y="464148"/>
                  </a:cubicBezTo>
                  <a:cubicBezTo>
                    <a:pt x="1964219" y="473904"/>
                    <a:pt x="1950988" y="479385"/>
                    <a:pt x="1937191" y="479385"/>
                  </a:cubicBezTo>
                  <a:lnTo>
                    <a:pt x="52021" y="479385"/>
                  </a:lnTo>
                  <a:cubicBezTo>
                    <a:pt x="38224" y="479385"/>
                    <a:pt x="24993" y="473904"/>
                    <a:pt x="15237" y="464148"/>
                  </a:cubicBezTo>
                  <a:cubicBezTo>
                    <a:pt x="5481" y="454392"/>
                    <a:pt x="0" y="441160"/>
                    <a:pt x="0" y="427364"/>
                  </a:cubicBezTo>
                  <a:lnTo>
                    <a:pt x="0" y="52021"/>
                  </a:lnTo>
                  <a:cubicBezTo>
                    <a:pt x="0" y="38224"/>
                    <a:pt x="5481" y="24993"/>
                    <a:pt x="15237" y="15237"/>
                  </a:cubicBezTo>
                  <a:cubicBezTo>
                    <a:pt x="24993" y="5481"/>
                    <a:pt x="38224" y="0"/>
                    <a:pt x="52021" y="0"/>
                  </a:cubicBezTo>
                  <a:close/>
                </a:path>
              </a:pathLst>
            </a:custGeom>
            <a:solidFill>
              <a:srgbClr val="FFFAF1"/>
            </a:solidFill>
          </p:spPr>
        </p:sp>
        <p:sp>
          <p:nvSpPr>
            <p:cNvPr id="8" name="TextBox 8"/>
            <p:cNvSpPr txBox="1"/>
            <p:nvPr/>
          </p:nvSpPr>
          <p:spPr>
            <a:xfrm>
              <a:off x="0" y="95250"/>
              <a:ext cx="1989212" cy="384135"/>
            </a:xfrm>
            <a:prstGeom prst="rect">
              <a:avLst/>
            </a:prstGeom>
          </p:spPr>
          <p:txBody>
            <a:bodyPr lIns="51050" tIns="51050" rIns="51050" bIns="51050" rtlCol="0" anchor="ctr"/>
            <a:lstStyle/>
            <a:p>
              <a:pPr algn="ctr">
                <a:lnSpc>
                  <a:spcPts val="5600"/>
                </a:lnSpc>
              </a:pPr>
              <a:r>
                <a:rPr lang="en-US" sz="5600">
                  <a:solidFill>
                    <a:srgbClr val="4F5642"/>
                  </a:solidFill>
                  <a:latin typeface="Alice Bold"/>
                  <a:ea typeface="Alice Bold"/>
                  <a:cs typeface="Alice Bold"/>
                  <a:sym typeface="Alice Bold"/>
                </a:rPr>
                <a:t>Use Wireframing to Develop Prototype</a:t>
              </a:r>
            </a:p>
          </p:txBody>
        </p:sp>
      </p:grpSp>
      <p:grpSp>
        <p:nvGrpSpPr>
          <p:cNvPr id="9" name="Group 9"/>
          <p:cNvGrpSpPr/>
          <p:nvPr/>
        </p:nvGrpSpPr>
        <p:grpSpPr>
          <a:xfrm>
            <a:off x="8991430" y="6563210"/>
            <a:ext cx="5516030" cy="2695090"/>
            <a:chOff x="0" y="0"/>
            <a:chExt cx="7354706" cy="3593453"/>
          </a:xfrm>
        </p:grpSpPr>
        <p:grpSp>
          <p:nvGrpSpPr>
            <p:cNvPr id="10" name="Group 10"/>
            <p:cNvGrpSpPr/>
            <p:nvPr/>
          </p:nvGrpSpPr>
          <p:grpSpPr>
            <a:xfrm>
              <a:off x="0" y="775567"/>
              <a:ext cx="7354706" cy="2817886"/>
              <a:chOff x="0" y="0"/>
              <a:chExt cx="1152009" cy="441381"/>
            </a:xfrm>
          </p:grpSpPr>
          <p:sp>
            <p:nvSpPr>
              <p:cNvPr id="11" name="Freeform 11"/>
              <p:cNvSpPr/>
              <p:nvPr/>
            </p:nvSpPr>
            <p:spPr>
              <a:xfrm>
                <a:off x="0" y="0"/>
                <a:ext cx="1152009" cy="441381"/>
              </a:xfrm>
              <a:custGeom>
                <a:avLst/>
                <a:gdLst/>
                <a:ahLst/>
                <a:cxnLst/>
                <a:rect l="l" t="t" r="r" b="b"/>
                <a:pathLst>
                  <a:path w="1152009" h="441381">
                    <a:moveTo>
                      <a:pt x="71580" y="0"/>
                    </a:moveTo>
                    <a:lnTo>
                      <a:pt x="1080429" y="0"/>
                    </a:lnTo>
                    <a:cubicBezTo>
                      <a:pt x="1099413" y="0"/>
                      <a:pt x="1117619" y="7541"/>
                      <a:pt x="1131043" y="20965"/>
                    </a:cubicBezTo>
                    <a:cubicBezTo>
                      <a:pt x="1144467" y="34389"/>
                      <a:pt x="1152009" y="52596"/>
                      <a:pt x="1152009" y="71580"/>
                    </a:cubicBezTo>
                    <a:lnTo>
                      <a:pt x="1152009" y="369801"/>
                    </a:lnTo>
                    <a:cubicBezTo>
                      <a:pt x="1152009" y="409334"/>
                      <a:pt x="1119961" y="441381"/>
                      <a:pt x="1080429" y="441381"/>
                    </a:cubicBezTo>
                    <a:lnTo>
                      <a:pt x="71580" y="441381"/>
                    </a:lnTo>
                    <a:cubicBezTo>
                      <a:pt x="32047" y="441381"/>
                      <a:pt x="0" y="409334"/>
                      <a:pt x="0" y="369801"/>
                    </a:cubicBezTo>
                    <a:lnTo>
                      <a:pt x="0" y="71580"/>
                    </a:lnTo>
                    <a:cubicBezTo>
                      <a:pt x="0" y="32047"/>
                      <a:pt x="32047" y="0"/>
                      <a:pt x="71580" y="0"/>
                    </a:cubicBezTo>
                    <a:close/>
                  </a:path>
                </a:pathLst>
              </a:custGeom>
              <a:solidFill>
                <a:srgbClr val="FFFAF1"/>
              </a:solidFill>
            </p:spPr>
          </p:sp>
          <p:sp>
            <p:nvSpPr>
              <p:cNvPr id="12" name="TextBox 12"/>
              <p:cNvSpPr txBox="1"/>
              <p:nvPr/>
            </p:nvSpPr>
            <p:spPr>
              <a:xfrm>
                <a:off x="0" y="171450"/>
                <a:ext cx="1152009" cy="269931"/>
              </a:xfrm>
              <a:prstGeom prst="rect">
                <a:avLst/>
              </a:prstGeom>
            </p:spPr>
            <p:txBody>
              <a:bodyPr lIns="64063" tIns="64063" rIns="64063" bIns="64063" rtlCol="0" anchor="ctr"/>
              <a:lstStyle/>
              <a:p>
                <a:pPr algn="ctr">
                  <a:lnSpc>
                    <a:spcPts val="3464"/>
                  </a:lnSpc>
                </a:pPr>
                <a:endParaRPr/>
              </a:p>
              <a:p>
                <a:pPr algn="ctr">
                  <a:lnSpc>
                    <a:spcPts val="3464"/>
                  </a:lnSpc>
                </a:pPr>
                <a:endParaRPr/>
              </a:p>
            </p:txBody>
          </p:sp>
        </p:grpSp>
        <p:sp>
          <p:nvSpPr>
            <p:cNvPr id="13" name="TextBox 13"/>
            <p:cNvSpPr txBox="1"/>
            <p:nvPr/>
          </p:nvSpPr>
          <p:spPr>
            <a:xfrm>
              <a:off x="0" y="1193772"/>
              <a:ext cx="6888267" cy="1663853"/>
            </a:xfrm>
            <a:prstGeom prst="rect">
              <a:avLst/>
            </a:prstGeom>
          </p:spPr>
          <p:txBody>
            <a:bodyPr lIns="0" tIns="0" rIns="0" bIns="0" rtlCol="0" anchor="t">
              <a:spAutoFit/>
            </a:bodyPr>
            <a:lstStyle/>
            <a:p>
              <a:pPr marL="781064" lvl="1" indent="-390532" algn="l">
                <a:lnSpc>
                  <a:spcPts val="5064"/>
                </a:lnSpc>
                <a:buFont typeface="Arial"/>
                <a:buChar char="•"/>
              </a:pPr>
              <a:r>
                <a:rPr lang="en-US" sz="3617">
                  <a:solidFill>
                    <a:srgbClr val="4F5642"/>
                  </a:solidFill>
                  <a:latin typeface="Alice"/>
                  <a:ea typeface="Alice"/>
                  <a:cs typeface="Alice"/>
                  <a:sym typeface="Alice"/>
                </a:rPr>
                <a:t>Design wireframe</a:t>
              </a:r>
            </a:p>
            <a:p>
              <a:pPr marL="781064" lvl="1" indent="-390532" algn="l">
                <a:lnSpc>
                  <a:spcPts val="5064"/>
                </a:lnSpc>
                <a:spcBef>
                  <a:spcPct val="0"/>
                </a:spcBef>
                <a:buFont typeface="Arial"/>
                <a:buChar char="•"/>
              </a:pPr>
              <a:r>
                <a:rPr lang="en-US" sz="3617">
                  <a:solidFill>
                    <a:srgbClr val="4F5642"/>
                  </a:solidFill>
                  <a:latin typeface="Alice"/>
                  <a:ea typeface="Alice"/>
                  <a:cs typeface="Alice"/>
                  <a:sym typeface="Alice"/>
                </a:rPr>
                <a:t>Create prototype</a:t>
              </a:r>
            </a:p>
          </p:txBody>
        </p:sp>
        <p:sp>
          <p:nvSpPr>
            <p:cNvPr id="14" name="AutoShape 14"/>
            <p:cNvSpPr/>
            <p:nvPr/>
          </p:nvSpPr>
          <p:spPr>
            <a:xfrm>
              <a:off x="3677353" y="0"/>
              <a:ext cx="0" cy="775567"/>
            </a:xfrm>
            <a:prstGeom prst="line">
              <a:avLst/>
            </a:prstGeom>
            <a:ln w="127000" cap="flat">
              <a:solidFill>
                <a:srgbClr val="FEC655"/>
              </a:solidFill>
              <a:prstDash val="solid"/>
              <a:headEnd type="none" w="sm" len="sm"/>
              <a:tailEnd type="arrow" w="med" len="sm"/>
            </a:ln>
          </p:spPr>
        </p:sp>
      </p:grpSp>
      <p:grpSp>
        <p:nvGrpSpPr>
          <p:cNvPr id="15" name="Group 15"/>
          <p:cNvGrpSpPr/>
          <p:nvPr/>
        </p:nvGrpSpPr>
        <p:grpSpPr>
          <a:xfrm>
            <a:off x="348945" y="0"/>
            <a:ext cx="5414395" cy="10287000"/>
            <a:chOff x="0" y="0"/>
            <a:chExt cx="7219193" cy="13716000"/>
          </a:xfrm>
        </p:grpSpPr>
        <p:grpSp>
          <p:nvGrpSpPr>
            <p:cNvPr id="16" name="Group 16"/>
            <p:cNvGrpSpPr/>
            <p:nvPr/>
          </p:nvGrpSpPr>
          <p:grpSpPr>
            <a:xfrm>
              <a:off x="0" y="0"/>
              <a:ext cx="7219193" cy="4563272"/>
              <a:chOff x="0" y="0"/>
              <a:chExt cx="1285867" cy="812800"/>
            </a:xfrm>
          </p:grpSpPr>
          <p:sp>
            <p:nvSpPr>
              <p:cNvPr id="17" name="Freeform 17"/>
              <p:cNvSpPr/>
              <p:nvPr/>
            </p:nvSpPr>
            <p:spPr>
              <a:xfrm>
                <a:off x="0" y="0"/>
                <a:ext cx="1285867" cy="812800"/>
              </a:xfrm>
              <a:custGeom>
                <a:avLst/>
                <a:gdLst/>
                <a:ahLst/>
                <a:cxnLst/>
                <a:rect l="l" t="t" r="r" b="b"/>
                <a:pathLst>
                  <a:path w="1285867" h="812800">
                    <a:moveTo>
                      <a:pt x="0" y="0"/>
                    </a:moveTo>
                    <a:lnTo>
                      <a:pt x="1285867" y="0"/>
                    </a:lnTo>
                    <a:lnTo>
                      <a:pt x="1285867" y="812800"/>
                    </a:lnTo>
                    <a:lnTo>
                      <a:pt x="0" y="812800"/>
                    </a:lnTo>
                    <a:close/>
                  </a:path>
                </a:pathLst>
              </a:custGeom>
              <a:blipFill>
                <a:blip r:embed="rId3"/>
                <a:stretch>
                  <a:fillRect l="-2778" r="-2778"/>
                </a:stretch>
              </a:blipFill>
            </p:spPr>
          </p:sp>
        </p:grpSp>
        <p:grpSp>
          <p:nvGrpSpPr>
            <p:cNvPr id="18" name="Group 18"/>
            <p:cNvGrpSpPr/>
            <p:nvPr/>
          </p:nvGrpSpPr>
          <p:grpSpPr>
            <a:xfrm>
              <a:off x="0" y="4589456"/>
              <a:ext cx="7219193" cy="4563272"/>
              <a:chOff x="0" y="0"/>
              <a:chExt cx="1285867" cy="812800"/>
            </a:xfrm>
          </p:grpSpPr>
          <p:sp>
            <p:nvSpPr>
              <p:cNvPr id="19" name="Freeform 19"/>
              <p:cNvSpPr/>
              <p:nvPr/>
            </p:nvSpPr>
            <p:spPr>
              <a:xfrm>
                <a:off x="0" y="0"/>
                <a:ext cx="1285867" cy="812800"/>
              </a:xfrm>
              <a:custGeom>
                <a:avLst/>
                <a:gdLst/>
                <a:ahLst/>
                <a:cxnLst/>
                <a:rect l="l" t="t" r="r" b="b"/>
                <a:pathLst>
                  <a:path w="1285867" h="812800">
                    <a:moveTo>
                      <a:pt x="0" y="0"/>
                    </a:moveTo>
                    <a:lnTo>
                      <a:pt x="1285867" y="0"/>
                    </a:lnTo>
                    <a:lnTo>
                      <a:pt x="1285867" y="812800"/>
                    </a:lnTo>
                    <a:lnTo>
                      <a:pt x="0" y="812800"/>
                    </a:lnTo>
                    <a:close/>
                  </a:path>
                </a:pathLst>
              </a:custGeom>
              <a:blipFill>
                <a:blip r:embed="rId4"/>
                <a:stretch>
                  <a:fillRect l="-1286" r="-1286"/>
                </a:stretch>
              </a:blipFill>
            </p:spPr>
          </p:sp>
        </p:grpSp>
        <p:grpSp>
          <p:nvGrpSpPr>
            <p:cNvPr id="20" name="Group 20"/>
            <p:cNvGrpSpPr/>
            <p:nvPr/>
          </p:nvGrpSpPr>
          <p:grpSpPr>
            <a:xfrm>
              <a:off x="0" y="9152728"/>
              <a:ext cx="7219193" cy="4563272"/>
              <a:chOff x="0" y="0"/>
              <a:chExt cx="1285867" cy="812800"/>
            </a:xfrm>
          </p:grpSpPr>
          <p:sp>
            <p:nvSpPr>
              <p:cNvPr id="21" name="Freeform 21"/>
              <p:cNvSpPr/>
              <p:nvPr/>
            </p:nvSpPr>
            <p:spPr>
              <a:xfrm>
                <a:off x="0" y="0"/>
                <a:ext cx="1285867" cy="812800"/>
              </a:xfrm>
              <a:custGeom>
                <a:avLst/>
                <a:gdLst/>
                <a:ahLst/>
                <a:cxnLst/>
                <a:rect l="l" t="t" r="r" b="b"/>
                <a:pathLst>
                  <a:path w="1285867" h="812800">
                    <a:moveTo>
                      <a:pt x="0" y="0"/>
                    </a:moveTo>
                    <a:lnTo>
                      <a:pt x="1285867" y="0"/>
                    </a:lnTo>
                    <a:lnTo>
                      <a:pt x="1285867" y="812800"/>
                    </a:lnTo>
                    <a:lnTo>
                      <a:pt x="0" y="812800"/>
                    </a:lnTo>
                    <a:close/>
                  </a:path>
                </a:pathLst>
              </a:custGeom>
              <a:blipFill>
                <a:blip r:embed="rId5"/>
                <a:stretch>
                  <a:fillRect l="-1811" r="-1811"/>
                </a:stretch>
              </a:blipFill>
            </p:spPr>
          </p:sp>
        </p:grpSp>
      </p:grpSp>
      <p:sp>
        <p:nvSpPr>
          <p:cNvPr id="22" name="TextBox 22"/>
          <p:cNvSpPr txBox="1"/>
          <p:nvPr/>
        </p:nvSpPr>
        <p:spPr>
          <a:xfrm>
            <a:off x="6712600" y="779155"/>
            <a:ext cx="11019710" cy="2333625"/>
          </a:xfrm>
          <a:prstGeom prst="rect">
            <a:avLst/>
          </a:prstGeom>
        </p:spPr>
        <p:txBody>
          <a:bodyPr lIns="0" tIns="0" rIns="0" bIns="0" rtlCol="0" anchor="t">
            <a:spAutoFit/>
          </a:bodyPr>
          <a:lstStyle/>
          <a:p>
            <a:pPr marL="0" lvl="0" indent="0" algn="ctr">
              <a:lnSpc>
                <a:spcPts val="6136"/>
              </a:lnSpc>
              <a:spcBef>
                <a:spcPct val="0"/>
              </a:spcBef>
            </a:pPr>
            <a:r>
              <a:rPr lang="en-US" sz="5113" b="1" u="none">
                <a:solidFill>
                  <a:srgbClr val="4F5642"/>
                </a:solidFill>
                <a:latin typeface="Cooper BT Bold"/>
                <a:ea typeface="Cooper BT Bold"/>
                <a:cs typeface="Cooper BT Bold"/>
                <a:sym typeface="Cooper BT Bold"/>
              </a:rPr>
              <a:t>Develop a website that motivates people to take action on electrification</a:t>
            </a:r>
          </a:p>
        </p:txBody>
      </p:sp>
      <p:sp>
        <p:nvSpPr>
          <p:cNvPr id="23" name="TextBox 23"/>
          <p:cNvSpPr txBox="1"/>
          <p:nvPr/>
        </p:nvSpPr>
        <p:spPr>
          <a:xfrm>
            <a:off x="17732310" y="9456642"/>
            <a:ext cx="444550"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200723"/>
            <a:ext cx="18288000" cy="9418320"/>
          </a:xfrm>
          <a:custGeom>
            <a:avLst/>
            <a:gdLst/>
            <a:ahLst/>
            <a:cxnLst/>
            <a:rect l="l" t="t" r="r" b="b"/>
            <a:pathLst>
              <a:path w="18288000" h="9418320">
                <a:moveTo>
                  <a:pt x="0" y="0"/>
                </a:moveTo>
                <a:lnTo>
                  <a:pt x="18288000" y="0"/>
                </a:lnTo>
                <a:lnTo>
                  <a:pt x="18288000" y="9418320"/>
                </a:lnTo>
                <a:lnTo>
                  <a:pt x="0" y="9418320"/>
                </a:lnTo>
                <a:lnTo>
                  <a:pt x="0" y="0"/>
                </a:lnTo>
                <a:close/>
              </a:path>
            </a:pathLst>
          </a:custGeom>
          <a:blipFill>
            <a:blip r:embed="rId2"/>
            <a:stretch>
              <a:fillRect/>
            </a:stretch>
          </a:blipFill>
        </p:spPr>
      </p:sp>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333310"/>
            <a:ext cx="18288000" cy="9398000"/>
          </a:xfrm>
          <a:prstGeom prst="rect">
            <a:avLst/>
          </a:prstGeom>
        </p:spPr>
      </p:pic>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25</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333310"/>
            <a:ext cx="18288000" cy="9398000"/>
          </a:xfrm>
          <a:prstGeom prst="rect">
            <a:avLst/>
          </a:prstGeom>
        </p:spPr>
      </p:pic>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26</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333310"/>
            <a:ext cx="18288000" cy="9398000"/>
          </a:xfrm>
          <a:prstGeom prst="rect">
            <a:avLst/>
          </a:prstGeom>
        </p:spPr>
      </p:pic>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27</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38100" y="365060"/>
            <a:ext cx="18288000" cy="9366250"/>
          </a:xfrm>
          <a:prstGeom prst="rect">
            <a:avLst/>
          </a:prstGeom>
        </p:spPr>
      </p:pic>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28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44504" y="356180"/>
            <a:ext cx="18243496" cy="9375130"/>
          </a:xfrm>
          <a:prstGeom prst="rect">
            <a:avLst/>
          </a:prstGeom>
        </p:spPr>
      </p:pic>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29</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509260" y="468933"/>
            <a:ext cx="17269480" cy="9349134"/>
            <a:chOff x="0" y="0"/>
            <a:chExt cx="1493943" cy="808772"/>
          </a:xfrm>
        </p:grpSpPr>
        <p:sp>
          <p:nvSpPr>
            <p:cNvPr id="3" name="Freeform 3"/>
            <p:cNvSpPr/>
            <p:nvPr/>
          </p:nvSpPr>
          <p:spPr>
            <a:xfrm flipH="1">
              <a:off x="0" y="0"/>
              <a:ext cx="1493943" cy="808772"/>
            </a:xfrm>
            <a:custGeom>
              <a:avLst/>
              <a:gdLst/>
              <a:ahLst/>
              <a:cxnLst/>
              <a:rect l="l" t="t" r="r" b="b"/>
              <a:pathLst>
                <a:path w="1493943" h="808772">
                  <a:moveTo>
                    <a:pt x="1493943" y="0"/>
                  </a:moveTo>
                  <a:lnTo>
                    <a:pt x="0" y="0"/>
                  </a:lnTo>
                  <a:lnTo>
                    <a:pt x="0" y="808772"/>
                  </a:lnTo>
                  <a:lnTo>
                    <a:pt x="1493943" y="808772"/>
                  </a:lnTo>
                  <a:close/>
                </a:path>
              </a:pathLst>
            </a:custGeom>
            <a:blipFill>
              <a:blip r:embed="rId3">
                <a:alphaModFix amt="50000"/>
              </a:blip>
              <a:stretch>
                <a:fillRect t="-2012" b="-2012"/>
              </a:stretch>
            </a:blipFill>
          </p:spPr>
        </p:sp>
      </p:grpSp>
      <p:sp>
        <p:nvSpPr>
          <p:cNvPr id="4" name="TextBox 4"/>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a:t>
            </a:r>
          </a:p>
        </p:txBody>
      </p:sp>
      <p:sp>
        <p:nvSpPr>
          <p:cNvPr id="5" name="TextBox 5"/>
          <p:cNvSpPr txBox="1"/>
          <p:nvPr/>
        </p:nvSpPr>
        <p:spPr>
          <a:xfrm>
            <a:off x="2908814" y="1038225"/>
            <a:ext cx="12470372" cy="1200150"/>
          </a:xfrm>
          <a:prstGeom prst="rect">
            <a:avLst/>
          </a:prstGeom>
        </p:spPr>
        <p:txBody>
          <a:bodyPr lIns="0" tIns="0" rIns="0" bIns="0" rtlCol="0" anchor="t">
            <a:spAutoFit/>
          </a:bodyPr>
          <a:lstStyle/>
          <a:p>
            <a:pPr marL="0" lvl="0" indent="0" algn="ctr">
              <a:lnSpc>
                <a:spcPts val="9479"/>
              </a:lnSpc>
            </a:pPr>
            <a:r>
              <a:rPr lang="en-US" sz="7899" b="1">
                <a:solidFill>
                  <a:srgbClr val="FFFAF1"/>
                </a:solidFill>
                <a:latin typeface="Cooper BT Bold"/>
                <a:ea typeface="Cooper BT Bold"/>
                <a:cs typeface="Cooper BT Bold"/>
                <a:sym typeface="Cooper BT Bold"/>
              </a:rPr>
              <a:t>Emission Motivations</a:t>
            </a:r>
          </a:p>
        </p:txBody>
      </p:sp>
      <p:sp>
        <p:nvSpPr>
          <p:cNvPr id="6" name="TextBox 6"/>
          <p:cNvSpPr txBox="1"/>
          <p:nvPr/>
        </p:nvSpPr>
        <p:spPr>
          <a:xfrm>
            <a:off x="3625948" y="4515599"/>
            <a:ext cx="10732075" cy="1473926"/>
          </a:xfrm>
          <a:prstGeom prst="rect">
            <a:avLst/>
          </a:prstGeom>
        </p:spPr>
        <p:txBody>
          <a:bodyPr lIns="0" tIns="0" rIns="0" bIns="0" rtlCol="0" anchor="t">
            <a:spAutoFit/>
          </a:bodyPr>
          <a:lstStyle/>
          <a:p>
            <a:pPr marL="0" lvl="0" indent="0" algn="ctr">
              <a:lnSpc>
                <a:spcPts val="11600"/>
              </a:lnSpc>
            </a:pPr>
            <a:endParaRPr/>
          </a:p>
        </p:txBody>
      </p:sp>
      <p:grpSp>
        <p:nvGrpSpPr>
          <p:cNvPr id="7" name="Group 7"/>
          <p:cNvGrpSpPr/>
          <p:nvPr/>
        </p:nvGrpSpPr>
        <p:grpSpPr>
          <a:xfrm>
            <a:off x="1688116" y="581690"/>
            <a:ext cx="14911768" cy="9123621"/>
            <a:chOff x="0" y="0"/>
            <a:chExt cx="19882358" cy="12164828"/>
          </a:xfrm>
        </p:grpSpPr>
        <p:sp>
          <p:nvSpPr>
            <p:cNvPr id="8" name="TextBox 8"/>
            <p:cNvSpPr txBox="1"/>
            <p:nvPr/>
          </p:nvSpPr>
          <p:spPr>
            <a:xfrm>
              <a:off x="150087" y="873024"/>
              <a:ext cx="19732270" cy="1904583"/>
            </a:xfrm>
            <a:prstGeom prst="rect">
              <a:avLst/>
            </a:prstGeom>
          </p:spPr>
          <p:txBody>
            <a:bodyPr lIns="0" tIns="0" rIns="0" bIns="0" rtlCol="0" anchor="t">
              <a:spAutoFit/>
            </a:bodyPr>
            <a:lstStyle/>
            <a:p>
              <a:pPr marL="0" lvl="0" indent="0" algn="ctr">
                <a:lnSpc>
                  <a:spcPts val="11250"/>
                </a:lnSpc>
              </a:pPr>
              <a:r>
                <a:rPr lang="en-US" sz="9375" b="1">
                  <a:solidFill>
                    <a:srgbClr val="FFFAF1"/>
                  </a:solidFill>
                  <a:latin typeface="Cooper BT Bold"/>
                  <a:ea typeface="Cooper BT Bold"/>
                  <a:cs typeface="Cooper BT Bold"/>
                  <a:sym typeface="Cooper BT Bold"/>
                </a:rPr>
                <a:t>Emission Motivations</a:t>
              </a:r>
            </a:p>
          </p:txBody>
        </p:sp>
        <p:grpSp>
          <p:nvGrpSpPr>
            <p:cNvPr id="9" name="Group 9"/>
            <p:cNvGrpSpPr/>
            <p:nvPr/>
          </p:nvGrpSpPr>
          <p:grpSpPr>
            <a:xfrm>
              <a:off x="0" y="0"/>
              <a:ext cx="19476466" cy="12164828"/>
              <a:chOff x="0" y="0"/>
              <a:chExt cx="1360582" cy="849807"/>
            </a:xfrm>
          </p:grpSpPr>
          <p:sp>
            <p:nvSpPr>
              <p:cNvPr id="10" name="Freeform 10"/>
              <p:cNvSpPr/>
              <p:nvPr/>
            </p:nvSpPr>
            <p:spPr>
              <a:xfrm>
                <a:off x="0" y="0"/>
                <a:ext cx="1360582" cy="849808"/>
              </a:xfrm>
              <a:custGeom>
                <a:avLst/>
                <a:gdLst/>
                <a:ahLst/>
                <a:cxnLst/>
                <a:rect l="l" t="t" r="r" b="b"/>
                <a:pathLst>
                  <a:path w="1360582" h="849808">
                    <a:moveTo>
                      <a:pt x="1236122" y="849807"/>
                    </a:moveTo>
                    <a:lnTo>
                      <a:pt x="124460" y="849807"/>
                    </a:lnTo>
                    <a:cubicBezTo>
                      <a:pt x="55880" y="849807"/>
                      <a:pt x="0" y="793927"/>
                      <a:pt x="0" y="725347"/>
                    </a:cubicBezTo>
                    <a:lnTo>
                      <a:pt x="0" y="124460"/>
                    </a:lnTo>
                    <a:cubicBezTo>
                      <a:pt x="0" y="55880"/>
                      <a:pt x="55880" y="0"/>
                      <a:pt x="124460" y="0"/>
                    </a:cubicBezTo>
                    <a:lnTo>
                      <a:pt x="1236122" y="0"/>
                    </a:lnTo>
                    <a:cubicBezTo>
                      <a:pt x="1304702" y="0"/>
                      <a:pt x="1360582" y="55880"/>
                      <a:pt x="1360582" y="124460"/>
                    </a:cubicBezTo>
                    <a:lnTo>
                      <a:pt x="1360582" y="725347"/>
                    </a:lnTo>
                    <a:cubicBezTo>
                      <a:pt x="1360582" y="793927"/>
                      <a:pt x="1304702" y="849808"/>
                      <a:pt x="1236122" y="849808"/>
                    </a:cubicBezTo>
                    <a:close/>
                  </a:path>
                </a:pathLst>
              </a:custGeom>
              <a:solidFill>
                <a:srgbClr val="F5F5F5"/>
              </a:solidFill>
            </p:spPr>
          </p:sp>
        </p:grpSp>
        <p:sp>
          <p:nvSpPr>
            <p:cNvPr id="11" name="TextBox 11"/>
            <p:cNvSpPr txBox="1"/>
            <p:nvPr/>
          </p:nvSpPr>
          <p:spPr>
            <a:xfrm>
              <a:off x="2574360" y="5092205"/>
              <a:ext cx="14327747" cy="1961368"/>
            </a:xfrm>
            <a:prstGeom prst="rect">
              <a:avLst/>
            </a:prstGeom>
          </p:spPr>
          <p:txBody>
            <a:bodyPr lIns="0" tIns="0" rIns="0" bIns="0" rtlCol="0" anchor="t">
              <a:spAutoFit/>
            </a:bodyPr>
            <a:lstStyle/>
            <a:p>
              <a:pPr marL="0" lvl="0" indent="0" algn="ctr">
                <a:lnSpc>
                  <a:spcPts val="11615"/>
                </a:lnSpc>
              </a:pPr>
              <a:endParaRPr/>
            </a:p>
          </p:txBody>
        </p:sp>
        <p:sp>
          <p:nvSpPr>
            <p:cNvPr id="12" name="Freeform 12"/>
            <p:cNvSpPr/>
            <p:nvPr/>
          </p:nvSpPr>
          <p:spPr>
            <a:xfrm>
              <a:off x="714846" y="375845"/>
              <a:ext cx="17542863" cy="11413139"/>
            </a:xfrm>
            <a:custGeom>
              <a:avLst/>
              <a:gdLst/>
              <a:ahLst/>
              <a:cxnLst/>
              <a:rect l="l" t="t" r="r" b="b"/>
              <a:pathLst>
                <a:path w="17542863" h="11413139">
                  <a:moveTo>
                    <a:pt x="0" y="0"/>
                  </a:moveTo>
                  <a:lnTo>
                    <a:pt x="17542863" y="0"/>
                  </a:lnTo>
                  <a:lnTo>
                    <a:pt x="17542863" y="11413138"/>
                  </a:lnTo>
                  <a:lnTo>
                    <a:pt x="0" y="11413138"/>
                  </a:lnTo>
                  <a:lnTo>
                    <a:pt x="0" y="0"/>
                  </a:lnTo>
                  <a:close/>
                </a:path>
              </a:pathLst>
            </a:custGeom>
            <a:blipFill>
              <a:blip r:embed="rId4"/>
              <a:stretch>
                <a:fillRect l="-3390" r="-5272" b="-24015"/>
              </a:stretch>
            </a:blipFill>
          </p:spPr>
        </p:sp>
        <p:sp>
          <p:nvSpPr>
            <p:cNvPr id="13" name="TextBox 13"/>
            <p:cNvSpPr txBox="1"/>
            <p:nvPr/>
          </p:nvSpPr>
          <p:spPr>
            <a:xfrm>
              <a:off x="1627598" y="11389497"/>
              <a:ext cx="6642695" cy="487892"/>
            </a:xfrm>
            <a:prstGeom prst="rect">
              <a:avLst/>
            </a:prstGeom>
          </p:spPr>
          <p:txBody>
            <a:bodyPr lIns="0" tIns="0" rIns="0" bIns="0" rtlCol="0" anchor="t">
              <a:spAutoFit/>
            </a:bodyPr>
            <a:lstStyle/>
            <a:p>
              <a:pPr algn="ctr">
                <a:lnSpc>
                  <a:spcPts val="2800"/>
                </a:lnSpc>
                <a:spcBef>
                  <a:spcPct val="0"/>
                </a:spcBef>
              </a:pPr>
              <a:r>
                <a:rPr lang="en-US" sz="2000" b="1">
                  <a:solidFill>
                    <a:srgbClr val="8F9092"/>
                  </a:solidFill>
                  <a:latin typeface="Times New Roman Bold"/>
                  <a:ea typeface="Times New Roman Bold"/>
                  <a:cs typeface="Times New Roman Bold"/>
                  <a:sym typeface="Times New Roman Bold"/>
                </a:rPr>
                <a:t>Ember. (2024). Global Electricity Review 2024.</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36349" y="314630"/>
            <a:ext cx="18324349" cy="9416679"/>
          </a:xfrm>
          <a:prstGeom prst="rect">
            <a:avLst/>
          </a:prstGeom>
        </p:spPr>
      </p:pic>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30</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882410"/>
            <a:chOff x="0" y="0"/>
            <a:chExt cx="6186311" cy="1313309"/>
          </a:xfrm>
        </p:grpSpPr>
        <p:sp>
          <p:nvSpPr>
            <p:cNvPr id="3" name="Freeform 3"/>
            <p:cNvSpPr/>
            <p:nvPr/>
          </p:nvSpPr>
          <p:spPr>
            <a:xfrm>
              <a:off x="0" y="0"/>
              <a:ext cx="6186311" cy="1313309"/>
            </a:xfrm>
            <a:custGeom>
              <a:avLst/>
              <a:gdLst/>
              <a:ahLst/>
              <a:cxnLst/>
              <a:rect l="l" t="t" r="r" b="b"/>
              <a:pathLst>
                <a:path w="6186311" h="1313309">
                  <a:moveTo>
                    <a:pt x="0" y="0"/>
                  </a:moveTo>
                  <a:lnTo>
                    <a:pt x="6186311" y="0"/>
                  </a:lnTo>
                  <a:lnTo>
                    <a:pt x="6186311" y="1313309"/>
                  </a:lnTo>
                  <a:lnTo>
                    <a:pt x="0" y="1313309"/>
                  </a:lnTo>
                  <a:close/>
                </a:path>
              </a:pathLst>
            </a:custGeom>
            <a:solidFill>
              <a:srgbClr val="FFFAF1"/>
            </a:solidFill>
          </p:spPr>
        </p:sp>
      </p:grpSp>
      <p:grpSp>
        <p:nvGrpSpPr>
          <p:cNvPr id="4" name="Group 4"/>
          <p:cNvGrpSpPr/>
          <p:nvPr/>
        </p:nvGrpSpPr>
        <p:grpSpPr>
          <a:xfrm>
            <a:off x="0" y="0"/>
            <a:ext cx="7400703" cy="10287000"/>
            <a:chOff x="0" y="0"/>
            <a:chExt cx="872365" cy="1212590"/>
          </a:xfrm>
        </p:grpSpPr>
        <p:sp>
          <p:nvSpPr>
            <p:cNvPr id="5" name="Freeform 5"/>
            <p:cNvSpPr/>
            <p:nvPr/>
          </p:nvSpPr>
          <p:spPr>
            <a:xfrm>
              <a:off x="0" y="0"/>
              <a:ext cx="872365" cy="1212590"/>
            </a:xfrm>
            <a:custGeom>
              <a:avLst/>
              <a:gdLst/>
              <a:ahLst/>
              <a:cxnLst/>
              <a:rect l="l" t="t" r="r" b="b"/>
              <a:pathLst>
                <a:path w="872365" h="1212590">
                  <a:moveTo>
                    <a:pt x="0" y="0"/>
                  </a:moveTo>
                  <a:lnTo>
                    <a:pt x="872365" y="0"/>
                  </a:lnTo>
                  <a:lnTo>
                    <a:pt x="872365" y="1212590"/>
                  </a:lnTo>
                  <a:lnTo>
                    <a:pt x="0" y="1212590"/>
                  </a:lnTo>
                  <a:close/>
                </a:path>
              </a:pathLst>
            </a:custGeom>
            <a:blipFill>
              <a:blip r:embed="rId3"/>
              <a:stretch>
                <a:fillRect t="-1451" b="-594"/>
              </a:stretch>
            </a:blipFill>
          </p:spPr>
        </p:sp>
      </p:grpSp>
      <p:grpSp>
        <p:nvGrpSpPr>
          <p:cNvPr id="6" name="Group 6"/>
          <p:cNvGrpSpPr/>
          <p:nvPr/>
        </p:nvGrpSpPr>
        <p:grpSpPr>
          <a:xfrm>
            <a:off x="9659026" y="4630204"/>
            <a:ext cx="5963244" cy="4628096"/>
            <a:chOff x="0" y="0"/>
            <a:chExt cx="7950991" cy="6170795"/>
          </a:xfrm>
        </p:grpSpPr>
        <p:grpSp>
          <p:nvGrpSpPr>
            <p:cNvPr id="7" name="Group 7"/>
            <p:cNvGrpSpPr/>
            <p:nvPr/>
          </p:nvGrpSpPr>
          <p:grpSpPr>
            <a:xfrm>
              <a:off x="0" y="0"/>
              <a:ext cx="7950991" cy="2211750"/>
              <a:chOff x="0" y="0"/>
              <a:chExt cx="1570566" cy="436889"/>
            </a:xfrm>
          </p:grpSpPr>
          <p:sp>
            <p:nvSpPr>
              <p:cNvPr id="8" name="Freeform 8"/>
              <p:cNvSpPr/>
              <p:nvPr/>
            </p:nvSpPr>
            <p:spPr>
              <a:xfrm>
                <a:off x="0" y="0"/>
                <a:ext cx="1570566" cy="436889"/>
              </a:xfrm>
              <a:custGeom>
                <a:avLst/>
                <a:gdLst/>
                <a:ahLst/>
                <a:cxnLst/>
                <a:rect l="l" t="t" r="r" b="b"/>
                <a:pathLst>
                  <a:path w="1570566" h="436889">
                    <a:moveTo>
                      <a:pt x="66212" y="0"/>
                    </a:moveTo>
                    <a:lnTo>
                      <a:pt x="1504354" y="0"/>
                    </a:lnTo>
                    <a:cubicBezTo>
                      <a:pt x="1521915" y="0"/>
                      <a:pt x="1538756" y="6976"/>
                      <a:pt x="1551173" y="19393"/>
                    </a:cubicBezTo>
                    <a:cubicBezTo>
                      <a:pt x="1563590" y="31810"/>
                      <a:pt x="1570566" y="48651"/>
                      <a:pt x="1570566" y="66212"/>
                    </a:cubicBezTo>
                    <a:lnTo>
                      <a:pt x="1570566" y="370677"/>
                    </a:lnTo>
                    <a:cubicBezTo>
                      <a:pt x="1570566" y="407245"/>
                      <a:pt x="1540922" y="436889"/>
                      <a:pt x="1504354" y="436889"/>
                    </a:cubicBezTo>
                    <a:lnTo>
                      <a:pt x="66212" y="436889"/>
                    </a:lnTo>
                    <a:cubicBezTo>
                      <a:pt x="48651" y="436889"/>
                      <a:pt x="31810" y="429913"/>
                      <a:pt x="19393" y="417496"/>
                    </a:cubicBezTo>
                    <a:cubicBezTo>
                      <a:pt x="6976" y="405079"/>
                      <a:pt x="0" y="388237"/>
                      <a:pt x="0" y="370677"/>
                    </a:cubicBezTo>
                    <a:lnTo>
                      <a:pt x="0" y="66212"/>
                    </a:lnTo>
                    <a:cubicBezTo>
                      <a:pt x="0" y="48651"/>
                      <a:pt x="6976" y="31810"/>
                      <a:pt x="19393" y="19393"/>
                    </a:cubicBezTo>
                    <a:cubicBezTo>
                      <a:pt x="31810" y="6976"/>
                      <a:pt x="48651" y="0"/>
                      <a:pt x="66212" y="0"/>
                    </a:cubicBezTo>
                    <a:close/>
                  </a:path>
                </a:pathLst>
              </a:custGeom>
              <a:solidFill>
                <a:srgbClr val="FFF4E3"/>
              </a:solidFill>
            </p:spPr>
          </p:sp>
          <p:sp>
            <p:nvSpPr>
              <p:cNvPr id="9" name="TextBox 9"/>
              <p:cNvSpPr txBox="1"/>
              <p:nvPr/>
            </p:nvSpPr>
            <p:spPr>
              <a:xfrm>
                <a:off x="0" y="219075"/>
                <a:ext cx="1570566" cy="217814"/>
              </a:xfrm>
              <a:prstGeom prst="rect">
                <a:avLst/>
              </a:prstGeom>
            </p:spPr>
            <p:txBody>
              <a:bodyPr lIns="50800" tIns="50800" rIns="50800" bIns="50800" rtlCol="0" anchor="ctr"/>
              <a:lstStyle/>
              <a:p>
                <a:pPr algn="ctr">
                  <a:lnSpc>
                    <a:spcPts val="4312"/>
                  </a:lnSpc>
                </a:pPr>
                <a:r>
                  <a:rPr lang="en-US" sz="5600" b="1">
                    <a:solidFill>
                      <a:srgbClr val="4E5642"/>
                    </a:solidFill>
                    <a:latin typeface="Cooper BT Bold"/>
                    <a:ea typeface="Cooper BT Bold"/>
                    <a:cs typeface="Cooper BT Bold"/>
                    <a:sym typeface="Cooper BT Bold"/>
                  </a:rPr>
                  <a:t>Website User Study</a:t>
                </a:r>
              </a:p>
            </p:txBody>
          </p:sp>
        </p:grpSp>
        <p:grpSp>
          <p:nvGrpSpPr>
            <p:cNvPr id="10" name="Group 10"/>
            <p:cNvGrpSpPr/>
            <p:nvPr/>
          </p:nvGrpSpPr>
          <p:grpSpPr>
            <a:xfrm>
              <a:off x="0" y="3128654"/>
              <a:ext cx="7950991" cy="3042141"/>
              <a:chOff x="0" y="0"/>
              <a:chExt cx="1418429" cy="542707"/>
            </a:xfrm>
          </p:grpSpPr>
          <p:sp>
            <p:nvSpPr>
              <p:cNvPr id="11" name="Freeform 11"/>
              <p:cNvSpPr/>
              <p:nvPr/>
            </p:nvSpPr>
            <p:spPr>
              <a:xfrm>
                <a:off x="0" y="0"/>
                <a:ext cx="1418429" cy="542707"/>
              </a:xfrm>
              <a:custGeom>
                <a:avLst/>
                <a:gdLst/>
                <a:ahLst/>
                <a:cxnLst/>
                <a:rect l="l" t="t" r="r" b="b"/>
                <a:pathLst>
                  <a:path w="1418429" h="542707">
                    <a:moveTo>
                      <a:pt x="66212" y="0"/>
                    </a:moveTo>
                    <a:lnTo>
                      <a:pt x="1352217" y="0"/>
                    </a:lnTo>
                    <a:cubicBezTo>
                      <a:pt x="1369777" y="0"/>
                      <a:pt x="1386618" y="6976"/>
                      <a:pt x="1399036" y="19393"/>
                    </a:cubicBezTo>
                    <a:cubicBezTo>
                      <a:pt x="1411453" y="31810"/>
                      <a:pt x="1418429" y="48651"/>
                      <a:pt x="1418429" y="66212"/>
                    </a:cubicBezTo>
                    <a:lnTo>
                      <a:pt x="1418429" y="476495"/>
                    </a:lnTo>
                    <a:cubicBezTo>
                      <a:pt x="1418429" y="494056"/>
                      <a:pt x="1411453" y="510897"/>
                      <a:pt x="1399036" y="523314"/>
                    </a:cubicBezTo>
                    <a:cubicBezTo>
                      <a:pt x="1386618" y="535731"/>
                      <a:pt x="1369777" y="542707"/>
                      <a:pt x="1352217" y="542707"/>
                    </a:cubicBezTo>
                    <a:lnTo>
                      <a:pt x="66212" y="542707"/>
                    </a:lnTo>
                    <a:cubicBezTo>
                      <a:pt x="29644" y="542707"/>
                      <a:pt x="0" y="513063"/>
                      <a:pt x="0" y="476495"/>
                    </a:cubicBezTo>
                    <a:lnTo>
                      <a:pt x="0" y="66212"/>
                    </a:lnTo>
                    <a:cubicBezTo>
                      <a:pt x="0" y="48651"/>
                      <a:pt x="6976" y="31810"/>
                      <a:pt x="19393" y="19393"/>
                    </a:cubicBezTo>
                    <a:cubicBezTo>
                      <a:pt x="31810" y="6976"/>
                      <a:pt x="48651" y="0"/>
                      <a:pt x="66212" y="0"/>
                    </a:cubicBezTo>
                    <a:close/>
                  </a:path>
                </a:pathLst>
              </a:custGeom>
              <a:solidFill>
                <a:srgbClr val="FFF4E3"/>
              </a:solidFill>
            </p:spPr>
          </p:sp>
          <p:sp>
            <p:nvSpPr>
              <p:cNvPr id="12" name="TextBox 12"/>
              <p:cNvSpPr txBox="1"/>
              <p:nvPr/>
            </p:nvSpPr>
            <p:spPr>
              <a:xfrm>
                <a:off x="0" y="171450"/>
                <a:ext cx="1418429" cy="371257"/>
              </a:xfrm>
              <a:prstGeom prst="rect">
                <a:avLst/>
              </a:prstGeom>
            </p:spPr>
            <p:txBody>
              <a:bodyPr lIns="56249" tIns="56249" rIns="56249" bIns="56249" rtlCol="0" anchor="ctr"/>
              <a:lstStyle/>
              <a:p>
                <a:pPr algn="ctr">
                  <a:lnSpc>
                    <a:spcPts val="3465"/>
                  </a:lnSpc>
                </a:pPr>
                <a:endParaRPr/>
              </a:p>
              <a:p>
                <a:pPr algn="ctr">
                  <a:lnSpc>
                    <a:spcPts val="3465"/>
                  </a:lnSpc>
                </a:pPr>
                <a:endParaRPr/>
              </a:p>
            </p:txBody>
          </p:sp>
        </p:grpSp>
        <p:sp>
          <p:nvSpPr>
            <p:cNvPr id="13" name="AutoShape 13"/>
            <p:cNvSpPr/>
            <p:nvPr/>
          </p:nvSpPr>
          <p:spPr>
            <a:xfrm flipH="1">
              <a:off x="3975496" y="1817526"/>
              <a:ext cx="0" cy="1367345"/>
            </a:xfrm>
            <a:prstGeom prst="line">
              <a:avLst/>
            </a:prstGeom>
            <a:ln w="127000" cap="flat">
              <a:solidFill>
                <a:srgbClr val="FFF4E3"/>
              </a:solidFill>
              <a:prstDash val="solid"/>
              <a:headEnd type="none" w="sm" len="sm"/>
              <a:tailEnd type="arrow" w="med" len="sm"/>
            </a:ln>
          </p:spPr>
        </p:sp>
      </p:grpSp>
      <p:sp>
        <p:nvSpPr>
          <p:cNvPr id="14" name="TextBox 14"/>
          <p:cNvSpPr txBox="1"/>
          <p:nvPr/>
        </p:nvSpPr>
        <p:spPr>
          <a:xfrm>
            <a:off x="9659026" y="7264003"/>
            <a:ext cx="5445287" cy="615950"/>
          </a:xfrm>
          <a:prstGeom prst="rect">
            <a:avLst/>
          </a:prstGeom>
        </p:spPr>
        <p:txBody>
          <a:bodyPr lIns="0" tIns="0" rIns="0" bIns="0" rtlCol="0" anchor="t">
            <a:spAutoFit/>
          </a:bodyPr>
          <a:lstStyle/>
          <a:p>
            <a:pPr marL="755651" lvl="1" indent="-377825" algn="l">
              <a:lnSpc>
                <a:spcPts val="4900"/>
              </a:lnSpc>
              <a:spcBef>
                <a:spcPct val="0"/>
              </a:spcBef>
              <a:buFont typeface="Arial"/>
              <a:buChar char="•"/>
            </a:pPr>
            <a:r>
              <a:rPr lang="en-US" sz="3500">
                <a:solidFill>
                  <a:srgbClr val="4E5642"/>
                </a:solidFill>
                <a:latin typeface="Alice"/>
                <a:ea typeface="Alice"/>
                <a:cs typeface="Alice"/>
                <a:sym typeface="Alice"/>
              </a:rPr>
              <a:t>Pre Survey</a:t>
            </a:r>
          </a:p>
        </p:txBody>
      </p:sp>
      <p:sp>
        <p:nvSpPr>
          <p:cNvPr id="15" name="TextBox 15"/>
          <p:cNvSpPr txBox="1"/>
          <p:nvPr/>
        </p:nvSpPr>
        <p:spPr>
          <a:xfrm>
            <a:off x="7522925" y="822017"/>
            <a:ext cx="10765075" cy="2247900"/>
          </a:xfrm>
          <a:prstGeom prst="rect">
            <a:avLst/>
          </a:prstGeom>
        </p:spPr>
        <p:txBody>
          <a:bodyPr lIns="0" tIns="0" rIns="0" bIns="0" rtlCol="0" anchor="t">
            <a:spAutoFit/>
          </a:bodyPr>
          <a:lstStyle/>
          <a:p>
            <a:pPr algn="ctr">
              <a:lnSpc>
                <a:spcPts val="5896"/>
              </a:lnSpc>
            </a:pPr>
            <a:r>
              <a:rPr lang="en-US" sz="4913" b="1">
                <a:solidFill>
                  <a:srgbClr val="4F5642"/>
                </a:solidFill>
                <a:latin typeface="Cooper BT Bold"/>
                <a:ea typeface="Cooper BT Bold"/>
                <a:cs typeface="Cooper BT Bold"/>
                <a:sym typeface="Cooper BT Bold"/>
              </a:rPr>
              <a:t>Gath</a:t>
            </a:r>
            <a:r>
              <a:rPr lang="en-US" sz="4913" b="1" u="none">
                <a:solidFill>
                  <a:srgbClr val="4F5642"/>
                </a:solidFill>
                <a:latin typeface="Cooper BT Bold"/>
                <a:ea typeface="Cooper BT Bold"/>
                <a:cs typeface="Cooper BT Bold"/>
                <a:sym typeface="Cooper BT Bold"/>
              </a:rPr>
              <a:t>er feedback on how effectively the website motivates the public</a:t>
            </a:r>
          </a:p>
        </p:txBody>
      </p:sp>
      <p:sp>
        <p:nvSpPr>
          <p:cNvPr id="16" name="TextBox 16"/>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31</a:t>
            </a:r>
          </a:p>
        </p:txBody>
      </p:sp>
      <p:sp>
        <p:nvSpPr>
          <p:cNvPr id="17" name="TextBox 17"/>
          <p:cNvSpPr txBox="1"/>
          <p:nvPr/>
        </p:nvSpPr>
        <p:spPr>
          <a:xfrm>
            <a:off x="9659026" y="7794228"/>
            <a:ext cx="5598050" cy="615950"/>
          </a:xfrm>
          <a:prstGeom prst="rect">
            <a:avLst/>
          </a:prstGeom>
        </p:spPr>
        <p:txBody>
          <a:bodyPr lIns="0" tIns="0" rIns="0" bIns="0" rtlCol="0" anchor="t">
            <a:spAutoFit/>
          </a:bodyPr>
          <a:lstStyle/>
          <a:p>
            <a:pPr marL="755651" lvl="1" indent="-377825" algn="l">
              <a:lnSpc>
                <a:spcPts val="4900"/>
              </a:lnSpc>
              <a:spcBef>
                <a:spcPct val="0"/>
              </a:spcBef>
              <a:buFont typeface="Arial"/>
              <a:buChar char="•"/>
            </a:pPr>
            <a:r>
              <a:rPr lang="en-US" sz="3500">
                <a:solidFill>
                  <a:srgbClr val="4E5642"/>
                </a:solidFill>
                <a:latin typeface="Alice"/>
                <a:ea typeface="Alice"/>
                <a:cs typeface="Alice"/>
                <a:sym typeface="Alice"/>
              </a:rPr>
              <a:t>Experience the Website</a:t>
            </a:r>
          </a:p>
        </p:txBody>
      </p:sp>
      <p:sp>
        <p:nvSpPr>
          <p:cNvPr id="18" name="TextBox 18"/>
          <p:cNvSpPr txBox="1"/>
          <p:nvPr/>
        </p:nvSpPr>
        <p:spPr>
          <a:xfrm>
            <a:off x="9659026" y="8324453"/>
            <a:ext cx="5445287" cy="615950"/>
          </a:xfrm>
          <a:prstGeom prst="rect">
            <a:avLst/>
          </a:prstGeom>
        </p:spPr>
        <p:txBody>
          <a:bodyPr lIns="0" tIns="0" rIns="0" bIns="0" rtlCol="0" anchor="t">
            <a:spAutoFit/>
          </a:bodyPr>
          <a:lstStyle/>
          <a:p>
            <a:pPr marL="755651" lvl="1" indent="-377825" algn="l">
              <a:lnSpc>
                <a:spcPts val="4900"/>
              </a:lnSpc>
              <a:spcBef>
                <a:spcPct val="0"/>
              </a:spcBef>
              <a:buFont typeface="Arial"/>
              <a:buChar char="•"/>
            </a:pPr>
            <a:r>
              <a:rPr lang="en-US" sz="3500">
                <a:solidFill>
                  <a:srgbClr val="4E5642"/>
                </a:solidFill>
                <a:latin typeface="Alice"/>
                <a:ea typeface="Alice"/>
                <a:cs typeface="Alice"/>
                <a:sym typeface="Alice"/>
              </a:rPr>
              <a:t>Post Survey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253898"/>
            <a:chOff x="0" y="0"/>
            <a:chExt cx="6186311" cy="762430"/>
          </a:xfrm>
        </p:grpSpPr>
        <p:sp>
          <p:nvSpPr>
            <p:cNvPr id="3" name="Freeform 3"/>
            <p:cNvSpPr/>
            <p:nvPr/>
          </p:nvSpPr>
          <p:spPr>
            <a:xfrm>
              <a:off x="0" y="0"/>
              <a:ext cx="6186311" cy="762430"/>
            </a:xfrm>
            <a:custGeom>
              <a:avLst/>
              <a:gdLst/>
              <a:ahLst/>
              <a:cxnLst/>
              <a:rect l="l" t="t" r="r" b="b"/>
              <a:pathLst>
                <a:path w="6186311" h="762430">
                  <a:moveTo>
                    <a:pt x="0" y="0"/>
                  </a:moveTo>
                  <a:lnTo>
                    <a:pt x="6186311" y="0"/>
                  </a:lnTo>
                  <a:lnTo>
                    <a:pt x="6186311" y="762430"/>
                  </a:lnTo>
                  <a:lnTo>
                    <a:pt x="0" y="762430"/>
                  </a:lnTo>
                  <a:close/>
                </a:path>
              </a:pathLst>
            </a:custGeom>
            <a:solidFill>
              <a:srgbClr val="FFFAF1"/>
            </a:solidFill>
          </p:spPr>
        </p:sp>
      </p:grpSp>
      <p:pic>
        <p:nvPicPr>
          <p:cNvPr id="4" name="Picture 4"/>
          <p:cNvPicPr>
            <a:picLocks noChangeAspect="1"/>
          </p:cNvPicPr>
          <p:nvPr/>
        </p:nvPicPr>
        <p:blipFill>
          <a:blip r:embed="rId3"/>
          <a:stretch>
            <a:fillRect/>
          </a:stretch>
        </p:blipFill>
        <p:spPr>
          <a:xfrm>
            <a:off x="3768764" y="2328057"/>
            <a:ext cx="13969274" cy="8696695"/>
          </a:xfrm>
          <a:prstGeom prst="rect">
            <a:avLst/>
          </a:prstGeom>
        </p:spPr>
      </p:pic>
      <p:sp>
        <p:nvSpPr>
          <p:cNvPr id="5" name="Freeform 5"/>
          <p:cNvSpPr/>
          <p:nvPr/>
        </p:nvSpPr>
        <p:spPr>
          <a:xfrm>
            <a:off x="0" y="0"/>
            <a:ext cx="18288000" cy="2253898"/>
          </a:xfrm>
          <a:custGeom>
            <a:avLst/>
            <a:gdLst/>
            <a:ahLst/>
            <a:cxnLst/>
            <a:rect l="l" t="t" r="r" b="b"/>
            <a:pathLst>
              <a:path w="18288000" h="2253898">
                <a:moveTo>
                  <a:pt x="0" y="0"/>
                </a:moveTo>
                <a:lnTo>
                  <a:pt x="18288000" y="0"/>
                </a:lnTo>
                <a:lnTo>
                  <a:pt x="18288000" y="2253898"/>
                </a:lnTo>
                <a:lnTo>
                  <a:pt x="0" y="2253898"/>
                </a:lnTo>
                <a:lnTo>
                  <a:pt x="0" y="0"/>
                </a:lnTo>
                <a:close/>
              </a:path>
            </a:pathLst>
          </a:custGeom>
          <a:blipFill>
            <a:blip r:embed="rId4">
              <a:alphaModFix amt="30000"/>
            </a:blip>
            <a:stretch>
              <a:fillRect t="-204299" b="-210428"/>
            </a:stretch>
          </a:blipFill>
        </p:spPr>
      </p:sp>
      <p:grpSp>
        <p:nvGrpSpPr>
          <p:cNvPr id="6" name="Group 6"/>
          <p:cNvGrpSpPr/>
          <p:nvPr/>
        </p:nvGrpSpPr>
        <p:grpSpPr>
          <a:xfrm>
            <a:off x="1028700" y="1521920"/>
            <a:ext cx="2093042" cy="916305"/>
            <a:chOff x="0" y="0"/>
            <a:chExt cx="551254" cy="241331"/>
          </a:xfrm>
        </p:grpSpPr>
        <p:sp>
          <p:nvSpPr>
            <p:cNvPr id="7" name="Freeform 7"/>
            <p:cNvSpPr/>
            <p:nvPr/>
          </p:nvSpPr>
          <p:spPr>
            <a:xfrm>
              <a:off x="0" y="0"/>
              <a:ext cx="551254" cy="241331"/>
            </a:xfrm>
            <a:custGeom>
              <a:avLst/>
              <a:gdLst/>
              <a:ahLst/>
              <a:cxnLst/>
              <a:rect l="l" t="t" r="r" b="b"/>
              <a:pathLst>
                <a:path w="551254" h="241331">
                  <a:moveTo>
                    <a:pt x="88773" y="0"/>
                  </a:moveTo>
                  <a:lnTo>
                    <a:pt x="462481" y="0"/>
                  </a:lnTo>
                  <a:cubicBezTo>
                    <a:pt x="511509" y="0"/>
                    <a:pt x="551254" y="39745"/>
                    <a:pt x="551254" y="88773"/>
                  </a:cubicBezTo>
                  <a:lnTo>
                    <a:pt x="551254" y="152558"/>
                  </a:lnTo>
                  <a:cubicBezTo>
                    <a:pt x="551254" y="201586"/>
                    <a:pt x="511509" y="241331"/>
                    <a:pt x="462481" y="241331"/>
                  </a:cubicBezTo>
                  <a:lnTo>
                    <a:pt x="88773" y="241331"/>
                  </a:lnTo>
                  <a:cubicBezTo>
                    <a:pt x="39745" y="241331"/>
                    <a:pt x="0" y="201586"/>
                    <a:pt x="0" y="152558"/>
                  </a:cubicBezTo>
                  <a:lnTo>
                    <a:pt x="0" y="88773"/>
                  </a:lnTo>
                  <a:cubicBezTo>
                    <a:pt x="0" y="39745"/>
                    <a:pt x="39745" y="0"/>
                    <a:pt x="88773" y="0"/>
                  </a:cubicBezTo>
                  <a:close/>
                </a:path>
              </a:pathLst>
            </a:custGeom>
            <a:solidFill>
              <a:srgbClr val="4E5642"/>
            </a:solidFill>
          </p:spPr>
        </p:sp>
        <p:sp>
          <p:nvSpPr>
            <p:cNvPr id="8" name="TextBox 8"/>
            <p:cNvSpPr txBox="1"/>
            <p:nvPr/>
          </p:nvSpPr>
          <p:spPr>
            <a:xfrm>
              <a:off x="0" y="-95250"/>
              <a:ext cx="551254" cy="336581"/>
            </a:xfrm>
            <a:prstGeom prst="rect">
              <a:avLst/>
            </a:prstGeom>
          </p:spPr>
          <p:txBody>
            <a:bodyPr lIns="50800" tIns="50800" rIns="50800" bIns="50800" rtlCol="0" anchor="ctr"/>
            <a:lstStyle/>
            <a:p>
              <a:pPr algn="ctr">
                <a:lnSpc>
                  <a:spcPts val="6299"/>
                </a:lnSpc>
              </a:pPr>
              <a:r>
                <a:rPr lang="en-US" sz="4500">
                  <a:solidFill>
                    <a:srgbClr val="F5F5F5"/>
                  </a:solidFill>
                  <a:latin typeface="Alice Bold"/>
                  <a:ea typeface="Alice Bold"/>
                  <a:cs typeface="Alice Bold"/>
                  <a:sym typeface="Alice Bold"/>
                </a:rPr>
                <a:t>N = 14</a:t>
              </a:r>
            </a:p>
          </p:txBody>
        </p:sp>
      </p:grpSp>
      <p:grpSp>
        <p:nvGrpSpPr>
          <p:cNvPr id="9" name="Group 9"/>
          <p:cNvGrpSpPr/>
          <p:nvPr/>
        </p:nvGrpSpPr>
        <p:grpSpPr>
          <a:xfrm>
            <a:off x="480505" y="2438225"/>
            <a:ext cx="501196" cy="50119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BE5"/>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792"/>
                </a:lnSpc>
              </a:pPr>
              <a:endParaRPr/>
            </a:p>
          </p:txBody>
        </p:sp>
      </p:grpSp>
      <p:sp>
        <p:nvSpPr>
          <p:cNvPr id="12" name="TextBox 12"/>
          <p:cNvSpPr txBox="1"/>
          <p:nvPr/>
        </p:nvSpPr>
        <p:spPr>
          <a:xfrm>
            <a:off x="3761463" y="327253"/>
            <a:ext cx="10765075" cy="933450"/>
          </a:xfrm>
          <a:prstGeom prst="rect">
            <a:avLst/>
          </a:prstGeom>
        </p:spPr>
        <p:txBody>
          <a:bodyPr lIns="0" tIns="0" rIns="0" bIns="0" rtlCol="0" anchor="t">
            <a:spAutoFit/>
          </a:bodyPr>
          <a:lstStyle/>
          <a:p>
            <a:pPr algn="ctr">
              <a:lnSpc>
                <a:spcPts val="7216"/>
              </a:lnSpc>
            </a:pPr>
            <a:r>
              <a:rPr lang="en-US" sz="6013" b="1">
                <a:solidFill>
                  <a:srgbClr val="4F5642"/>
                </a:solidFill>
                <a:latin typeface="Cooper BT Bold"/>
                <a:ea typeface="Cooper BT Bold"/>
                <a:cs typeface="Cooper BT Bold"/>
                <a:sym typeface="Cooper BT Bold"/>
              </a:rPr>
              <a:t>Pre and Post Survey Results</a:t>
            </a:r>
          </a:p>
        </p:txBody>
      </p:sp>
      <p:sp>
        <p:nvSpPr>
          <p:cNvPr id="13" name="TextBox 1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32</a:t>
            </a:r>
          </a:p>
        </p:txBody>
      </p:sp>
      <p:sp>
        <p:nvSpPr>
          <p:cNvPr id="14" name="TextBox 14"/>
          <p:cNvSpPr txBox="1"/>
          <p:nvPr/>
        </p:nvSpPr>
        <p:spPr>
          <a:xfrm>
            <a:off x="1105166" y="8305767"/>
            <a:ext cx="3604151" cy="790176"/>
          </a:xfrm>
          <a:prstGeom prst="rect">
            <a:avLst/>
          </a:prstGeom>
        </p:spPr>
        <p:txBody>
          <a:bodyPr lIns="0" tIns="0" rIns="0" bIns="0" rtlCol="0" anchor="t">
            <a:spAutoFit/>
          </a:bodyPr>
          <a:lstStyle/>
          <a:p>
            <a:pPr algn="ctr">
              <a:lnSpc>
                <a:spcPts val="3171"/>
              </a:lnSpc>
              <a:spcBef>
                <a:spcPct val="0"/>
              </a:spcBef>
            </a:pPr>
            <a:r>
              <a:rPr lang="en-US" sz="2265">
                <a:solidFill>
                  <a:srgbClr val="FFFFFF"/>
                </a:solidFill>
                <a:latin typeface="Alice Bold"/>
                <a:ea typeface="Alice Bold"/>
                <a:cs typeface="Alice Bold"/>
                <a:sym typeface="Alice Bold"/>
              </a:rPr>
              <a:t>I feel knowledgeable about residential electrification.</a:t>
            </a:r>
          </a:p>
        </p:txBody>
      </p:sp>
      <p:sp>
        <p:nvSpPr>
          <p:cNvPr id="15" name="TextBox 15"/>
          <p:cNvSpPr txBox="1"/>
          <p:nvPr/>
        </p:nvSpPr>
        <p:spPr>
          <a:xfrm>
            <a:off x="1105166" y="6670359"/>
            <a:ext cx="3604151" cy="1090035"/>
          </a:xfrm>
          <a:prstGeom prst="rect">
            <a:avLst/>
          </a:prstGeom>
        </p:spPr>
        <p:txBody>
          <a:bodyPr lIns="0" tIns="0" rIns="0" bIns="0" rtlCol="0" anchor="t">
            <a:spAutoFit/>
          </a:bodyPr>
          <a:lstStyle/>
          <a:p>
            <a:pPr algn="ctr">
              <a:lnSpc>
                <a:spcPts val="2919"/>
              </a:lnSpc>
              <a:spcBef>
                <a:spcPct val="0"/>
              </a:spcBef>
            </a:pPr>
            <a:r>
              <a:rPr lang="en-US" sz="2085">
                <a:solidFill>
                  <a:srgbClr val="FFFFFF"/>
                </a:solidFill>
                <a:latin typeface="Alice Bold"/>
                <a:ea typeface="Alice Bold"/>
                <a:cs typeface="Alice Bold"/>
                <a:sym typeface="Alice Bold"/>
              </a:rPr>
              <a:t>I understand the potential cost savings my household could achieve by electrifying.</a:t>
            </a:r>
          </a:p>
        </p:txBody>
      </p:sp>
      <p:sp>
        <p:nvSpPr>
          <p:cNvPr id="16" name="TextBox 16"/>
          <p:cNvSpPr txBox="1"/>
          <p:nvPr/>
        </p:nvSpPr>
        <p:spPr>
          <a:xfrm>
            <a:off x="1105166" y="3953115"/>
            <a:ext cx="3604151" cy="1090035"/>
          </a:xfrm>
          <a:prstGeom prst="rect">
            <a:avLst/>
          </a:prstGeom>
        </p:spPr>
        <p:txBody>
          <a:bodyPr lIns="0" tIns="0" rIns="0" bIns="0" rtlCol="0" anchor="t">
            <a:spAutoFit/>
          </a:bodyPr>
          <a:lstStyle/>
          <a:p>
            <a:pPr algn="ctr">
              <a:lnSpc>
                <a:spcPts val="2919"/>
              </a:lnSpc>
              <a:spcBef>
                <a:spcPct val="0"/>
              </a:spcBef>
            </a:pPr>
            <a:r>
              <a:rPr lang="en-US" sz="2085">
                <a:solidFill>
                  <a:srgbClr val="FFFFFF"/>
                </a:solidFill>
                <a:latin typeface="Alice Bold"/>
                <a:ea typeface="Alice Bold"/>
                <a:cs typeface="Alice Bold"/>
                <a:sym typeface="Alice Bold"/>
              </a:rPr>
              <a:t>I feel motivated to adopt electrification in my own home.</a:t>
            </a:r>
          </a:p>
        </p:txBody>
      </p:sp>
      <p:sp>
        <p:nvSpPr>
          <p:cNvPr id="17" name="TextBox 17"/>
          <p:cNvSpPr txBox="1"/>
          <p:nvPr/>
        </p:nvSpPr>
        <p:spPr>
          <a:xfrm>
            <a:off x="1105166" y="5238448"/>
            <a:ext cx="3604151" cy="1135368"/>
          </a:xfrm>
          <a:prstGeom prst="rect">
            <a:avLst/>
          </a:prstGeom>
        </p:spPr>
        <p:txBody>
          <a:bodyPr lIns="0" tIns="0" rIns="0" bIns="0" rtlCol="0" anchor="t">
            <a:spAutoFit/>
          </a:bodyPr>
          <a:lstStyle/>
          <a:p>
            <a:pPr algn="ctr">
              <a:lnSpc>
                <a:spcPts val="3045"/>
              </a:lnSpc>
              <a:spcBef>
                <a:spcPct val="0"/>
              </a:spcBef>
            </a:pPr>
            <a:r>
              <a:rPr lang="en-US" sz="2175">
                <a:solidFill>
                  <a:srgbClr val="FFFFFF"/>
                </a:solidFill>
                <a:latin typeface="Alice Bold"/>
                <a:ea typeface="Alice Bold"/>
                <a:cs typeface="Alice Bold"/>
                <a:sym typeface="Alice Bold"/>
              </a:rPr>
              <a:t>I intend to replace fossil-fuel machines with electric alternatives.</a:t>
            </a:r>
          </a:p>
        </p:txBody>
      </p:sp>
      <p:sp>
        <p:nvSpPr>
          <p:cNvPr id="18" name="TextBox 18"/>
          <p:cNvSpPr txBox="1"/>
          <p:nvPr/>
        </p:nvSpPr>
        <p:spPr>
          <a:xfrm>
            <a:off x="3335371" y="1380950"/>
            <a:ext cx="11617257" cy="600075"/>
          </a:xfrm>
          <a:prstGeom prst="rect">
            <a:avLst/>
          </a:prstGeom>
        </p:spPr>
        <p:txBody>
          <a:bodyPr lIns="0" tIns="0" rIns="0" bIns="0" rtlCol="0" anchor="t">
            <a:spAutoFit/>
          </a:bodyPr>
          <a:lstStyle/>
          <a:p>
            <a:pPr algn="ctr">
              <a:lnSpc>
                <a:spcPts val="4799"/>
              </a:lnSpc>
            </a:pPr>
            <a:r>
              <a:rPr lang="en-US" sz="3999" b="1">
                <a:solidFill>
                  <a:srgbClr val="4E5642"/>
                </a:solidFill>
                <a:latin typeface="Cooper BT Bold"/>
                <a:ea typeface="Cooper BT Bold"/>
                <a:cs typeface="Cooper BT Bold"/>
                <a:sym typeface="Cooper BT Bold"/>
              </a:rPr>
              <a:t>Website Content Effectiveness</a:t>
            </a:r>
          </a:p>
        </p:txBody>
      </p:sp>
      <p:sp>
        <p:nvSpPr>
          <p:cNvPr id="19" name="TextBox 19"/>
          <p:cNvSpPr txBox="1"/>
          <p:nvPr/>
        </p:nvSpPr>
        <p:spPr>
          <a:xfrm>
            <a:off x="5372870" y="2415838"/>
            <a:ext cx="11423771" cy="1076325"/>
          </a:xfrm>
          <a:prstGeom prst="rect">
            <a:avLst/>
          </a:prstGeom>
        </p:spPr>
        <p:txBody>
          <a:bodyPr lIns="0" tIns="0" rIns="0" bIns="0" rtlCol="0" anchor="t">
            <a:spAutoFit/>
          </a:bodyPr>
          <a:lstStyle/>
          <a:p>
            <a:pPr algn="ctr">
              <a:lnSpc>
                <a:spcPts val="4200"/>
              </a:lnSpc>
            </a:pPr>
            <a:r>
              <a:rPr lang="en-US" sz="3500" b="1">
                <a:solidFill>
                  <a:srgbClr val="F5F5F5"/>
                </a:solidFill>
                <a:latin typeface="Cooper BT Bold"/>
                <a:ea typeface="Cooper BT Bold"/>
                <a:cs typeface="Cooper BT Bold"/>
                <a:sym typeface="Cooper BT Bold"/>
              </a:rPr>
              <a:t>Please indicate how much you agree or disagree with each statement.</a:t>
            </a:r>
          </a:p>
        </p:txBody>
      </p:sp>
      <p:sp>
        <p:nvSpPr>
          <p:cNvPr id="20" name="TextBox 20"/>
          <p:cNvSpPr txBox="1"/>
          <p:nvPr/>
        </p:nvSpPr>
        <p:spPr>
          <a:xfrm>
            <a:off x="4035026" y="9759047"/>
            <a:ext cx="2331570"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(Strongly Disagree)</a:t>
            </a:r>
          </a:p>
        </p:txBody>
      </p:sp>
      <p:sp>
        <p:nvSpPr>
          <p:cNvPr id="21" name="TextBox 21"/>
          <p:cNvSpPr txBox="1"/>
          <p:nvPr/>
        </p:nvSpPr>
        <p:spPr>
          <a:xfrm>
            <a:off x="7293853" y="9759047"/>
            <a:ext cx="1315766"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(Disagree)</a:t>
            </a:r>
          </a:p>
        </p:txBody>
      </p:sp>
      <p:sp>
        <p:nvSpPr>
          <p:cNvPr id="22" name="TextBox 22"/>
          <p:cNvSpPr txBox="1"/>
          <p:nvPr/>
        </p:nvSpPr>
        <p:spPr>
          <a:xfrm>
            <a:off x="10095518" y="9759047"/>
            <a:ext cx="1315766"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(Neutral)</a:t>
            </a:r>
          </a:p>
        </p:txBody>
      </p:sp>
      <p:sp>
        <p:nvSpPr>
          <p:cNvPr id="23" name="TextBox 23"/>
          <p:cNvSpPr txBox="1"/>
          <p:nvPr/>
        </p:nvSpPr>
        <p:spPr>
          <a:xfrm>
            <a:off x="12897184" y="9759047"/>
            <a:ext cx="1315766"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(Agree)</a:t>
            </a:r>
          </a:p>
        </p:txBody>
      </p:sp>
      <p:sp>
        <p:nvSpPr>
          <p:cNvPr id="24" name="TextBox 24"/>
          <p:cNvSpPr txBox="1"/>
          <p:nvPr/>
        </p:nvSpPr>
        <p:spPr>
          <a:xfrm>
            <a:off x="15363800" y="9759047"/>
            <a:ext cx="1895500"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(Strongly Agree)</a:t>
            </a:r>
          </a:p>
        </p:txBody>
      </p:sp>
      <p:grpSp>
        <p:nvGrpSpPr>
          <p:cNvPr id="25" name="Group 25"/>
          <p:cNvGrpSpPr/>
          <p:nvPr/>
        </p:nvGrpSpPr>
        <p:grpSpPr>
          <a:xfrm>
            <a:off x="480505" y="3191490"/>
            <a:ext cx="501196" cy="50119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C85A"/>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792"/>
                </a:lnSpc>
              </a:pPr>
              <a:endParaRPr/>
            </a:p>
          </p:txBody>
        </p:sp>
      </p:grpSp>
      <p:sp>
        <p:nvSpPr>
          <p:cNvPr id="28" name="TextBox 28"/>
          <p:cNvSpPr txBox="1"/>
          <p:nvPr/>
        </p:nvSpPr>
        <p:spPr>
          <a:xfrm>
            <a:off x="1105166" y="3260590"/>
            <a:ext cx="2785020" cy="340100"/>
          </a:xfrm>
          <a:prstGeom prst="rect">
            <a:avLst/>
          </a:prstGeom>
        </p:spPr>
        <p:txBody>
          <a:bodyPr lIns="0" tIns="0" rIns="0" bIns="0" rtlCol="0" anchor="t">
            <a:spAutoFit/>
          </a:bodyPr>
          <a:lstStyle/>
          <a:p>
            <a:pPr algn="l">
              <a:lnSpc>
                <a:spcPts val="2779"/>
              </a:lnSpc>
              <a:spcBef>
                <a:spcPct val="0"/>
              </a:spcBef>
            </a:pPr>
            <a:r>
              <a:rPr lang="en-US" sz="1985" i="1">
                <a:solidFill>
                  <a:srgbClr val="F5F5F5"/>
                </a:solidFill>
                <a:latin typeface="Alice Italics"/>
                <a:ea typeface="Alice Italics"/>
                <a:cs typeface="Alice Italics"/>
                <a:sym typeface="Alice Italics"/>
              </a:rPr>
              <a:t>Post-Survey Responses</a:t>
            </a:r>
          </a:p>
        </p:txBody>
      </p:sp>
      <p:sp>
        <p:nvSpPr>
          <p:cNvPr id="29" name="TextBox 29"/>
          <p:cNvSpPr txBox="1"/>
          <p:nvPr/>
        </p:nvSpPr>
        <p:spPr>
          <a:xfrm>
            <a:off x="1105166" y="2499723"/>
            <a:ext cx="2785020" cy="340100"/>
          </a:xfrm>
          <a:prstGeom prst="rect">
            <a:avLst/>
          </a:prstGeom>
        </p:spPr>
        <p:txBody>
          <a:bodyPr lIns="0" tIns="0" rIns="0" bIns="0" rtlCol="0" anchor="t">
            <a:spAutoFit/>
          </a:bodyPr>
          <a:lstStyle/>
          <a:p>
            <a:pPr algn="l">
              <a:lnSpc>
                <a:spcPts val="2779"/>
              </a:lnSpc>
              <a:spcBef>
                <a:spcPct val="0"/>
              </a:spcBef>
            </a:pPr>
            <a:r>
              <a:rPr lang="en-US" sz="1985" i="1">
                <a:solidFill>
                  <a:srgbClr val="F5F5F5"/>
                </a:solidFill>
                <a:latin typeface="Alice Italics"/>
                <a:ea typeface="Alice Italics"/>
                <a:cs typeface="Alice Italics"/>
                <a:sym typeface="Alice Italics"/>
              </a:rPr>
              <a:t>Pre-Survey Responses</a:t>
            </a:r>
          </a:p>
        </p:txBody>
      </p:sp>
      <p:sp>
        <p:nvSpPr>
          <p:cNvPr id="30" name="TextBox 30"/>
          <p:cNvSpPr txBox="1"/>
          <p:nvPr/>
        </p:nvSpPr>
        <p:spPr>
          <a:xfrm>
            <a:off x="10599292" y="3632440"/>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BC85A"/>
                </a:solidFill>
                <a:latin typeface="Alice Bold"/>
                <a:ea typeface="Alice Bold"/>
                <a:cs typeface="Alice Bold"/>
                <a:sym typeface="Alice Bold"/>
              </a:rPr>
              <a:t>3.33</a:t>
            </a:r>
          </a:p>
        </p:txBody>
      </p:sp>
      <p:sp>
        <p:nvSpPr>
          <p:cNvPr id="31" name="TextBox 31"/>
          <p:cNvSpPr txBox="1"/>
          <p:nvPr/>
        </p:nvSpPr>
        <p:spPr>
          <a:xfrm>
            <a:off x="13109027" y="4303127"/>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5F5F5"/>
                </a:solidFill>
                <a:latin typeface="Alice Bold"/>
                <a:ea typeface="Alice Bold"/>
                <a:cs typeface="Alice Bold"/>
                <a:sym typeface="Alice Bold"/>
              </a:rPr>
              <a:t>4.23</a:t>
            </a:r>
          </a:p>
        </p:txBody>
      </p:sp>
      <p:sp>
        <p:nvSpPr>
          <p:cNvPr id="32" name="TextBox 32"/>
          <p:cNvSpPr txBox="1"/>
          <p:nvPr/>
        </p:nvSpPr>
        <p:spPr>
          <a:xfrm>
            <a:off x="9685751" y="5079391"/>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8CA5E"/>
                </a:solidFill>
                <a:latin typeface="Alice Bold"/>
                <a:ea typeface="Alice Bold"/>
                <a:cs typeface="Alice Bold"/>
                <a:sym typeface="Alice Bold"/>
              </a:rPr>
              <a:t>3.00</a:t>
            </a:r>
          </a:p>
        </p:txBody>
      </p:sp>
      <p:sp>
        <p:nvSpPr>
          <p:cNvPr id="33" name="TextBox 33"/>
          <p:cNvSpPr txBox="1"/>
          <p:nvPr/>
        </p:nvSpPr>
        <p:spPr>
          <a:xfrm>
            <a:off x="11983586" y="5749660"/>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5F5F5"/>
                </a:solidFill>
                <a:latin typeface="Alice Bold"/>
                <a:ea typeface="Alice Bold"/>
                <a:cs typeface="Alice Bold"/>
                <a:sym typeface="Alice Bold"/>
              </a:rPr>
              <a:t>3.83</a:t>
            </a:r>
          </a:p>
        </p:txBody>
      </p:sp>
      <p:sp>
        <p:nvSpPr>
          <p:cNvPr id="34" name="TextBox 34"/>
          <p:cNvSpPr txBox="1"/>
          <p:nvPr/>
        </p:nvSpPr>
        <p:spPr>
          <a:xfrm>
            <a:off x="11765955" y="6523460"/>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8CA5E"/>
                </a:solidFill>
                <a:latin typeface="Alice Bold"/>
                <a:ea typeface="Alice Bold"/>
                <a:cs typeface="Alice Bold"/>
                <a:sym typeface="Alice Bold"/>
              </a:rPr>
              <a:t>3.75</a:t>
            </a:r>
          </a:p>
        </p:txBody>
      </p:sp>
      <p:sp>
        <p:nvSpPr>
          <p:cNvPr id="35" name="TextBox 35"/>
          <p:cNvSpPr txBox="1"/>
          <p:nvPr/>
        </p:nvSpPr>
        <p:spPr>
          <a:xfrm>
            <a:off x="13627910" y="7188444"/>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5F5F5"/>
                </a:solidFill>
                <a:latin typeface="Alice Bold"/>
                <a:ea typeface="Alice Bold"/>
                <a:cs typeface="Alice Bold"/>
                <a:sym typeface="Alice Bold"/>
              </a:rPr>
              <a:t>4.42</a:t>
            </a:r>
          </a:p>
        </p:txBody>
      </p:sp>
      <p:sp>
        <p:nvSpPr>
          <p:cNvPr id="36" name="TextBox 36"/>
          <p:cNvSpPr txBox="1"/>
          <p:nvPr/>
        </p:nvSpPr>
        <p:spPr>
          <a:xfrm>
            <a:off x="11294421" y="7962243"/>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8CA5E"/>
                </a:solidFill>
                <a:latin typeface="Alice Bold"/>
                <a:ea typeface="Alice Bold"/>
                <a:cs typeface="Alice Bold"/>
                <a:sym typeface="Alice Bold"/>
              </a:rPr>
              <a:t>3.58</a:t>
            </a:r>
          </a:p>
        </p:txBody>
      </p:sp>
      <p:sp>
        <p:nvSpPr>
          <p:cNvPr id="37" name="TextBox 37"/>
          <p:cNvSpPr txBox="1"/>
          <p:nvPr/>
        </p:nvSpPr>
        <p:spPr>
          <a:xfrm>
            <a:off x="12225398" y="8639318"/>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5F5F5"/>
                </a:solidFill>
                <a:latin typeface="Alice Bold"/>
                <a:ea typeface="Alice Bold"/>
                <a:cs typeface="Alice Bold"/>
                <a:sym typeface="Alice Bold"/>
              </a:rPr>
              <a:t>3.92</a:t>
            </a:r>
          </a:p>
        </p:txBody>
      </p:sp>
      <p:grpSp>
        <p:nvGrpSpPr>
          <p:cNvPr id="38" name="Group 38"/>
          <p:cNvGrpSpPr/>
          <p:nvPr/>
        </p:nvGrpSpPr>
        <p:grpSpPr>
          <a:xfrm>
            <a:off x="11829499" y="3585577"/>
            <a:ext cx="2383450" cy="622300"/>
            <a:chOff x="0" y="0"/>
            <a:chExt cx="3177933" cy="829734"/>
          </a:xfrm>
        </p:grpSpPr>
        <p:sp>
          <p:nvSpPr>
            <p:cNvPr id="39" name="AutoShape 39"/>
            <p:cNvSpPr/>
            <p:nvPr/>
          </p:nvSpPr>
          <p:spPr>
            <a:xfrm>
              <a:off x="0" y="804334"/>
              <a:ext cx="3177933" cy="0"/>
            </a:xfrm>
            <a:prstGeom prst="line">
              <a:avLst/>
            </a:prstGeom>
            <a:ln w="50800" cap="flat">
              <a:solidFill>
                <a:srgbClr val="A1ABBA"/>
              </a:solidFill>
              <a:prstDash val="solid"/>
              <a:headEnd type="none" w="sm" len="sm"/>
              <a:tailEnd type="none" w="sm" len="sm"/>
            </a:ln>
          </p:spPr>
        </p:sp>
        <p:sp>
          <p:nvSpPr>
            <p:cNvPr id="40" name="TextBox 40"/>
            <p:cNvSpPr txBox="1"/>
            <p:nvPr/>
          </p:nvSpPr>
          <p:spPr>
            <a:xfrm>
              <a:off x="901095" y="-76200"/>
              <a:ext cx="1391292" cy="880534"/>
            </a:xfrm>
            <a:prstGeom prst="rect">
              <a:avLst/>
            </a:prstGeom>
          </p:spPr>
          <p:txBody>
            <a:bodyPr lIns="0" tIns="0" rIns="0" bIns="0" rtlCol="0" anchor="t">
              <a:spAutoFit/>
            </a:bodyPr>
            <a:lstStyle/>
            <a:p>
              <a:pPr algn="ctr">
                <a:lnSpc>
                  <a:spcPts val="5599"/>
                </a:lnSpc>
                <a:spcBef>
                  <a:spcPct val="0"/>
                </a:spcBef>
              </a:pPr>
              <a:r>
                <a:rPr lang="en-US" sz="3999" i="1">
                  <a:solidFill>
                    <a:srgbClr val="A1ABBA"/>
                  </a:solidFill>
                  <a:latin typeface="Alice Bold Italics"/>
                  <a:ea typeface="Alice Bold Italics"/>
                  <a:cs typeface="Alice Bold Italics"/>
                  <a:sym typeface="Alice Bold Italics"/>
                </a:rPr>
                <a:t>0.90</a:t>
              </a:r>
            </a:p>
          </p:txBody>
        </p:sp>
      </p:grpSp>
      <p:grpSp>
        <p:nvGrpSpPr>
          <p:cNvPr id="41" name="Group 41"/>
          <p:cNvGrpSpPr/>
          <p:nvPr/>
        </p:nvGrpSpPr>
        <p:grpSpPr>
          <a:xfrm>
            <a:off x="10850243" y="5029338"/>
            <a:ext cx="2214105" cy="622300"/>
            <a:chOff x="0" y="0"/>
            <a:chExt cx="2952141" cy="829734"/>
          </a:xfrm>
        </p:grpSpPr>
        <p:sp>
          <p:nvSpPr>
            <p:cNvPr id="42" name="AutoShape 42"/>
            <p:cNvSpPr/>
            <p:nvPr/>
          </p:nvSpPr>
          <p:spPr>
            <a:xfrm>
              <a:off x="0" y="804334"/>
              <a:ext cx="2952141" cy="0"/>
            </a:xfrm>
            <a:prstGeom prst="line">
              <a:avLst/>
            </a:prstGeom>
            <a:ln w="50800" cap="flat">
              <a:solidFill>
                <a:srgbClr val="A1ABBA"/>
              </a:solidFill>
              <a:prstDash val="solid"/>
              <a:headEnd type="none" w="sm" len="sm"/>
              <a:tailEnd type="none" w="sm" len="sm"/>
            </a:ln>
          </p:spPr>
        </p:sp>
        <p:sp>
          <p:nvSpPr>
            <p:cNvPr id="43" name="TextBox 43"/>
            <p:cNvSpPr txBox="1"/>
            <p:nvPr/>
          </p:nvSpPr>
          <p:spPr>
            <a:xfrm>
              <a:off x="815478" y="-76200"/>
              <a:ext cx="1391292" cy="880534"/>
            </a:xfrm>
            <a:prstGeom prst="rect">
              <a:avLst/>
            </a:prstGeom>
          </p:spPr>
          <p:txBody>
            <a:bodyPr lIns="0" tIns="0" rIns="0" bIns="0" rtlCol="0" anchor="t">
              <a:spAutoFit/>
            </a:bodyPr>
            <a:lstStyle/>
            <a:p>
              <a:pPr algn="ctr">
                <a:lnSpc>
                  <a:spcPts val="5599"/>
                </a:lnSpc>
                <a:spcBef>
                  <a:spcPct val="0"/>
                </a:spcBef>
              </a:pPr>
              <a:r>
                <a:rPr lang="en-US" sz="3999" i="1">
                  <a:solidFill>
                    <a:srgbClr val="A1ABBA"/>
                  </a:solidFill>
                  <a:latin typeface="Alice Bold Italics"/>
                  <a:ea typeface="Alice Bold Italics"/>
                  <a:cs typeface="Alice Bold Italics"/>
                  <a:sym typeface="Alice Bold Italics"/>
                </a:rPr>
                <a:t>0.83</a:t>
              </a:r>
            </a:p>
          </p:txBody>
        </p:sp>
      </p:grpSp>
      <p:grpSp>
        <p:nvGrpSpPr>
          <p:cNvPr id="44" name="Group 44"/>
          <p:cNvGrpSpPr/>
          <p:nvPr/>
        </p:nvGrpSpPr>
        <p:grpSpPr>
          <a:xfrm>
            <a:off x="12897184" y="6477138"/>
            <a:ext cx="1815233" cy="622300"/>
            <a:chOff x="0" y="0"/>
            <a:chExt cx="2420310" cy="829734"/>
          </a:xfrm>
        </p:grpSpPr>
        <p:sp>
          <p:nvSpPr>
            <p:cNvPr id="45" name="AutoShape 45"/>
            <p:cNvSpPr/>
            <p:nvPr/>
          </p:nvSpPr>
          <p:spPr>
            <a:xfrm>
              <a:off x="0" y="804334"/>
              <a:ext cx="2420310" cy="0"/>
            </a:xfrm>
            <a:prstGeom prst="line">
              <a:avLst/>
            </a:prstGeom>
            <a:ln w="50800" cap="flat">
              <a:solidFill>
                <a:srgbClr val="A1ABBA"/>
              </a:solidFill>
              <a:prstDash val="solid"/>
              <a:headEnd type="none" w="sm" len="sm"/>
              <a:tailEnd type="none" w="sm" len="sm"/>
            </a:ln>
          </p:spPr>
        </p:sp>
        <p:sp>
          <p:nvSpPr>
            <p:cNvPr id="46" name="TextBox 46"/>
            <p:cNvSpPr txBox="1"/>
            <p:nvPr/>
          </p:nvSpPr>
          <p:spPr>
            <a:xfrm>
              <a:off x="529172" y="-76200"/>
              <a:ext cx="1391292" cy="880534"/>
            </a:xfrm>
            <a:prstGeom prst="rect">
              <a:avLst/>
            </a:prstGeom>
          </p:spPr>
          <p:txBody>
            <a:bodyPr lIns="0" tIns="0" rIns="0" bIns="0" rtlCol="0" anchor="t">
              <a:spAutoFit/>
            </a:bodyPr>
            <a:lstStyle/>
            <a:p>
              <a:pPr algn="ctr">
                <a:lnSpc>
                  <a:spcPts val="5599"/>
                </a:lnSpc>
                <a:spcBef>
                  <a:spcPct val="0"/>
                </a:spcBef>
              </a:pPr>
              <a:r>
                <a:rPr lang="en-US" sz="3999" i="1">
                  <a:solidFill>
                    <a:srgbClr val="A1ABBA"/>
                  </a:solidFill>
                  <a:latin typeface="Alice Bold Italics"/>
                  <a:ea typeface="Alice Bold Italics"/>
                  <a:cs typeface="Alice Bold Italics"/>
                  <a:sym typeface="Alice Bold Italics"/>
                </a:rPr>
                <a:t>0.67</a:t>
              </a:r>
            </a:p>
          </p:txBody>
        </p:sp>
      </p:grpSp>
      <p:grpSp>
        <p:nvGrpSpPr>
          <p:cNvPr id="47" name="Group 47"/>
          <p:cNvGrpSpPr/>
          <p:nvPr/>
        </p:nvGrpSpPr>
        <p:grpSpPr>
          <a:xfrm>
            <a:off x="12397717" y="7924938"/>
            <a:ext cx="1151073" cy="622300"/>
            <a:chOff x="0" y="0"/>
            <a:chExt cx="1534764" cy="829734"/>
          </a:xfrm>
        </p:grpSpPr>
        <p:sp>
          <p:nvSpPr>
            <p:cNvPr id="48" name="AutoShape 48"/>
            <p:cNvSpPr/>
            <p:nvPr/>
          </p:nvSpPr>
          <p:spPr>
            <a:xfrm>
              <a:off x="0" y="804334"/>
              <a:ext cx="1195128" cy="0"/>
            </a:xfrm>
            <a:prstGeom prst="line">
              <a:avLst/>
            </a:prstGeom>
            <a:ln w="50800" cap="flat">
              <a:solidFill>
                <a:srgbClr val="A1ABBA"/>
              </a:solidFill>
              <a:prstDash val="solid"/>
              <a:headEnd type="none" w="sm" len="sm"/>
              <a:tailEnd type="none" w="sm" len="sm"/>
            </a:ln>
          </p:spPr>
        </p:sp>
        <p:sp>
          <p:nvSpPr>
            <p:cNvPr id="49" name="TextBox 49"/>
            <p:cNvSpPr txBox="1"/>
            <p:nvPr/>
          </p:nvSpPr>
          <p:spPr>
            <a:xfrm>
              <a:off x="143472" y="-76200"/>
              <a:ext cx="1391292" cy="880534"/>
            </a:xfrm>
            <a:prstGeom prst="rect">
              <a:avLst/>
            </a:prstGeom>
          </p:spPr>
          <p:txBody>
            <a:bodyPr lIns="0" tIns="0" rIns="0" bIns="0" rtlCol="0" anchor="t">
              <a:spAutoFit/>
            </a:bodyPr>
            <a:lstStyle/>
            <a:p>
              <a:pPr algn="ctr">
                <a:lnSpc>
                  <a:spcPts val="5599"/>
                </a:lnSpc>
                <a:spcBef>
                  <a:spcPct val="0"/>
                </a:spcBef>
              </a:pPr>
              <a:r>
                <a:rPr lang="en-US" sz="3999" i="1">
                  <a:solidFill>
                    <a:srgbClr val="A1ABBA"/>
                  </a:solidFill>
                  <a:latin typeface="Alice Bold Italics"/>
                  <a:ea typeface="Alice Bold Italics"/>
                  <a:cs typeface="Alice Bold Italics"/>
                  <a:sym typeface="Alice Bold Italics"/>
                </a:rPr>
                <a:t>0.34</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537959"/>
            <a:chOff x="0" y="0"/>
            <a:chExt cx="6186311" cy="858520"/>
          </a:xfrm>
        </p:grpSpPr>
        <p:sp>
          <p:nvSpPr>
            <p:cNvPr id="3" name="Freeform 3"/>
            <p:cNvSpPr/>
            <p:nvPr/>
          </p:nvSpPr>
          <p:spPr>
            <a:xfrm>
              <a:off x="0" y="0"/>
              <a:ext cx="6186311" cy="858519"/>
            </a:xfrm>
            <a:custGeom>
              <a:avLst/>
              <a:gdLst/>
              <a:ahLst/>
              <a:cxnLst/>
              <a:rect l="l" t="t" r="r" b="b"/>
              <a:pathLst>
                <a:path w="6186311" h="858519">
                  <a:moveTo>
                    <a:pt x="0" y="0"/>
                  </a:moveTo>
                  <a:lnTo>
                    <a:pt x="6186311" y="0"/>
                  </a:lnTo>
                  <a:lnTo>
                    <a:pt x="6186311" y="858519"/>
                  </a:lnTo>
                  <a:lnTo>
                    <a:pt x="0" y="858519"/>
                  </a:lnTo>
                  <a:close/>
                </a:path>
              </a:pathLst>
            </a:custGeom>
            <a:solidFill>
              <a:srgbClr val="FFFAF1"/>
            </a:solidFill>
          </p:spPr>
        </p:sp>
      </p:grpSp>
      <p:sp>
        <p:nvSpPr>
          <p:cNvPr id="4" name="TextBox 4"/>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33</a:t>
            </a:r>
          </a:p>
        </p:txBody>
      </p:sp>
      <p:pic>
        <p:nvPicPr>
          <p:cNvPr id="5" name="Picture 5"/>
          <p:cNvPicPr>
            <a:picLocks noChangeAspect="1"/>
          </p:cNvPicPr>
          <p:nvPr/>
        </p:nvPicPr>
        <p:blipFill>
          <a:blip r:embed="rId3"/>
          <a:stretch>
            <a:fillRect/>
          </a:stretch>
        </p:blipFill>
        <p:spPr>
          <a:xfrm>
            <a:off x="4992305" y="3679362"/>
            <a:ext cx="12366103" cy="6631107"/>
          </a:xfrm>
          <a:prstGeom prst="rect">
            <a:avLst/>
          </a:prstGeom>
        </p:spPr>
      </p:pic>
      <p:sp>
        <p:nvSpPr>
          <p:cNvPr id="6" name="TextBox 6"/>
          <p:cNvSpPr txBox="1"/>
          <p:nvPr/>
        </p:nvSpPr>
        <p:spPr>
          <a:xfrm>
            <a:off x="13156376" y="5133039"/>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5F5F5"/>
                </a:solidFill>
                <a:latin typeface="Alice Bold"/>
                <a:ea typeface="Alice Bold"/>
                <a:cs typeface="Alice Bold"/>
                <a:sym typeface="Alice Bold"/>
              </a:rPr>
              <a:t>4.27</a:t>
            </a:r>
          </a:p>
        </p:txBody>
      </p:sp>
      <p:sp>
        <p:nvSpPr>
          <p:cNvPr id="7" name="TextBox 7"/>
          <p:cNvSpPr txBox="1"/>
          <p:nvPr/>
        </p:nvSpPr>
        <p:spPr>
          <a:xfrm>
            <a:off x="12914565" y="6373277"/>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5F5F5"/>
                </a:solidFill>
                <a:latin typeface="Alice Bold"/>
                <a:ea typeface="Alice Bold"/>
                <a:cs typeface="Alice Bold"/>
                <a:sym typeface="Alice Bold"/>
              </a:rPr>
              <a:t>4.17</a:t>
            </a:r>
          </a:p>
        </p:txBody>
      </p:sp>
      <p:sp>
        <p:nvSpPr>
          <p:cNvPr id="8" name="TextBox 8"/>
          <p:cNvSpPr txBox="1"/>
          <p:nvPr/>
        </p:nvSpPr>
        <p:spPr>
          <a:xfrm>
            <a:off x="12513755" y="7635750"/>
            <a:ext cx="1043469" cy="679450"/>
          </a:xfrm>
          <a:prstGeom prst="rect">
            <a:avLst/>
          </a:prstGeom>
        </p:spPr>
        <p:txBody>
          <a:bodyPr lIns="0" tIns="0" rIns="0" bIns="0" rtlCol="0" anchor="t">
            <a:spAutoFit/>
          </a:bodyPr>
          <a:lstStyle/>
          <a:p>
            <a:pPr algn="ctr">
              <a:lnSpc>
                <a:spcPts val="5599"/>
              </a:lnSpc>
              <a:spcBef>
                <a:spcPct val="0"/>
              </a:spcBef>
            </a:pPr>
            <a:r>
              <a:rPr lang="en-US" sz="3999">
                <a:solidFill>
                  <a:srgbClr val="F5F5F5"/>
                </a:solidFill>
                <a:latin typeface="Alice Bold"/>
                <a:ea typeface="Alice Bold"/>
                <a:cs typeface="Alice Bold"/>
                <a:sym typeface="Alice Bold"/>
              </a:rPr>
              <a:t>4.00</a:t>
            </a:r>
          </a:p>
        </p:txBody>
      </p:sp>
      <p:sp>
        <p:nvSpPr>
          <p:cNvPr id="9" name="TextBox 9"/>
          <p:cNvSpPr txBox="1"/>
          <p:nvPr/>
        </p:nvSpPr>
        <p:spPr>
          <a:xfrm>
            <a:off x="513022" y="7550025"/>
            <a:ext cx="5509793" cy="869950"/>
          </a:xfrm>
          <a:prstGeom prst="rect">
            <a:avLst/>
          </a:prstGeom>
        </p:spPr>
        <p:txBody>
          <a:bodyPr lIns="0" tIns="0" rIns="0" bIns="0" rtlCol="0" anchor="t">
            <a:spAutoFit/>
          </a:bodyPr>
          <a:lstStyle/>
          <a:p>
            <a:pPr algn="ctr">
              <a:lnSpc>
                <a:spcPts val="3499"/>
              </a:lnSpc>
              <a:spcBef>
                <a:spcPct val="0"/>
              </a:spcBef>
            </a:pPr>
            <a:r>
              <a:rPr lang="en-US" sz="2499">
                <a:solidFill>
                  <a:srgbClr val="F5F5F5"/>
                </a:solidFill>
                <a:latin typeface="Alice Bold"/>
                <a:ea typeface="Alice Bold"/>
                <a:cs typeface="Alice Bold"/>
                <a:sym typeface="Alice Bold"/>
              </a:rPr>
              <a:t>The graphs, charts, and diagrams were clear and easy to understand.</a:t>
            </a:r>
          </a:p>
        </p:txBody>
      </p:sp>
      <p:sp>
        <p:nvSpPr>
          <p:cNvPr id="10" name="TextBox 10"/>
          <p:cNvSpPr txBox="1"/>
          <p:nvPr/>
        </p:nvSpPr>
        <p:spPr>
          <a:xfrm>
            <a:off x="805373" y="5266389"/>
            <a:ext cx="5217441" cy="431800"/>
          </a:xfrm>
          <a:prstGeom prst="rect">
            <a:avLst/>
          </a:prstGeom>
        </p:spPr>
        <p:txBody>
          <a:bodyPr lIns="0" tIns="0" rIns="0" bIns="0" rtlCol="0" anchor="t">
            <a:spAutoFit/>
          </a:bodyPr>
          <a:lstStyle/>
          <a:p>
            <a:pPr algn="ctr">
              <a:lnSpc>
                <a:spcPts val="3499"/>
              </a:lnSpc>
              <a:spcBef>
                <a:spcPct val="0"/>
              </a:spcBef>
            </a:pPr>
            <a:r>
              <a:rPr lang="en-US" sz="2499">
                <a:solidFill>
                  <a:srgbClr val="F5F5F5"/>
                </a:solidFill>
                <a:latin typeface="Alice Bold"/>
                <a:ea typeface="Alice Bold"/>
                <a:cs typeface="Alice Bold"/>
                <a:sym typeface="Alice Bold"/>
              </a:rPr>
              <a:t>The website was easy to navigate.</a:t>
            </a:r>
          </a:p>
        </p:txBody>
      </p:sp>
      <p:sp>
        <p:nvSpPr>
          <p:cNvPr id="11" name="TextBox 11"/>
          <p:cNvSpPr txBox="1"/>
          <p:nvPr/>
        </p:nvSpPr>
        <p:spPr>
          <a:xfrm>
            <a:off x="1028700" y="6287552"/>
            <a:ext cx="4994114" cy="869950"/>
          </a:xfrm>
          <a:prstGeom prst="rect">
            <a:avLst/>
          </a:prstGeom>
        </p:spPr>
        <p:txBody>
          <a:bodyPr lIns="0" tIns="0" rIns="0" bIns="0" rtlCol="0" anchor="t">
            <a:spAutoFit/>
          </a:bodyPr>
          <a:lstStyle/>
          <a:p>
            <a:pPr algn="ctr">
              <a:lnSpc>
                <a:spcPts val="3499"/>
              </a:lnSpc>
              <a:spcBef>
                <a:spcPct val="0"/>
              </a:spcBef>
            </a:pPr>
            <a:r>
              <a:rPr lang="en-US" sz="2499">
                <a:solidFill>
                  <a:srgbClr val="F5F5F5"/>
                </a:solidFill>
                <a:latin typeface="Alice Bold"/>
                <a:ea typeface="Alice Bold"/>
                <a:cs typeface="Alice Bold"/>
                <a:sym typeface="Alice Bold"/>
              </a:rPr>
              <a:t>The website's overall design was visually appealing.</a:t>
            </a:r>
          </a:p>
        </p:txBody>
      </p:sp>
      <p:sp>
        <p:nvSpPr>
          <p:cNvPr id="12" name="TextBox 12"/>
          <p:cNvSpPr txBox="1"/>
          <p:nvPr/>
        </p:nvSpPr>
        <p:spPr>
          <a:xfrm>
            <a:off x="2628354" y="3068797"/>
            <a:ext cx="13031292" cy="1076325"/>
          </a:xfrm>
          <a:prstGeom prst="rect">
            <a:avLst/>
          </a:prstGeom>
        </p:spPr>
        <p:txBody>
          <a:bodyPr lIns="0" tIns="0" rIns="0" bIns="0" rtlCol="0" anchor="t">
            <a:spAutoFit/>
          </a:bodyPr>
          <a:lstStyle/>
          <a:p>
            <a:pPr algn="ctr">
              <a:lnSpc>
                <a:spcPts val="4200"/>
              </a:lnSpc>
            </a:pPr>
            <a:r>
              <a:rPr lang="en-US" sz="3500" b="1">
                <a:solidFill>
                  <a:srgbClr val="F5F5F5"/>
                </a:solidFill>
                <a:latin typeface="Cooper BT Bold"/>
                <a:ea typeface="Cooper BT Bold"/>
                <a:cs typeface="Cooper BT Bold"/>
                <a:sym typeface="Cooper BT Bold"/>
              </a:rPr>
              <a:t>After exploring the website, please indicate your level of agreement with each statement.</a:t>
            </a:r>
          </a:p>
        </p:txBody>
      </p:sp>
      <p:sp>
        <p:nvSpPr>
          <p:cNvPr id="13" name="TextBox 13"/>
          <p:cNvSpPr txBox="1"/>
          <p:nvPr/>
        </p:nvSpPr>
        <p:spPr>
          <a:xfrm>
            <a:off x="3761463" y="428197"/>
            <a:ext cx="10765075" cy="933450"/>
          </a:xfrm>
          <a:prstGeom prst="rect">
            <a:avLst/>
          </a:prstGeom>
        </p:spPr>
        <p:txBody>
          <a:bodyPr lIns="0" tIns="0" rIns="0" bIns="0" rtlCol="0" anchor="t">
            <a:spAutoFit/>
          </a:bodyPr>
          <a:lstStyle/>
          <a:p>
            <a:pPr algn="ctr">
              <a:lnSpc>
                <a:spcPts val="7216"/>
              </a:lnSpc>
            </a:pPr>
            <a:r>
              <a:rPr lang="en-US" sz="6013" b="1">
                <a:solidFill>
                  <a:srgbClr val="4F5642"/>
                </a:solidFill>
                <a:latin typeface="Cooper BT Bold"/>
                <a:ea typeface="Cooper BT Bold"/>
                <a:cs typeface="Cooper BT Bold"/>
                <a:sym typeface="Cooper BT Bold"/>
              </a:rPr>
              <a:t>Post Survey Results</a:t>
            </a:r>
          </a:p>
        </p:txBody>
      </p:sp>
      <p:sp>
        <p:nvSpPr>
          <p:cNvPr id="14" name="TextBox 14"/>
          <p:cNvSpPr txBox="1"/>
          <p:nvPr/>
        </p:nvSpPr>
        <p:spPr>
          <a:xfrm>
            <a:off x="4972589" y="1500163"/>
            <a:ext cx="8342822" cy="600075"/>
          </a:xfrm>
          <a:prstGeom prst="rect">
            <a:avLst/>
          </a:prstGeom>
        </p:spPr>
        <p:txBody>
          <a:bodyPr lIns="0" tIns="0" rIns="0" bIns="0" rtlCol="0" anchor="t">
            <a:spAutoFit/>
          </a:bodyPr>
          <a:lstStyle/>
          <a:p>
            <a:pPr algn="ctr">
              <a:lnSpc>
                <a:spcPts val="4799"/>
              </a:lnSpc>
            </a:pPr>
            <a:r>
              <a:rPr lang="en-US" sz="3999" b="1">
                <a:solidFill>
                  <a:srgbClr val="4E5642"/>
                </a:solidFill>
                <a:latin typeface="Cooper BT Bold"/>
                <a:ea typeface="Cooper BT Bold"/>
                <a:cs typeface="Cooper BT Bold"/>
                <a:sym typeface="Cooper BT Bold"/>
              </a:rPr>
              <a:t>Website Design Effectiveness</a:t>
            </a:r>
          </a:p>
        </p:txBody>
      </p:sp>
      <p:grpSp>
        <p:nvGrpSpPr>
          <p:cNvPr id="15" name="Group 15"/>
          <p:cNvGrpSpPr/>
          <p:nvPr/>
        </p:nvGrpSpPr>
        <p:grpSpPr>
          <a:xfrm>
            <a:off x="1028700" y="1869350"/>
            <a:ext cx="2093042" cy="916305"/>
            <a:chOff x="0" y="0"/>
            <a:chExt cx="551254" cy="241331"/>
          </a:xfrm>
        </p:grpSpPr>
        <p:sp>
          <p:nvSpPr>
            <p:cNvPr id="16" name="Freeform 16"/>
            <p:cNvSpPr/>
            <p:nvPr/>
          </p:nvSpPr>
          <p:spPr>
            <a:xfrm>
              <a:off x="0" y="0"/>
              <a:ext cx="551254" cy="241331"/>
            </a:xfrm>
            <a:custGeom>
              <a:avLst/>
              <a:gdLst/>
              <a:ahLst/>
              <a:cxnLst/>
              <a:rect l="l" t="t" r="r" b="b"/>
              <a:pathLst>
                <a:path w="551254" h="241331">
                  <a:moveTo>
                    <a:pt x="88773" y="0"/>
                  </a:moveTo>
                  <a:lnTo>
                    <a:pt x="462481" y="0"/>
                  </a:lnTo>
                  <a:cubicBezTo>
                    <a:pt x="511509" y="0"/>
                    <a:pt x="551254" y="39745"/>
                    <a:pt x="551254" y="88773"/>
                  </a:cubicBezTo>
                  <a:lnTo>
                    <a:pt x="551254" y="152558"/>
                  </a:lnTo>
                  <a:cubicBezTo>
                    <a:pt x="551254" y="201586"/>
                    <a:pt x="511509" y="241331"/>
                    <a:pt x="462481" y="241331"/>
                  </a:cubicBezTo>
                  <a:lnTo>
                    <a:pt x="88773" y="241331"/>
                  </a:lnTo>
                  <a:cubicBezTo>
                    <a:pt x="39745" y="241331"/>
                    <a:pt x="0" y="201586"/>
                    <a:pt x="0" y="152558"/>
                  </a:cubicBezTo>
                  <a:lnTo>
                    <a:pt x="0" y="88773"/>
                  </a:lnTo>
                  <a:cubicBezTo>
                    <a:pt x="0" y="39745"/>
                    <a:pt x="39745" y="0"/>
                    <a:pt x="88773" y="0"/>
                  </a:cubicBezTo>
                  <a:close/>
                </a:path>
              </a:pathLst>
            </a:custGeom>
            <a:solidFill>
              <a:srgbClr val="4E5642"/>
            </a:solidFill>
          </p:spPr>
        </p:sp>
        <p:sp>
          <p:nvSpPr>
            <p:cNvPr id="17" name="TextBox 17"/>
            <p:cNvSpPr txBox="1"/>
            <p:nvPr/>
          </p:nvSpPr>
          <p:spPr>
            <a:xfrm>
              <a:off x="0" y="-95250"/>
              <a:ext cx="551254" cy="336581"/>
            </a:xfrm>
            <a:prstGeom prst="rect">
              <a:avLst/>
            </a:prstGeom>
          </p:spPr>
          <p:txBody>
            <a:bodyPr lIns="50800" tIns="50800" rIns="50800" bIns="50800" rtlCol="0" anchor="ctr"/>
            <a:lstStyle/>
            <a:p>
              <a:pPr algn="ctr">
                <a:lnSpc>
                  <a:spcPts val="6299"/>
                </a:lnSpc>
              </a:pPr>
              <a:r>
                <a:rPr lang="en-US" sz="4500">
                  <a:solidFill>
                    <a:srgbClr val="F5F5F5"/>
                  </a:solidFill>
                  <a:latin typeface="Alice Bold"/>
                  <a:ea typeface="Alice Bold"/>
                  <a:cs typeface="Alice Bold"/>
                  <a:sym typeface="Alice Bold"/>
                </a:rPr>
                <a:t>N = 14</a:t>
              </a:r>
            </a:p>
          </p:txBody>
        </p:sp>
      </p:grpSp>
      <p:sp>
        <p:nvSpPr>
          <p:cNvPr id="18" name="TextBox 18"/>
          <p:cNvSpPr txBox="1"/>
          <p:nvPr/>
        </p:nvSpPr>
        <p:spPr>
          <a:xfrm>
            <a:off x="5095425" y="9134350"/>
            <a:ext cx="2331570"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(Strongly Disagree)</a:t>
            </a:r>
          </a:p>
        </p:txBody>
      </p:sp>
      <p:sp>
        <p:nvSpPr>
          <p:cNvPr id="19" name="TextBox 19"/>
          <p:cNvSpPr txBox="1"/>
          <p:nvPr/>
        </p:nvSpPr>
        <p:spPr>
          <a:xfrm>
            <a:off x="7991296" y="9134350"/>
            <a:ext cx="1315766"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(Disagree)</a:t>
            </a:r>
          </a:p>
        </p:txBody>
      </p:sp>
      <p:sp>
        <p:nvSpPr>
          <p:cNvPr id="20" name="TextBox 20"/>
          <p:cNvSpPr txBox="1"/>
          <p:nvPr/>
        </p:nvSpPr>
        <p:spPr>
          <a:xfrm>
            <a:off x="10469112" y="9134350"/>
            <a:ext cx="1315766"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(Neutral)</a:t>
            </a:r>
          </a:p>
        </p:txBody>
      </p:sp>
      <p:sp>
        <p:nvSpPr>
          <p:cNvPr id="21" name="TextBox 21"/>
          <p:cNvSpPr txBox="1"/>
          <p:nvPr/>
        </p:nvSpPr>
        <p:spPr>
          <a:xfrm>
            <a:off x="12946928" y="9134350"/>
            <a:ext cx="1315766"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(Agree)</a:t>
            </a:r>
          </a:p>
        </p:txBody>
      </p:sp>
      <p:sp>
        <p:nvSpPr>
          <p:cNvPr id="22" name="TextBox 22"/>
          <p:cNvSpPr txBox="1"/>
          <p:nvPr/>
        </p:nvSpPr>
        <p:spPr>
          <a:xfrm>
            <a:off x="15053875" y="9134350"/>
            <a:ext cx="1895500" cy="339858"/>
          </a:xfrm>
          <a:prstGeom prst="rect">
            <a:avLst/>
          </a:prstGeom>
        </p:spPr>
        <p:txBody>
          <a:bodyPr lIns="0" tIns="0" rIns="0" bIns="0" rtlCol="0" anchor="t">
            <a:spAutoFit/>
          </a:bodyPr>
          <a:lstStyle/>
          <a:p>
            <a:pPr algn="ctr">
              <a:lnSpc>
                <a:spcPts val="2792"/>
              </a:lnSpc>
              <a:spcBef>
                <a:spcPct val="0"/>
              </a:spcBef>
            </a:pPr>
            <a:r>
              <a:rPr lang="en-US" sz="1994">
                <a:solidFill>
                  <a:srgbClr val="F5F5F5"/>
                </a:solidFill>
                <a:latin typeface="Alice"/>
                <a:ea typeface="Alice"/>
                <a:cs typeface="Alice"/>
                <a:sym typeface="Alice"/>
              </a:rPr>
              <a:t>(Strongly Agree)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94042" cy="840399"/>
          </a:xfrm>
        </p:grpSpPr>
        <p:sp>
          <p:nvSpPr>
            <p:cNvPr id="3" name="Freeform 3"/>
            <p:cNvSpPr/>
            <p:nvPr/>
          </p:nvSpPr>
          <p:spPr>
            <a:xfrm>
              <a:off x="0" y="0"/>
              <a:ext cx="1494042" cy="840399"/>
            </a:xfrm>
            <a:custGeom>
              <a:avLst/>
              <a:gdLst/>
              <a:ahLst/>
              <a:cxnLst/>
              <a:rect l="l" t="t" r="r" b="b"/>
              <a:pathLst>
                <a:path w="1494042" h="840399">
                  <a:moveTo>
                    <a:pt x="0" y="0"/>
                  </a:moveTo>
                  <a:lnTo>
                    <a:pt x="1494042" y="0"/>
                  </a:lnTo>
                  <a:lnTo>
                    <a:pt x="1494042" y="840399"/>
                  </a:lnTo>
                  <a:lnTo>
                    <a:pt x="0" y="840399"/>
                  </a:lnTo>
                  <a:close/>
                </a:path>
              </a:pathLst>
            </a:custGeom>
            <a:blipFill>
              <a:blip r:embed="rId3">
                <a:alphaModFix amt="50000"/>
              </a:blip>
              <a:stretch>
                <a:fillRect l="-60" r="-60"/>
              </a:stretch>
            </a:blipFill>
          </p:spPr>
        </p:sp>
      </p:grpSp>
      <p:grpSp>
        <p:nvGrpSpPr>
          <p:cNvPr id="4" name="Group 4"/>
          <p:cNvGrpSpPr/>
          <p:nvPr/>
        </p:nvGrpSpPr>
        <p:grpSpPr>
          <a:xfrm>
            <a:off x="1446293" y="1672902"/>
            <a:ext cx="15395414" cy="6941197"/>
            <a:chOff x="0" y="0"/>
            <a:chExt cx="4054759" cy="1828134"/>
          </a:xfrm>
        </p:grpSpPr>
        <p:sp>
          <p:nvSpPr>
            <p:cNvPr id="5" name="Freeform 5"/>
            <p:cNvSpPr/>
            <p:nvPr/>
          </p:nvSpPr>
          <p:spPr>
            <a:xfrm>
              <a:off x="0" y="0"/>
              <a:ext cx="4054759" cy="1828134"/>
            </a:xfrm>
            <a:custGeom>
              <a:avLst/>
              <a:gdLst/>
              <a:ahLst/>
              <a:cxnLst/>
              <a:rect l="l" t="t" r="r" b="b"/>
              <a:pathLst>
                <a:path w="4054759" h="1828134">
                  <a:moveTo>
                    <a:pt x="0" y="0"/>
                  </a:moveTo>
                  <a:lnTo>
                    <a:pt x="4054759" y="0"/>
                  </a:lnTo>
                  <a:lnTo>
                    <a:pt x="4054759" y="1828134"/>
                  </a:lnTo>
                  <a:lnTo>
                    <a:pt x="0" y="1828134"/>
                  </a:lnTo>
                  <a:close/>
                </a:path>
              </a:pathLst>
            </a:custGeom>
            <a:solidFill>
              <a:srgbClr val="4F5642"/>
            </a:solidFill>
          </p:spPr>
        </p:sp>
        <p:sp>
          <p:nvSpPr>
            <p:cNvPr id="6" name="TextBox 6"/>
            <p:cNvSpPr txBox="1"/>
            <p:nvPr/>
          </p:nvSpPr>
          <p:spPr>
            <a:xfrm>
              <a:off x="0" y="85725"/>
              <a:ext cx="4054759" cy="1742409"/>
            </a:xfrm>
            <a:prstGeom prst="rect">
              <a:avLst/>
            </a:prstGeom>
          </p:spPr>
          <p:txBody>
            <a:bodyPr lIns="50800" tIns="50800" rIns="50800" bIns="50800" rtlCol="0" anchor="ctr"/>
            <a:lstStyle/>
            <a:p>
              <a:pPr algn="ctr">
                <a:lnSpc>
                  <a:spcPts val="1925"/>
                </a:lnSpc>
              </a:pPr>
              <a:endParaRPr/>
            </a:p>
          </p:txBody>
        </p:sp>
      </p:grpSp>
      <p:grpSp>
        <p:nvGrpSpPr>
          <p:cNvPr id="7" name="Group 7"/>
          <p:cNvGrpSpPr/>
          <p:nvPr/>
        </p:nvGrpSpPr>
        <p:grpSpPr>
          <a:xfrm>
            <a:off x="2165505" y="1950904"/>
            <a:ext cx="13956991" cy="1688915"/>
            <a:chOff x="0" y="0"/>
            <a:chExt cx="18609321" cy="2251887"/>
          </a:xfrm>
        </p:grpSpPr>
        <p:sp>
          <p:nvSpPr>
            <p:cNvPr id="8" name="TextBox 8"/>
            <p:cNvSpPr txBox="1"/>
            <p:nvPr/>
          </p:nvSpPr>
          <p:spPr>
            <a:xfrm>
              <a:off x="0" y="9525"/>
              <a:ext cx="18609321" cy="1571625"/>
            </a:xfrm>
            <a:prstGeom prst="rect">
              <a:avLst/>
            </a:prstGeom>
          </p:spPr>
          <p:txBody>
            <a:bodyPr lIns="0" tIns="0" rIns="0" bIns="0" rtlCol="0" anchor="t">
              <a:spAutoFit/>
            </a:bodyPr>
            <a:lstStyle/>
            <a:p>
              <a:pPr marL="0" lvl="0" indent="0" algn="ctr">
                <a:lnSpc>
                  <a:spcPts val="9361"/>
                </a:lnSpc>
              </a:pPr>
              <a:r>
                <a:rPr lang="en-US" sz="7801" b="1">
                  <a:solidFill>
                    <a:srgbClr val="FFFAF1"/>
                  </a:solidFill>
                  <a:latin typeface="Cooper BT Bold"/>
                  <a:ea typeface="Cooper BT Bold"/>
                  <a:cs typeface="Cooper BT Bold"/>
                  <a:sym typeface="Cooper BT Bold"/>
                </a:rPr>
                <a:t>Conclusion</a:t>
              </a:r>
            </a:p>
          </p:txBody>
        </p:sp>
        <p:sp>
          <p:nvSpPr>
            <p:cNvPr id="9" name="AutoShape 9"/>
            <p:cNvSpPr/>
            <p:nvPr/>
          </p:nvSpPr>
          <p:spPr>
            <a:xfrm flipV="1">
              <a:off x="1951469" y="2118538"/>
              <a:ext cx="14706384" cy="44450"/>
            </a:xfrm>
            <a:prstGeom prst="line">
              <a:avLst/>
            </a:prstGeom>
            <a:ln w="177800" cap="flat">
              <a:solidFill>
                <a:srgbClr val="FFFAF1"/>
              </a:solidFill>
              <a:prstDash val="solid"/>
              <a:headEnd type="none" w="sm" len="sm"/>
              <a:tailEnd type="none" w="sm" len="sm"/>
            </a:ln>
          </p:spPr>
        </p:sp>
      </p:grpSp>
      <p:sp>
        <p:nvSpPr>
          <p:cNvPr id="10" name="TextBox 10"/>
          <p:cNvSpPr txBox="1"/>
          <p:nvPr/>
        </p:nvSpPr>
        <p:spPr>
          <a:xfrm>
            <a:off x="1578835" y="3829622"/>
            <a:ext cx="15130329" cy="4417688"/>
          </a:xfrm>
          <a:prstGeom prst="rect">
            <a:avLst/>
          </a:prstGeom>
        </p:spPr>
        <p:txBody>
          <a:bodyPr lIns="0" tIns="0" rIns="0" bIns="0" rtlCol="0" anchor="t">
            <a:spAutoFit/>
          </a:bodyPr>
          <a:lstStyle/>
          <a:p>
            <a:pPr algn="ctr">
              <a:lnSpc>
                <a:spcPts val="7020"/>
              </a:lnSpc>
            </a:pPr>
            <a:r>
              <a:rPr lang="en-US" sz="5400">
                <a:solidFill>
                  <a:srgbClr val="FFF4E3"/>
                </a:solidFill>
                <a:latin typeface="Alice Bold"/>
                <a:ea typeface="Alice Bold"/>
                <a:cs typeface="Alice Bold"/>
                <a:sym typeface="Alice Bold"/>
              </a:rPr>
              <a:t>Our research highlighted design and content features that </a:t>
            </a:r>
            <a:r>
              <a:rPr lang="en-US" sz="5400">
                <a:solidFill>
                  <a:srgbClr val="FEC655"/>
                </a:solidFill>
                <a:latin typeface="Alice Bold"/>
                <a:ea typeface="Alice Bold"/>
                <a:cs typeface="Alice Bold"/>
                <a:sym typeface="Alice Bold"/>
              </a:rPr>
              <a:t>boost motivation</a:t>
            </a:r>
            <a:r>
              <a:rPr lang="en-US" sz="5400">
                <a:solidFill>
                  <a:srgbClr val="FFF4E3"/>
                </a:solidFill>
                <a:latin typeface="Alice Bold"/>
                <a:ea typeface="Alice Bold"/>
                <a:cs typeface="Alice Bold"/>
                <a:sym typeface="Alice Bold"/>
              </a:rPr>
              <a:t> to electrify. We hope aspects of our website and </a:t>
            </a:r>
            <a:r>
              <a:rPr lang="en-US" sz="5400">
                <a:solidFill>
                  <a:srgbClr val="FEC655"/>
                </a:solidFill>
                <a:latin typeface="Alice Bold"/>
                <a:ea typeface="Alice Bold"/>
                <a:cs typeface="Alice Bold"/>
                <a:sym typeface="Alice Bold"/>
              </a:rPr>
              <a:t>results</a:t>
            </a:r>
            <a:r>
              <a:rPr lang="en-US" sz="5400">
                <a:solidFill>
                  <a:srgbClr val="FFF4E3"/>
                </a:solidFill>
                <a:latin typeface="Alice Bold"/>
                <a:ea typeface="Alice Bold"/>
                <a:cs typeface="Alice Bold"/>
                <a:sym typeface="Alice Bold"/>
              </a:rPr>
              <a:t> help our sponsors </a:t>
            </a:r>
            <a:r>
              <a:rPr lang="en-US" sz="5400">
                <a:solidFill>
                  <a:srgbClr val="FEC655"/>
                </a:solidFill>
                <a:latin typeface="Alice Bold"/>
                <a:ea typeface="Alice Bold"/>
                <a:cs typeface="Alice Bold"/>
                <a:sym typeface="Alice Bold"/>
              </a:rPr>
              <a:t>improve their ability to electrify</a:t>
            </a:r>
          </a:p>
          <a:p>
            <a:pPr algn="ctr">
              <a:lnSpc>
                <a:spcPts val="7020"/>
              </a:lnSpc>
            </a:pPr>
            <a:r>
              <a:rPr lang="en-US" sz="5400">
                <a:solidFill>
                  <a:srgbClr val="FEC655"/>
                </a:solidFill>
                <a:latin typeface="Alice Bold"/>
                <a:ea typeface="Alice Bold"/>
                <a:cs typeface="Alice Bold"/>
                <a:sym typeface="Alice Bold"/>
              </a:rPr>
              <a:t>New Zealand</a:t>
            </a:r>
            <a:r>
              <a:rPr lang="en-US" sz="5400">
                <a:solidFill>
                  <a:srgbClr val="FFF4E3"/>
                </a:solidFill>
                <a:latin typeface="Alice Bold"/>
                <a:ea typeface="Alice Bold"/>
                <a:cs typeface="Alice Bold"/>
                <a:sym typeface="Alice Bold"/>
              </a:rPr>
              <a:t>.</a:t>
            </a:r>
          </a:p>
        </p:txBody>
      </p:sp>
      <p:sp>
        <p:nvSpPr>
          <p:cNvPr id="11" name="TextBox 11"/>
          <p:cNvSpPr txBox="1"/>
          <p:nvPr/>
        </p:nvSpPr>
        <p:spPr>
          <a:xfrm>
            <a:off x="17415063" y="9115425"/>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94042" cy="840399"/>
          </a:xfrm>
        </p:grpSpPr>
        <p:sp>
          <p:nvSpPr>
            <p:cNvPr id="3" name="Freeform 3"/>
            <p:cNvSpPr/>
            <p:nvPr/>
          </p:nvSpPr>
          <p:spPr>
            <a:xfrm>
              <a:off x="0" y="0"/>
              <a:ext cx="1494042" cy="840399"/>
            </a:xfrm>
            <a:custGeom>
              <a:avLst/>
              <a:gdLst/>
              <a:ahLst/>
              <a:cxnLst/>
              <a:rect l="l" t="t" r="r" b="b"/>
              <a:pathLst>
                <a:path w="1494042" h="840399">
                  <a:moveTo>
                    <a:pt x="0" y="0"/>
                  </a:moveTo>
                  <a:lnTo>
                    <a:pt x="1494042" y="0"/>
                  </a:lnTo>
                  <a:lnTo>
                    <a:pt x="1494042" y="840399"/>
                  </a:lnTo>
                  <a:lnTo>
                    <a:pt x="0" y="840399"/>
                  </a:lnTo>
                  <a:close/>
                </a:path>
              </a:pathLst>
            </a:custGeom>
            <a:blipFill>
              <a:blip r:embed="rId3">
                <a:alphaModFix amt="50000"/>
              </a:blip>
              <a:stretch>
                <a:fillRect t="-9222" b="-9222"/>
              </a:stretch>
            </a:blipFill>
          </p:spPr>
        </p:sp>
      </p:grpSp>
      <p:grpSp>
        <p:nvGrpSpPr>
          <p:cNvPr id="4" name="Group 4"/>
          <p:cNvGrpSpPr/>
          <p:nvPr/>
        </p:nvGrpSpPr>
        <p:grpSpPr>
          <a:xfrm>
            <a:off x="1446293" y="1325707"/>
            <a:ext cx="15395414" cy="7932593"/>
            <a:chOff x="0" y="0"/>
            <a:chExt cx="4054759" cy="2089243"/>
          </a:xfrm>
        </p:grpSpPr>
        <p:sp>
          <p:nvSpPr>
            <p:cNvPr id="5" name="Freeform 5"/>
            <p:cNvSpPr/>
            <p:nvPr/>
          </p:nvSpPr>
          <p:spPr>
            <a:xfrm>
              <a:off x="0" y="0"/>
              <a:ext cx="4054759" cy="2089243"/>
            </a:xfrm>
            <a:custGeom>
              <a:avLst/>
              <a:gdLst/>
              <a:ahLst/>
              <a:cxnLst/>
              <a:rect l="l" t="t" r="r" b="b"/>
              <a:pathLst>
                <a:path w="4054759" h="2089243">
                  <a:moveTo>
                    <a:pt x="0" y="0"/>
                  </a:moveTo>
                  <a:lnTo>
                    <a:pt x="4054759" y="0"/>
                  </a:lnTo>
                  <a:lnTo>
                    <a:pt x="4054759" y="2089243"/>
                  </a:lnTo>
                  <a:lnTo>
                    <a:pt x="0" y="2089243"/>
                  </a:lnTo>
                  <a:close/>
                </a:path>
              </a:pathLst>
            </a:custGeom>
            <a:solidFill>
              <a:srgbClr val="4F5642"/>
            </a:solidFill>
          </p:spPr>
        </p:sp>
        <p:sp>
          <p:nvSpPr>
            <p:cNvPr id="6" name="TextBox 6"/>
            <p:cNvSpPr txBox="1"/>
            <p:nvPr/>
          </p:nvSpPr>
          <p:spPr>
            <a:xfrm>
              <a:off x="0" y="85725"/>
              <a:ext cx="4054759" cy="2003518"/>
            </a:xfrm>
            <a:prstGeom prst="rect">
              <a:avLst/>
            </a:prstGeom>
          </p:spPr>
          <p:txBody>
            <a:bodyPr lIns="50800" tIns="50800" rIns="50800" bIns="50800" rtlCol="0" anchor="ctr"/>
            <a:lstStyle/>
            <a:p>
              <a:pPr algn="ctr">
                <a:lnSpc>
                  <a:spcPts val="1925"/>
                </a:lnSpc>
              </a:pPr>
              <a:endParaRPr/>
            </a:p>
          </p:txBody>
        </p:sp>
      </p:grpSp>
      <p:grpSp>
        <p:nvGrpSpPr>
          <p:cNvPr id="7" name="Group 7"/>
          <p:cNvGrpSpPr/>
          <p:nvPr/>
        </p:nvGrpSpPr>
        <p:grpSpPr>
          <a:xfrm>
            <a:off x="2165505" y="2298825"/>
            <a:ext cx="13956991" cy="1688915"/>
            <a:chOff x="0" y="0"/>
            <a:chExt cx="18609321" cy="2251887"/>
          </a:xfrm>
        </p:grpSpPr>
        <p:sp>
          <p:nvSpPr>
            <p:cNvPr id="8" name="TextBox 8"/>
            <p:cNvSpPr txBox="1"/>
            <p:nvPr/>
          </p:nvSpPr>
          <p:spPr>
            <a:xfrm>
              <a:off x="0" y="9525"/>
              <a:ext cx="18609321" cy="1571625"/>
            </a:xfrm>
            <a:prstGeom prst="rect">
              <a:avLst/>
            </a:prstGeom>
          </p:spPr>
          <p:txBody>
            <a:bodyPr lIns="0" tIns="0" rIns="0" bIns="0" rtlCol="0" anchor="t">
              <a:spAutoFit/>
            </a:bodyPr>
            <a:lstStyle/>
            <a:p>
              <a:pPr marL="0" lvl="0" indent="0" algn="ctr">
                <a:lnSpc>
                  <a:spcPts val="9361"/>
                </a:lnSpc>
              </a:pPr>
              <a:r>
                <a:rPr lang="en-US" sz="7801" b="1">
                  <a:solidFill>
                    <a:srgbClr val="FFFAF1"/>
                  </a:solidFill>
                  <a:latin typeface="Cooper BT Bold"/>
                  <a:ea typeface="Cooper BT Bold"/>
                  <a:cs typeface="Cooper BT Bold"/>
                  <a:sym typeface="Cooper BT Bold"/>
                </a:rPr>
                <a:t>Acknowledgements</a:t>
              </a:r>
            </a:p>
          </p:txBody>
        </p:sp>
        <p:sp>
          <p:nvSpPr>
            <p:cNvPr id="9" name="AutoShape 9"/>
            <p:cNvSpPr/>
            <p:nvPr/>
          </p:nvSpPr>
          <p:spPr>
            <a:xfrm flipV="1">
              <a:off x="1951469" y="2118538"/>
              <a:ext cx="14706384" cy="44450"/>
            </a:xfrm>
            <a:prstGeom prst="line">
              <a:avLst/>
            </a:prstGeom>
            <a:ln w="177800" cap="flat">
              <a:solidFill>
                <a:srgbClr val="FFFAF1"/>
              </a:solidFill>
              <a:prstDash val="solid"/>
              <a:headEnd type="none" w="sm" len="sm"/>
              <a:tailEnd type="none" w="sm" len="sm"/>
            </a:ln>
          </p:spPr>
        </p:sp>
      </p:grpSp>
      <p:sp>
        <p:nvSpPr>
          <p:cNvPr id="10" name="TextBox 10"/>
          <p:cNvSpPr txBox="1"/>
          <p:nvPr/>
        </p:nvSpPr>
        <p:spPr>
          <a:xfrm>
            <a:off x="1965480" y="4306452"/>
            <a:ext cx="14357041" cy="3681723"/>
          </a:xfrm>
          <a:prstGeom prst="rect">
            <a:avLst/>
          </a:prstGeom>
        </p:spPr>
        <p:txBody>
          <a:bodyPr lIns="0" tIns="0" rIns="0" bIns="0" rtlCol="0" anchor="t">
            <a:spAutoFit/>
          </a:bodyPr>
          <a:lstStyle/>
          <a:p>
            <a:pPr algn="ctr">
              <a:lnSpc>
                <a:spcPts val="7280"/>
              </a:lnSpc>
            </a:pPr>
            <a:r>
              <a:rPr lang="en-US" sz="5600">
                <a:solidFill>
                  <a:srgbClr val="FFF4E3"/>
                </a:solidFill>
                <a:latin typeface="Alice Bold"/>
                <a:ea typeface="Alice Bold"/>
                <a:cs typeface="Alice Bold"/>
                <a:sym typeface="Alice Bold"/>
              </a:rPr>
              <a:t>We sincerely thank our IQP advisor, </a:t>
            </a:r>
            <a:r>
              <a:rPr lang="en-US" sz="5600">
                <a:solidFill>
                  <a:srgbClr val="FEC655"/>
                </a:solidFill>
                <a:latin typeface="Alice Bold"/>
                <a:ea typeface="Alice Bold"/>
                <a:cs typeface="Alice Bold"/>
                <a:sym typeface="Alice Bold"/>
              </a:rPr>
              <a:t>Robert Kinicki,</a:t>
            </a:r>
            <a:r>
              <a:rPr lang="en-US" sz="5600">
                <a:solidFill>
                  <a:srgbClr val="FFF4E3"/>
                </a:solidFill>
                <a:latin typeface="Alice Bold"/>
                <a:ea typeface="Alice Bold"/>
                <a:cs typeface="Alice Bold"/>
                <a:sym typeface="Alice Bold"/>
              </a:rPr>
              <a:t> for his invaluable guidance.</a:t>
            </a:r>
          </a:p>
          <a:p>
            <a:pPr marL="0" lvl="0" indent="0" algn="ctr">
              <a:lnSpc>
                <a:spcPts val="7280"/>
              </a:lnSpc>
            </a:pPr>
            <a:r>
              <a:rPr lang="en-US" sz="5600">
                <a:solidFill>
                  <a:srgbClr val="FFF4E3"/>
                </a:solidFill>
                <a:latin typeface="Alice Bold"/>
                <a:ea typeface="Alice Bold"/>
                <a:cs typeface="Alice Bold"/>
                <a:sym typeface="Alice Bold"/>
              </a:rPr>
              <a:t>Special Thanks to </a:t>
            </a:r>
            <a:r>
              <a:rPr lang="en-US" sz="5600">
                <a:solidFill>
                  <a:srgbClr val="FEC655"/>
                </a:solidFill>
                <a:latin typeface="Alice Bold"/>
                <a:ea typeface="Alice Bold"/>
                <a:cs typeface="Alice Bold"/>
                <a:sym typeface="Alice Bold"/>
              </a:rPr>
              <a:t>Jenny Sahng</a:t>
            </a:r>
            <a:r>
              <a:rPr lang="en-US" sz="5600">
                <a:solidFill>
                  <a:srgbClr val="FFF4E3"/>
                </a:solidFill>
                <a:latin typeface="Alice Bold"/>
                <a:ea typeface="Alice Bold"/>
                <a:cs typeface="Alice Bold"/>
                <a:sym typeface="Alice Bold"/>
              </a:rPr>
              <a:t> of </a:t>
            </a:r>
            <a:r>
              <a:rPr lang="en-US" sz="5600">
                <a:solidFill>
                  <a:srgbClr val="FEC655"/>
                </a:solidFill>
                <a:latin typeface="Alice Bold"/>
                <a:ea typeface="Alice Bold"/>
                <a:cs typeface="Alice Bold"/>
                <a:sym typeface="Alice Bold"/>
              </a:rPr>
              <a:t>Rewiring Aotearoa</a:t>
            </a:r>
            <a:r>
              <a:rPr lang="en-US" sz="5600">
                <a:solidFill>
                  <a:srgbClr val="FFF4E3"/>
                </a:solidFill>
                <a:latin typeface="Alice Bold"/>
                <a:ea typeface="Alice Bold"/>
                <a:cs typeface="Alice Bold"/>
                <a:sym typeface="Alice Bold"/>
              </a:rPr>
              <a:t> and </a:t>
            </a:r>
            <a:r>
              <a:rPr lang="en-US" sz="5600">
                <a:solidFill>
                  <a:srgbClr val="FEC655"/>
                </a:solidFill>
                <a:latin typeface="Alice Bold"/>
                <a:ea typeface="Alice Bold"/>
                <a:cs typeface="Alice Bold"/>
                <a:sym typeface="Alice Bold"/>
              </a:rPr>
              <a:t>Daniel Gnoth</a:t>
            </a:r>
            <a:r>
              <a:rPr lang="en-US" sz="5600">
                <a:solidFill>
                  <a:srgbClr val="FFF4E3"/>
                </a:solidFill>
                <a:latin typeface="Alice Bold"/>
                <a:ea typeface="Alice Bold"/>
                <a:cs typeface="Alice Bold"/>
                <a:sym typeface="Alice Bold"/>
              </a:rPr>
              <a:t> of </a:t>
            </a:r>
            <a:r>
              <a:rPr lang="en-US" sz="5600">
                <a:solidFill>
                  <a:srgbClr val="FEC655"/>
                </a:solidFill>
                <a:latin typeface="Alice Bold"/>
                <a:ea typeface="Alice Bold"/>
                <a:cs typeface="Alice Bold"/>
                <a:sym typeface="Alice Bold"/>
              </a:rPr>
              <a:t>Ara Ake</a:t>
            </a:r>
          </a:p>
        </p:txBody>
      </p:sp>
      <p:sp>
        <p:nvSpPr>
          <p:cNvPr id="11" name="TextBox 11"/>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TextBox 2"/>
          <p:cNvSpPr txBox="1"/>
          <p:nvPr/>
        </p:nvSpPr>
        <p:spPr>
          <a:xfrm>
            <a:off x="17631315" y="9410079"/>
            <a:ext cx="444550"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36</a:t>
            </a:r>
          </a:p>
        </p:txBody>
      </p:sp>
      <p:grpSp>
        <p:nvGrpSpPr>
          <p:cNvPr id="3" name="Group 3"/>
          <p:cNvGrpSpPr/>
          <p:nvPr/>
        </p:nvGrpSpPr>
        <p:grpSpPr>
          <a:xfrm>
            <a:off x="784260" y="468933"/>
            <a:ext cx="16719479" cy="9349134"/>
            <a:chOff x="0" y="0"/>
            <a:chExt cx="1488141" cy="832133"/>
          </a:xfrm>
        </p:grpSpPr>
        <p:sp>
          <p:nvSpPr>
            <p:cNvPr id="4" name="Freeform 4"/>
            <p:cNvSpPr/>
            <p:nvPr/>
          </p:nvSpPr>
          <p:spPr>
            <a:xfrm>
              <a:off x="0" y="0"/>
              <a:ext cx="1488141" cy="832133"/>
            </a:xfrm>
            <a:custGeom>
              <a:avLst/>
              <a:gdLst/>
              <a:ahLst/>
              <a:cxnLst/>
              <a:rect l="l" t="t" r="r" b="b"/>
              <a:pathLst>
                <a:path w="1488141" h="832133">
                  <a:moveTo>
                    <a:pt x="0" y="0"/>
                  </a:moveTo>
                  <a:lnTo>
                    <a:pt x="1488141" y="0"/>
                  </a:lnTo>
                  <a:lnTo>
                    <a:pt x="1488141" y="832133"/>
                  </a:lnTo>
                  <a:lnTo>
                    <a:pt x="0" y="832133"/>
                  </a:lnTo>
                  <a:close/>
                </a:path>
              </a:pathLst>
            </a:custGeom>
            <a:solidFill>
              <a:srgbClr val="FFFAF1"/>
            </a:solidFill>
          </p:spPr>
        </p:sp>
        <p:sp>
          <p:nvSpPr>
            <p:cNvPr id="5" name="TextBox 5"/>
            <p:cNvSpPr txBox="1"/>
            <p:nvPr/>
          </p:nvSpPr>
          <p:spPr>
            <a:xfrm>
              <a:off x="0" y="-38100"/>
              <a:ext cx="1488141" cy="8702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232760" y="746680"/>
            <a:ext cx="7822481" cy="1485439"/>
          </a:xfrm>
          <a:prstGeom prst="rect">
            <a:avLst/>
          </a:prstGeom>
        </p:spPr>
        <p:txBody>
          <a:bodyPr lIns="0" tIns="0" rIns="0" bIns="0" rtlCol="0" anchor="t">
            <a:spAutoFit/>
          </a:bodyPr>
          <a:lstStyle/>
          <a:p>
            <a:pPr algn="ctr">
              <a:lnSpc>
                <a:spcPts val="12100"/>
              </a:lnSpc>
              <a:spcBef>
                <a:spcPct val="0"/>
              </a:spcBef>
            </a:pPr>
            <a:r>
              <a:rPr lang="en-US" sz="8643" b="1">
                <a:solidFill>
                  <a:srgbClr val="4F5642"/>
                </a:solidFill>
                <a:latin typeface="Cooper BT Bold"/>
                <a:ea typeface="Cooper BT Bold"/>
                <a:cs typeface="Cooper BT Bold"/>
                <a:sym typeface="Cooper BT Bold"/>
              </a:rPr>
              <a:t>Image Credits </a:t>
            </a:r>
          </a:p>
        </p:txBody>
      </p:sp>
      <p:sp>
        <p:nvSpPr>
          <p:cNvPr id="7" name="TextBox 7"/>
          <p:cNvSpPr txBox="1"/>
          <p:nvPr/>
        </p:nvSpPr>
        <p:spPr>
          <a:xfrm>
            <a:off x="1413787" y="2366949"/>
            <a:ext cx="15460426" cy="5827395"/>
          </a:xfrm>
          <a:prstGeom prst="rect">
            <a:avLst/>
          </a:prstGeom>
        </p:spPr>
        <p:txBody>
          <a:bodyPr lIns="0" tIns="0" rIns="0" bIns="0" rtlCol="0" anchor="t">
            <a:spAutoFit/>
          </a:bodyPr>
          <a:lstStyle/>
          <a:p>
            <a:pPr marL="421005" lvl="1" indent="-210502" algn="just">
              <a:lnSpc>
                <a:spcPts val="2729"/>
              </a:lnSpc>
              <a:buAutoNum type="arabicPeriod"/>
            </a:pPr>
            <a:r>
              <a:rPr lang="en-US" sz="1950">
                <a:solidFill>
                  <a:srgbClr val="4F5642"/>
                </a:solidFill>
                <a:latin typeface="Alice"/>
                <a:ea typeface="Alice"/>
                <a:cs typeface="Alice"/>
                <a:sym typeface="Alice"/>
              </a:rPr>
              <a:t>MBIE (New Zealand). (June 13, 2024). Residential electricity consumption in New Zealand from 2014 to 2023 (in 1,000 gigawatt hours) [Graph]. In Statista. Retrieved February 28, 2025, from https://www-statista-com.ezpv7-web-p-u01.wpi.edu/statistics/717221/new-zealand-residential-electricity-consumption/</a:t>
            </a:r>
          </a:p>
          <a:p>
            <a:pPr marL="421005" lvl="1" indent="-210502" algn="just">
              <a:lnSpc>
                <a:spcPts val="2729"/>
              </a:lnSpc>
              <a:buAutoNum type="arabicPeriod"/>
            </a:pPr>
            <a:r>
              <a:rPr lang="en-US" sz="1950">
                <a:solidFill>
                  <a:srgbClr val="4F5642"/>
                </a:solidFill>
                <a:latin typeface="Alice"/>
                <a:ea typeface="Alice"/>
                <a:cs typeface="Alice"/>
                <a:sym typeface="Alice"/>
              </a:rPr>
              <a:t>https://www.rewiringamerica.org/research/pace-of-progress-home-electrification-transition</a:t>
            </a:r>
          </a:p>
          <a:p>
            <a:pPr marL="421005" lvl="1" indent="-210502" algn="just">
              <a:lnSpc>
                <a:spcPts val="2729"/>
              </a:lnSpc>
              <a:buAutoNum type="arabicPeriod"/>
            </a:pPr>
            <a:r>
              <a:rPr lang="en-US" sz="1950">
                <a:solidFill>
                  <a:srgbClr val="4F5642"/>
                </a:solidFill>
                <a:latin typeface="Alice"/>
                <a:ea typeface="Alice"/>
                <a:cs typeface="Alice"/>
                <a:sym typeface="Alice"/>
              </a:rPr>
              <a:t>Griffith, D. S., Ellison, J., Pawson, M., &amp; Conway, P. (2024). Investing in Tomorrow: The Electrification Opportunity. Ara Ake.</a:t>
            </a:r>
          </a:p>
          <a:p>
            <a:pPr marL="421005" lvl="1" indent="-210502" algn="just">
              <a:lnSpc>
                <a:spcPts val="2729"/>
              </a:lnSpc>
              <a:buAutoNum type="arabicPeriod"/>
            </a:pPr>
            <a:r>
              <a:rPr lang="en-US" sz="1950">
                <a:solidFill>
                  <a:srgbClr val="4F5642"/>
                </a:solidFill>
                <a:latin typeface="Alice"/>
                <a:ea typeface="Alice"/>
                <a:cs typeface="Alice"/>
                <a:sym typeface="Alice"/>
              </a:rPr>
              <a:t>https://newsroom.co.nz/2024/08/28/an-engineers-plan-to-rewire-nz-and-save-money-doing-it/ </a:t>
            </a:r>
          </a:p>
          <a:p>
            <a:pPr marL="421005" lvl="1" indent="-210502" algn="just">
              <a:lnSpc>
                <a:spcPts val="2729"/>
              </a:lnSpc>
              <a:buAutoNum type="arabicPeriod"/>
            </a:pPr>
            <a:r>
              <a:rPr lang="en-US" sz="1950">
                <a:solidFill>
                  <a:srgbClr val="4F5642"/>
                </a:solidFill>
                <a:latin typeface="Alice"/>
                <a:ea typeface="Alice"/>
                <a:cs typeface="Alice"/>
                <a:sym typeface="Alice"/>
              </a:rPr>
              <a:t>https://www.meridianenergy.co.nz/public/Uploads/Certified-Renewable-Energy-Sales-Brochure.pdf</a:t>
            </a:r>
          </a:p>
          <a:p>
            <a:pPr marL="421005" lvl="1" indent="-210502" algn="just">
              <a:lnSpc>
                <a:spcPts val="2729"/>
              </a:lnSpc>
              <a:buAutoNum type="arabicPeriod"/>
            </a:pPr>
            <a:r>
              <a:rPr lang="en-US" sz="1950">
                <a:solidFill>
                  <a:srgbClr val="4F5642"/>
                </a:solidFill>
                <a:latin typeface="Alice"/>
                <a:ea typeface="Alice"/>
                <a:cs typeface="Alice"/>
                <a:sym typeface="Alice"/>
              </a:rPr>
              <a:t>https://www.qantas.com/us/en/travel-guides/new-zealand/north-island/wellington.html</a:t>
            </a:r>
          </a:p>
          <a:p>
            <a:pPr marL="421005" lvl="1" indent="-210502" algn="just">
              <a:lnSpc>
                <a:spcPts val="2729"/>
              </a:lnSpc>
              <a:buAutoNum type="arabicPeriod"/>
            </a:pPr>
            <a:r>
              <a:rPr lang="en-US" sz="1950">
                <a:solidFill>
                  <a:srgbClr val="4F5642"/>
                </a:solidFill>
                <a:latin typeface="Alice"/>
                <a:ea typeface="Alice"/>
                <a:cs typeface="Alice"/>
                <a:sym typeface="Alice"/>
              </a:rPr>
              <a:t>https://www.qantas.com/us/en/travel-guides/new-zealand/north-island/wellington.html</a:t>
            </a:r>
          </a:p>
          <a:p>
            <a:pPr marL="421005" lvl="1" indent="-210502" algn="just">
              <a:lnSpc>
                <a:spcPts val="2729"/>
              </a:lnSpc>
              <a:buAutoNum type="arabicPeriod"/>
            </a:pPr>
            <a:r>
              <a:rPr lang="en-US" sz="1950">
                <a:solidFill>
                  <a:srgbClr val="4F5642"/>
                </a:solidFill>
                <a:latin typeface="Alice"/>
                <a:ea typeface="Alice"/>
                <a:cs typeface="Alice"/>
                <a:sym typeface="Alice"/>
              </a:rPr>
              <a:t>https://www.reddit.com/r/newzealand/comments/zg67uv/ny_times_36_hours_in_wellington_new_zealand/</a:t>
            </a:r>
          </a:p>
          <a:p>
            <a:pPr marL="421005" lvl="1" indent="-210502" algn="just">
              <a:lnSpc>
                <a:spcPts val="2729"/>
              </a:lnSpc>
              <a:buAutoNum type="arabicPeriod"/>
            </a:pPr>
            <a:r>
              <a:rPr lang="en-US" sz="1950">
                <a:solidFill>
                  <a:srgbClr val="4F5642"/>
                </a:solidFill>
                <a:latin typeface="Alice"/>
                <a:ea typeface="Alice"/>
                <a:cs typeface="Alice"/>
                <a:sym typeface="Alice"/>
              </a:rPr>
              <a:t>https://www.nbr.co.nz/business/generation-ramps-up-at-lodestones-third-solar-farm/</a:t>
            </a:r>
          </a:p>
          <a:p>
            <a:pPr marL="421005" lvl="1" indent="-210502" algn="just">
              <a:lnSpc>
                <a:spcPts val="2729"/>
              </a:lnSpc>
              <a:buAutoNum type="arabicPeriod"/>
            </a:pPr>
            <a:r>
              <a:rPr lang="en-US" sz="1950">
                <a:solidFill>
                  <a:srgbClr val="4F5642"/>
                </a:solidFill>
                <a:latin typeface="Alice"/>
                <a:ea typeface="Alice"/>
                <a:cs typeface="Alice"/>
                <a:sym typeface="Alice"/>
              </a:rPr>
              <a:t>Ember. (August 20, 2024). Distribution of electricity generation in New Zealand in 2023, by source [Graph]. In Statista. Retrieved March 03, 2025, from https://www-statista-com.ezpv7-web-p-u01.wpi.edu/statistics/1237529/new-zealand-distribution-of-electricity-production-by-source/</a:t>
            </a:r>
          </a:p>
          <a:p>
            <a:pPr marL="421005" lvl="1" indent="-210502" algn="just">
              <a:lnSpc>
                <a:spcPts val="2729"/>
              </a:lnSpc>
              <a:buAutoNum type="arabicPeriod"/>
            </a:pPr>
            <a:r>
              <a:rPr lang="en-US" sz="1950">
                <a:solidFill>
                  <a:srgbClr val="4F5642"/>
                </a:solidFill>
                <a:latin typeface="Alice"/>
                <a:ea typeface="Alice"/>
                <a:cs typeface="Alice"/>
                <a:sym typeface="Alice"/>
              </a:rPr>
              <a:t>https://images.unsplash.com/photo-1707163044321-fb8ade156d95?fm=jpg&amp;q=60&amp;w=3000&amp;ixlib=rb-4.0.3&amp;ixid=M3wxMjA3fDB8MHxzZWFyY2h8Nnx8aW5kdXN0cmlhbCUyMHBvbGx1dGlvbnxlbnwwfHwwfHx8MA%3D%3D</a:t>
            </a:r>
          </a:p>
          <a:p>
            <a:pPr marL="421005" lvl="1" indent="-210502" algn="just">
              <a:lnSpc>
                <a:spcPts val="2729"/>
              </a:lnSpc>
              <a:buAutoNum type="arabicPeriod"/>
            </a:pPr>
            <a:r>
              <a:rPr lang="en-US" sz="1950">
                <a:solidFill>
                  <a:srgbClr val="4F5642"/>
                </a:solidFill>
                <a:latin typeface="Alice"/>
                <a:ea typeface="Alice"/>
                <a:cs typeface="Alice"/>
                <a:sym typeface="Alice"/>
              </a:rPr>
              <a:t>https://img.freepik.com/fotos-premium/gluehbirne-hd-8k-wallpaper-stock-fotobild_890746-28909.jpg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AutoShape 2"/>
          <p:cNvSpPr/>
          <p:nvPr/>
        </p:nvSpPr>
        <p:spPr>
          <a:xfrm>
            <a:off x="5358840" y="1108553"/>
            <a:ext cx="11859377" cy="8069894"/>
          </a:xfrm>
          <a:prstGeom prst="rect">
            <a:avLst/>
          </a:prstGeom>
          <a:solidFill>
            <a:srgbClr val="FFF4E3"/>
          </a:solidFill>
        </p:spPr>
      </p:sp>
      <p:grpSp>
        <p:nvGrpSpPr>
          <p:cNvPr id="3" name="Group 3"/>
          <p:cNvGrpSpPr/>
          <p:nvPr/>
        </p:nvGrpSpPr>
        <p:grpSpPr>
          <a:xfrm>
            <a:off x="5607369" y="1365529"/>
            <a:ext cx="11362320" cy="7555943"/>
            <a:chOff x="0" y="0"/>
            <a:chExt cx="1222256" cy="812800"/>
          </a:xfrm>
        </p:grpSpPr>
        <p:sp>
          <p:nvSpPr>
            <p:cNvPr id="4" name="Freeform 4"/>
            <p:cNvSpPr/>
            <p:nvPr/>
          </p:nvSpPr>
          <p:spPr>
            <a:xfrm>
              <a:off x="0" y="0"/>
              <a:ext cx="1222256" cy="812800"/>
            </a:xfrm>
            <a:custGeom>
              <a:avLst/>
              <a:gdLst/>
              <a:ahLst/>
              <a:cxnLst/>
              <a:rect l="l" t="t" r="r" b="b"/>
              <a:pathLst>
                <a:path w="1222256" h="812800">
                  <a:moveTo>
                    <a:pt x="0" y="0"/>
                  </a:moveTo>
                  <a:lnTo>
                    <a:pt x="1222256" y="0"/>
                  </a:lnTo>
                  <a:lnTo>
                    <a:pt x="1222256" y="812800"/>
                  </a:lnTo>
                  <a:lnTo>
                    <a:pt x="0" y="812800"/>
                  </a:lnTo>
                  <a:close/>
                </a:path>
              </a:pathLst>
            </a:custGeom>
            <a:blipFill>
              <a:blip r:embed="rId3"/>
              <a:stretch>
                <a:fillRect t="-25187" b="-25187"/>
              </a:stretch>
            </a:blipFill>
          </p:spPr>
        </p:sp>
      </p:grpSp>
      <p:sp>
        <p:nvSpPr>
          <p:cNvPr id="5" name="Freeform 5"/>
          <p:cNvSpPr/>
          <p:nvPr/>
        </p:nvSpPr>
        <p:spPr>
          <a:xfrm rot="10206428">
            <a:off x="15746378" y="8949322"/>
            <a:ext cx="965084" cy="1678406"/>
          </a:xfrm>
          <a:custGeom>
            <a:avLst/>
            <a:gdLst/>
            <a:ahLst/>
            <a:cxnLst/>
            <a:rect l="l" t="t" r="r" b="b"/>
            <a:pathLst>
              <a:path w="965084" h="1678406">
                <a:moveTo>
                  <a:pt x="0" y="0"/>
                </a:moveTo>
                <a:lnTo>
                  <a:pt x="965083" y="0"/>
                </a:lnTo>
                <a:lnTo>
                  <a:pt x="965083" y="1678406"/>
                </a:lnTo>
                <a:lnTo>
                  <a:pt x="0" y="1678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723248" y="3140572"/>
            <a:ext cx="6982269" cy="4005857"/>
            <a:chOff x="0" y="0"/>
            <a:chExt cx="9309692" cy="5341142"/>
          </a:xfrm>
        </p:grpSpPr>
        <p:sp>
          <p:nvSpPr>
            <p:cNvPr id="7" name="AutoShape 7"/>
            <p:cNvSpPr/>
            <p:nvPr/>
          </p:nvSpPr>
          <p:spPr>
            <a:xfrm>
              <a:off x="0" y="0"/>
              <a:ext cx="9309692" cy="5341142"/>
            </a:xfrm>
            <a:prstGeom prst="rect">
              <a:avLst/>
            </a:prstGeom>
            <a:solidFill>
              <a:srgbClr val="FFFAF1"/>
            </a:solidFill>
          </p:spPr>
        </p:sp>
        <p:sp>
          <p:nvSpPr>
            <p:cNvPr id="8" name="TextBox 8"/>
            <p:cNvSpPr txBox="1"/>
            <p:nvPr/>
          </p:nvSpPr>
          <p:spPr>
            <a:xfrm>
              <a:off x="524778" y="609216"/>
              <a:ext cx="8260135" cy="2965700"/>
            </a:xfrm>
            <a:prstGeom prst="rect">
              <a:avLst/>
            </a:prstGeom>
          </p:spPr>
          <p:txBody>
            <a:bodyPr lIns="0" tIns="0" rIns="0" bIns="0" rtlCol="0" anchor="t">
              <a:spAutoFit/>
            </a:bodyPr>
            <a:lstStyle/>
            <a:p>
              <a:pPr marL="0" lvl="0" indent="0" algn="ctr">
                <a:lnSpc>
                  <a:spcPts val="8574"/>
                </a:lnSpc>
              </a:pPr>
              <a:r>
                <a:rPr lang="en-US" sz="7724" b="1">
                  <a:solidFill>
                    <a:srgbClr val="4F5642"/>
                  </a:solidFill>
                  <a:latin typeface="Cooper BT Bold"/>
                  <a:ea typeface="Cooper BT Bold"/>
                  <a:cs typeface="Cooper BT Bold"/>
                  <a:sym typeface="Cooper BT Bold"/>
                </a:rPr>
                <a:t>Thank you for listening!</a:t>
              </a:r>
            </a:p>
          </p:txBody>
        </p:sp>
        <p:sp>
          <p:nvSpPr>
            <p:cNvPr id="9" name="TextBox 9"/>
            <p:cNvSpPr txBox="1"/>
            <p:nvPr/>
          </p:nvSpPr>
          <p:spPr>
            <a:xfrm>
              <a:off x="524778" y="3872262"/>
              <a:ext cx="8260135" cy="926338"/>
            </a:xfrm>
            <a:prstGeom prst="rect">
              <a:avLst/>
            </a:prstGeom>
          </p:spPr>
          <p:txBody>
            <a:bodyPr lIns="0" tIns="0" rIns="0" bIns="0" rtlCol="0" anchor="t">
              <a:spAutoFit/>
            </a:bodyPr>
            <a:lstStyle/>
            <a:p>
              <a:pPr marL="0" lvl="0" indent="0" algn="ctr">
                <a:lnSpc>
                  <a:spcPts val="5806"/>
                </a:lnSpc>
              </a:pPr>
              <a:r>
                <a:rPr lang="en-US" sz="4147">
                  <a:solidFill>
                    <a:srgbClr val="4F5642"/>
                  </a:solidFill>
                  <a:latin typeface="Alice"/>
                  <a:ea typeface="Alice"/>
                  <a:cs typeface="Alice"/>
                  <a:sym typeface="Alice"/>
                </a:rPr>
                <a:t>Any questions?</a:t>
              </a:r>
            </a:p>
          </p:txBody>
        </p:sp>
      </p:grpSp>
      <p:sp>
        <p:nvSpPr>
          <p:cNvPr id="10" name="Freeform 10"/>
          <p:cNvSpPr/>
          <p:nvPr/>
        </p:nvSpPr>
        <p:spPr>
          <a:xfrm>
            <a:off x="12645061" y="7996596"/>
            <a:ext cx="3583858" cy="3583858"/>
          </a:xfrm>
          <a:custGeom>
            <a:avLst/>
            <a:gdLst/>
            <a:ahLst/>
            <a:cxnLst/>
            <a:rect l="l" t="t" r="r" b="b"/>
            <a:pathLst>
              <a:path w="3583858" h="3583858">
                <a:moveTo>
                  <a:pt x="0" y="0"/>
                </a:moveTo>
                <a:lnTo>
                  <a:pt x="3583858" y="0"/>
                </a:lnTo>
                <a:lnTo>
                  <a:pt x="3583858" y="3583858"/>
                </a:lnTo>
                <a:lnTo>
                  <a:pt x="0" y="35838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7530321" y="9380537"/>
            <a:ext cx="444550"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16034" y="-985897"/>
            <a:ext cx="18320068" cy="5825403"/>
          </a:xfrm>
          <a:custGeom>
            <a:avLst/>
            <a:gdLst/>
            <a:ahLst/>
            <a:cxnLst/>
            <a:rect l="l" t="t" r="r" b="b"/>
            <a:pathLst>
              <a:path w="18320068" h="5825403">
                <a:moveTo>
                  <a:pt x="0" y="0"/>
                </a:moveTo>
                <a:lnTo>
                  <a:pt x="18320068" y="0"/>
                </a:lnTo>
                <a:lnTo>
                  <a:pt x="18320068" y="5825403"/>
                </a:lnTo>
                <a:lnTo>
                  <a:pt x="0" y="5825403"/>
                </a:lnTo>
                <a:lnTo>
                  <a:pt x="0" y="0"/>
                </a:lnTo>
                <a:close/>
              </a:path>
            </a:pathLst>
          </a:custGeom>
          <a:blipFill>
            <a:blip r:embed="rId3">
              <a:alphaModFix amt="50000"/>
            </a:blip>
            <a:stretch>
              <a:fillRect t="-109657"/>
            </a:stretch>
          </a:blipFill>
        </p:spPr>
      </p:sp>
      <p:grpSp>
        <p:nvGrpSpPr>
          <p:cNvPr id="3" name="Group 3"/>
          <p:cNvGrpSpPr/>
          <p:nvPr/>
        </p:nvGrpSpPr>
        <p:grpSpPr>
          <a:xfrm>
            <a:off x="-875927" y="1926804"/>
            <a:ext cx="19163927" cy="8360196"/>
            <a:chOff x="0" y="0"/>
            <a:chExt cx="5047289" cy="2201862"/>
          </a:xfrm>
        </p:grpSpPr>
        <p:sp>
          <p:nvSpPr>
            <p:cNvPr id="4" name="Freeform 4"/>
            <p:cNvSpPr/>
            <p:nvPr/>
          </p:nvSpPr>
          <p:spPr>
            <a:xfrm>
              <a:off x="0" y="0"/>
              <a:ext cx="5047290" cy="2201862"/>
            </a:xfrm>
            <a:custGeom>
              <a:avLst/>
              <a:gdLst/>
              <a:ahLst/>
              <a:cxnLst/>
              <a:rect l="l" t="t" r="r" b="b"/>
              <a:pathLst>
                <a:path w="5047290" h="2201862">
                  <a:moveTo>
                    <a:pt x="0" y="0"/>
                  </a:moveTo>
                  <a:lnTo>
                    <a:pt x="5047290" y="0"/>
                  </a:lnTo>
                  <a:lnTo>
                    <a:pt x="5047290" y="2201862"/>
                  </a:lnTo>
                  <a:lnTo>
                    <a:pt x="0" y="2201862"/>
                  </a:lnTo>
                  <a:close/>
                </a:path>
              </a:pathLst>
            </a:custGeom>
            <a:solidFill>
              <a:srgbClr val="FFFAF1"/>
            </a:solidFill>
          </p:spPr>
        </p:sp>
        <p:sp>
          <p:nvSpPr>
            <p:cNvPr id="5" name="TextBox 5"/>
            <p:cNvSpPr txBox="1"/>
            <p:nvPr/>
          </p:nvSpPr>
          <p:spPr>
            <a:xfrm>
              <a:off x="0" y="85725"/>
              <a:ext cx="5047289" cy="2116137"/>
            </a:xfrm>
            <a:prstGeom prst="rect">
              <a:avLst/>
            </a:prstGeom>
          </p:spPr>
          <p:txBody>
            <a:bodyPr lIns="50800" tIns="50800" rIns="50800" bIns="50800" rtlCol="0" anchor="ctr"/>
            <a:lstStyle/>
            <a:p>
              <a:pPr algn="ctr">
                <a:lnSpc>
                  <a:spcPts val="1925"/>
                </a:lnSpc>
              </a:pPr>
              <a:endParaRPr/>
            </a:p>
          </p:txBody>
        </p:sp>
      </p:grpSp>
      <p:sp>
        <p:nvSpPr>
          <p:cNvPr id="6" name="Freeform 6"/>
          <p:cNvSpPr/>
          <p:nvPr/>
        </p:nvSpPr>
        <p:spPr>
          <a:xfrm>
            <a:off x="2372245" y="1926804"/>
            <a:ext cx="13543510" cy="8312329"/>
          </a:xfrm>
          <a:custGeom>
            <a:avLst/>
            <a:gdLst/>
            <a:ahLst/>
            <a:cxnLst/>
            <a:rect l="l" t="t" r="r" b="b"/>
            <a:pathLst>
              <a:path w="13543510" h="8312329">
                <a:moveTo>
                  <a:pt x="0" y="0"/>
                </a:moveTo>
                <a:lnTo>
                  <a:pt x="13543510" y="0"/>
                </a:lnTo>
                <a:lnTo>
                  <a:pt x="13543510" y="8312329"/>
                </a:lnTo>
                <a:lnTo>
                  <a:pt x="0" y="8312329"/>
                </a:lnTo>
                <a:lnTo>
                  <a:pt x="0" y="0"/>
                </a:lnTo>
                <a:close/>
              </a:path>
            </a:pathLst>
          </a:custGeom>
          <a:blipFill>
            <a:blip r:embed="rId4"/>
            <a:stretch>
              <a:fillRect/>
            </a:stretch>
          </a:blipFill>
        </p:spPr>
      </p:sp>
      <p:sp>
        <p:nvSpPr>
          <p:cNvPr id="7" name="TextBox 7"/>
          <p:cNvSpPr txBox="1"/>
          <p:nvPr/>
        </p:nvSpPr>
        <p:spPr>
          <a:xfrm>
            <a:off x="931248" y="297853"/>
            <a:ext cx="16425504" cy="1318818"/>
          </a:xfrm>
          <a:prstGeom prst="rect">
            <a:avLst/>
          </a:prstGeom>
        </p:spPr>
        <p:txBody>
          <a:bodyPr lIns="0" tIns="0" rIns="0" bIns="0" rtlCol="0" anchor="t">
            <a:spAutoFit/>
          </a:bodyPr>
          <a:lstStyle/>
          <a:p>
            <a:pPr algn="ctr">
              <a:lnSpc>
                <a:spcPts val="10784"/>
              </a:lnSpc>
            </a:pPr>
            <a:r>
              <a:rPr lang="en-US" sz="7703" b="1">
                <a:solidFill>
                  <a:srgbClr val="FFFAF1"/>
                </a:solidFill>
                <a:latin typeface="Cooper BT Bold"/>
                <a:ea typeface="Cooper BT Bold"/>
                <a:cs typeface="Cooper BT Bold"/>
                <a:sym typeface="Cooper BT Bold"/>
              </a:rPr>
              <a:t>Interview Website Design</a:t>
            </a:r>
          </a:p>
        </p:txBody>
      </p:sp>
      <p:sp>
        <p:nvSpPr>
          <p:cNvPr id="8" name="TextBox 8"/>
          <p:cNvSpPr txBox="1"/>
          <p:nvPr/>
        </p:nvSpPr>
        <p:spPr>
          <a:xfrm>
            <a:off x="17712111" y="9566033"/>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4E5642"/>
                </a:solidFill>
                <a:latin typeface="Times New Roman Bold"/>
                <a:ea typeface="Times New Roman Bold"/>
                <a:cs typeface="Times New Roman Bold"/>
                <a:sym typeface="Times New Roman Bold"/>
              </a:rPr>
              <a:t>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E564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093313"/>
          </a:xfrm>
          <a:custGeom>
            <a:avLst/>
            <a:gdLst/>
            <a:ahLst/>
            <a:cxnLst/>
            <a:rect l="l" t="t" r="r" b="b"/>
            <a:pathLst>
              <a:path w="18288000" h="2093313">
                <a:moveTo>
                  <a:pt x="0" y="0"/>
                </a:moveTo>
                <a:lnTo>
                  <a:pt x="18288000" y="0"/>
                </a:lnTo>
                <a:lnTo>
                  <a:pt x="18288000" y="2093313"/>
                </a:lnTo>
                <a:lnTo>
                  <a:pt x="0" y="2093313"/>
                </a:lnTo>
                <a:lnTo>
                  <a:pt x="0" y="0"/>
                </a:lnTo>
                <a:close/>
              </a:path>
            </a:pathLst>
          </a:custGeom>
          <a:blipFill>
            <a:blip r:embed="rId3">
              <a:alphaModFix amt="50000"/>
            </a:blip>
            <a:stretch>
              <a:fillRect t="-354645" r="-473" b="-130169"/>
            </a:stretch>
          </a:blipFill>
        </p:spPr>
      </p:sp>
      <p:sp>
        <p:nvSpPr>
          <p:cNvPr id="3" name="Freeform 3"/>
          <p:cNvSpPr/>
          <p:nvPr/>
        </p:nvSpPr>
        <p:spPr>
          <a:xfrm>
            <a:off x="1265455" y="2093313"/>
            <a:ext cx="15757090" cy="8193687"/>
          </a:xfrm>
          <a:custGeom>
            <a:avLst/>
            <a:gdLst/>
            <a:ahLst/>
            <a:cxnLst/>
            <a:rect l="l" t="t" r="r" b="b"/>
            <a:pathLst>
              <a:path w="15757090" h="8193687">
                <a:moveTo>
                  <a:pt x="0" y="0"/>
                </a:moveTo>
                <a:lnTo>
                  <a:pt x="15757090" y="0"/>
                </a:lnTo>
                <a:lnTo>
                  <a:pt x="15757090" y="8193687"/>
                </a:lnTo>
                <a:lnTo>
                  <a:pt x="0" y="8193687"/>
                </a:lnTo>
                <a:lnTo>
                  <a:pt x="0" y="0"/>
                </a:lnTo>
                <a:close/>
              </a:path>
            </a:pathLst>
          </a:custGeom>
          <a:blipFill>
            <a:blip r:embed="rId4"/>
            <a:stretch>
              <a:fillRect/>
            </a:stretch>
          </a:blipFill>
        </p:spPr>
      </p:sp>
      <p:sp>
        <p:nvSpPr>
          <p:cNvPr id="4" name="TextBox 4"/>
          <p:cNvSpPr txBox="1"/>
          <p:nvPr/>
        </p:nvSpPr>
        <p:spPr>
          <a:xfrm>
            <a:off x="662121" y="225662"/>
            <a:ext cx="16963758" cy="1444152"/>
          </a:xfrm>
          <a:prstGeom prst="rect">
            <a:avLst/>
          </a:prstGeom>
        </p:spPr>
        <p:txBody>
          <a:bodyPr lIns="0" tIns="0" rIns="0" bIns="0" rtlCol="0" anchor="t">
            <a:spAutoFit/>
          </a:bodyPr>
          <a:lstStyle/>
          <a:p>
            <a:pPr algn="ctr">
              <a:lnSpc>
                <a:spcPts val="11751"/>
              </a:lnSpc>
            </a:pPr>
            <a:r>
              <a:rPr lang="en-US" sz="8393" b="1">
                <a:solidFill>
                  <a:srgbClr val="FFF4E3"/>
                </a:solidFill>
                <a:latin typeface="Cooper BT Bold"/>
                <a:ea typeface="Cooper BT Bold"/>
                <a:cs typeface="Cooper BT Bold"/>
                <a:sym typeface="Cooper BT Bold"/>
              </a:rPr>
              <a:t>Concerns &amp; Challenges</a:t>
            </a:r>
          </a:p>
        </p:txBody>
      </p:sp>
      <p:sp>
        <p:nvSpPr>
          <p:cNvPr id="5" name="TextBox 5"/>
          <p:cNvSpPr txBox="1"/>
          <p:nvPr/>
        </p:nvSpPr>
        <p:spPr>
          <a:xfrm>
            <a:off x="17732310" y="9456642"/>
            <a:ext cx="70098" cy="23241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39</a:t>
            </a:r>
          </a:p>
        </p:txBody>
      </p:sp>
      <p:grpSp>
        <p:nvGrpSpPr>
          <p:cNvPr id="6" name="Group 6"/>
          <p:cNvGrpSpPr/>
          <p:nvPr/>
        </p:nvGrpSpPr>
        <p:grpSpPr>
          <a:xfrm>
            <a:off x="4724541" y="4767183"/>
            <a:ext cx="5858658" cy="3894627"/>
            <a:chOff x="0" y="0"/>
            <a:chExt cx="1639423" cy="1089830"/>
          </a:xfrm>
        </p:grpSpPr>
        <p:sp>
          <p:nvSpPr>
            <p:cNvPr id="7" name="Freeform 7"/>
            <p:cNvSpPr/>
            <p:nvPr/>
          </p:nvSpPr>
          <p:spPr>
            <a:xfrm>
              <a:off x="0" y="0"/>
              <a:ext cx="1639423" cy="1089830"/>
            </a:xfrm>
            <a:custGeom>
              <a:avLst/>
              <a:gdLst/>
              <a:ahLst/>
              <a:cxnLst/>
              <a:rect l="l" t="t" r="r" b="b"/>
              <a:pathLst>
                <a:path w="1639423" h="1089830">
                  <a:moveTo>
                    <a:pt x="0" y="0"/>
                  </a:moveTo>
                  <a:lnTo>
                    <a:pt x="1639423" y="0"/>
                  </a:lnTo>
                  <a:lnTo>
                    <a:pt x="1639423" y="1089830"/>
                  </a:lnTo>
                  <a:lnTo>
                    <a:pt x="0" y="1089830"/>
                  </a:lnTo>
                  <a:close/>
                </a:path>
              </a:pathLst>
            </a:custGeom>
            <a:solidFill>
              <a:srgbClr val="FFFFFF">
                <a:alpha val="49804"/>
              </a:srgbClr>
            </a:solidFill>
          </p:spPr>
        </p:sp>
        <p:sp>
          <p:nvSpPr>
            <p:cNvPr id="8" name="TextBox 8"/>
            <p:cNvSpPr txBox="1"/>
            <p:nvPr/>
          </p:nvSpPr>
          <p:spPr>
            <a:xfrm>
              <a:off x="0" y="85725"/>
              <a:ext cx="1639423" cy="1004105"/>
            </a:xfrm>
            <a:prstGeom prst="rect">
              <a:avLst/>
            </a:prstGeom>
          </p:spPr>
          <p:txBody>
            <a:bodyPr lIns="50800" tIns="50800" rIns="50800" bIns="50800" rtlCol="0" anchor="ctr"/>
            <a:lstStyle/>
            <a:p>
              <a:pPr algn="ctr">
                <a:lnSpc>
                  <a:spcPts val="1925"/>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509260" y="468933"/>
            <a:ext cx="17269480" cy="9349134"/>
            <a:chOff x="0" y="0"/>
            <a:chExt cx="1493943" cy="808772"/>
          </a:xfrm>
        </p:grpSpPr>
        <p:sp>
          <p:nvSpPr>
            <p:cNvPr id="3" name="Freeform 3"/>
            <p:cNvSpPr/>
            <p:nvPr/>
          </p:nvSpPr>
          <p:spPr>
            <a:xfrm flipH="1">
              <a:off x="0" y="0"/>
              <a:ext cx="1493943" cy="808772"/>
            </a:xfrm>
            <a:custGeom>
              <a:avLst/>
              <a:gdLst/>
              <a:ahLst/>
              <a:cxnLst/>
              <a:rect l="l" t="t" r="r" b="b"/>
              <a:pathLst>
                <a:path w="1493943" h="808772">
                  <a:moveTo>
                    <a:pt x="1493943" y="0"/>
                  </a:moveTo>
                  <a:lnTo>
                    <a:pt x="0" y="0"/>
                  </a:lnTo>
                  <a:lnTo>
                    <a:pt x="0" y="808772"/>
                  </a:lnTo>
                  <a:lnTo>
                    <a:pt x="1493943" y="808772"/>
                  </a:lnTo>
                  <a:close/>
                </a:path>
              </a:pathLst>
            </a:custGeom>
            <a:blipFill>
              <a:blip r:embed="rId3">
                <a:alphaModFix amt="50000"/>
              </a:blip>
              <a:stretch>
                <a:fillRect t="-2012" b="-2012"/>
              </a:stretch>
            </a:blipFill>
          </p:spPr>
        </p:sp>
      </p:grpSp>
      <p:grpSp>
        <p:nvGrpSpPr>
          <p:cNvPr id="4" name="Group 4"/>
          <p:cNvGrpSpPr/>
          <p:nvPr/>
        </p:nvGrpSpPr>
        <p:grpSpPr>
          <a:xfrm>
            <a:off x="2712844" y="3644017"/>
            <a:ext cx="12862312" cy="5091994"/>
            <a:chOff x="0" y="0"/>
            <a:chExt cx="17149750" cy="6789325"/>
          </a:xfrm>
        </p:grpSpPr>
        <p:grpSp>
          <p:nvGrpSpPr>
            <p:cNvPr id="5" name="Group 5"/>
            <p:cNvGrpSpPr/>
            <p:nvPr/>
          </p:nvGrpSpPr>
          <p:grpSpPr>
            <a:xfrm>
              <a:off x="475973" y="0"/>
              <a:ext cx="16673777" cy="6789325"/>
              <a:chOff x="0" y="0"/>
              <a:chExt cx="1621864" cy="660400"/>
            </a:xfrm>
          </p:grpSpPr>
          <p:sp>
            <p:nvSpPr>
              <p:cNvPr id="6" name="Freeform 6"/>
              <p:cNvSpPr/>
              <p:nvPr/>
            </p:nvSpPr>
            <p:spPr>
              <a:xfrm>
                <a:off x="0" y="0"/>
                <a:ext cx="1621864" cy="660400"/>
              </a:xfrm>
              <a:custGeom>
                <a:avLst/>
                <a:gdLst/>
                <a:ahLst/>
                <a:cxnLst/>
                <a:rect l="l" t="t" r="r" b="b"/>
                <a:pathLst>
                  <a:path w="1621864" h="660400">
                    <a:moveTo>
                      <a:pt x="1497404" y="660400"/>
                    </a:moveTo>
                    <a:lnTo>
                      <a:pt x="124460" y="660400"/>
                    </a:lnTo>
                    <a:cubicBezTo>
                      <a:pt x="55880" y="660400"/>
                      <a:pt x="0" y="604520"/>
                      <a:pt x="0" y="535940"/>
                    </a:cubicBezTo>
                    <a:lnTo>
                      <a:pt x="0" y="124460"/>
                    </a:lnTo>
                    <a:cubicBezTo>
                      <a:pt x="0" y="55880"/>
                      <a:pt x="55880" y="0"/>
                      <a:pt x="124460" y="0"/>
                    </a:cubicBezTo>
                    <a:lnTo>
                      <a:pt x="1497404" y="0"/>
                    </a:lnTo>
                    <a:cubicBezTo>
                      <a:pt x="1565984" y="0"/>
                      <a:pt x="1621864" y="55880"/>
                      <a:pt x="1621864" y="124460"/>
                    </a:cubicBezTo>
                    <a:lnTo>
                      <a:pt x="1621864" y="535940"/>
                    </a:lnTo>
                    <a:cubicBezTo>
                      <a:pt x="1621864" y="604520"/>
                      <a:pt x="1565984" y="660400"/>
                      <a:pt x="1497404" y="660400"/>
                    </a:cubicBezTo>
                    <a:close/>
                  </a:path>
                </a:pathLst>
              </a:custGeom>
              <a:solidFill>
                <a:srgbClr val="4F5642">
                  <a:alpha val="33725"/>
                </a:srgbClr>
              </a:solidFill>
            </p:spPr>
          </p:sp>
        </p:grpSp>
        <p:grpSp>
          <p:nvGrpSpPr>
            <p:cNvPr id="7" name="Group 7"/>
            <p:cNvGrpSpPr/>
            <p:nvPr/>
          </p:nvGrpSpPr>
          <p:grpSpPr>
            <a:xfrm>
              <a:off x="0" y="0"/>
              <a:ext cx="16673777" cy="6789325"/>
              <a:chOff x="0" y="0"/>
              <a:chExt cx="1621864" cy="660400"/>
            </a:xfrm>
          </p:grpSpPr>
          <p:sp>
            <p:nvSpPr>
              <p:cNvPr id="8" name="Freeform 8"/>
              <p:cNvSpPr/>
              <p:nvPr/>
            </p:nvSpPr>
            <p:spPr>
              <a:xfrm>
                <a:off x="0" y="0"/>
                <a:ext cx="1621864" cy="660400"/>
              </a:xfrm>
              <a:custGeom>
                <a:avLst/>
                <a:gdLst/>
                <a:ahLst/>
                <a:cxnLst/>
                <a:rect l="l" t="t" r="r" b="b"/>
                <a:pathLst>
                  <a:path w="1621864" h="660400">
                    <a:moveTo>
                      <a:pt x="1497404" y="660400"/>
                    </a:moveTo>
                    <a:lnTo>
                      <a:pt x="124460" y="660400"/>
                    </a:lnTo>
                    <a:cubicBezTo>
                      <a:pt x="55880" y="660400"/>
                      <a:pt x="0" y="604520"/>
                      <a:pt x="0" y="535940"/>
                    </a:cubicBezTo>
                    <a:lnTo>
                      <a:pt x="0" y="124460"/>
                    </a:lnTo>
                    <a:cubicBezTo>
                      <a:pt x="0" y="55880"/>
                      <a:pt x="55880" y="0"/>
                      <a:pt x="124460" y="0"/>
                    </a:cubicBezTo>
                    <a:lnTo>
                      <a:pt x="1497404" y="0"/>
                    </a:lnTo>
                    <a:cubicBezTo>
                      <a:pt x="1565984" y="0"/>
                      <a:pt x="1621864" y="55880"/>
                      <a:pt x="1621864" y="124460"/>
                    </a:cubicBezTo>
                    <a:lnTo>
                      <a:pt x="1621864" y="535940"/>
                    </a:lnTo>
                    <a:cubicBezTo>
                      <a:pt x="1621864" y="604520"/>
                      <a:pt x="1565984" y="660400"/>
                      <a:pt x="1497404" y="660400"/>
                    </a:cubicBezTo>
                    <a:close/>
                  </a:path>
                </a:pathLst>
              </a:custGeom>
              <a:solidFill>
                <a:srgbClr val="4F5642"/>
              </a:solidFill>
            </p:spPr>
          </p:sp>
        </p:grpSp>
        <p:sp>
          <p:nvSpPr>
            <p:cNvPr id="9" name="TextBox 9"/>
            <p:cNvSpPr txBox="1"/>
            <p:nvPr/>
          </p:nvSpPr>
          <p:spPr>
            <a:xfrm>
              <a:off x="386216" y="114887"/>
              <a:ext cx="15621196" cy="6550025"/>
            </a:xfrm>
            <a:prstGeom prst="rect">
              <a:avLst/>
            </a:prstGeom>
          </p:spPr>
          <p:txBody>
            <a:bodyPr lIns="0" tIns="0" rIns="0" bIns="0" rtlCol="0" anchor="t">
              <a:spAutoFit/>
            </a:bodyPr>
            <a:lstStyle/>
            <a:p>
              <a:pPr marL="0" lvl="0" indent="0" algn="ctr">
                <a:lnSpc>
                  <a:spcPts val="7782"/>
                </a:lnSpc>
              </a:pPr>
              <a:r>
                <a:rPr lang="en-US" sz="6485">
                  <a:solidFill>
                    <a:srgbClr val="FFFAF1"/>
                  </a:solidFill>
                  <a:latin typeface="Alice"/>
                  <a:ea typeface="Alice"/>
                  <a:cs typeface="Alice"/>
                  <a:sym typeface="Alice"/>
                </a:rPr>
                <a:t>Household electrification on a large scale can save </a:t>
              </a:r>
              <a:r>
                <a:rPr lang="en-US" sz="6485">
                  <a:solidFill>
                    <a:srgbClr val="FFFAF1"/>
                  </a:solidFill>
                  <a:latin typeface="Alice Bold"/>
                  <a:ea typeface="Alice Bold"/>
                  <a:cs typeface="Alice Bold"/>
                  <a:sym typeface="Alice Bold"/>
                </a:rPr>
                <a:t>10 million tonnes</a:t>
              </a:r>
              <a:r>
                <a:rPr lang="en-US" sz="6485">
                  <a:solidFill>
                    <a:srgbClr val="FFFAF1"/>
                  </a:solidFill>
                  <a:latin typeface="Alice"/>
                  <a:ea typeface="Alice"/>
                  <a:cs typeface="Alice"/>
                  <a:sym typeface="Alice"/>
                </a:rPr>
                <a:t> of </a:t>
              </a:r>
              <a:r>
                <a:rPr lang="en-US" sz="6485">
                  <a:solidFill>
                    <a:srgbClr val="FFFAF1"/>
                  </a:solidFill>
                  <a:latin typeface="Alice Bold"/>
                  <a:ea typeface="Alice Bold"/>
                  <a:cs typeface="Alice Bold"/>
                  <a:sym typeface="Alice Bold"/>
                </a:rPr>
                <a:t>emissions</a:t>
              </a:r>
              <a:r>
                <a:rPr lang="en-US" sz="6485">
                  <a:solidFill>
                    <a:srgbClr val="FFFAF1"/>
                  </a:solidFill>
                  <a:latin typeface="Alice"/>
                  <a:ea typeface="Alice"/>
                  <a:cs typeface="Alice"/>
                  <a:sym typeface="Alice"/>
                </a:rPr>
                <a:t> in New Zealand by 2040. </a:t>
              </a:r>
            </a:p>
            <a:p>
              <a:pPr marL="0" lvl="0" indent="0" algn="ctr">
                <a:lnSpc>
                  <a:spcPts val="7782"/>
                </a:lnSpc>
              </a:pPr>
              <a:endParaRPr lang="en-US" sz="6485">
                <a:solidFill>
                  <a:srgbClr val="FFFAF1"/>
                </a:solidFill>
                <a:latin typeface="Alice"/>
                <a:ea typeface="Alice"/>
                <a:cs typeface="Alice"/>
                <a:sym typeface="Alice"/>
              </a:endParaRPr>
            </a:p>
          </p:txBody>
        </p:sp>
        <p:sp>
          <p:nvSpPr>
            <p:cNvPr id="10" name="TextBox 10"/>
            <p:cNvSpPr txBox="1"/>
            <p:nvPr/>
          </p:nvSpPr>
          <p:spPr>
            <a:xfrm>
              <a:off x="9484125" y="5580065"/>
              <a:ext cx="6170811" cy="733424"/>
            </a:xfrm>
            <a:prstGeom prst="rect">
              <a:avLst/>
            </a:prstGeom>
          </p:spPr>
          <p:txBody>
            <a:bodyPr lIns="0" tIns="0" rIns="0" bIns="0" rtlCol="0" anchor="t">
              <a:spAutoFit/>
            </a:bodyPr>
            <a:lstStyle/>
            <a:p>
              <a:pPr algn="ctr">
                <a:lnSpc>
                  <a:spcPts val="4200"/>
                </a:lnSpc>
                <a:spcBef>
                  <a:spcPct val="0"/>
                </a:spcBef>
              </a:pPr>
              <a:r>
                <a:rPr lang="en-US" sz="3000" i="1">
                  <a:solidFill>
                    <a:srgbClr val="FFFFFF"/>
                  </a:solidFill>
                  <a:latin typeface="Times New Roman Italics"/>
                  <a:ea typeface="Times New Roman Italics"/>
                  <a:cs typeface="Times New Roman Italics"/>
                  <a:sym typeface="Times New Roman Italics"/>
                </a:rPr>
                <a:t>– (Rewiring Aotearoa, 2024)</a:t>
              </a:r>
            </a:p>
          </p:txBody>
        </p:sp>
      </p:grpSp>
      <p:sp>
        <p:nvSpPr>
          <p:cNvPr id="11" name="TextBox 11"/>
          <p:cNvSpPr txBox="1"/>
          <p:nvPr/>
        </p:nvSpPr>
        <p:spPr>
          <a:xfrm>
            <a:off x="2908814" y="1659941"/>
            <a:ext cx="12470372" cy="1200150"/>
          </a:xfrm>
          <a:prstGeom prst="rect">
            <a:avLst/>
          </a:prstGeom>
        </p:spPr>
        <p:txBody>
          <a:bodyPr lIns="0" tIns="0" rIns="0" bIns="0" rtlCol="0" anchor="t">
            <a:spAutoFit/>
          </a:bodyPr>
          <a:lstStyle/>
          <a:p>
            <a:pPr marL="0" lvl="0" indent="0" algn="ctr">
              <a:lnSpc>
                <a:spcPts val="9479"/>
              </a:lnSpc>
            </a:pPr>
            <a:r>
              <a:rPr lang="en-US" sz="7899" b="1">
                <a:solidFill>
                  <a:srgbClr val="FFFAF1"/>
                </a:solidFill>
                <a:latin typeface="Cooper BT Bold"/>
                <a:ea typeface="Cooper BT Bold"/>
                <a:cs typeface="Cooper BT Bold"/>
                <a:sym typeface="Cooper BT Bold"/>
              </a:rPr>
              <a:t>Emission Motivations</a:t>
            </a:r>
          </a:p>
        </p:txBody>
      </p:sp>
      <p:sp>
        <p:nvSpPr>
          <p:cNvPr id="12" name="TextBox 12"/>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E564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093313"/>
          </a:xfrm>
          <a:custGeom>
            <a:avLst/>
            <a:gdLst/>
            <a:ahLst/>
            <a:cxnLst/>
            <a:rect l="l" t="t" r="r" b="b"/>
            <a:pathLst>
              <a:path w="18288000" h="2093313">
                <a:moveTo>
                  <a:pt x="0" y="0"/>
                </a:moveTo>
                <a:lnTo>
                  <a:pt x="18288000" y="0"/>
                </a:lnTo>
                <a:lnTo>
                  <a:pt x="18288000" y="2093313"/>
                </a:lnTo>
                <a:lnTo>
                  <a:pt x="0" y="2093313"/>
                </a:lnTo>
                <a:lnTo>
                  <a:pt x="0" y="0"/>
                </a:lnTo>
                <a:close/>
              </a:path>
            </a:pathLst>
          </a:custGeom>
          <a:blipFill>
            <a:blip r:embed="rId3">
              <a:alphaModFix amt="50000"/>
            </a:blip>
            <a:stretch>
              <a:fillRect t="-354645" r="-473" b="-130169"/>
            </a:stretch>
          </a:blipFill>
        </p:spPr>
      </p:sp>
      <p:sp>
        <p:nvSpPr>
          <p:cNvPr id="3" name="Freeform 3"/>
          <p:cNvSpPr/>
          <p:nvPr/>
        </p:nvSpPr>
        <p:spPr>
          <a:xfrm>
            <a:off x="1265455" y="2093313"/>
            <a:ext cx="15757090" cy="8193687"/>
          </a:xfrm>
          <a:custGeom>
            <a:avLst/>
            <a:gdLst/>
            <a:ahLst/>
            <a:cxnLst/>
            <a:rect l="l" t="t" r="r" b="b"/>
            <a:pathLst>
              <a:path w="15757090" h="8193687">
                <a:moveTo>
                  <a:pt x="0" y="0"/>
                </a:moveTo>
                <a:lnTo>
                  <a:pt x="15757090" y="0"/>
                </a:lnTo>
                <a:lnTo>
                  <a:pt x="15757090" y="8193687"/>
                </a:lnTo>
                <a:lnTo>
                  <a:pt x="0" y="8193687"/>
                </a:lnTo>
                <a:lnTo>
                  <a:pt x="0" y="0"/>
                </a:lnTo>
                <a:close/>
              </a:path>
            </a:pathLst>
          </a:custGeom>
          <a:blipFill>
            <a:blip r:embed="rId4"/>
            <a:stretch>
              <a:fillRect/>
            </a:stretch>
          </a:blipFill>
        </p:spPr>
      </p:sp>
      <p:sp>
        <p:nvSpPr>
          <p:cNvPr id="4" name="TextBox 4"/>
          <p:cNvSpPr txBox="1"/>
          <p:nvPr/>
        </p:nvSpPr>
        <p:spPr>
          <a:xfrm>
            <a:off x="662121" y="225662"/>
            <a:ext cx="16963758" cy="1444152"/>
          </a:xfrm>
          <a:prstGeom prst="rect">
            <a:avLst/>
          </a:prstGeom>
        </p:spPr>
        <p:txBody>
          <a:bodyPr lIns="0" tIns="0" rIns="0" bIns="0" rtlCol="0" anchor="t">
            <a:spAutoFit/>
          </a:bodyPr>
          <a:lstStyle/>
          <a:p>
            <a:pPr algn="ctr">
              <a:lnSpc>
                <a:spcPts val="11751"/>
              </a:lnSpc>
            </a:pPr>
            <a:r>
              <a:rPr lang="en-US" sz="8393" b="1">
                <a:solidFill>
                  <a:srgbClr val="FFF4E3"/>
                </a:solidFill>
                <a:latin typeface="Cooper BT Bold"/>
                <a:ea typeface="Cooper BT Bold"/>
                <a:cs typeface="Cooper BT Bold"/>
                <a:sym typeface="Cooper BT Bold"/>
              </a:rPr>
              <a:t>Concerns &amp; Challenges</a:t>
            </a:r>
          </a:p>
        </p:txBody>
      </p:sp>
      <p:sp>
        <p:nvSpPr>
          <p:cNvPr id="5" name="TextBox 5"/>
          <p:cNvSpPr txBox="1"/>
          <p:nvPr/>
        </p:nvSpPr>
        <p:spPr>
          <a:xfrm>
            <a:off x="17732310" y="9456642"/>
            <a:ext cx="70098" cy="23241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40</a:t>
            </a:r>
          </a:p>
        </p:txBody>
      </p:sp>
      <p:grpSp>
        <p:nvGrpSpPr>
          <p:cNvPr id="6" name="Group 6"/>
          <p:cNvGrpSpPr/>
          <p:nvPr/>
        </p:nvGrpSpPr>
        <p:grpSpPr>
          <a:xfrm>
            <a:off x="4764197" y="3690252"/>
            <a:ext cx="11271679" cy="5050869"/>
            <a:chOff x="0" y="0"/>
            <a:chExt cx="15028906" cy="6734493"/>
          </a:xfrm>
        </p:grpSpPr>
        <p:grpSp>
          <p:nvGrpSpPr>
            <p:cNvPr id="7" name="Group 7"/>
            <p:cNvGrpSpPr/>
            <p:nvPr/>
          </p:nvGrpSpPr>
          <p:grpSpPr>
            <a:xfrm>
              <a:off x="0" y="3577323"/>
              <a:ext cx="7811544" cy="3157170"/>
              <a:chOff x="0" y="0"/>
              <a:chExt cx="1639423" cy="662601"/>
            </a:xfrm>
          </p:grpSpPr>
          <p:sp>
            <p:nvSpPr>
              <p:cNvPr id="8" name="Freeform 8"/>
              <p:cNvSpPr/>
              <p:nvPr/>
            </p:nvSpPr>
            <p:spPr>
              <a:xfrm>
                <a:off x="0" y="0"/>
                <a:ext cx="1639423" cy="662601"/>
              </a:xfrm>
              <a:custGeom>
                <a:avLst/>
                <a:gdLst/>
                <a:ahLst/>
                <a:cxnLst/>
                <a:rect l="l" t="t" r="r" b="b"/>
                <a:pathLst>
                  <a:path w="1639423" h="662601">
                    <a:moveTo>
                      <a:pt x="0" y="0"/>
                    </a:moveTo>
                    <a:lnTo>
                      <a:pt x="1639423" y="0"/>
                    </a:lnTo>
                    <a:lnTo>
                      <a:pt x="1639423" y="662601"/>
                    </a:lnTo>
                    <a:lnTo>
                      <a:pt x="0" y="662601"/>
                    </a:lnTo>
                    <a:close/>
                  </a:path>
                </a:pathLst>
              </a:custGeom>
              <a:solidFill>
                <a:srgbClr val="FFFFFF">
                  <a:alpha val="49804"/>
                </a:srgbClr>
              </a:solidFill>
            </p:spPr>
          </p:sp>
          <p:sp>
            <p:nvSpPr>
              <p:cNvPr id="9" name="TextBox 9"/>
              <p:cNvSpPr txBox="1"/>
              <p:nvPr/>
            </p:nvSpPr>
            <p:spPr>
              <a:xfrm>
                <a:off x="0" y="85725"/>
                <a:ext cx="1639423" cy="576876"/>
              </a:xfrm>
              <a:prstGeom prst="rect">
                <a:avLst/>
              </a:prstGeom>
            </p:spPr>
            <p:txBody>
              <a:bodyPr lIns="50800" tIns="50800" rIns="50800" bIns="50800" rtlCol="0" anchor="ctr"/>
              <a:lstStyle/>
              <a:p>
                <a:pPr algn="ctr">
                  <a:lnSpc>
                    <a:spcPts val="1925"/>
                  </a:lnSpc>
                </a:pPr>
                <a:endParaRPr/>
              </a:p>
            </p:txBody>
          </p:sp>
        </p:grpSp>
        <p:grpSp>
          <p:nvGrpSpPr>
            <p:cNvPr id="10" name="Group 10"/>
            <p:cNvGrpSpPr/>
            <p:nvPr/>
          </p:nvGrpSpPr>
          <p:grpSpPr>
            <a:xfrm>
              <a:off x="0" y="0"/>
              <a:ext cx="15028906" cy="1200815"/>
              <a:chOff x="0" y="0"/>
              <a:chExt cx="3154144" cy="252017"/>
            </a:xfrm>
          </p:grpSpPr>
          <p:sp>
            <p:nvSpPr>
              <p:cNvPr id="11" name="Freeform 11"/>
              <p:cNvSpPr/>
              <p:nvPr/>
            </p:nvSpPr>
            <p:spPr>
              <a:xfrm>
                <a:off x="0" y="0"/>
                <a:ext cx="3154144" cy="252017"/>
              </a:xfrm>
              <a:custGeom>
                <a:avLst/>
                <a:gdLst/>
                <a:ahLst/>
                <a:cxnLst/>
                <a:rect l="l" t="t" r="r" b="b"/>
                <a:pathLst>
                  <a:path w="3154144" h="252017">
                    <a:moveTo>
                      <a:pt x="0" y="0"/>
                    </a:moveTo>
                    <a:lnTo>
                      <a:pt x="3154144" y="0"/>
                    </a:lnTo>
                    <a:lnTo>
                      <a:pt x="3154144" y="252017"/>
                    </a:lnTo>
                    <a:lnTo>
                      <a:pt x="0" y="252017"/>
                    </a:lnTo>
                    <a:close/>
                  </a:path>
                </a:pathLst>
              </a:custGeom>
              <a:solidFill>
                <a:srgbClr val="FFFFFF">
                  <a:alpha val="49804"/>
                </a:srgbClr>
              </a:solidFill>
            </p:spPr>
          </p:sp>
          <p:sp>
            <p:nvSpPr>
              <p:cNvPr id="12" name="TextBox 12"/>
              <p:cNvSpPr txBox="1"/>
              <p:nvPr/>
            </p:nvSpPr>
            <p:spPr>
              <a:xfrm>
                <a:off x="0" y="85725"/>
                <a:ext cx="3154144" cy="166292"/>
              </a:xfrm>
              <a:prstGeom prst="rect">
                <a:avLst/>
              </a:prstGeom>
            </p:spPr>
            <p:txBody>
              <a:bodyPr lIns="50800" tIns="50800" rIns="50800" bIns="50800" rtlCol="0" anchor="ctr"/>
              <a:lstStyle/>
              <a:p>
                <a:pPr algn="ctr">
                  <a:lnSpc>
                    <a:spcPts val="1925"/>
                  </a:lnSpc>
                </a:pPr>
                <a:endParaRPr/>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sp>
        <p:nvSpPr>
          <p:cNvPr id="2" name="Freeform 2"/>
          <p:cNvSpPr/>
          <p:nvPr/>
        </p:nvSpPr>
        <p:spPr>
          <a:xfrm>
            <a:off x="1220035" y="0"/>
            <a:ext cx="15847930" cy="10261535"/>
          </a:xfrm>
          <a:custGeom>
            <a:avLst/>
            <a:gdLst/>
            <a:ahLst/>
            <a:cxnLst/>
            <a:rect l="l" t="t" r="r" b="b"/>
            <a:pathLst>
              <a:path w="15847930" h="10261535">
                <a:moveTo>
                  <a:pt x="0" y="0"/>
                </a:moveTo>
                <a:lnTo>
                  <a:pt x="15847930" y="0"/>
                </a:lnTo>
                <a:lnTo>
                  <a:pt x="15847930" y="10261535"/>
                </a:lnTo>
                <a:lnTo>
                  <a:pt x="0" y="10261535"/>
                </a:lnTo>
                <a:lnTo>
                  <a:pt x="0" y="0"/>
                </a:lnTo>
                <a:close/>
              </a:path>
            </a:pathLst>
          </a:custGeom>
          <a:blipFill>
            <a:blip r:embed="rId2"/>
            <a:stretch>
              <a:fillRect/>
            </a:stretch>
          </a:blipFill>
        </p:spPr>
      </p:sp>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4F5642"/>
                </a:solidFill>
                <a:latin typeface="Times New Roman Bold"/>
                <a:ea typeface="Times New Roman Bold"/>
                <a:cs typeface="Times New Roman Bold"/>
                <a:sym typeface="Times New Roman Bold"/>
              </a:rPr>
              <a:t>41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sp>
        <p:nvSpPr>
          <p:cNvPr id="2" name="Freeform 2"/>
          <p:cNvSpPr/>
          <p:nvPr/>
        </p:nvSpPr>
        <p:spPr>
          <a:xfrm>
            <a:off x="589322" y="0"/>
            <a:ext cx="17109356" cy="10287000"/>
          </a:xfrm>
          <a:custGeom>
            <a:avLst/>
            <a:gdLst/>
            <a:ahLst/>
            <a:cxnLst/>
            <a:rect l="l" t="t" r="r" b="b"/>
            <a:pathLst>
              <a:path w="17109356" h="10287000">
                <a:moveTo>
                  <a:pt x="0" y="0"/>
                </a:moveTo>
                <a:lnTo>
                  <a:pt x="17109356" y="0"/>
                </a:lnTo>
                <a:lnTo>
                  <a:pt x="17109356" y="10287000"/>
                </a:lnTo>
                <a:lnTo>
                  <a:pt x="0" y="10287000"/>
                </a:lnTo>
                <a:lnTo>
                  <a:pt x="0" y="0"/>
                </a:lnTo>
                <a:close/>
              </a:path>
            </a:pathLst>
          </a:custGeom>
          <a:blipFill>
            <a:blip r:embed="rId2"/>
            <a:stretch>
              <a:fillRect/>
            </a:stretch>
          </a:blipFill>
        </p:spPr>
      </p:sp>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4F5642"/>
                </a:solidFill>
                <a:latin typeface="Times New Roman Bold"/>
                <a:ea typeface="Times New Roman Bold"/>
                <a:cs typeface="Times New Roman Bold"/>
                <a:sym typeface="Times New Roman Bold"/>
              </a:rPr>
              <a:t>42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TextBox 2"/>
          <p:cNvSpPr txBox="1"/>
          <p:nvPr/>
        </p:nvSpPr>
        <p:spPr>
          <a:xfrm>
            <a:off x="17732310" y="9456642"/>
            <a:ext cx="444550"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43</a:t>
            </a:r>
          </a:p>
        </p:txBody>
      </p:sp>
      <p:sp>
        <p:nvSpPr>
          <p:cNvPr id="3" name="Freeform 3"/>
          <p:cNvSpPr/>
          <p:nvPr/>
        </p:nvSpPr>
        <p:spPr>
          <a:xfrm>
            <a:off x="814970" y="668520"/>
            <a:ext cx="16658060" cy="8949959"/>
          </a:xfrm>
          <a:custGeom>
            <a:avLst/>
            <a:gdLst/>
            <a:ahLst/>
            <a:cxnLst/>
            <a:rect l="l" t="t" r="r" b="b"/>
            <a:pathLst>
              <a:path w="16658060" h="8949959">
                <a:moveTo>
                  <a:pt x="0" y="0"/>
                </a:moveTo>
                <a:lnTo>
                  <a:pt x="16658060" y="0"/>
                </a:lnTo>
                <a:lnTo>
                  <a:pt x="16658060" y="8949960"/>
                </a:lnTo>
                <a:lnTo>
                  <a:pt x="0" y="8949960"/>
                </a:lnTo>
                <a:lnTo>
                  <a:pt x="0" y="0"/>
                </a:lnTo>
                <a:close/>
              </a:path>
            </a:pathLst>
          </a:custGeom>
          <a:blipFill>
            <a:blip r:embed="rId3"/>
            <a:stretch>
              <a:fillRect l="-375" t="-16764"/>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26753" y="2232866"/>
            <a:ext cx="18261247" cy="8054134"/>
          </a:xfrm>
          <a:custGeom>
            <a:avLst/>
            <a:gdLst/>
            <a:ahLst/>
            <a:cxnLst/>
            <a:rect l="l" t="t" r="r" b="b"/>
            <a:pathLst>
              <a:path w="18261247" h="8054134">
                <a:moveTo>
                  <a:pt x="0" y="0"/>
                </a:moveTo>
                <a:lnTo>
                  <a:pt x="18261247" y="0"/>
                </a:lnTo>
                <a:lnTo>
                  <a:pt x="18261247" y="8054134"/>
                </a:lnTo>
                <a:lnTo>
                  <a:pt x="0" y="8054134"/>
                </a:lnTo>
                <a:lnTo>
                  <a:pt x="0" y="0"/>
                </a:lnTo>
                <a:close/>
              </a:path>
            </a:pathLst>
          </a:custGeom>
          <a:blipFill>
            <a:blip r:embed="rId3">
              <a:alphaModFix amt="50000"/>
            </a:blip>
            <a:stretch>
              <a:fillRect l="-2506" r="-2506"/>
            </a:stretch>
          </a:blipFill>
        </p:spPr>
      </p:sp>
      <p:grpSp>
        <p:nvGrpSpPr>
          <p:cNvPr id="3" name="Group 3"/>
          <p:cNvGrpSpPr/>
          <p:nvPr/>
        </p:nvGrpSpPr>
        <p:grpSpPr>
          <a:xfrm>
            <a:off x="2213030" y="2766372"/>
            <a:ext cx="13861939" cy="1890179"/>
            <a:chOff x="0" y="0"/>
            <a:chExt cx="18482586" cy="2520239"/>
          </a:xfrm>
        </p:grpSpPr>
        <p:grpSp>
          <p:nvGrpSpPr>
            <p:cNvPr id="4" name="Group 4"/>
            <p:cNvGrpSpPr/>
            <p:nvPr/>
          </p:nvGrpSpPr>
          <p:grpSpPr>
            <a:xfrm>
              <a:off x="0" y="0"/>
              <a:ext cx="18482586" cy="2520239"/>
              <a:chOff x="0" y="0"/>
              <a:chExt cx="3146002" cy="428981"/>
            </a:xfrm>
          </p:grpSpPr>
          <p:sp>
            <p:nvSpPr>
              <p:cNvPr id="5" name="Freeform 5"/>
              <p:cNvSpPr/>
              <p:nvPr/>
            </p:nvSpPr>
            <p:spPr>
              <a:xfrm>
                <a:off x="0" y="0"/>
                <a:ext cx="3146002" cy="428981"/>
              </a:xfrm>
              <a:custGeom>
                <a:avLst/>
                <a:gdLst/>
                <a:ahLst/>
                <a:cxnLst/>
                <a:rect l="l" t="t" r="r" b="b"/>
                <a:pathLst>
                  <a:path w="3146002" h="428981">
                    <a:moveTo>
                      <a:pt x="28484" y="0"/>
                    </a:moveTo>
                    <a:lnTo>
                      <a:pt x="3117518" y="0"/>
                    </a:lnTo>
                    <a:cubicBezTo>
                      <a:pt x="3133249" y="0"/>
                      <a:pt x="3146002" y="12753"/>
                      <a:pt x="3146002" y="28484"/>
                    </a:cubicBezTo>
                    <a:lnTo>
                      <a:pt x="3146002" y="400497"/>
                    </a:lnTo>
                    <a:cubicBezTo>
                      <a:pt x="3146002" y="416228"/>
                      <a:pt x="3133249" y="428981"/>
                      <a:pt x="3117518" y="428981"/>
                    </a:cubicBezTo>
                    <a:lnTo>
                      <a:pt x="28484" y="428981"/>
                    </a:lnTo>
                    <a:cubicBezTo>
                      <a:pt x="12753" y="428981"/>
                      <a:pt x="0" y="416228"/>
                      <a:pt x="0" y="400497"/>
                    </a:cubicBezTo>
                    <a:lnTo>
                      <a:pt x="0" y="28484"/>
                    </a:lnTo>
                    <a:cubicBezTo>
                      <a:pt x="0" y="12753"/>
                      <a:pt x="12753" y="0"/>
                      <a:pt x="28484" y="0"/>
                    </a:cubicBezTo>
                    <a:close/>
                  </a:path>
                </a:pathLst>
              </a:custGeom>
              <a:solidFill>
                <a:srgbClr val="FFFAF1"/>
              </a:solidFill>
            </p:spPr>
          </p:sp>
          <p:sp>
            <p:nvSpPr>
              <p:cNvPr id="6" name="TextBox 6"/>
              <p:cNvSpPr txBox="1"/>
              <p:nvPr/>
            </p:nvSpPr>
            <p:spPr>
              <a:xfrm>
                <a:off x="0" y="171450"/>
                <a:ext cx="3146002" cy="257531"/>
              </a:xfrm>
              <a:prstGeom prst="rect">
                <a:avLst/>
              </a:prstGeom>
            </p:spPr>
            <p:txBody>
              <a:bodyPr lIns="58953" tIns="58953" rIns="58953" bIns="58953" rtlCol="0" anchor="ctr"/>
              <a:lstStyle/>
              <a:p>
                <a:pPr algn="ctr">
                  <a:lnSpc>
                    <a:spcPts val="3465"/>
                  </a:lnSpc>
                </a:pPr>
                <a:endParaRPr/>
              </a:p>
              <a:p>
                <a:pPr algn="ctr">
                  <a:lnSpc>
                    <a:spcPts val="3465"/>
                  </a:lnSpc>
                </a:pPr>
                <a:endParaRPr/>
              </a:p>
            </p:txBody>
          </p:sp>
        </p:grpSp>
        <p:sp>
          <p:nvSpPr>
            <p:cNvPr id="7" name="TextBox 7"/>
            <p:cNvSpPr txBox="1"/>
            <p:nvPr/>
          </p:nvSpPr>
          <p:spPr>
            <a:xfrm>
              <a:off x="915863" y="221083"/>
              <a:ext cx="16670425" cy="1924685"/>
            </a:xfrm>
            <a:prstGeom prst="rect">
              <a:avLst/>
            </a:prstGeom>
          </p:spPr>
          <p:txBody>
            <a:bodyPr lIns="0" tIns="0" rIns="0" bIns="0" rtlCol="0" anchor="t">
              <a:spAutoFit/>
            </a:bodyPr>
            <a:lstStyle/>
            <a:p>
              <a:pPr algn="l">
                <a:lnSpc>
                  <a:spcPts val="5880"/>
                </a:lnSpc>
                <a:spcBef>
                  <a:spcPct val="0"/>
                </a:spcBef>
              </a:pPr>
              <a:r>
                <a:rPr lang="en-US" sz="4200">
                  <a:solidFill>
                    <a:srgbClr val="4F5642"/>
                  </a:solidFill>
                  <a:latin typeface="Alice"/>
                  <a:ea typeface="Alice"/>
                  <a:cs typeface="Alice"/>
                  <a:sym typeface="Alice"/>
                </a:rPr>
                <a:t>“ I just got a new kind of bumper sticker that says, “Support Kiwi, not OPEC.” ” – Steve Charles</a:t>
              </a:r>
            </a:p>
          </p:txBody>
        </p:sp>
      </p:grpSp>
      <p:grpSp>
        <p:nvGrpSpPr>
          <p:cNvPr id="8" name="Group 8"/>
          <p:cNvGrpSpPr/>
          <p:nvPr/>
        </p:nvGrpSpPr>
        <p:grpSpPr>
          <a:xfrm>
            <a:off x="2213030" y="5280676"/>
            <a:ext cx="13861939" cy="2003481"/>
            <a:chOff x="0" y="0"/>
            <a:chExt cx="18482586" cy="2671308"/>
          </a:xfrm>
        </p:grpSpPr>
        <p:grpSp>
          <p:nvGrpSpPr>
            <p:cNvPr id="9" name="Group 9"/>
            <p:cNvGrpSpPr/>
            <p:nvPr/>
          </p:nvGrpSpPr>
          <p:grpSpPr>
            <a:xfrm>
              <a:off x="0" y="0"/>
              <a:ext cx="18482586" cy="2671308"/>
              <a:chOff x="0" y="0"/>
              <a:chExt cx="3146002" cy="454695"/>
            </a:xfrm>
          </p:grpSpPr>
          <p:sp>
            <p:nvSpPr>
              <p:cNvPr id="10" name="Freeform 10"/>
              <p:cNvSpPr/>
              <p:nvPr/>
            </p:nvSpPr>
            <p:spPr>
              <a:xfrm>
                <a:off x="0" y="0"/>
                <a:ext cx="3146002" cy="454695"/>
              </a:xfrm>
              <a:custGeom>
                <a:avLst/>
                <a:gdLst/>
                <a:ahLst/>
                <a:cxnLst/>
                <a:rect l="l" t="t" r="r" b="b"/>
                <a:pathLst>
                  <a:path w="3146002" h="454695">
                    <a:moveTo>
                      <a:pt x="28484" y="0"/>
                    </a:moveTo>
                    <a:lnTo>
                      <a:pt x="3117518" y="0"/>
                    </a:lnTo>
                    <a:cubicBezTo>
                      <a:pt x="3133249" y="0"/>
                      <a:pt x="3146002" y="12753"/>
                      <a:pt x="3146002" y="28484"/>
                    </a:cubicBezTo>
                    <a:lnTo>
                      <a:pt x="3146002" y="426211"/>
                    </a:lnTo>
                    <a:cubicBezTo>
                      <a:pt x="3146002" y="441942"/>
                      <a:pt x="3133249" y="454695"/>
                      <a:pt x="3117518" y="454695"/>
                    </a:cubicBezTo>
                    <a:lnTo>
                      <a:pt x="28484" y="454695"/>
                    </a:lnTo>
                    <a:cubicBezTo>
                      <a:pt x="12753" y="454695"/>
                      <a:pt x="0" y="441942"/>
                      <a:pt x="0" y="426211"/>
                    </a:cubicBezTo>
                    <a:lnTo>
                      <a:pt x="0" y="28484"/>
                    </a:lnTo>
                    <a:cubicBezTo>
                      <a:pt x="0" y="12753"/>
                      <a:pt x="12753" y="0"/>
                      <a:pt x="28484" y="0"/>
                    </a:cubicBezTo>
                    <a:close/>
                  </a:path>
                </a:pathLst>
              </a:custGeom>
              <a:solidFill>
                <a:srgbClr val="FFFAF1"/>
              </a:solidFill>
            </p:spPr>
          </p:sp>
          <p:sp>
            <p:nvSpPr>
              <p:cNvPr id="11" name="TextBox 11"/>
              <p:cNvSpPr txBox="1"/>
              <p:nvPr/>
            </p:nvSpPr>
            <p:spPr>
              <a:xfrm>
                <a:off x="0" y="171450"/>
                <a:ext cx="3146002" cy="283245"/>
              </a:xfrm>
              <a:prstGeom prst="rect">
                <a:avLst/>
              </a:prstGeom>
            </p:spPr>
            <p:txBody>
              <a:bodyPr lIns="58953" tIns="58953" rIns="58953" bIns="58953" rtlCol="0" anchor="ctr"/>
              <a:lstStyle/>
              <a:p>
                <a:pPr algn="ctr">
                  <a:lnSpc>
                    <a:spcPts val="3465"/>
                  </a:lnSpc>
                </a:pPr>
                <a:endParaRPr/>
              </a:p>
              <a:p>
                <a:pPr algn="ctr">
                  <a:lnSpc>
                    <a:spcPts val="3465"/>
                  </a:lnSpc>
                </a:pPr>
                <a:endParaRPr/>
              </a:p>
            </p:txBody>
          </p:sp>
        </p:grpSp>
        <p:sp>
          <p:nvSpPr>
            <p:cNvPr id="12" name="TextBox 12"/>
            <p:cNvSpPr txBox="1"/>
            <p:nvPr/>
          </p:nvSpPr>
          <p:spPr>
            <a:xfrm>
              <a:off x="1265266" y="269875"/>
              <a:ext cx="16029064" cy="1924685"/>
            </a:xfrm>
            <a:prstGeom prst="rect">
              <a:avLst/>
            </a:prstGeom>
          </p:spPr>
          <p:txBody>
            <a:bodyPr lIns="0" tIns="0" rIns="0" bIns="0" rtlCol="0" anchor="t">
              <a:spAutoFit/>
            </a:bodyPr>
            <a:lstStyle/>
            <a:p>
              <a:pPr algn="l">
                <a:lnSpc>
                  <a:spcPts val="5880"/>
                </a:lnSpc>
                <a:spcBef>
                  <a:spcPct val="0"/>
                </a:spcBef>
              </a:pPr>
              <a:r>
                <a:rPr lang="en-US" sz="4200">
                  <a:solidFill>
                    <a:srgbClr val="4F5642"/>
                  </a:solidFill>
                  <a:latin typeface="Alice"/>
                  <a:ea typeface="Alice"/>
                  <a:cs typeface="Alice"/>
                  <a:sym typeface="Alice"/>
                </a:rPr>
                <a:t>“Huge opportunity to save money for the country.” – Steve Charles</a:t>
              </a:r>
            </a:p>
          </p:txBody>
        </p:sp>
      </p:grpSp>
      <p:grpSp>
        <p:nvGrpSpPr>
          <p:cNvPr id="13" name="Group 13"/>
          <p:cNvGrpSpPr/>
          <p:nvPr/>
        </p:nvGrpSpPr>
        <p:grpSpPr>
          <a:xfrm>
            <a:off x="2213030" y="7756970"/>
            <a:ext cx="13861939" cy="1974340"/>
            <a:chOff x="0" y="0"/>
            <a:chExt cx="18482586" cy="2632453"/>
          </a:xfrm>
        </p:grpSpPr>
        <p:grpSp>
          <p:nvGrpSpPr>
            <p:cNvPr id="14" name="Group 14"/>
            <p:cNvGrpSpPr/>
            <p:nvPr/>
          </p:nvGrpSpPr>
          <p:grpSpPr>
            <a:xfrm>
              <a:off x="0" y="0"/>
              <a:ext cx="18482586" cy="2632453"/>
              <a:chOff x="0" y="0"/>
              <a:chExt cx="3146002" cy="448081"/>
            </a:xfrm>
          </p:grpSpPr>
          <p:sp>
            <p:nvSpPr>
              <p:cNvPr id="15" name="Freeform 15"/>
              <p:cNvSpPr/>
              <p:nvPr/>
            </p:nvSpPr>
            <p:spPr>
              <a:xfrm>
                <a:off x="0" y="0"/>
                <a:ext cx="3146002" cy="448081"/>
              </a:xfrm>
              <a:custGeom>
                <a:avLst/>
                <a:gdLst/>
                <a:ahLst/>
                <a:cxnLst/>
                <a:rect l="l" t="t" r="r" b="b"/>
                <a:pathLst>
                  <a:path w="3146002" h="448081">
                    <a:moveTo>
                      <a:pt x="28484" y="0"/>
                    </a:moveTo>
                    <a:lnTo>
                      <a:pt x="3117518" y="0"/>
                    </a:lnTo>
                    <a:cubicBezTo>
                      <a:pt x="3133249" y="0"/>
                      <a:pt x="3146002" y="12753"/>
                      <a:pt x="3146002" y="28484"/>
                    </a:cubicBezTo>
                    <a:lnTo>
                      <a:pt x="3146002" y="419598"/>
                    </a:lnTo>
                    <a:cubicBezTo>
                      <a:pt x="3146002" y="435329"/>
                      <a:pt x="3133249" y="448081"/>
                      <a:pt x="3117518" y="448081"/>
                    </a:cubicBezTo>
                    <a:lnTo>
                      <a:pt x="28484" y="448081"/>
                    </a:lnTo>
                    <a:cubicBezTo>
                      <a:pt x="12753" y="448081"/>
                      <a:pt x="0" y="435329"/>
                      <a:pt x="0" y="419598"/>
                    </a:cubicBezTo>
                    <a:lnTo>
                      <a:pt x="0" y="28484"/>
                    </a:lnTo>
                    <a:cubicBezTo>
                      <a:pt x="0" y="12753"/>
                      <a:pt x="12753" y="0"/>
                      <a:pt x="28484" y="0"/>
                    </a:cubicBezTo>
                    <a:close/>
                  </a:path>
                </a:pathLst>
              </a:custGeom>
              <a:solidFill>
                <a:srgbClr val="FFFAF1"/>
              </a:solidFill>
            </p:spPr>
          </p:sp>
          <p:sp>
            <p:nvSpPr>
              <p:cNvPr id="16" name="TextBox 16"/>
              <p:cNvSpPr txBox="1"/>
              <p:nvPr/>
            </p:nvSpPr>
            <p:spPr>
              <a:xfrm>
                <a:off x="0" y="171450"/>
                <a:ext cx="3146002" cy="276631"/>
              </a:xfrm>
              <a:prstGeom prst="rect">
                <a:avLst/>
              </a:prstGeom>
            </p:spPr>
            <p:txBody>
              <a:bodyPr lIns="58953" tIns="58953" rIns="58953" bIns="58953" rtlCol="0" anchor="ctr"/>
              <a:lstStyle/>
              <a:p>
                <a:pPr algn="ctr">
                  <a:lnSpc>
                    <a:spcPts val="3465"/>
                  </a:lnSpc>
                </a:pPr>
                <a:endParaRPr/>
              </a:p>
              <a:p>
                <a:pPr algn="ctr">
                  <a:lnSpc>
                    <a:spcPts val="3465"/>
                  </a:lnSpc>
                </a:pPr>
                <a:endParaRPr/>
              </a:p>
            </p:txBody>
          </p:sp>
        </p:grpSp>
        <p:sp>
          <p:nvSpPr>
            <p:cNvPr id="17" name="TextBox 17"/>
            <p:cNvSpPr txBox="1"/>
            <p:nvPr/>
          </p:nvSpPr>
          <p:spPr>
            <a:xfrm>
              <a:off x="1188427" y="405217"/>
              <a:ext cx="16975026" cy="1924685"/>
            </a:xfrm>
            <a:prstGeom prst="rect">
              <a:avLst/>
            </a:prstGeom>
          </p:spPr>
          <p:txBody>
            <a:bodyPr lIns="0" tIns="0" rIns="0" bIns="0" rtlCol="0" anchor="t">
              <a:spAutoFit/>
            </a:bodyPr>
            <a:lstStyle/>
            <a:p>
              <a:pPr algn="l">
                <a:lnSpc>
                  <a:spcPts val="5880"/>
                </a:lnSpc>
              </a:pPr>
              <a:r>
                <a:rPr lang="en-US" sz="4200">
                  <a:solidFill>
                    <a:srgbClr val="4F5642"/>
                  </a:solidFill>
                  <a:latin typeface="Alice"/>
                  <a:ea typeface="Alice"/>
                  <a:cs typeface="Alice"/>
                  <a:sym typeface="Alice"/>
                </a:rPr>
                <a:t>“Control of the energy equation is in my hands.” </a:t>
              </a:r>
            </a:p>
            <a:p>
              <a:pPr algn="l">
                <a:lnSpc>
                  <a:spcPts val="5880"/>
                </a:lnSpc>
                <a:spcBef>
                  <a:spcPct val="0"/>
                </a:spcBef>
              </a:pPr>
              <a:r>
                <a:rPr lang="en-US" sz="4200">
                  <a:solidFill>
                    <a:srgbClr val="4F5642"/>
                  </a:solidFill>
                  <a:latin typeface="Alice"/>
                  <a:ea typeface="Alice"/>
                  <a:cs typeface="Alice"/>
                  <a:sym typeface="Alice"/>
                </a:rPr>
                <a:t>– Tony Stephens</a:t>
              </a:r>
            </a:p>
          </p:txBody>
        </p:sp>
      </p:grpSp>
      <p:sp>
        <p:nvSpPr>
          <p:cNvPr id="18" name="TextBox 18"/>
          <p:cNvSpPr txBox="1"/>
          <p:nvPr/>
        </p:nvSpPr>
        <p:spPr>
          <a:xfrm>
            <a:off x="1318248" y="250188"/>
            <a:ext cx="15651504" cy="1395098"/>
          </a:xfrm>
          <a:prstGeom prst="rect">
            <a:avLst/>
          </a:prstGeom>
        </p:spPr>
        <p:txBody>
          <a:bodyPr lIns="0" tIns="0" rIns="0" bIns="0" rtlCol="0" anchor="t">
            <a:spAutoFit/>
          </a:bodyPr>
          <a:lstStyle/>
          <a:p>
            <a:pPr algn="ctr">
              <a:lnSpc>
                <a:spcPts val="11304"/>
              </a:lnSpc>
            </a:pPr>
            <a:r>
              <a:rPr lang="en-US" sz="8074" b="1">
                <a:solidFill>
                  <a:srgbClr val="FFFAF1"/>
                </a:solidFill>
                <a:latin typeface="Cooper BT Bold"/>
                <a:ea typeface="Cooper BT Bold"/>
                <a:cs typeface="Cooper BT Bold"/>
                <a:sym typeface="Cooper BT Bold"/>
              </a:rPr>
              <a:t>Community Interview Insights</a:t>
            </a:r>
          </a:p>
        </p:txBody>
      </p:sp>
      <p:sp>
        <p:nvSpPr>
          <p:cNvPr id="19" name="TextBox 19"/>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44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57793" y="389421"/>
          <a:ext cx="17372413" cy="9508158"/>
        </p:xfrm>
        <a:graphic>
          <a:graphicData uri="http://schemas.openxmlformats.org/drawingml/2006/table">
            <a:tbl>
              <a:tblPr/>
              <a:tblGrid>
                <a:gridCol w="7675793">
                  <a:extLst>
                    <a:ext uri="{9D8B030D-6E8A-4147-A177-3AD203B41FA5}">
                      <a16:colId xmlns:a16="http://schemas.microsoft.com/office/drawing/2014/main" val="20000"/>
                    </a:ext>
                  </a:extLst>
                </a:gridCol>
                <a:gridCol w="9696620">
                  <a:extLst>
                    <a:ext uri="{9D8B030D-6E8A-4147-A177-3AD203B41FA5}">
                      <a16:colId xmlns:a16="http://schemas.microsoft.com/office/drawing/2014/main" val="20001"/>
                    </a:ext>
                  </a:extLst>
                </a:gridCol>
              </a:tblGrid>
              <a:tr h="1085321">
                <a:tc>
                  <a:txBody>
                    <a:bodyPr/>
                    <a:lstStyle/>
                    <a:p>
                      <a:pPr algn="ctr">
                        <a:lnSpc>
                          <a:spcPts val="3919"/>
                        </a:lnSpc>
                        <a:defRPr/>
                      </a:pPr>
                      <a:r>
                        <a:rPr lang="en-US" sz="2799">
                          <a:solidFill>
                            <a:srgbClr val="000000"/>
                          </a:solidFill>
                          <a:latin typeface="Alice Bold"/>
                          <a:ea typeface="Alice Bold"/>
                          <a:cs typeface="Alice Bold"/>
                          <a:sym typeface="Alice Bold"/>
                        </a:rPr>
                        <a:t>Country</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919"/>
                        </a:lnSpc>
                        <a:defRPr/>
                      </a:pPr>
                      <a:r>
                        <a:rPr lang="en-US" sz="2799">
                          <a:solidFill>
                            <a:srgbClr val="000000"/>
                          </a:solidFill>
                          <a:latin typeface="Alice Bold"/>
                          <a:ea typeface="Alice Bold"/>
                          <a:cs typeface="Alice Bold"/>
                          <a:sym typeface="Alice Bold"/>
                        </a:rPr>
                        <a:t>Highlighted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586761">
                <a:tc>
                  <a:txBody>
                    <a:bodyPr/>
                    <a:lstStyle/>
                    <a:p>
                      <a:pPr algn="ctr">
                        <a:lnSpc>
                          <a:spcPts val="3919"/>
                        </a:lnSpc>
                        <a:defRPr/>
                      </a:pPr>
                      <a:r>
                        <a:rPr lang="en-US" sz="2799">
                          <a:solidFill>
                            <a:srgbClr val="000000"/>
                          </a:solidFill>
                          <a:latin typeface="Alice Bold"/>
                          <a:ea typeface="Alice Bold"/>
                          <a:cs typeface="Alice Bold"/>
                          <a:sym typeface="Alice Bold"/>
                        </a:rPr>
                        <a:t>India </a:t>
                      </a:r>
                      <a:endParaRPr lang="en-US" sz="1100"/>
                    </a:p>
                    <a:p>
                      <a:pPr algn="ctr">
                        <a:lnSpc>
                          <a:spcPts val="3919"/>
                        </a:lnSpc>
                      </a:pPr>
                      <a:r>
                        <a:rPr lang="en-US" sz="2799">
                          <a:solidFill>
                            <a:srgbClr val="000000"/>
                          </a:solidFill>
                          <a:latin typeface="Alice"/>
                          <a:ea typeface="Alice"/>
                          <a:cs typeface="Alice"/>
                          <a:sym typeface="Alice"/>
                        </a:rPr>
                        <a:t>(India Climate &amp; Energy Dashboard)</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639"/>
                        </a:lnSpc>
                        <a:defRPr/>
                      </a:pPr>
                      <a:r>
                        <a:rPr lang="en-US" sz="2599">
                          <a:solidFill>
                            <a:srgbClr val="000000"/>
                          </a:solidFill>
                          <a:latin typeface="Alice"/>
                          <a:ea typeface="Alice"/>
                          <a:cs typeface="Alice"/>
                          <a:sym typeface="Alice"/>
                        </a:rPr>
                        <a:t>Offers detailed national/state data and many interactive charts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556056">
                <a:tc>
                  <a:txBody>
                    <a:bodyPr/>
                    <a:lstStyle/>
                    <a:p>
                      <a:pPr algn="ctr">
                        <a:lnSpc>
                          <a:spcPts val="3919"/>
                        </a:lnSpc>
                        <a:defRPr/>
                      </a:pPr>
                      <a:r>
                        <a:rPr lang="en-US" sz="2799">
                          <a:solidFill>
                            <a:srgbClr val="000000"/>
                          </a:solidFill>
                          <a:latin typeface="Alice Bold"/>
                          <a:ea typeface="Alice Bold"/>
                          <a:cs typeface="Alice Bold"/>
                          <a:sym typeface="Alice Bold"/>
                        </a:rPr>
                        <a:t>Germany </a:t>
                      </a:r>
                      <a:endParaRPr lang="en-US" sz="1100"/>
                    </a:p>
                    <a:p>
                      <a:pPr algn="ctr">
                        <a:lnSpc>
                          <a:spcPts val="3919"/>
                        </a:lnSpc>
                      </a:pPr>
                      <a:r>
                        <a:rPr lang="en-US" sz="2799">
                          <a:solidFill>
                            <a:srgbClr val="000000"/>
                          </a:solidFill>
                          <a:latin typeface="Alice"/>
                          <a:ea typeface="Alice"/>
                          <a:cs typeface="Alice"/>
                          <a:sym typeface="Alice"/>
                        </a:rPr>
                        <a:t>(Clean Energy Wire)</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639"/>
                        </a:lnSpc>
                        <a:defRPr/>
                      </a:pPr>
                      <a:r>
                        <a:rPr lang="en-US" sz="2599">
                          <a:solidFill>
                            <a:srgbClr val="000000"/>
                          </a:solidFill>
                          <a:latin typeface="Alice"/>
                          <a:ea typeface="Alice"/>
                          <a:cs typeface="Alice"/>
                          <a:sym typeface="Alice"/>
                        </a:rPr>
                        <a:t>Clear layout and labeling, lacks graph explanations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2106498">
                <a:tc>
                  <a:txBody>
                    <a:bodyPr/>
                    <a:lstStyle/>
                    <a:p>
                      <a:pPr algn="ctr">
                        <a:lnSpc>
                          <a:spcPts val="3919"/>
                        </a:lnSpc>
                        <a:defRPr/>
                      </a:pPr>
                      <a:r>
                        <a:rPr lang="en-US" sz="2799">
                          <a:solidFill>
                            <a:srgbClr val="000000"/>
                          </a:solidFill>
                          <a:latin typeface="Alice Bold"/>
                          <a:ea typeface="Alice Bold"/>
                          <a:cs typeface="Alice Bold"/>
                          <a:sym typeface="Alice Bold"/>
                        </a:rPr>
                        <a:t>New Zealand </a:t>
                      </a:r>
                      <a:endParaRPr lang="en-US" sz="1100"/>
                    </a:p>
                    <a:p>
                      <a:pPr algn="ctr">
                        <a:lnSpc>
                          <a:spcPts val="3919"/>
                        </a:lnSpc>
                      </a:pPr>
                      <a:r>
                        <a:rPr lang="en-US" sz="2799">
                          <a:solidFill>
                            <a:srgbClr val="000000"/>
                          </a:solidFill>
                          <a:latin typeface="Alice"/>
                          <a:ea typeface="Alice"/>
                          <a:cs typeface="Alice"/>
                          <a:sym typeface="Alice"/>
                        </a:rPr>
                        <a:t>(Energy Efficiency and Conservation Authority)</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639"/>
                        </a:lnSpc>
                        <a:defRPr/>
                      </a:pPr>
                      <a:r>
                        <a:rPr lang="en-US" sz="2599">
                          <a:solidFill>
                            <a:srgbClr val="000000"/>
                          </a:solidFill>
                          <a:latin typeface="Alice"/>
                          <a:ea typeface="Alice"/>
                          <a:cs typeface="Alice"/>
                          <a:sym typeface="Alice"/>
                        </a:rPr>
                        <a:t>Consumer-focused stories, limited interactivity</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586761">
                <a:tc>
                  <a:txBody>
                    <a:bodyPr/>
                    <a:lstStyle/>
                    <a:p>
                      <a:pPr algn="ctr">
                        <a:lnSpc>
                          <a:spcPts val="3919"/>
                        </a:lnSpc>
                        <a:defRPr/>
                      </a:pPr>
                      <a:r>
                        <a:rPr lang="en-US" sz="2799">
                          <a:solidFill>
                            <a:srgbClr val="000000"/>
                          </a:solidFill>
                          <a:latin typeface="Alice Bold"/>
                          <a:ea typeface="Alice Bold"/>
                          <a:cs typeface="Alice Bold"/>
                          <a:sym typeface="Alice Bold"/>
                        </a:rPr>
                        <a:t>Regional Dashboard</a:t>
                      </a:r>
                      <a:endParaRPr lang="en-US" sz="1100"/>
                    </a:p>
                    <a:p>
                      <a:pPr algn="ctr">
                        <a:lnSpc>
                          <a:spcPts val="3919"/>
                        </a:lnSpc>
                      </a:pPr>
                      <a:r>
                        <a:rPr lang="en-US" sz="2799">
                          <a:solidFill>
                            <a:srgbClr val="000000"/>
                          </a:solidFill>
                          <a:latin typeface="Alice"/>
                          <a:ea typeface="Alice"/>
                          <a:cs typeface="Alice"/>
                          <a:sym typeface="Alice"/>
                        </a:rPr>
                        <a:t>(International Energy Agency (IEA))</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639"/>
                        </a:lnSpc>
                        <a:defRPr/>
                      </a:pPr>
                      <a:r>
                        <a:rPr lang="en-US" sz="2599">
                          <a:solidFill>
                            <a:srgbClr val="000000"/>
                          </a:solidFill>
                          <a:latin typeface="Alice"/>
                          <a:ea typeface="Alice"/>
                          <a:cs typeface="Alice"/>
                          <a:sym typeface="Alice"/>
                        </a:rPr>
                        <a:t>Mobile-responsive, clear regional comparisons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r h="1586761">
                <a:tc>
                  <a:txBody>
                    <a:bodyPr/>
                    <a:lstStyle/>
                    <a:p>
                      <a:pPr algn="ctr">
                        <a:lnSpc>
                          <a:spcPts val="3919"/>
                        </a:lnSpc>
                        <a:defRPr/>
                      </a:pPr>
                      <a:r>
                        <a:rPr lang="en-US" sz="2799">
                          <a:solidFill>
                            <a:srgbClr val="000000"/>
                          </a:solidFill>
                          <a:latin typeface="Alice Bold"/>
                          <a:ea typeface="Alice Bold"/>
                          <a:cs typeface="Alice Bold"/>
                          <a:sym typeface="Alice Bold"/>
                        </a:rPr>
                        <a:t>Australia </a:t>
                      </a:r>
                      <a:endParaRPr lang="en-US" sz="1100"/>
                    </a:p>
                    <a:p>
                      <a:pPr algn="ctr">
                        <a:lnSpc>
                          <a:spcPts val="3919"/>
                        </a:lnSpc>
                      </a:pPr>
                      <a:r>
                        <a:rPr lang="en-US" sz="2799">
                          <a:solidFill>
                            <a:srgbClr val="000000"/>
                          </a:solidFill>
                          <a:latin typeface="Alice"/>
                          <a:ea typeface="Alice"/>
                          <a:cs typeface="Alice"/>
                          <a:sym typeface="Alice"/>
                        </a:rPr>
                        <a:t>(Climate Momentum Monitor)</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639"/>
                        </a:lnSpc>
                        <a:defRPr/>
                      </a:pPr>
                      <a:r>
                        <a:rPr lang="en-US" sz="2599">
                          <a:solidFill>
                            <a:srgbClr val="000000"/>
                          </a:solidFill>
                          <a:latin typeface="Alice"/>
                          <a:ea typeface="Alice"/>
                          <a:cs typeface="Alice"/>
                          <a:sym typeface="Alice"/>
                        </a:rPr>
                        <a:t>Clean visuals and plain language, highly engaging layout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5"/>
                  </a:ext>
                </a:extLst>
              </a:tr>
            </a:tbl>
          </a:graphicData>
        </a:graphic>
      </p:graphicFrame>
      <p:sp>
        <p:nvSpPr>
          <p:cNvPr id="3" name="TextBox 3"/>
          <p:cNvSpPr txBox="1"/>
          <p:nvPr/>
        </p:nvSpPr>
        <p:spPr>
          <a:xfrm>
            <a:off x="17732310" y="9588435"/>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383F2C"/>
                </a:solidFill>
                <a:latin typeface="Times New Roman Bold"/>
                <a:ea typeface="Times New Roman Bold"/>
                <a:cs typeface="Times New Roman Bold"/>
                <a:sym typeface="Times New Roman Bold"/>
              </a:rPr>
              <a:t>45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506205" y="422370"/>
            <a:ext cx="17176619" cy="9442259"/>
            <a:chOff x="0" y="0"/>
            <a:chExt cx="1478582" cy="812800"/>
          </a:xfrm>
        </p:grpSpPr>
        <p:sp>
          <p:nvSpPr>
            <p:cNvPr id="3" name="Freeform 3"/>
            <p:cNvSpPr/>
            <p:nvPr/>
          </p:nvSpPr>
          <p:spPr>
            <a:xfrm>
              <a:off x="0" y="0"/>
              <a:ext cx="1478582" cy="812800"/>
            </a:xfrm>
            <a:custGeom>
              <a:avLst/>
              <a:gdLst/>
              <a:ahLst/>
              <a:cxnLst/>
              <a:rect l="l" t="t" r="r" b="b"/>
              <a:pathLst>
                <a:path w="1478582" h="812800">
                  <a:moveTo>
                    <a:pt x="0" y="0"/>
                  </a:moveTo>
                  <a:lnTo>
                    <a:pt x="1478582" y="0"/>
                  </a:lnTo>
                  <a:lnTo>
                    <a:pt x="1478582" y="812800"/>
                  </a:lnTo>
                  <a:lnTo>
                    <a:pt x="0" y="812800"/>
                  </a:lnTo>
                  <a:close/>
                </a:path>
              </a:pathLst>
            </a:custGeom>
            <a:blipFill>
              <a:blip r:embed="rId3">
                <a:alphaModFix amt="50000"/>
              </a:blip>
              <a:stretch>
                <a:fillRect t="-924" b="-924"/>
              </a:stretch>
            </a:blipFill>
          </p:spPr>
        </p:sp>
      </p:grpSp>
      <p:sp>
        <p:nvSpPr>
          <p:cNvPr id="4" name="TextBox 4"/>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5</a:t>
            </a:r>
          </a:p>
        </p:txBody>
      </p:sp>
      <p:sp>
        <p:nvSpPr>
          <p:cNvPr id="5" name="TextBox 5"/>
          <p:cNvSpPr txBox="1"/>
          <p:nvPr/>
        </p:nvSpPr>
        <p:spPr>
          <a:xfrm>
            <a:off x="2908814" y="772193"/>
            <a:ext cx="12470372" cy="1200150"/>
          </a:xfrm>
          <a:prstGeom prst="rect">
            <a:avLst/>
          </a:prstGeom>
        </p:spPr>
        <p:txBody>
          <a:bodyPr lIns="0" tIns="0" rIns="0" bIns="0" rtlCol="0" anchor="t">
            <a:spAutoFit/>
          </a:bodyPr>
          <a:lstStyle/>
          <a:p>
            <a:pPr marL="0" lvl="0" indent="0" algn="ctr">
              <a:lnSpc>
                <a:spcPts val="9479"/>
              </a:lnSpc>
            </a:pPr>
            <a:r>
              <a:rPr lang="en-US" sz="7899" b="1">
                <a:solidFill>
                  <a:srgbClr val="FFFAF1"/>
                </a:solidFill>
                <a:latin typeface="Cooper BT Bold"/>
                <a:ea typeface="Cooper BT Bold"/>
                <a:cs typeface="Cooper BT Bold"/>
                <a:sym typeface="Cooper BT Bold"/>
              </a:rPr>
              <a:t>Economic Motivations</a:t>
            </a:r>
          </a:p>
        </p:txBody>
      </p:sp>
      <p:grpSp>
        <p:nvGrpSpPr>
          <p:cNvPr id="6" name="Group 6"/>
          <p:cNvGrpSpPr/>
          <p:nvPr/>
        </p:nvGrpSpPr>
        <p:grpSpPr>
          <a:xfrm>
            <a:off x="2027311" y="511974"/>
            <a:ext cx="14233379" cy="9263052"/>
            <a:chOff x="0" y="0"/>
            <a:chExt cx="18977838" cy="12350736"/>
          </a:xfrm>
        </p:grpSpPr>
        <p:grpSp>
          <p:nvGrpSpPr>
            <p:cNvPr id="7" name="Group 7"/>
            <p:cNvGrpSpPr/>
            <p:nvPr/>
          </p:nvGrpSpPr>
          <p:grpSpPr>
            <a:xfrm>
              <a:off x="0" y="0"/>
              <a:ext cx="18977838" cy="12350736"/>
              <a:chOff x="0" y="0"/>
              <a:chExt cx="1305793" cy="849807"/>
            </a:xfrm>
          </p:grpSpPr>
          <p:sp>
            <p:nvSpPr>
              <p:cNvPr id="8" name="Freeform 8"/>
              <p:cNvSpPr/>
              <p:nvPr/>
            </p:nvSpPr>
            <p:spPr>
              <a:xfrm>
                <a:off x="0" y="0"/>
                <a:ext cx="1305793" cy="849808"/>
              </a:xfrm>
              <a:custGeom>
                <a:avLst/>
                <a:gdLst/>
                <a:ahLst/>
                <a:cxnLst/>
                <a:rect l="l" t="t" r="r" b="b"/>
                <a:pathLst>
                  <a:path w="1305793" h="849808">
                    <a:moveTo>
                      <a:pt x="1181333" y="849807"/>
                    </a:moveTo>
                    <a:lnTo>
                      <a:pt x="124460" y="849807"/>
                    </a:lnTo>
                    <a:cubicBezTo>
                      <a:pt x="55880" y="849807"/>
                      <a:pt x="0" y="793927"/>
                      <a:pt x="0" y="725347"/>
                    </a:cubicBezTo>
                    <a:lnTo>
                      <a:pt x="0" y="124460"/>
                    </a:lnTo>
                    <a:cubicBezTo>
                      <a:pt x="0" y="55880"/>
                      <a:pt x="55880" y="0"/>
                      <a:pt x="124460" y="0"/>
                    </a:cubicBezTo>
                    <a:lnTo>
                      <a:pt x="1181333" y="0"/>
                    </a:lnTo>
                    <a:cubicBezTo>
                      <a:pt x="1249913" y="0"/>
                      <a:pt x="1305793" y="55880"/>
                      <a:pt x="1305793" y="124460"/>
                    </a:cubicBezTo>
                    <a:lnTo>
                      <a:pt x="1305793" y="725347"/>
                    </a:lnTo>
                    <a:cubicBezTo>
                      <a:pt x="1305793" y="793927"/>
                      <a:pt x="1249913" y="849808"/>
                      <a:pt x="1181333" y="849808"/>
                    </a:cubicBezTo>
                    <a:close/>
                  </a:path>
                </a:pathLst>
              </a:custGeom>
              <a:solidFill>
                <a:srgbClr val="FFFFFF"/>
              </a:solidFill>
            </p:spPr>
          </p:sp>
        </p:grpSp>
        <p:sp>
          <p:nvSpPr>
            <p:cNvPr id="9" name="TextBox 9"/>
            <p:cNvSpPr txBox="1"/>
            <p:nvPr/>
          </p:nvSpPr>
          <p:spPr>
            <a:xfrm>
              <a:off x="2508452" y="5179843"/>
              <a:ext cx="13960934" cy="1981526"/>
            </a:xfrm>
            <a:prstGeom prst="rect">
              <a:avLst/>
            </a:prstGeom>
          </p:spPr>
          <p:txBody>
            <a:bodyPr lIns="0" tIns="0" rIns="0" bIns="0" rtlCol="0" anchor="t">
              <a:spAutoFit/>
            </a:bodyPr>
            <a:lstStyle/>
            <a:p>
              <a:pPr marL="0" lvl="0" indent="0" algn="ctr">
                <a:lnSpc>
                  <a:spcPts val="11793"/>
                </a:lnSpc>
              </a:pPr>
              <a:endParaRPr/>
            </a:p>
          </p:txBody>
        </p:sp>
        <p:sp>
          <p:nvSpPr>
            <p:cNvPr id="10" name="Freeform 10"/>
            <p:cNvSpPr/>
            <p:nvPr/>
          </p:nvSpPr>
          <p:spPr>
            <a:xfrm>
              <a:off x="621089" y="551038"/>
              <a:ext cx="17474436" cy="11244260"/>
            </a:xfrm>
            <a:custGeom>
              <a:avLst/>
              <a:gdLst/>
              <a:ahLst/>
              <a:cxnLst/>
              <a:rect l="l" t="t" r="r" b="b"/>
              <a:pathLst>
                <a:path w="17474436" h="11244260">
                  <a:moveTo>
                    <a:pt x="0" y="0"/>
                  </a:moveTo>
                  <a:lnTo>
                    <a:pt x="17474436" y="0"/>
                  </a:lnTo>
                  <a:lnTo>
                    <a:pt x="17474436" y="11244260"/>
                  </a:lnTo>
                  <a:lnTo>
                    <a:pt x="0" y="11244260"/>
                  </a:lnTo>
                  <a:lnTo>
                    <a:pt x="0" y="0"/>
                  </a:lnTo>
                  <a:close/>
                </a:path>
              </a:pathLst>
            </a:custGeom>
            <a:blipFill>
              <a:blip r:embed="rId4"/>
              <a:stretch>
                <a:fillRect l="-567" r="-567"/>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grpSp>
        <p:nvGrpSpPr>
          <p:cNvPr id="2" name="Group 2"/>
          <p:cNvGrpSpPr/>
          <p:nvPr/>
        </p:nvGrpSpPr>
        <p:grpSpPr>
          <a:xfrm>
            <a:off x="506205" y="422370"/>
            <a:ext cx="17176619" cy="9442259"/>
            <a:chOff x="0" y="0"/>
            <a:chExt cx="1478582" cy="812800"/>
          </a:xfrm>
        </p:grpSpPr>
        <p:sp>
          <p:nvSpPr>
            <p:cNvPr id="3" name="Freeform 3"/>
            <p:cNvSpPr/>
            <p:nvPr/>
          </p:nvSpPr>
          <p:spPr>
            <a:xfrm>
              <a:off x="0" y="0"/>
              <a:ext cx="1478582" cy="812800"/>
            </a:xfrm>
            <a:custGeom>
              <a:avLst/>
              <a:gdLst/>
              <a:ahLst/>
              <a:cxnLst/>
              <a:rect l="l" t="t" r="r" b="b"/>
              <a:pathLst>
                <a:path w="1478582" h="812800">
                  <a:moveTo>
                    <a:pt x="0" y="0"/>
                  </a:moveTo>
                  <a:lnTo>
                    <a:pt x="1478582" y="0"/>
                  </a:lnTo>
                  <a:lnTo>
                    <a:pt x="1478582" y="812800"/>
                  </a:lnTo>
                  <a:lnTo>
                    <a:pt x="0" y="812800"/>
                  </a:lnTo>
                  <a:close/>
                </a:path>
              </a:pathLst>
            </a:custGeom>
            <a:blipFill>
              <a:blip r:embed="rId3">
                <a:alphaModFix amt="50000"/>
              </a:blip>
              <a:stretch>
                <a:fillRect t="-924" b="-924"/>
              </a:stretch>
            </a:blipFill>
          </p:spPr>
        </p:sp>
      </p:grpSp>
      <p:grpSp>
        <p:nvGrpSpPr>
          <p:cNvPr id="4" name="Group 4"/>
          <p:cNvGrpSpPr/>
          <p:nvPr/>
        </p:nvGrpSpPr>
        <p:grpSpPr>
          <a:xfrm>
            <a:off x="4598735" y="3299273"/>
            <a:ext cx="9090530" cy="5959027"/>
            <a:chOff x="0" y="0"/>
            <a:chExt cx="12120707" cy="7945370"/>
          </a:xfrm>
        </p:grpSpPr>
        <p:grpSp>
          <p:nvGrpSpPr>
            <p:cNvPr id="5" name="Group 5"/>
            <p:cNvGrpSpPr/>
            <p:nvPr/>
          </p:nvGrpSpPr>
          <p:grpSpPr>
            <a:xfrm>
              <a:off x="336397" y="383305"/>
              <a:ext cx="11784310" cy="7562065"/>
              <a:chOff x="0" y="0"/>
              <a:chExt cx="1324293" cy="849807"/>
            </a:xfrm>
          </p:grpSpPr>
          <p:sp>
            <p:nvSpPr>
              <p:cNvPr id="6" name="Freeform 6"/>
              <p:cNvSpPr/>
              <p:nvPr/>
            </p:nvSpPr>
            <p:spPr>
              <a:xfrm>
                <a:off x="0" y="0"/>
                <a:ext cx="1324294" cy="849808"/>
              </a:xfrm>
              <a:custGeom>
                <a:avLst/>
                <a:gdLst/>
                <a:ahLst/>
                <a:cxnLst/>
                <a:rect l="l" t="t" r="r" b="b"/>
                <a:pathLst>
                  <a:path w="1324294" h="849808">
                    <a:moveTo>
                      <a:pt x="1199833" y="849807"/>
                    </a:moveTo>
                    <a:lnTo>
                      <a:pt x="124460" y="849807"/>
                    </a:lnTo>
                    <a:cubicBezTo>
                      <a:pt x="55880" y="849807"/>
                      <a:pt x="0" y="793927"/>
                      <a:pt x="0" y="725347"/>
                    </a:cubicBezTo>
                    <a:lnTo>
                      <a:pt x="0" y="124460"/>
                    </a:lnTo>
                    <a:cubicBezTo>
                      <a:pt x="0" y="55880"/>
                      <a:pt x="55880" y="0"/>
                      <a:pt x="124460" y="0"/>
                    </a:cubicBezTo>
                    <a:lnTo>
                      <a:pt x="1199834" y="0"/>
                    </a:lnTo>
                    <a:cubicBezTo>
                      <a:pt x="1268413" y="0"/>
                      <a:pt x="1324294" y="55880"/>
                      <a:pt x="1324294" y="124460"/>
                    </a:cubicBezTo>
                    <a:lnTo>
                      <a:pt x="1324294" y="725347"/>
                    </a:lnTo>
                    <a:cubicBezTo>
                      <a:pt x="1324294" y="793927"/>
                      <a:pt x="1268413" y="849808"/>
                      <a:pt x="1199834" y="849808"/>
                    </a:cubicBezTo>
                    <a:close/>
                  </a:path>
                </a:pathLst>
              </a:custGeom>
              <a:solidFill>
                <a:srgbClr val="FFFAF1">
                  <a:alpha val="33725"/>
                </a:srgbClr>
              </a:solidFill>
            </p:spPr>
          </p:sp>
        </p:grpSp>
        <p:grpSp>
          <p:nvGrpSpPr>
            <p:cNvPr id="7" name="Group 7"/>
            <p:cNvGrpSpPr/>
            <p:nvPr/>
          </p:nvGrpSpPr>
          <p:grpSpPr>
            <a:xfrm>
              <a:off x="0" y="0"/>
              <a:ext cx="11784310" cy="7562065"/>
              <a:chOff x="0" y="0"/>
              <a:chExt cx="1324293" cy="849807"/>
            </a:xfrm>
          </p:grpSpPr>
          <p:sp>
            <p:nvSpPr>
              <p:cNvPr id="8" name="Freeform 8"/>
              <p:cNvSpPr/>
              <p:nvPr/>
            </p:nvSpPr>
            <p:spPr>
              <a:xfrm>
                <a:off x="0" y="0"/>
                <a:ext cx="1324294" cy="849808"/>
              </a:xfrm>
              <a:custGeom>
                <a:avLst/>
                <a:gdLst/>
                <a:ahLst/>
                <a:cxnLst/>
                <a:rect l="l" t="t" r="r" b="b"/>
                <a:pathLst>
                  <a:path w="1324294" h="849808">
                    <a:moveTo>
                      <a:pt x="1199833" y="849807"/>
                    </a:moveTo>
                    <a:lnTo>
                      <a:pt x="124460" y="849807"/>
                    </a:lnTo>
                    <a:cubicBezTo>
                      <a:pt x="55880" y="849807"/>
                      <a:pt x="0" y="793927"/>
                      <a:pt x="0" y="725347"/>
                    </a:cubicBezTo>
                    <a:lnTo>
                      <a:pt x="0" y="124460"/>
                    </a:lnTo>
                    <a:cubicBezTo>
                      <a:pt x="0" y="55880"/>
                      <a:pt x="55880" y="0"/>
                      <a:pt x="124460" y="0"/>
                    </a:cubicBezTo>
                    <a:lnTo>
                      <a:pt x="1199834" y="0"/>
                    </a:lnTo>
                    <a:cubicBezTo>
                      <a:pt x="1268413" y="0"/>
                      <a:pt x="1324294" y="55880"/>
                      <a:pt x="1324294" y="124460"/>
                    </a:cubicBezTo>
                    <a:lnTo>
                      <a:pt x="1324294" y="725347"/>
                    </a:lnTo>
                    <a:cubicBezTo>
                      <a:pt x="1324294" y="793927"/>
                      <a:pt x="1268413" y="849808"/>
                      <a:pt x="1199834" y="849808"/>
                    </a:cubicBezTo>
                    <a:close/>
                  </a:path>
                </a:pathLst>
              </a:custGeom>
              <a:solidFill>
                <a:srgbClr val="FFFAF1"/>
              </a:solidFill>
            </p:spPr>
          </p:sp>
        </p:grpSp>
        <p:sp>
          <p:nvSpPr>
            <p:cNvPr id="9" name="TextBox 9"/>
            <p:cNvSpPr txBox="1"/>
            <p:nvPr/>
          </p:nvSpPr>
          <p:spPr>
            <a:xfrm>
              <a:off x="235142" y="1576631"/>
              <a:ext cx="11315083" cy="4238604"/>
            </a:xfrm>
            <a:prstGeom prst="rect">
              <a:avLst/>
            </a:prstGeom>
          </p:spPr>
          <p:txBody>
            <a:bodyPr lIns="0" tIns="0" rIns="0" bIns="0" rtlCol="0" anchor="t">
              <a:spAutoFit/>
            </a:bodyPr>
            <a:lstStyle/>
            <a:p>
              <a:pPr marL="0" lvl="0" indent="0" algn="ctr">
                <a:lnSpc>
                  <a:spcPts val="6357"/>
                </a:lnSpc>
              </a:pPr>
              <a:r>
                <a:rPr lang="en-US" sz="5297">
                  <a:solidFill>
                    <a:srgbClr val="4F5642"/>
                  </a:solidFill>
                  <a:latin typeface="Alice"/>
                  <a:ea typeface="Alice"/>
                  <a:cs typeface="Alice"/>
                  <a:sym typeface="Alice"/>
                </a:rPr>
                <a:t>Large-scale electrification could save New Zealand around </a:t>
              </a:r>
              <a:r>
                <a:rPr lang="en-US" sz="5297">
                  <a:solidFill>
                    <a:srgbClr val="4F5642"/>
                  </a:solidFill>
                  <a:latin typeface="Alice Bold"/>
                  <a:ea typeface="Alice Bold"/>
                  <a:cs typeface="Alice Bold"/>
                  <a:sym typeface="Alice Bold"/>
                </a:rPr>
                <a:t>$10.7 billion</a:t>
              </a:r>
              <a:r>
                <a:rPr lang="en-US" sz="5297">
                  <a:solidFill>
                    <a:srgbClr val="4F5642"/>
                  </a:solidFill>
                  <a:latin typeface="Alice"/>
                  <a:ea typeface="Alice"/>
                  <a:cs typeface="Alice"/>
                  <a:sym typeface="Alice"/>
                </a:rPr>
                <a:t> per year </a:t>
              </a:r>
              <a:r>
                <a:rPr lang="en-US" sz="5297">
                  <a:solidFill>
                    <a:srgbClr val="4F5642"/>
                  </a:solidFill>
                  <a:latin typeface="Alice Bold"/>
                  <a:ea typeface="Alice Bold"/>
                  <a:cs typeface="Alice Bold"/>
                  <a:sym typeface="Alice Bold"/>
                </a:rPr>
                <a:t>by 2040</a:t>
              </a:r>
            </a:p>
          </p:txBody>
        </p:sp>
        <p:sp>
          <p:nvSpPr>
            <p:cNvPr id="10" name="TextBox 10"/>
            <p:cNvSpPr txBox="1"/>
            <p:nvPr/>
          </p:nvSpPr>
          <p:spPr>
            <a:xfrm>
              <a:off x="5163101" y="6309352"/>
              <a:ext cx="6170811" cy="733424"/>
            </a:xfrm>
            <a:prstGeom prst="rect">
              <a:avLst/>
            </a:prstGeom>
          </p:spPr>
          <p:txBody>
            <a:bodyPr lIns="0" tIns="0" rIns="0" bIns="0" rtlCol="0" anchor="t">
              <a:spAutoFit/>
            </a:bodyPr>
            <a:lstStyle/>
            <a:p>
              <a:pPr algn="ctr">
                <a:lnSpc>
                  <a:spcPts val="4200"/>
                </a:lnSpc>
                <a:spcBef>
                  <a:spcPct val="0"/>
                </a:spcBef>
              </a:pPr>
              <a:r>
                <a:rPr lang="en-US" sz="3000" i="1">
                  <a:solidFill>
                    <a:srgbClr val="4F5642"/>
                  </a:solidFill>
                  <a:latin typeface="Times New Roman Italics"/>
                  <a:ea typeface="Times New Roman Italics"/>
                  <a:cs typeface="Times New Roman Italics"/>
                  <a:sym typeface="Times New Roman Italics"/>
                </a:rPr>
                <a:t>– (Rewiring Aotearoa, 2024)</a:t>
              </a:r>
            </a:p>
          </p:txBody>
        </p:sp>
      </p:grpSp>
      <p:sp>
        <p:nvSpPr>
          <p:cNvPr id="11" name="TextBox 11"/>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6</a:t>
            </a:r>
          </a:p>
        </p:txBody>
      </p:sp>
      <p:sp>
        <p:nvSpPr>
          <p:cNvPr id="12" name="TextBox 12"/>
          <p:cNvSpPr txBox="1"/>
          <p:nvPr/>
        </p:nvSpPr>
        <p:spPr>
          <a:xfrm>
            <a:off x="2908814" y="1177995"/>
            <a:ext cx="12470372" cy="1200150"/>
          </a:xfrm>
          <a:prstGeom prst="rect">
            <a:avLst/>
          </a:prstGeom>
        </p:spPr>
        <p:txBody>
          <a:bodyPr lIns="0" tIns="0" rIns="0" bIns="0" rtlCol="0" anchor="t">
            <a:spAutoFit/>
          </a:bodyPr>
          <a:lstStyle/>
          <a:p>
            <a:pPr marL="0" lvl="0" indent="0" algn="ctr">
              <a:lnSpc>
                <a:spcPts val="9479"/>
              </a:lnSpc>
            </a:pPr>
            <a:r>
              <a:rPr lang="en-US" sz="7899" b="1">
                <a:solidFill>
                  <a:srgbClr val="FFFAF1"/>
                </a:solidFill>
                <a:latin typeface="Cooper BT Bold"/>
                <a:ea typeface="Cooper BT Bold"/>
                <a:cs typeface="Cooper BT Bold"/>
                <a:sym typeface="Cooper BT Bold"/>
              </a:rPr>
              <a:t>Economic Motivations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281484"/>
            <a:ext cx="18288000" cy="8005516"/>
            <a:chOff x="0" y="0"/>
            <a:chExt cx="4816593" cy="2108449"/>
          </a:xfrm>
        </p:grpSpPr>
        <p:sp>
          <p:nvSpPr>
            <p:cNvPr id="3" name="Freeform 3"/>
            <p:cNvSpPr/>
            <p:nvPr/>
          </p:nvSpPr>
          <p:spPr>
            <a:xfrm>
              <a:off x="0" y="0"/>
              <a:ext cx="4816592" cy="2108449"/>
            </a:xfrm>
            <a:custGeom>
              <a:avLst/>
              <a:gdLst/>
              <a:ahLst/>
              <a:cxnLst/>
              <a:rect l="l" t="t" r="r" b="b"/>
              <a:pathLst>
                <a:path w="4816592" h="2108449">
                  <a:moveTo>
                    <a:pt x="0" y="0"/>
                  </a:moveTo>
                  <a:lnTo>
                    <a:pt x="4816592" y="0"/>
                  </a:lnTo>
                  <a:lnTo>
                    <a:pt x="4816592" y="2108449"/>
                  </a:lnTo>
                  <a:lnTo>
                    <a:pt x="0" y="2108449"/>
                  </a:lnTo>
                  <a:close/>
                </a:path>
              </a:pathLst>
            </a:custGeom>
            <a:solidFill>
              <a:srgbClr val="4E5642"/>
            </a:solidFill>
          </p:spPr>
        </p:sp>
        <p:sp>
          <p:nvSpPr>
            <p:cNvPr id="4" name="TextBox 4"/>
            <p:cNvSpPr txBox="1"/>
            <p:nvPr/>
          </p:nvSpPr>
          <p:spPr>
            <a:xfrm>
              <a:off x="0" y="-66675"/>
              <a:ext cx="4816593" cy="2175124"/>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a:off x="1405166" y="5181840"/>
            <a:ext cx="6976572" cy="4013622"/>
            <a:chOff x="0" y="0"/>
            <a:chExt cx="9302097" cy="5351496"/>
          </a:xfrm>
        </p:grpSpPr>
        <p:grpSp>
          <p:nvGrpSpPr>
            <p:cNvPr id="6" name="Group 6"/>
            <p:cNvGrpSpPr/>
            <p:nvPr/>
          </p:nvGrpSpPr>
          <p:grpSpPr>
            <a:xfrm>
              <a:off x="258170" y="258170"/>
              <a:ext cx="9043927" cy="5093326"/>
              <a:chOff x="0" y="0"/>
              <a:chExt cx="1508954" cy="849807"/>
            </a:xfrm>
          </p:grpSpPr>
          <p:sp>
            <p:nvSpPr>
              <p:cNvPr id="7" name="Freeform 7"/>
              <p:cNvSpPr/>
              <p:nvPr/>
            </p:nvSpPr>
            <p:spPr>
              <a:xfrm>
                <a:off x="0" y="0"/>
                <a:ext cx="1508954" cy="849808"/>
              </a:xfrm>
              <a:custGeom>
                <a:avLst/>
                <a:gdLst/>
                <a:ahLst/>
                <a:cxnLst/>
                <a:rect l="l" t="t" r="r" b="b"/>
                <a:pathLst>
                  <a:path w="1508954" h="849808">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FFFFFF">
                  <a:alpha val="33725"/>
                </a:srgbClr>
              </a:solidFill>
            </p:spPr>
          </p:sp>
        </p:grpSp>
        <p:grpSp>
          <p:nvGrpSpPr>
            <p:cNvPr id="8" name="Group 8"/>
            <p:cNvGrpSpPr/>
            <p:nvPr/>
          </p:nvGrpSpPr>
          <p:grpSpPr>
            <a:xfrm>
              <a:off x="0" y="0"/>
              <a:ext cx="9043927" cy="5093326"/>
              <a:chOff x="0" y="0"/>
              <a:chExt cx="1508954" cy="849807"/>
            </a:xfrm>
          </p:grpSpPr>
          <p:sp>
            <p:nvSpPr>
              <p:cNvPr id="9" name="Freeform 9"/>
              <p:cNvSpPr/>
              <p:nvPr/>
            </p:nvSpPr>
            <p:spPr>
              <a:xfrm>
                <a:off x="0" y="0"/>
                <a:ext cx="1508954" cy="849808"/>
              </a:xfrm>
              <a:custGeom>
                <a:avLst/>
                <a:gdLst/>
                <a:ahLst/>
                <a:cxnLst/>
                <a:rect l="l" t="t" r="r" b="b"/>
                <a:pathLst>
                  <a:path w="1508954" h="849808">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FFFAF1"/>
              </a:solidFill>
            </p:spPr>
          </p:sp>
        </p:grpSp>
        <p:sp>
          <p:nvSpPr>
            <p:cNvPr id="10" name="TextBox 10"/>
            <p:cNvSpPr txBox="1"/>
            <p:nvPr/>
          </p:nvSpPr>
          <p:spPr>
            <a:xfrm>
              <a:off x="75119" y="675498"/>
              <a:ext cx="8897859" cy="4000500"/>
            </a:xfrm>
            <a:prstGeom prst="rect">
              <a:avLst/>
            </a:prstGeom>
          </p:spPr>
          <p:txBody>
            <a:bodyPr lIns="0" tIns="0" rIns="0" bIns="0" rtlCol="0" anchor="t">
              <a:spAutoFit/>
            </a:bodyPr>
            <a:lstStyle/>
            <a:p>
              <a:pPr marL="0" lvl="0" indent="0" algn="ctr">
                <a:lnSpc>
                  <a:spcPts val="4784"/>
                </a:lnSpc>
              </a:pPr>
              <a:r>
                <a:rPr lang="en-US" sz="3987">
                  <a:solidFill>
                    <a:srgbClr val="4E5642"/>
                  </a:solidFill>
                  <a:latin typeface="Alice"/>
                  <a:ea typeface="Alice"/>
                  <a:cs typeface="Alice"/>
                  <a:sym typeface="Alice"/>
                </a:rPr>
                <a:t>“Our mission is to electrify millions of fossil fuel machines in New Zealand by 2030 and create the world's most electric economy”</a:t>
              </a:r>
            </a:p>
          </p:txBody>
        </p:sp>
      </p:grpSp>
      <p:sp>
        <p:nvSpPr>
          <p:cNvPr id="11" name="Freeform 11"/>
          <p:cNvSpPr/>
          <p:nvPr/>
        </p:nvSpPr>
        <p:spPr>
          <a:xfrm>
            <a:off x="2235116" y="2943497"/>
            <a:ext cx="5316673" cy="2200003"/>
          </a:xfrm>
          <a:custGeom>
            <a:avLst/>
            <a:gdLst/>
            <a:ahLst/>
            <a:cxnLst/>
            <a:rect l="l" t="t" r="r" b="b"/>
            <a:pathLst>
              <a:path w="5316673" h="2200003">
                <a:moveTo>
                  <a:pt x="0" y="0"/>
                </a:moveTo>
                <a:lnTo>
                  <a:pt x="5316673" y="0"/>
                </a:lnTo>
                <a:lnTo>
                  <a:pt x="5316673" y="2200003"/>
                </a:lnTo>
                <a:lnTo>
                  <a:pt x="0" y="2200003"/>
                </a:lnTo>
                <a:lnTo>
                  <a:pt x="0" y="0"/>
                </a:lnTo>
                <a:close/>
              </a:path>
            </a:pathLst>
          </a:custGeom>
          <a:blipFill>
            <a:blip r:embed="rId3"/>
            <a:stretch>
              <a:fillRect l="-7134" t="-41651" r="-7151" b="-30018"/>
            </a:stretch>
          </a:blipFill>
        </p:spPr>
      </p:sp>
      <p:sp>
        <p:nvSpPr>
          <p:cNvPr id="12" name="Freeform 12"/>
          <p:cNvSpPr/>
          <p:nvPr/>
        </p:nvSpPr>
        <p:spPr>
          <a:xfrm>
            <a:off x="0" y="-1529482"/>
            <a:ext cx="18288000" cy="3810966"/>
          </a:xfrm>
          <a:custGeom>
            <a:avLst/>
            <a:gdLst/>
            <a:ahLst/>
            <a:cxnLst/>
            <a:rect l="l" t="t" r="r" b="b"/>
            <a:pathLst>
              <a:path w="18288000" h="3810966">
                <a:moveTo>
                  <a:pt x="0" y="0"/>
                </a:moveTo>
                <a:lnTo>
                  <a:pt x="18288000" y="0"/>
                </a:lnTo>
                <a:lnTo>
                  <a:pt x="18288000" y="3810966"/>
                </a:lnTo>
                <a:lnTo>
                  <a:pt x="0" y="3810966"/>
                </a:lnTo>
                <a:lnTo>
                  <a:pt x="0" y="0"/>
                </a:lnTo>
                <a:close/>
              </a:path>
            </a:pathLst>
          </a:custGeom>
          <a:blipFill>
            <a:blip r:embed="rId4">
              <a:alphaModFix amt="50000"/>
            </a:blip>
            <a:stretch>
              <a:fillRect t="-94290" b="-126028"/>
            </a:stretch>
          </a:blipFill>
        </p:spPr>
      </p:sp>
      <p:sp>
        <p:nvSpPr>
          <p:cNvPr id="13" name="Freeform 13"/>
          <p:cNvSpPr/>
          <p:nvPr/>
        </p:nvSpPr>
        <p:spPr>
          <a:xfrm>
            <a:off x="11664358" y="2943497"/>
            <a:ext cx="3269880" cy="1879229"/>
          </a:xfrm>
          <a:custGeom>
            <a:avLst/>
            <a:gdLst/>
            <a:ahLst/>
            <a:cxnLst/>
            <a:rect l="l" t="t" r="r" b="b"/>
            <a:pathLst>
              <a:path w="3269880" h="1879229">
                <a:moveTo>
                  <a:pt x="0" y="0"/>
                </a:moveTo>
                <a:lnTo>
                  <a:pt x="3269880" y="0"/>
                </a:lnTo>
                <a:lnTo>
                  <a:pt x="3269880" y="1879229"/>
                </a:lnTo>
                <a:lnTo>
                  <a:pt x="0" y="1879229"/>
                </a:lnTo>
                <a:lnTo>
                  <a:pt x="0" y="0"/>
                </a:lnTo>
                <a:close/>
              </a:path>
            </a:pathLst>
          </a:custGeom>
          <a:blipFill>
            <a:blip r:embed="rId5"/>
            <a:stretch>
              <a:fillRect r="-1081" b="-44107"/>
            </a:stretch>
          </a:blipFill>
        </p:spPr>
      </p:sp>
      <p:grpSp>
        <p:nvGrpSpPr>
          <p:cNvPr id="14" name="Group 14"/>
          <p:cNvGrpSpPr/>
          <p:nvPr/>
        </p:nvGrpSpPr>
        <p:grpSpPr>
          <a:xfrm>
            <a:off x="9962601" y="5309502"/>
            <a:ext cx="6863894" cy="3948798"/>
            <a:chOff x="0" y="0"/>
            <a:chExt cx="9151859" cy="5265064"/>
          </a:xfrm>
        </p:grpSpPr>
        <p:grpSp>
          <p:nvGrpSpPr>
            <p:cNvPr id="15" name="Group 15"/>
            <p:cNvGrpSpPr/>
            <p:nvPr/>
          </p:nvGrpSpPr>
          <p:grpSpPr>
            <a:xfrm>
              <a:off x="254000" y="254000"/>
              <a:ext cx="8897859" cy="5011064"/>
              <a:chOff x="0" y="0"/>
              <a:chExt cx="1508954" cy="849807"/>
            </a:xfrm>
          </p:grpSpPr>
          <p:sp>
            <p:nvSpPr>
              <p:cNvPr id="16" name="Freeform 16"/>
              <p:cNvSpPr/>
              <p:nvPr/>
            </p:nvSpPr>
            <p:spPr>
              <a:xfrm>
                <a:off x="0" y="0"/>
                <a:ext cx="1508954" cy="849808"/>
              </a:xfrm>
              <a:custGeom>
                <a:avLst/>
                <a:gdLst/>
                <a:ahLst/>
                <a:cxnLst/>
                <a:rect l="l" t="t" r="r" b="b"/>
                <a:pathLst>
                  <a:path w="1508954" h="849808">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FFFFFF">
                  <a:alpha val="33725"/>
                </a:srgbClr>
              </a:solidFill>
            </p:spPr>
          </p:sp>
        </p:grpSp>
        <p:grpSp>
          <p:nvGrpSpPr>
            <p:cNvPr id="17" name="Group 17"/>
            <p:cNvGrpSpPr/>
            <p:nvPr/>
          </p:nvGrpSpPr>
          <p:grpSpPr>
            <a:xfrm>
              <a:off x="0" y="0"/>
              <a:ext cx="8897859" cy="5011064"/>
              <a:chOff x="0" y="0"/>
              <a:chExt cx="1508954" cy="849807"/>
            </a:xfrm>
          </p:grpSpPr>
          <p:sp>
            <p:nvSpPr>
              <p:cNvPr id="18" name="Freeform 18"/>
              <p:cNvSpPr/>
              <p:nvPr/>
            </p:nvSpPr>
            <p:spPr>
              <a:xfrm>
                <a:off x="0" y="0"/>
                <a:ext cx="1508954" cy="849808"/>
              </a:xfrm>
              <a:custGeom>
                <a:avLst/>
                <a:gdLst/>
                <a:ahLst/>
                <a:cxnLst/>
                <a:rect l="l" t="t" r="r" b="b"/>
                <a:pathLst>
                  <a:path w="1508954" h="849808">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FFFAF1"/>
              </a:solidFill>
            </p:spPr>
          </p:sp>
        </p:grpSp>
        <p:sp>
          <p:nvSpPr>
            <p:cNvPr id="19" name="TextBox 19"/>
            <p:cNvSpPr txBox="1"/>
            <p:nvPr/>
          </p:nvSpPr>
          <p:spPr>
            <a:xfrm>
              <a:off x="0" y="667207"/>
              <a:ext cx="8897859" cy="3667125"/>
            </a:xfrm>
            <a:prstGeom prst="rect">
              <a:avLst/>
            </a:prstGeom>
          </p:spPr>
          <p:txBody>
            <a:bodyPr lIns="0" tIns="0" rIns="0" bIns="0" rtlCol="0" anchor="t">
              <a:spAutoFit/>
            </a:bodyPr>
            <a:lstStyle/>
            <a:p>
              <a:pPr marL="0" lvl="0" indent="0" algn="ctr">
                <a:lnSpc>
                  <a:spcPts val="5444"/>
                </a:lnSpc>
              </a:pPr>
              <a:r>
                <a:rPr lang="en-US" sz="4537">
                  <a:solidFill>
                    <a:srgbClr val="4E5642"/>
                  </a:solidFill>
                  <a:latin typeface="Alice"/>
                  <a:ea typeface="Alice"/>
                  <a:cs typeface="Alice"/>
                  <a:sym typeface="Alice"/>
                </a:rPr>
                <a:t>“Ara Ake exists to advance New Zealand’s energy sector to a sustainable future.”</a:t>
              </a:r>
            </a:p>
          </p:txBody>
        </p:sp>
      </p:grpSp>
      <p:sp>
        <p:nvSpPr>
          <p:cNvPr id="20" name="TextBox 20"/>
          <p:cNvSpPr txBox="1"/>
          <p:nvPr/>
        </p:nvSpPr>
        <p:spPr>
          <a:xfrm>
            <a:off x="4216071" y="452684"/>
            <a:ext cx="9855858" cy="1666875"/>
          </a:xfrm>
          <a:prstGeom prst="rect">
            <a:avLst/>
          </a:prstGeom>
        </p:spPr>
        <p:txBody>
          <a:bodyPr lIns="0" tIns="0" rIns="0" bIns="0" rtlCol="0" anchor="t">
            <a:spAutoFit/>
          </a:bodyPr>
          <a:lstStyle/>
          <a:p>
            <a:pPr marL="0" lvl="0" indent="0" algn="ctr">
              <a:lnSpc>
                <a:spcPts val="12600"/>
              </a:lnSpc>
            </a:pPr>
            <a:r>
              <a:rPr lang="en-US" sz="12000">
                <a:solidFill>
                  <a:srgbClr val="4E5642"/>
                </a:solidFill>
                <a:latin typeface="Alice"/>
                <a:ea typeface="Alice"/>
                <a:cs typeface="Alice"/>
                <a:sym typeface="Alice"/>
              </a:rPr>
              <a:t>Our Sponsors</a:t>
            </a:r>
          </a:p>
        </p:txBody>
      </p:sp>
      <p:sp>
        <p:nvSpPr>
          <p:cNvPr id="21" name="TextBox 21"/>
          <p:cNvSpPr txBox="1"/>
          <p:nvPr/>
        </p:nvSpPr>
        <p:spPr>
          <a:xfrm>
            <a:off x="17732310" y="9456642"/>
            <a:ext cx="152400" cy="295275"/>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94042" cy="840399"/>
          </a:xfrm>
        </p:grpSpPr>
        <p:sp>
          <p:nvSpPr>
            <p:cNvPr id="3" name="Freeform 3"/>
            <p:cNvSpPr/>
            <p:nvPr/>
          </p:nvSpPr>
          <p:spPr>
            <a:xfrm>
              <a:off x="0" y="0"/>
              <a:ext cx="1494042" cy="840399"/>
            </a:xfrm>
            <a:custGeom>
              <a:avLst/>
              <a:gdLst/>
              <a:ahLst/>
              <a:cxnLst/>
              <a:rect l="l" t="t" r="r" b="b"/>
              <a:pathLst>
                <a:path w="1494042" h="840399">
                  <a:moveTo>
                    <a:pt x="0" y="0"/>
                  </a:moveTo>
                  <a:lnTo>
                    <a:pt x="1494042" y="0"/>
                  </a:lnTo>
                  <a:lnTo>
                    <a:pt x="1494042" y="840399"/>
                  </a:lnTo>
                  <a:lnTo>
                    <a:pt x="0" y="840399"/>
                  </a:lnTo>
                  <a:close/>
                </a:path>
              </a:pathLst>
            </a:custGeom>
            <a:blipFill>
              <a:blip r:embed="rId3">
                <a:alphaModFix amt="50000"/>
              </a:blip>
              <a:stretch>
                <a:fillRect t="-5555" b="-5555"/>
              </a:stretch>
            </a:blipFill>
          </p:spPr>
        </p:sp>
      </p:grpSp>
      <p:grpSp>
        <p:nvGrpSpPr>
          <p:cNvPr id="4" name="Group 4"/>
          <p:cNvGrpSpPr/>
          <p:nvPr/>
        </p:nvGrpSpPr>
        <p:grpSpPr>
          <a:xfrm>
            <a:off x="1028700" y="983901"/>
            <a:ext cx="16230600" cy="8274399"/>
            <a:chOff x="0" y="0"/>
            <a:chExt cx="4274726" cy="2179266"/>
          </a:xfrm>
        </p:grpSpPr>
        <p:sp>
          <p:nvSpPr>
            <p:cNvPr id="5" name="Freeform 5"/>
            <p:cNvSpPr/>
            <p:nvPr/>
          </p:nvSpPr>
          <p:spPr>
            <a:xfrm>
              <a:off x="0" y="0"/>
              <a:ext cx="4274726" cy="2179266"/>
            </a:xfrm>
            <a:custGeom>
              <a:avLst/>
              <a:gdLst/>
              <a:ahLst/>
              <a:cxnLst/>
              <a:rect l="l" t="t" r="r" b="b"/>
              <a:pathLst>
                <a:path w="4274726" h="2179266">
                  <a:moveTo>
                    <a:pt x="0" y="0"/>
                  </a:moveTo>
                  <a:lnTo>
                    <a:pt x="4274726" y="0"/>
                  </a:lnTo>
                  <a:lnTo>
                    <a:pt x="4274726" y="2179266"/>
                  </a:lnTo>
                  <a:lnTo>
                    <a:pt x="0" y="2179266"/>
                  </a:lnTo>
                  <a:close/>
                </a:path>
              </a:pathLst>
            </a:custGeom>
            <a:solidFill>
              <a:srgbClr val="4F5642"/>
            </a:solidFill>
          </p:spPr>
        </p:sp>
        <p:sp>
          <p:nvSpPr>
            <p:cNvPr id="6" name="TextBox 6"/>
            <p:cNvSpPr txBox="1"/>
            <p:nvPr/>
          </p:nvSpPr>
          <p:spPr>
            <a:xfrm>
              <a:off x="0" y="85725"/>
              <a:ext cx="4274726" cy="2093541"/>
            </a:xfrm>
            <a:prstGeom prst="rect">
              <a:avLst/>
            </a:prstGeom>
          </p:spPr>
          <p:txBody>
            <a:bodyPr lIns="50800" tIns="50800" rIns="50800" bIns="50800" rtlCol="0" anchor="ctr"/>
            <a:lstStyle/>
            <a:p>
              <a:pPr algn="ctr">
                <a:lnSpc>
                  <a:spcPts val="1925"/>
                </a:lnSpc>
              </a:pPr>
              <a:endParaRPr/>
            </a:p>
          </p:txBody>
        </p:sp>
      </p:grpSp>
      <p:grpSp>
        <p:nvGrpSpPr>
          <p:cNvPr id="7" name="Group 7"/>
          <p:cNvGrpSpPr/>
          <p:nvPr/>
        </p:nvGrpSpPr>
        <p:grpSpPr>
          <a:xfrm>
            <a:off x="4249533" y="1412835"/>
            <a:ext cx="9788935" cy="1750664"/>
            <a:chOff x="0" y="0"/>
            <a:chExt cx="13051913" cy="2334218"/>
          </a:xfrm>
        </p:grpSpPr>
        <p:sp>
          <p:nvSpPr>
            <p:cNvPr id="8" name="TextBox 8"/>
            <p:cNvSpPr txBox="1"/>
            <p:nvPr/>
          </p:nvSpPr>
          <p:spPr>
            <a:xfrm>
              <a:off x="0" y="0"/>
              <a:ext cx="13051913" cy="2273300"/>
            </a:xfrm>
            <a:prstGeom prst="rect">
              <a:avLst/>
            </a:prstGeom>
          </p:spPr>
          <p:txBody>
            <a:bodyPr lIns="0" tIns="0" rIns="0" bIns="0" rtlCol="0" anchor="t">
              <a:spAutoFit/>
            </a:bodyPr>
            <a:lstStyle/>
            <a:p>
              <a:pPr marL="0" lvl="0" indent="0" algn="ctr">
                <a:lnSpc>
                  <a:spcPts val="13475"/>
                </a:lnSpc>
              </a:pPr>
              <a:r>
                <a:rPr lang="en-US" sz="11229">
                  <a:solidFill>
                    <a:srgbClr val="FFFAF1"/>
                  </a:solidFill>
                  <a:latin typeface="Alice"/>
                  <a:ea typeface="Alice"/>
                  <a:cs typeface="Alice"/>
                  <a:sym typeface="Alice"/>
                </a:rPr>
                <a:t>Goal</a:t>
              </a:r>
            </a:p>
          </p:txBody>
        </p:sp>
        <p:sp>
          <p:nvSpPr>
            <p:cNvPr id="9" name="AutoShape 9"/>
            <p:cNvSpPr/>
            <p:nvPr/>
          </p:nvSpPr>
          <p:spPr>
            <a:xfrm>
              <a:off x="1726580" y="2245318"/>
              <a:ext cx="9598753" cy="0"/>
            </a:xfrm>
            <a:prstGeom prst="line">
              <a:avLst/>
            </a:prstGeom>
            <a:ln w="177800" cap="flat">
              <a:solidFill>
                <a:srgbClr val="FFFAF1"/>
              </a:solidFill>
              <a:prstDash val="solid"/>
              <a:headEnd type="none" w="sm" len="sm"/>
              <a:tailEnd type="none" w="sm" len="sm"/>
            </a:ln>
          </p:spPr>
        </p:sp>
      </p:grpSp>
      <p:sp>
        <p:nvSpPr>
          <p:cNvPr id="10" name="TextBox 10"/>
          <p:cNvSpPr txBox="1"/>
          <p:nvPr/>
        </p:nvSpPr>
        <p:spPr>
          <a:xfrm>
            <a:off x="1876152" y="3518548"/>
            <a:ext cx="14535696" cy="4928577"/>
          </a:xfrm>
          <a:prstGeom prst="rect">
            <a:avLst/>
          </a:prstGeom>
        </p:spPr>
        <p:txBody>
          <a:bodyPr lIns="0" tIns="0" rIns="0" bIns="0" rtlCol="0" anchor="t">
            <a:spAutoFit/>
          </a:bodyPr>
          <a:lstStyle/>
          <a:p>
            <a:pPr marL="0" lvl="0" indent="0" algn="ctr">
              <a:lnSpc>
                <a:spcPts val="9746"/>
              </a:lnSpc>
            </a:pPr>
            <a:r>
              <a:rPr lang="en-US" sz="7497">
                <a:solidFill>
                  <a:srgbClr val="FFFAF1"/>
                </a:solidFill>
                <a:latin typeface="Alice"/>
                <a:ea typeface="Alice"/>
                <a:cs typeface="Alice"/>
                <a:sym typeface="Alice"/>
              </a:rPr>
              <a:t>To </a:t>
            </a:r>
            <a:r>
              <a:rPr lang="en-US" sz="7497">
                <a:solidFill>
                  <a:srgbClr val="FEC655"/>
                </a:solidFill>
                <a:latin typeface="Alice"/>
                <a:ea typeface="Alice"/>
                <a:cs typeface="Alice"/>
                <a:sym typeface="Alice"/>
              </a:rPr>
              <a:t>design</a:t>
            </a:r>
            <a:r>
              <a:rPr lang="en-US" sz="7497">
                <a:solidFill>
                  <a:srgbClr val="FFFAF1"/>
                </a:solidFill>
                <a:latin typeface="Alice"/>
                <a:ea typeface="Alice"/>
                <a:cs typeface="Alice"/>
                <a:sym typeface="Alice"/>
              </a:rPr>
              <a:t> a website that </a:t>
            </a:r>
            <a:r>
              <a:rPr lang="en-US" sz="7497">
                <a:solidFill>
                  <a:srgbClr val="FEC655"/>
                </a:solidFill>
                <a:latin typeface="Alice"/>
                <a:ea typeface="Alice"/>
                <a:cs typeface="Alice"/>
                <a:sym typeface="Alice"/>
              </a:rPr>
              <a:t>communicates</a:t>
            </a:r>
            <a:r>
              <a:rPr lang="en-US" sz="7497">
                <a:solidFill>
                  <a:srgbClr val="FFFAF1"/>
                </a:solidFill>
                <a:latin typeface="Alice"/>
                <a:ea typeface="Alice"/>
                <a:cs typeface="Alice"/>
                <a:sym typeface="Alice"/>
              </a:rPr>
              <a:t> </a:t>
            </a:r>
            <a:r>
              <a:rPr lang="en-US" sz="7497">
                <a:solidFill>
                  <a:srgbClr val="FEC655"/>
                </a:solidFill>
                <a:latin typeface="Alice"/>
                <a:ea typeface="Alice"/>
                <a:cs typeface="Alice"/>
                <a:sym typeface="Alice"/>
              </a:rPr>
              <a:t>motivating</a:t>
            </a:r>
            <a:r>
              <a:rPr lang="en-US" sz="7497">
                <a:solidFill>
                  <a:srgbClr val="FFFAF1"/>
                </a:solidFill>
                <a:latin typeface="Alice"/>
                <a:ea typeface="Alice"/>
                <a:cs typeface="Alice"/>
                <a:sym typeface="Alice"/>
              </a:rPr>
              <a:t> information about </a:t>
            </a:r>
            <a:r>
              <a:rPr lang="en-US" sz="7497">
                <a:solidFill>
                  <a:srgbClr val="FEC655"/>
                </a:solidFill>
                <a:latin typeface="Alice"/>
                <a:ea typeface="Alice"/>
                <a:cs typeface="Alice"/>
                <a:sym typeface="Alice"/>
              </a:rPr>
              <a:t>electrification</a:t>
            </a:r>
            <a:r>
              <a:rPr lang="en-US" sz="7497">
                <a:solidFill>
                  <a:srgbClr val="FFFAF1"/>
                </a:solidFill>
                <a:latin typeface="Alice"/>
                <a:ea typeface="Alice"/>
                <a:cs typeface="Alice"/>
                <a:sym typeface="Alice"/>
              </a:rPr>
              <a:t> to the New Zealand public</a:t>
            </a:r>
          </a:p>
        </p:txBody>
      </p:sp>
      <p:sp>
        <p:nvSpPr>
          <p:cNvPr id="11" name="TextBox 11"/>
          <p:cNvSpPr txBox="1"/>
          <p:nvPr/>
        </p:nvSpPr>
        <p:spPr>
          <a:xfrm>
            <a:off x="17732310" y="9456642"/>
            <a:ext cx="37430" cy="23241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F5642"/>
        </a:solidFill>
        <a:effectLst/>
      </p:bgPr>
    </p:bg>
    <p:spTree>
      <p:nvGrpSpPr>
        <p:cNvPr id="1" name=""/>
        <p:cNvGrpSpPr/>
        <p:nvPr/>
      </p:nvGrpSpPr>
      <p:grpSpPr>
        <a:xfrm>
          <a:off x="0" y="0"/>
          <a:ext cx="0" cy="0"/>
          <a:chOff x="0" y="0"/>
          <a:chExt cx="0" cy="0"/>
        </a:xfrm>
      </p:grpSpPr>
      <p:sp>
        <p:nvSpPr>
          <p:cNvPr id="2" name="Freeform 2"/>
          <p:cNvSpPr/>
          <p:nvPr/>
        </p:nvSpPr>
        <p:spPr>
          <a:xfrm>
            <a:off x="0" y="-496767"/>
            <a:ext cx="18261247" cy="11471809"/>
          </a:xfrm>
          <a:custGeom>
            <a:avLst/>
            <a:gdLst/>
            <a:ahLst/>
            <a:cxnLst/>
            <a:rect l="l" t="t" r="r" b="b"/>
            <a:pathLst>
              <a:path w="18261247" h="11471809">
                <a:moveTo>
                  <a:pt x="0" y="0"/>
                </a:moveTo>
                <a:lnTo>
                  <a:pt x="18261247" y="0"/>
                </a:lnTo>
                <a:lnTo>
                  <a:pt x="18261247" y="11471809"/>
                </a:lnTo>
                <a:lnTo>
                  <a:pt x="0" y="11471809"/>
                </a:lnTo>
                <a:lnTo>
                  <a:pt x="0" y="0"/>
                </a:lnTo>
                <a:close/>
              </a:path>
            </a:pathLst>
          </a:custGeom>
          <a:blipFill>
            <a:blip r:embed="rId3">
              <a:alphaModFix amt="50000"/>
            </a:blip>
            <a:stretch>
              <a:fillRect/>
            </a:stretch>
          </a:blipFill>
        </p:spPr>
      </p:sp>
      <p:sp>
        <p:nvSpPr>
          <p:cNvPr id="3" name="TextBox 3"/>
          <p:cNvSpPr txBox="1"/>
          <p:nvPr/>
        </p:nvSpPr>
        <p:spPr>
          <a:xfrm>
            <a:off x="177363" y="3796903"/>
            <a:ext cx="6295890" cy="2598096"/>
          </a:xfrm>
          <a:prstGeom prst="rect">
            <a:avLst/>
          </a:prstGeom>
        </p:spPr>
        <p:txBody>
          <a:bodyPr lIns="0" tIns="0" rIns="0" bIns="0" rtlCol="0" anchor="t">
            <a:spAutoFit/>
          </a:bodyPr>
          <a:lstStyle/>
          <a:p>
            <a:pPr marL="0" lvl="1" indent="0" algn="ctr">
              <a:lnSpc>
                <a:spcPts val="10088"/>
              </a:lnSpc>
              <a:spcBef>
                <a:spcPct val="0"/>
              </a:spcBef>
            </a:pPr>
            <a:r>
              <a:rPr lang="en-US" sz="9517">
                <a:solidFill>
                  <a:srgbClr val="FFFAF1"/>
                </a:solidFill>
                <a:latin typeface="Alice Bold"/>
                <a:ea typeface="Alice Bold"/>
                <a:cs typeface="Alice Bold"/>
                <a:sym typeface="Alice Bold"/>
              </a:rPr>
              <a:t>Project Objectives</a:t>
            </a:r>
          </a:p>
        </p:txBody>
      </p:sp>
      <p:grpSp>
        <p:nvGrpSpPr>
          <p:cNvPr id="4" name="Group 4"/>
          <p:cNvGrpSpPr/>
          <p:nvPr/>
        </p:nvGrpSpPr>
        <p:grpSpPr>
          <a:xfrm>
            <a:off x="6696629" y="1388418"/>
            <a:ext cx="11257956" cy="2020423"/>
            <a:chOff x="0" y="0"/>
            <a:chExt cx="15010607" cy="2693898"/>
          </a:xfrm>
        </p:grpSpPr>
        <p:grpSp>
          <p:nvGrpSpPr>
            <p:cNvPr id="5" name="Group 5"/>
            <p:cNvGrpSpPr/>
            <p:nvPr/>
          </p:nvGrpSpPr>
          <p:grpSpPr>
            <a:xfrm>
              <a:off x="0" y="0"/>
              <a:ext cx="15010607" cy="2693898"/>
              <a:chOff x="0" y="0"/>
              <a:chExt cx="3768693" cy="676353"/>
            </a:xfrm>
          </p:grpSpPr>
          <p:sp>
            <p:nvSpPr>
              <p:cNvPr id="6" name="Freeform 6"/>
              <p:cNvSpPr/>
              <p:nvPr/>
            </p:nvSpPr>
            <p:spPr>
              <a:xfrm>
                <a:off x="0" y="0"/>
                <a:ext cx="3768693" cy="676353"/>
              </a:xfrm>
              <a:custGeom>
                <a:avLst/>
                <a:gdLst/>
                <a:ahLst/>
                <a:cxnLst/>
                <a:rect l="l" t="t" r="r" b="b"/>
                <a:pathLst>
                  <a:path w="3768693" h="676353">
                    <a:moveTo>
                      <a:pt x="10315" y="0"/>
                    </a:moveTo>
                    <a:lnTo>
                      <a:pt x="3758378" y="0"/>
                    </a:lnTo>
                    <a:cubicBezTo>
                      <a:pt x="3761114" y="0"/>
                      <a:pt x="3763737" y="1087"/>
                      <a:pt x="3765672" y="3021"/>
                    </a:cubicBezTo>
                    <a:cubicBezTo>
                      <a:pt x="3767606" y="4956"/>
                      <a:pt x="3768693" y="7579"/>
                      <a:pt x="3768693" y="10315"/>
                    </a:cubicBezTo>
                    <a:lnTo>
                      <a:pt x="3768693" y="666038"/>
                    </a:lnTo>
                    <a:cubicBezTo>
                      <a:pt x="3768693" y="668774"/>
                      <a:pt x="3767606" y="671398"/>
                      <a:pt x="3765672" y="673332"/>
                    </a:cubicBezTo>
                    <a:cubicBezTo>
                      <a:pt x="3763737" y="675267"/>
                      <a:pt x="3761114" y="676353"/>
                      <a:pt x="3758378" y="676353"/>
                    </a:cubicBezTo>
                    <a:lnTo>
                      <a:pt x="10315" y="676353"/>
                    </a:lnTo>
                    <a:cubicBezTo>
                      <a:pt x="4618" y="676353"/>
                      <a:pt x="0" y="671735"/>
                      <a:pt x="0" y="666038"/>
                    </a:cubicBezTo>
                    <a:lnTo>
                      <a:pt x="0" y="10315"/>
                    </a:lnTo>
                    <a:cubicBezTo>
                      <a:pt x="0" y="7579"/>
                      <a:pt x="1087" y="4956"/>
                      <a:pt x="3021" y="3021"/>
                    </a:cubicBezTo>
                    <a:cubicBezTo>
                      <a:pt x="4956" y="1087"/>
                      <a:pt x="7579" y="0"/>
                      <a:pt x="10315" y="0"/>
                    </a:cubicBezTo>
                    <a:close/>
                  </a:path>
                </a:pathLst>
              </a:custGeom>
              <a:solidFill>
                <a:srgbClr val="FFFAF1"/>
              </a:solidFill>
            </p:spPr>
          </p:sp>
          <p:sp>
            <p:nvSpPr>
              <p:cNvPr id="7" name="TextBox 7"/>
              <p:cNvSpPr txBox="1"/>
              <p:nvPr/>
            </p:nvSpPr>
            <p:spPr>
              <a:xfrm>
                <a:off x="0" y="85725"/>
                <a:ext cx="3768693" cy="590628"/>
              </a:xfrm>
              <a:prstGeom prst="rect">
                <a:avLst/>
              </a:prstGeom>
            </p:spPr>
            <p:txBody>
              <a:bodyPr lIns="50800" tIns="50800" rIns="50800" bIns="50800" rtlCol="0" anchor="ctr"/>
              <a:lstStyle/>
              <a:p>
                <a:pPr algn="ctr">
                  <a:lnSpc>
                    <a:spcPts val="1925"/>
                  </a:lnSpc>
                </a:pPr>
                <a:endParaRPr/>
              </a:p>
            </p:txBody>
          </p:sp>
        </p:grpSp>
        <p:sp>
          <p:nvSpPr>
            <p:cNvPr id="8" name="TextBox 8"/>
            <p:cNvSpPr txBox="1"/>
            <p:nvPr/>
          </p:nvSpPr>
          <p:spPr>
            <a:xfrm>
              <a:off x="826980" y="571555"/>
              <a:ext cx="2105270" cy="1428754"/>
            </a:xfrm>
            <a:prstGeom prst="rect">
              <a:avLst/>
            </a:prstGeom>
          </p:spPr>
          <p:txBody>
            <a:bodyPr lIns="0" tIns="0" rIns="0" bIns="0" rtlCol="0" anchor="t">
              <a:spAutoFit/>
            </a:bodyPr>
            <a:lstStyle/>
            <a:p>
              <a:pPr marL="0" lvl="1" indent="0" algn="l">
                <a:lnSpc>
                  <a:spcPts val="7950"/>
                </a:lnSpc>
                <a:spcBef>
                  <a:spcPct val="0"/>
                </a:spcBef>
              </a:pPr>
              <a:r>
                <a:rPr lang="en-US" sz="7500" u="none" strike="noStrike">
                  <a:solidFill>
                    <a:srgbClr val="4F5642"/>
                  </a:solidFill>
                  <a:latin typeface="Alice Bold"/>
                  <a:ea typeface="Alice Bold"/>
                  <a:cs typeface="Alice Bold"/>
                  <a:sym typeface="Alice Bold"/>
                </a:rPr>
                <a:t>1.</a:t>
              </a:r>
            </a:p>
          </p:txBody>
        </p:sp>
        <p:sp>
          <p:nvSpPr>
            <p:cNvPr id="9" name="TextBox 9"/>
            <p:cNvSpPr txBox="1"/>
            <p:nvPr/>
          </p:nvSpPr>
          <p:spPr>
            <a:xfrm>
              <a:off x="2253032" y="416674"/>
              <a:ext cx="12323007" cy="1793875"/>
            </a:xfrm>
            <a:prstGeom prst="rect">
              <a:avLst/>
            </a:prstGeom>
          </p:spPr>
          <p:txBody>
            <a:bodyPr lIns="0" tIns="0" rIns="0" bIns="0" rtlCol="0" anchor="t">
              <a:spAutoFit/>
            </a:bodyPr>
            <a:lstStyle/>
            <a:p>
              <a:pPr marL="0" lvl="0" indent="0" algn="l">
                <a:lnSpc>
                  <a:spcPts val="5400"/>
                </a:lnSpc>
                <a:spcBef>
                  <a:spcPct val="0"/>
                </a:spcBef>
              </a:pPr>
              <a:r>
                <a:rPr lang="en-US" sz="4000">
                  <a:solidFill>
                    <a:srgbClr val="4F5642"/>
                  </a:solidFill>
                  <a:latin typeface="Alice"/>
                  <a:ea typeface="Alice"/>
                  <a:cs typeface="Alice"/>
                  <a:sym typeface="Alice"/>
                </a:rPr>
                <a:t>Investigate and research methods to convey the benefits of electrification. </a:t>
              </a:r>
            </a:p>
          </p:txBody>
        </p:sp>
      </p:grpSp>
      <p:grpSp>
        <p:nvGrpSpPr>
          <p:cNvPr id="10" name="Group 10"/>
          <p:cNvGrpSpPr/>
          <p:nvPr/>
        </p:nvGrpSpPr>
        <p:grpSpPr>
          <a:xfrm>
            <a:off x="6696629" y="3971319"/>
            <a:ext cx="11257956" cy="2078623"/>
            <a:chOff x="0" y="0"/>
            <a:chExt cx="15010607" cy="2771498"/>
          </a:xfrm>
        </p:grpSpPr>
        <p:grpSp>
          <p:nvGrpSpPr>
            <p:cNvPr id="11" name="Group 11"/>
            <p:cNvGrpSpPr/>
            <p:nvPr/>
          </p:nvGrpSpPr>
          <p:grpSpPr>
            <a:xfrm>
              <a:off x="0" y="0"/>
              <a:ext cx="15010607" cy="2771498"/>
              <a:chOff x="0" y="0"/>
              <a:chExt cx="3768693" cy="695836"/>
            </a:xfrm>
          </p:grpSpPr>
          <p:sp>
            <p:nvSpPr>
              <p:cNvPr id="12" name="Freeform 12"/>
              <p:cNvSpPr/>
              <p:nvPr/>
            </p:nvSpPr>
            <p:spPr>
              <a:xfrm>
                <a:off x="0" y="0"/>
                <a:ext cx="3768693" cy="695836"/>
              </a:xfrm>
              <a:custGeom>
                <a:avLst/>
                <a:gdLst/>
                <a:ahLst/>
                <a:cxnLst/>
                <a:rect l="l" t="t" r="r" b="b"/>
                <a:pathLst>
                  <a:path w="3768693" h="695836">
                    <a:moveTo>
                      <a:pt x="10315" y="0"/>
                    </a:moveTo>
                    <a:lnTo>
                      <a:pt x="3758378" y="0"/>
                    </a:lnTo>
                    <a:cubicBezTo>
                      <a:pt x="3761114" y="0"/>
                      <a:pt x="3763737" y="1087"/>
                      <a:pt x="3765672" y="3021"/>
                    </a:cubicBezTo>
                    <a:cubicBezTo>
                      <a:pt x="3767606" y="4956"/>
                      <a:pt x="3768693" y="7579"/>
                      <a:pt x="3768693" y="10315"/>
                    </a:cubicBezTo>
                    <a:lnTo>
                      <a:pt x="3768693" y="685521"/>
                    </a:lnTo>
                    <a:cubicBezTo>
                      <a:pt x="3768693" y="691218"/>
                      <a:pt x="3764075" y="695836"/>
                      <a:pt x="3758378" y="695836"/>
                    </a:cubicBezTo>
                    <a:lnTo>
                      <a:pt x="10315" y="695836"/>
                    </a:lnTo>
                    <a:cubicBezTo>
                      <a:pt x="7579" y="695836"/>
                      <a:pt x="4956" y="694749"/>
                      <a:pt x="3021" y="692815"/>
                    </a:cubicBezTo>
                    <a:cubicBezTo>
                      <a:pt x="1087" y="690881"/>
                      <a:pt x="0" y="688257"/>
                      <a:pt x="0" y="685521"/>
                    </a:cubicBezTo>
                    <a:lnTo>
                      <a:pt x="0" y="10315"/>
                    </a:lnTo>
                    <a:cubicBezTo>
                      <a:pt x="0" y="7579"/>
                      <a:pt x="1087" y="4956"/>
                      <a:pt x="3021" y="3021"/>
                    </a:cubicBezTo>
                    <a:cubicBezTo>
                      <a:pt x="4956" y="1087"/>
                      <a:pt x="7579" y="0"/>
                      <a:pt x="10315" y="0"/>
                    </a:cubicBezTo>
                    <a:close/>
                  </a:path>
                </a:pathLst>
              </a:custGeom>
              <a:solidFill>
                <a:srgbClr val="FFFAF1"/>
              </a:solidFill>
            </p:spPr>
          </p:sp>
          <p:sp>
            <p:nvSpPr>
              <p:cNvPr id="13" name="TextBox 13"/>
              <p:cNvSpPr txBox="1"/>
              <p:nvPr/>
            </p:nvSpPr>
            <p:spPr>
              <a:xfrm>
                <a:off x="0" y="85725"/>
                <a:ext cx="3768693" cy="610111"/>
              </a:xfrm>
              <a:prstGeom prst="rect">
                <a:avLst/>
              </a:prstGeom>
            </p:spPr>
            <p:txBody>
              <a:bodyPr lIns="50800" tIns="50800" rIns="50800" bIns="50800" rtlCol="0" anchor="ctr"/>
              <a:lstStyle/>
              <a:p>
                <a:pPr algn="ctr">
                  <a:lnSpc>
                    <a:spcPts val="1925"/>
                  </a:lnSpc>
                </a:pPr>
                <a:endParaRPr/>
              </a:p>
            </p:txBody>
          </p:sp>
        </p:grpSp>
        <p:sp>
          <p:nvSpPr>
            <p:cNvPr id="14" name="TextBox 14"/>
            <p:cNvSpPr txBox="1"/>
            <p:nvPr/>
          </p:nvSpPr>
          <p:spPr>
            <a:xfrm>
              <a:off x="800543" y="718997"/>
              <a:ext cx="2105270" cy="1428754"/>
            </a:xfrm>
            <a:prstGeom prst="rect">
              <a:avLst/>
            </a:prstGeom>
          </p:spPr>
          <p:txBody>
            <a:bodyPr lIns="0" tIns="0" rIns="0" bIns="0" rtlCol="0" anchor="t">
              <a:spAutoFit/>
            </a:bodyPr>
            <a:lstStyle/>
            <a:p>
              <a:pPr marL="0" lvl="1" indent="0" algn="l">
                <a:lnSpc>
                  <a:spcPts val="7950"/>
                </a:lnSpc>
                <a:spcBef>
                  <a:spcPct val="0"/>
                </a:spcBef>
              </a:pPr>
              <a:r>
                <a:rPr lang="en-US" sz="7500" u="none" strike="noStrike">
                  <a:solidFill>
                    <a:srgbClr val="4F5642"/>
                  </a:solidFill>
                  <a:latin typeface="Alice Bold"/>
                  <a:ea typeface="Alice Bold"/>
                  <a:cs typeface="Alice Bold"/>
                  <a:sym typeface="Alice Bold"/>
                </a:rPr>
                <a:t>2.</a:t>
              </a:r>
            </a:p>
          </p:txBody>
        </p:sp>
        <p:sp>
          <p:nvSpPr>
            <p:cNvPr id="15" name="TextBox 15"/>
            <p:cNvSpPr txBox="1"/>
            <p:nvPr/>
          </p:nvSpPr>
          <p:spPr>
            <a:xfrm>
              <a:off x="2332528" y="455474"/>
              <a:ext cx="12529896" cy="1793875"/>
            </a:xfrm>
            <a:prstGeom prst="rect">
              <a:avLst/>
            </a:prstGeom>
          </p:spPr>
          <p:txBody>
            <a:bodyPr lIns="0" tIns="0" rIns="0" bIns="0" rtlCol="0" anchor="t">
              <a:spAutoFit/>
            </a:bodyPr>
            <a:lstStyle/>
            <a:p>
              <a:pPr marL="0" lvl="0" indent="0" algn="l">
                <a:lnSpc>
                  <a:spcPts val="5400"/>
                </a:lnSpc>
                <a:spcBef>
                  <a:spcPct val="0"/>
                </a:spcBef>
              </a:pPr>
              <a:r>
                <a:rPr lang="en-US" sz="4000">
                  <a:solidFill>
                    <a:srgbClr val="4F5642"/>
                  </a:solidFill>
                  <a:latin typeface="Alice"/>
                  <a:ea typeface="Alice"/>
                  <a:cs typeface="Alice"/>
                  <a:sym typeface="Alice"/>
                </a:rPr>
                <a:t>Develop a website that motivates people to take action on electrification.</a:t>
              </a:r>
            </a:p>
          </p:txBody>
        </p:sp>
      </p:grpSp>
      <p:grpSp>
        <p:nvGrpSpPr>
          <p:cNvPr id="16" name="Group 16"/>
          <p:cNvGrpSpPr/>
          <p:nvPr/>
        </p:nvGrpSpPr>
        <p:grpSpPr>
          <a:xfrm>
            <a:off x="6696629" y="6611917"/>
            <a:ext cx="11257956" cy="2067741"/>
            <a:chOff x="0" y="0"/>
            <a:chExt cx="15010607" cy="2756988"/>
          </a:xfrm>
        </p:grpSpPr>
        <p:grpSp>
          <p:nvGrpSpPr>
            <p:cNvPr id="17" name="Group 17"/>
            <p:cNvGrpSpPr/>
            <p:nvPr/>
          </p:nvGrpSpPr>
          <p:grpSpPr>
            <a:xfrm>
              <a:off x="0" y="0"/>
              <a:ext cx="15010607" cy="2756988"/>
              <a:chOff x="0" y="0"/>
              <a:chExt cx="3768693" cy="692193"/>
            </a:xfrm>
          </p:grpSpPr>
          <p:sp>
            <p:nvSpPr>
              <p:cNvPr id="18" name="Freeform 18"/>
              <p:cNvSpPr/>
              <p:nvPr/>
            </p:nvSpPr>
            <p:spPr>
              <a:xfrm>
                <a:off x="0" y="0"/>
                <a:ext cx="3768693" cy="692193"/>
              </a:xfrm>
              <a:custGeom>
                <a:avLst/>
                <a:gdLst/>
                <a:ahLst/>
                <a:cxnLst/>
                <a:rect l="l" t="t" r="r" b="b"/>
                <a:pathLst>
                  <a:path w="3768693" h="692193">
                    <a:moveTo>
                      <a:pt x="10315" y="0"/>
                    </a:moveTo>
                    <a:lnTo>
                      <a:pt x="3758378" y="0"/>
                    </a:lnTo>
                    <a:cubicBezTo>
                      <a:pt x="3761114" y="0"/>
                      <a:pt x="3763737" y="1087"/>
                      <a:pt x="3765672" y="3021"/>
                    </a:cubicBezTo>
                    <a:cubicBezTo>
                      <a:pt x="3767606" y="4956"/>
                      <a:pt x="3768693" y="7579"/>
                      <a:pt x="3768693" y="10315"/>
                    </a:cubicBezTo>
                    <a:lnTo>
                      <a:pt x="3768693" y="681878"/>
                    </a:lnTo>
                    <a:cubicBezTo>
                      <a:pt x="3768693" y="687575"/>
                      <a:pt x="3764075" y="692193"/>
                      <a:pt x="3758378" y="692193"/>
                    </a:cubicBezTo>
                    <a:lnTo>
                      <a:pt x="10315" y="692193"/>
                    </a:lnTo>
                    <a:cubicBezTo>
                      <a:pt x="7579" y="692193"/>
                      <a:pt x="4956" y="691106"/>
                      <a:pt x="3021" y="689172"/>
                    </a:cubicBezTo>
                    <a:cubicBezTo>
                      <a:pt x="1087" y="687238"/>
                      <a:pt x="0" y="684614"/>
                      <a:pt x="0" y="681878"/>
                    </a:cubicBezTo>
                    <a:lnTo>
                      <a:pt x="0" y="10315"/>
                    </a:lnTo>
                    <a:cubicBezTo>
                      <a:pt x="0" y="7579"/>
                      <a:pt x="1087" y="4956"/>
                      <a:pt x="3021" y="3021"/>
                    </a:cubicBezTo>
                    <a:cubicBezTo>
                      <a:pt x="4956" y="1087"/>
                      <a:pt x="7579" y="0"/>
                      <a:pt x="10315" y="0"/>
                    </a:cubicBezTo>
                    <a:close/>
                  </a:path>
                </a:pathLst>
              </a:custGeom>
              <a:solidFill>
                <a:srgbClr val="FFFAF1"/>
              </a:solidFill>
            </p:spPr>
          </p:sp>
          <p:sp>
            <p:nvSpPr>
              <p:cNvPr id="19" name="TextBox 19"/>
              <p:cNvSpPr txBox="1"/>
              <p:nvPr/>
            </p:nvSpPr>
            <p:spPr>
              <a:xfrm>
                <a:off x="0" y="85725"/>
                <a:ext cx="3768693" cy="606468"/>
              </a:xfrm>
              <a:prstGeom prst="rect">
                <a:avLst/>
              </a:prstGeom>
            </p:spPr>
            <p:txBody>
              <a:bodyPr lIns="50800" tIns="50800" rIns="50800" bIns="50800" rtlCol="0" anchor="ctr"/>
              <a:lstStyle/>
              <a:p>
                <a:pPr algn="ctr">
                  <a:lnSpc>
                    <a:spcPts val="1925"/>
                  </a:lnSpc>
                </a:pPr>
                <a:endParaRPr/>
              </a:p>
            </p:txBody>
          </p:sp>
        </p:grpSp>
        <p:sp>
          <p:nvSpPr>
            <p:cNvPr id="20" name="TextBox 20"/>
            <p:cNvSpPr txBox="1"/>
            <p:nvPr/>
          </p:nvSpPr>
          <p:spPr>
            <a:xfrm>
              <a:off x="825534" y="610144"/>
              <a:ext cx="2105270" cy="1428754"/>
            </a:xfrm>
            <a:prstGeom prst="rect">
              <a:avLst/>
            </a:prstGeom>
          </p:spPr>
          <p:txBody>
            <a:bodyPr lIns="0" tIns="0" rIns="0" bIns="0" rtlCol="0" anchor="t">
              <a:spAutoFit/>
            </a:bodyPr>
            <a:lstStyle/>
            <a:p>
              <a:pPr marL="0" lvl="1" indent="0" algn="l">
                <a:lnSpc>
                  <a:spcPts val="7950"/>
                </a:lnSpc>
                <a:spcBef>
                  <a:spcPct val="0"/>
                </a:spcBef>
              </a:pPr>
              <a:r>
                <a:rPr lang="en-US" sz="7500" u="none" strike="noStrike">
                  <a:solidFill>
                    <a:srgbClr val="4F5642"/>
                  </a:solidFill>
                  <a:latin typeface="Alice Bold"/>
                  <a:ea typeface="Alice Bold"/>
                  <a:cs typeface="Alice Bold"/>
                  <a:sym typeface="Alice Bold"/>
                </a:rPr>
                <a:t>3.</a:t>
              </a:r>
            </a:p>
          </p:txBody>
        </p:sp>
        <p:sp>
          <p:nvSpPr>
            <p:cNvPr id="21" name="TextBox 21"/>
            <p:cNvSpPr txBox="1"/>
            <p:nvPr/>
          </p:nvSpPr>
          <p:spPr>
            <a:xfrm>
              <a:off x="2387501" y="448219"/>
              <a:ext cx="12326740" cy="1793875"/>
            </a:xfrm>
            <a:prstGeom prst="rect">
              <a:avLst/>
            </a:prstGeom>
          </p:spPr>
          <p:txBody>
            <a:bodyPr lIns="0" tIns="0" rIns="0" bIns="0" rtlCol="0" anchor="t">
              <a:spAutoFit/>
            </a:bodyPr>
            <a:lstStyle/>
            <a:p>
              <a:pPr marL="0" lvl="0" indent="0" algn="l">
                <a:lnSpc>
                  <a:spcPts val="5400"/>
                </a:lnSpc>
                <a:spcBef>
                  <a:spcPct val="0"/>
                </a:spcBef>
              </a:pPr>
              <a:r>
                <a:rPr lang="en-US" sz="4000">
                  <a:solidFill>
                    <a:srgbClr val="4F5642"/>
                  </a:solidFill>
                  <a:latin typeface="Alice"/>
                  <a:ea typeface="Alice"/>
                  <a:cs typeface="Alice"/>
                  <a:sym typeface="Alice"/>
                </a:rPr>
                <a:t>Gather feedback on how effectively the website motivates the public.</a:t>
              </a:r>
            </a:p>
          </p:txBody>
        </p:sp>
      </p:grpSp>
      <p:sp>
        <p:nvSpPr>
          <p:cNvPr id="22" name="TextBox 22"/>
          <p:cNvSpPr txBox="1"/>
          <p:nvPr/>
        </p:nvSpPr>
        <p:spPr>
          <a:xfrm>
            <a:off x="17732310" y="9456642"/>
            <a:ext cx="222275" cy="673100"/>
          </a:xfrm>
          <a:prstGeom prst="rect">
            <a:avLst/>
          </a:prstGeom>
        </p:spPr>
        <p:txBody>
          <a:bodyPr wrap="none" lIns="0" tIns="0" rIns="0" bIns="0" rtlCol="0" anchor="t">
            <a:spAutoFit/>
          </a:bodyPr>
          <a:lstStyle/>
          <a:p>
            <a:pPr algn="ctr">
              <a:lnSpc>
                <a:spcPts val="4900"/>
              </a:lnSpc>
              <a:spcBef>
                <a:spcPct val="0"/>
              </a:spcBef>
            </a:pPr>
            <a:r>
              <a:rPr lang="en-US" sz="3500" b="1">
                <a:solidFill>
                  <a:srgbClr val="FFFFFF"/>
                </a:solidFill>
                <a:latin typeface="Times New Roman Bold"/>
                <a:ea typeface="Times New Roman Bold"/>
                <a:cs typeface="Times New Roman Bold"/>
                <a:sym typeface="Times New Roman Bold"/>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45</Slides>
  <Notes>36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This !!!! Rewiring- Team presentation</dc:title>
  <cp:revision>2</cp:revision>
  <dcterms:created xsi:type="dcterms:W3CDTF">2006-08-16T00:00:00Z</dcterms:created>
  <dcterms:modified xsi:type="dcterms:W3CDTF">2025-05-12T12:34:05Z</dcterms:modified>
  <dc:identifier>DAGjVkhAPkc</dc:identifier>
</cp:coreProperties>
</file>