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4.xml" ContentType="application/vnd.openxmlformats-officedocument.drawingml.chart+xml"/>
  <Override PartName="/ppt/theme/themeOverride1.xml" ContentType="application/vnd.openxmlformats-officedocument.themeOverride+xml"/>
  <Override PartName="/ppt/charts/chart15.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22" r:id="rId1"/>
    <p:sldMasterId id="2147483852" r:id="rId2"/>
  </p:sldMasterIdLst>
  <p:notesMasterIdLst>
    <p:notesMasterId r:id="rId47"/>
  </p:notesMasterIdLst>
  <p:sldIdLst>
    <p:sldId id="256" r:id="rId3"/>
    <p:sldId id="294" r:id="rId4"/>
    <p:sldId id="331" r:id="rId5"/>
    <p:sldId id="286" r:id="rId6"/>
    <p:sldId id="284" r:id="rId7"/>
    <p:sldId id="312" r:id="rId8"/>
    <p:sldId id="313" r:id="rId9"/>
    <p:sldId id="342" r:id="rId10"/>
    <p:sldId id="297" r:id="rId11"/>
    <p:sldId id="300" r:id="rId12"/>
    <p:sldId id="307" r:id="rId13"/>
    <p:sldId id="308" r:id="rId14"/>
    <p:sldId id="309" r:id="rId15"/>
    <p:sldId id="293" r:id="rId16"/>
    <p:sldId id="343" r:id="rId17"/>
    <p:sldId id="287" r:id="rId18"/>
    <p:sldId id="288" r:id="rId19"/>
    <p:sldId id="289" r:id="rId20"/>
    <p:sldId id="290" r:id="rId21"/>
    <p:sldId id="291" r:id="rId22"/>
    <p:sldId id="333" r:id="rId23"/>
    <p:sldId id="335" r:id="rId24"/>
    <p:sldId id="332" r:id="rId25"/>
    <p:sldId id="325" r:id="rId26"/>
    <p:sldId id="334" r:id="rId27"/>
    <p:sldId id="336" r:id="rId28"/>
    <p:sldId id="311" r:id="rId29"/>
    <p:sldId id="340" r:id="rId30"/>
    <p:sldId id="298" r:id="rId31"/>
    <p:sldId id="341" r:id="rId32"/>
    <p:sldId id="299" r:id="rId33"/>
    <p:sldId id="337" r:id="rId34"/>
    <p:sldId id="338" r:id="rId35"/>
    <p:sldId id="339" r:id="rId36"/>
    <p:sldId id="346" r:id="rId37"/>
    <p:sldId id="345" r:id="rId38"/>
    <p:sldId id="347" r:id="rId39"/>
    <p:sldId id="350" r:id="rId40"/>
    <p:sldId id="348" r:id="rId41"/>
    <p:sldId id="349" r:id="rId42"/>
    <p:sldId id="351" r:id="rId43"/>
    <p:sldId id="352" r:id="rId44"/>
    <p:sldId id="353" r:id="rId45"/>
    <p:sldId id="354" r:id="rId46"/>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11E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4" autoAdjust="0"/>
    <p:restoredTop sz="91741" autoAdjust="0"/>
  </p:normalViewPr>
  <p:slideViewPr>
    <p:cSldViewPr snapToGrid="0">
      <p:cViewPr varScale="1">
        <p:scale>
          <a:sx n="69" d="100"/>
          <a:sy n="69" d="100"/>
        </p:scale>
        <p:origin x="54" y="5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ena\AppData\Local\Microsoft\Windows\INetCache\Content.Outlook\H9PQ4YYL\Copy%20of%20Copy%20of%20Data%20Analysis-%20IQP%20hopefully%20fina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BariSaxy13:Downloads:Copy%20of%20Copy%20of%20Data%20Analysis-%20IQP%20hopefully%20fin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BariSaxy13:Downloads:Copy%20of%20Copy%20of%20Data%20Analysis-%20IQP%20hopefully%20final.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BariSaxy13:Downloads:Copy%20of%20Copy%20of%20Data%20Analysis-%20IQP%20hopefully%20final.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BariSaxy13:Downloads:Copy%20of%20Copy%20of%20Data%20Analysis-%20IQP%20hopefully%20final.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C:\Users\Jena\AppData\Local\Microsoft\Windows\INetCache\Content.Outlook\H9PQ4YYL\Copy%20of%20Copy%20of%20Data%20Analysis-%20IQP%20hopefully%20final.xlsx" TargetMode="External"/><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1" Type="http://schemas.openxmlformats.org/officeDocument/2006/relationships/oleObject" Target="file:///C:\Users\Jena\AppData\Local\Microsoft\Windows\INetCache\Content.Outlook\H9PQ4YYL\Copy%20of%20Copy%20of%20Data%20Analysis-%20IQP%20hopefully%20final.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ena\AppData\Local\Microsoft\Windows\INetCache\Content.Outlook\H9PQ4YYL\Copy%20of%20Copy%20of%20Data%20Analysis-%20IQP%20hopefully%20final.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ena\AppData\Local\Microsoft\Windows\INetCache\Content.Outlook\H9PQ4YYL\Copy%20of%20Copy%20of%20Data%20Analysis-%20IQP%20hopefully%20final.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Jena\AppData\Local\Microsoft\Windows\INetCache\Content.Outlook\H9PQ4YYL\Copy%20of%20Copy%20of%20Data%20Analysis-%20IQP%20hopefully%20final.xlsx" TargetMode="Externa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ena\AppData\Local\Microsoft\Windows\INetCache\Content.Outlook\H9PQ4YYL\Copy%20of%20Copy%20of%20Data%20Analysis-%20IQP%20hopefully%20fin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ena\AppData\Local\Microsoft\Windows\INetCache\Content.Outlook\H9PQ4YYL\Copy%20of%20Copy%20of%20Data%20Analysis-%20IQP%20hopefully%20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ena\AppData\Local\Microsoft\Windows\INetCache\Content.Outlook\H9PQ4YYL\Copy%20of%20Copy%20of%20Data%20Analysis-%20IQP%20hopefully%20fi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ena\AppData\Local\Microsoft\Windows\INetCache\Content.Outlook\H9PQ4YYL\Copy%20of%20Copy%20of%20Data%20Analysis-%20IQP%20hopefully%20fi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ena\AppData\Local\Microsoft\Windows\INetCache\Content.Outlook\H9PQ4YYL\Copy%20of%20Copy%20of%20Data%20Analysis-%20IQP%20hopefully%20fi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C:\Users\Jena\AppData\Local\Microsoft\Windows\INetCache\Content.Outlook\H9PQ4YYL\Copy%20of%20Copy%20of%20Data%20Analysis-%20IQP%20hopefully%20fin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BariSaxy13:Downloads:Copy%20of%20Copy%20of%20Data%20Analysis-%20IQP%20hopefully%20fina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BariSaxy13:Downloads:Copy%20of%20Copy%20of%20Data%20Analysis-%20IQP%20hopefully%20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902317391643447"/>
          <c:y val="3.9610225736100076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7304322774057604"/>
          <c:y val="0.17171296296296296"/>
          <c:w val="0.37712745080755683"/>
          <c:h val="0.63838951252035947"/>
        </c:manualLayout>
      </c:layout>
      <c:pieChart>
        <c:varyColors val="1"/>
        <c:ser>
          <c:idx val="0"/>
          <c:order val="0"/>
          <c:tx>
            <c:v>Overall</c:v>
          </c:tx>
          <c:spPr>
            <a:ln>
              <a:noFill/>
            </a:ln>
            <a:effectLst>
              <a:outerShdw blurRad="50800" dist="38100" dir="5400000" algn="t" rotWithShape="0">
                <a:prstClr val="black">
                  <a:alpha val="40000"/>
                </a:prstClr>
              </a:outerShdw>
            </a:effectLst>
          </c:spPr>
          <c:dPt>
            <c:idx val="0"/>
            <c:bubble3D val="0"/>
            <c:spPr>
              <a:solidFill>
                <a:srgbClr val="00B050"/>
              </a:solidFill>
              <a:ln w="19050">
                <a:noFill/>
              </a:ln>
              <a:effectLst>
                <a:outerShdw blurRad="50800" dist="38100" dir="5400000" algn="t" rotWithShape="0">
                  <a:prstClr val="black">
                    <a:alpha val="40000"/>
                  </a:prstClr>
                </a:outerShdw>
              </a:effectLst>
            </c:spPr>
          </c:dPt>
          <c:dPt>
            <c:idx val="1"/>
            <c:bubble3D val="0"/>
            <c:spPr>
              <a:solidFill>
                <a:srgbClr val="FFC000"/>
              </a:solidFill>
              <a:ln w="19050">
                <a:noFill/>
              </a:ln>
              <a:effectLst>
                <a:outerShdw blurRad="50800" dist="38100" dir="5400000" algn="t" rotWithShape="0">
                  <a:prstClr val="black">
                    <a:alpha val="40000"/>
                  </a:prstClr>
                </a:outerShdw>
              </a:effectLst>
            </c:spPr>
          </c:dPt>
          <c:dPt>
            <c:idx val="2"/>
            <c:bubble3D val="0"/>
            <c:spPr>
              <a:solidFill>
                <a:schemeClr val="bg1">
                  <a:lumMod val="85000"/>
                </a:schemeClr>
              </a:solidFill>
              <a:ln w="19050">
                <a:noFill/>
              </a:ln>
              <a:effectLst>
                <a:outerShdw blurRad="50800" dist="38100" dir="5400000" algn="t" rotWithShape="0">
                  <a:prstClr val="black">
                    <a:alpha val="40000"/>
                  </a:prstClr>
                </a:outerShdw>
              </a:effectLst>
            </c:spPr>
          </c:dPt>
          <c:cat>
            <c:strRef>
              <c:f>'Flood Management'!$G$6:$I$6</c:f>
              <c:strCache>
                <c:ptCount val="3"/>
                <c:pt idx="0">
                  <c:v>Well Managed</c:v>
                </c:pt>
                <c:pt idx="1">
                  <c:v>Not Well Managed</c:v>
                </c:pt>
                <c:pt idx="2">
                  <c:v>No Comment</c:v>
                </c:pt>
              </c:strCache>
            </c:strRef>
          </c:cat>
          <c:val>
            <c:numRef>
              <c:f>'Flood Management'!$G$13:$I$13</c:f>
              <c:numCache>
                <c:formatCode>General</c:formatCode>
                <c:ptCount val="3"/>
                <c:pt idx="0">
                  <c:v>0.48275862068965519</c:v>
                </c:pt>
                <c:pt idx="1">
                  <c:v>0.31034482758620691</c:v>
                </c:pt>
                <c:pt idx="2">
                  <c:v>0.20689655172413793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6764184589941393"/>
          <c:y val="0.60399818697965124"/>
          <c:w val="0.44413229662914572"/>
          <c:h val="0.39600181302034876"/>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380" dirty="0" smtClean="0"/>
              <a:t>Landowners (8)</a:t>
            </a:r>
            <a:endParaRPr lang="en-US" sz="1380" dirty="0"/>
          </a:p>
        </c:rich>
      </c:tx>
      <c:layout>
        <c:manualLayout>
          <c:xMode val="edge"/>
          <c:yMode val="edge"/>
          <c:x val="0.10907497817796821"/>
          <c:y val="4.7850164932359836E-2"/>
        </c:manualLayout>
      </c:layout>
      <c:overlay val="0"/>
    </c:title>
    <c:autoTitleDeleted val="0"/>
    <c:plotArea>
      <c:layout/>
      <c:pieChart>
        <c:varyColors val="1"/>
        <c:ser>
          <c:idx val="4"/>
          <c:order val="0"/>
          <c:tx>
            <c:strRef>
              <c:f>'Water Quality'!$G$19</c:f>
              <c:strCache>
                <c:ptCount val="1"/>
                <c:pt idx="0">
                  <c:v>Landowners</c:v>
                </c:pt>
              </c:strCache>
            </c:strRef>
          </c:tx>
          <c:dPt>
            <c:idx val="0"/>
            <c:bubble3D val="0"/>
            <c:spPr>
              <a:solidFill>
                <a:srgbClr val="00B050"/>
              </a:solidFill>
              <a:ln>
                <a:noFill/>
              </a:ln>
              <a:effectLst>
                <a:outerShdw blurRad="57150" dist="19050" dir="5400000" algn="ctr" rotWithShape="0">
                  <a:srgbClr val="000000">
                    <a:alpha val="63000"/>
                  </a:srgbClr>
                </a:outerShdw>
              </a:effectLst>
            </c:spPr>
          </c:dPt>
          <c:dPt>
            <c:idx val="1"/>
            <c:bubble3D val="0"/>
            <c:spPr>
              <a:solidFill>
                <a:srgbClr val="0070C0"/>
              </a:solidFill>
              <a:ln>
                <a:noFill/>
              </a:ln>
              <a:effectLst>
                <a:outerShdw blurRad="57150" dist="19050" dir="5400000" algn="ctr" rotWithShape="0">
                  <a:srgbClr val="000000">
                    <a:alpha val="63000"/>
                  </a:srgbClr>
                </a:outerShdw>
              </a:effectLst>
            </c:spPr>
          </c:dPt>
          <c:dPt>
            <c:idx val="2"/>
            <c:bubble3D val="0"/>
            <c:spPr>
              <a:solidFill>
                <a:srgbClr val="FFC000"/>
              </a:solidFill>
              <a:ln>
                <a:noFill/>
              </a:ln>
              <a:effectLst>
                <a:outerShdw blurRad="57150" dist="19050" dir="5400000" algn="ctr" rotWithShape="0">
                  <a:srgbClr val="000000">
                    <a:alpha val="63000"/>
                  </a:srgbClr>
                </a:outerShdw>
              </a:effectLst>
            </c:spPr>
          </c:dPt>
          <c:dPt>
            <c:idx val="3"/>
            <c:bubble3D val="0"/>
            <c:spPr>
              <a:solidFill>
                <a:schemeClr val="bg1">
                  <a:lumMod val="85000"/>
                </a:schemeClr>
              </a:solidFill>
              <a:ln>
                <a:noFill/>
              </a:ln>
              <a:effectLst>
                <a:outerShdw blurRad="57150" dist="19050" dir="5400000" algn="ctr" rotWithShape="0">
                  <a:srgbClr val="000000">
                    <a:alpha val="63000"/>
                  </a:srgbClr>
                </a:outerShdw>
              </a:effectLst>
            </c:spPr>
          </c:dPt>
          <c:cat>
            <c:strRef>
              <c:f>'Water Quality'!$H$14:$K$14</c:f>
              <c:strCache>
                <c:ptCount val="4"/>
                <c:pt idx="0">
                  <c:v>Positive</c:v>
                </c:pt>
                <c:pt idx="1">
                  <c:v>Neutral</c:v>
                </c:pt>
                <c:pt idx="2">
                  <c:v>Negative</c:v>
                </c:pt>
                <c:pt idx="3">
                  <c:v>No Comment</c:v>
                </c:pt>
              </c:strCache>
            </c:strRef>
          </c:cat>
          <c:val>
            <c:numRef>
              <c:f>'Water Quality'!$H$19:$K$19</c:f>
              <c:numCache>
                <c:formatCode>General</c:formatCode>
                <c:ptCount val="4"/>
                <c:pt idx="0">
                  <c:v>1</c:v>
                </c:pt>
                <c:pt idx="1">
                  <c:v>5</c:v>
                </c:pt>
                <c:pt idx="2">
                  <c:v>1</c:v>
                </c:pt>
                <c:pt idx="3">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dirty="0" smtClean="0"/>
              <a:t>DOC (7)</a:t>
            </a:r>
            <a:endParaRPr lang="en-US" dirty="0"/>
          </a:p>
        </c:rich>
      </c:tx>
      <c:layout/>
      <c:overlay val="0"/>
    </c:title>
    <c:autoTitleDeleted val="0"/>
    <c:plotArea>
      <c:layout/>
      <c:pieChart>
        <c:varyColors val="1"/>
        <c:ser>
          <c:idx val="0"/>
          <c:order val="0"/>
          <c:tx>
            <c:strRef>
              <c:f>'Water Quality'!$G$23</c:f>
              <c:strCache>
                <c:ptCount val="1"/>
                <c:pt idx="0">
                  <c:v>DOC</c:v>
                </c:pt>
              </c:strCache>
            </c:strRef>
          </c:tx>
          <c:spPr>
            <a:solidFill>
              <a:srgbClr val="FFC000"/>
            </a:solidFill>
          </c:spPr>
          <c:dPt>
            <c:idx val="2"/>
            <c:bubble3D val="0"/>
            <c:spPr>
              <a:solidFill>
                <a:srgbClr val="FFC000"/>
              </a:solidFill>
              <a:ln>
                <a:noFill/>
              </a:ln>
              <a:effectLst>
                <a:outerShdw blurRad="57150" dist="19050" dir="5400000" algn="ctr" rotWithShape="0">
                  <a:srgbClr val="000000">
                    <a:alpha val="63000"/>
                  </a:srgbClr>
                </a:outerShdw>
              </a:effectLst>
            </c:spPr>
          </c:dPt>
          <c:cat>
            <c:strRef>
              <c:f>'Water Quality'!$H$22:$K$22</c:f>
              <c:strCache>
                <c:ptCount val="4"/>
                <c:pt idx="0">
                  <c:v>Positive</c:v>
                </c:pt>
                <c:pt idx="1">
                  <c:v>Neutral</c:v>
                </c:pt>
                <c:pt idx="2">
                  <c:v>Negative</c:v>
                </c:pt>
                <c:pt idx="3">
                  <c:v>No Comment</c:v>
                </c:pt>
              </c:strCache>
            </c:strRef>
          </c:cat>
          <c:val>
            <c:numRef>
              <c:f>'Water Quality'!$H$23:$K$23</c:f>
              <c:numCache>
                <c:formatCode>General</c:formatCode>
                <c:ptCount val="4"/>
                <c:pt idx="0">
                  <c:v>0</c:v>
                </c:pt>
                <c:pt idx="1">
                  <c:v>0</c:v>
                </c:pt>
                <c:pt idx="2">
                  <c:v>1</c:v>
                </c:pt>
                <c:pt idx="3">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dirty="0" smtClean="0"/>
              <a:t>Rangitane (4)</a:t>
            </a:r>
            <a:endParaRPr lang="en-US" dirty="0"/>
          </a:p>
        </c:rich>
      </c:tx>
      <c:layout/>
      <c:overlay val="0"/>
    </c:title>
    <c:autoTitleDeleted val="0"/>
    <c:plotArea>
      <c:layout/>
      <c:pieChart>
        <c:varyColors val="1"/>
        <c:ser>
          <c:idx val="2"/>
          <c:order val="0"/>
          <c:tx>
            <c:strRef>
              <c:f>'Water Quality'!$G$25</c:f>
              <c:strCache>
                <c:ptCount val="1"/>
                <c:pt idx="0">
                  <c:v>Rangitane</c:v>
                </c:pt>
              </c:strCache>
            </c:strRef>
          </c:tx>
          <c:dPt>
            <c:idx val="1"/>
            <c:bubble3D val="0"/>
            <c:spPr>
              <a:solidFill>
                <a:srgbClr val="0070C0"/>
              </a:solidFill>
              <a:ln>
                <a:noFill/>
              </a:ln>
              <a:effectLst>
                <a:outerShdw blurRad="57150" dist="19050" dir="5400000" algn="ctr" rotWithShape="0">
                  <a:srgbClr val="000000">
                    <a:alpha val="63000"/>
                  </a:srgbClr>
                </a:outerShdw>
              </a:effectLst>
            </c:spPr>
          </c:dPt>
          <c:dPt>
            <c:idx val="2"/>
            <c:bubble3D val="0"/>
            <c:spPr>
              <a:solidFill>
                <a:srgbClr val="FFC000"/>
              </a:solidFill>
              <a:ln>
                <a:noFill/>
              </a:ln>
              <a:effectLst>
                <a:outerShdw blurRad="57150" dist="19050" dir="5400000" algn="ctr" rotWithShape="0">
                  <a:srgbClr val="000000">
                    <a:alpha val="63000"/>
                  </a:srgbClr>
                </a:outerShdw>
              </a:effectLst>
            </c:spPr>
          </c:dPt>
          <c:cat>
            <c:strRef>
              <c:f>'Water Quality'!$H$22:$K$22</c:f>
              <c:strCache>
                <c:ptCount val="4"/>
                <c:pt idx="0">
                  <c:v>Positive</c:v>
                </c:pt>
                <c:pt idx="1">
                  <c:v>Neutral</c:v>
                </c:pt>
                <c:pt idx="2">
                  <c:v>Negative</c:v>
                </c:pt>
                <c:pt idx="3">
                  <c:v>No Comment</c:v>
                </c:pt>
              </c:strCache>
            </c:strRef>
          </c:cat>
          <c:val>
            <c:numRef>
              <c:f>'Water Quality'!$H$25:$K$25</c:f>
              <c:numCache>
                <c:formatCode>General</c:formatCode>
                <c:ptCount val="4"/>
                <c:pt idx="0">
                  <c:v>0</c:v>
                </c:pt>
                <c:pt idx="1">
                  <c:v>0.25</c:v>
                </c:pt>
                <c:pt idx="2">
                  <c:v>0.75</c:v>
                </c:pt>
                <c:pt idx="3">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dirty="0" smtClean="0"/>
              <a:t>SWDC (6)</a:t>
            </a:r>
            <a:endParaRPr lang="en-US" dirty="0"/>
          </a:p>
        </c:rich>
      </c:tx>
      <c:layout>
        <c:manualLayout>
          <c:xMode val="edge"/>
          <c:yMode val="edge"/>
          <c:x val="0.21300268013543039"/>
          <c:y val="5.5825192421086474E-2"/>
        </c:manualLayout>
      </c:layout>
      <c:overlay val="0"/>
    </c:title>
    <c:autoTitleDeleted val="0"/>
    <c:plotArea>
      <c:layout/>
      <c:pieChart>
        <c:varyColors val="1"/>
        <c:ser>
          <c:idx val="3"/>
          <c:order val="0"/>
          <c:tx>
            <c:strRef>
              <c:f>'Water Quality'!$G$26</c:f>
              <c:strCache>
                <c:ptCount val="1"/>
                <c:pt idx="0">
                  <c:v>SWDC</c:v>
                </c:pt>
              </c:strCache>
            </c:strRef>
          </c:tx>
          <c:dPt>
            <c:idx val="0"/>
            <c:bubble3D val="0"/>
            <c:spPr>
              <a:solidFill>
                <a:srgbClr val="00B050"/>
              </a:solidFill>
              <a:ln>
                <a:noFill/>
              </a:ln>
              <a:effectLst>
                <a:outerShdw blurRad="57150" dist="19050" dir="5400000" algn="ctr" rotWithShape="0">
                  <a:srgbClr val="000000">
                    <a:alpha val="63000"/>
                  </a:srgbClr>
                </a:outerShdw>
              </a:effectLst>
            </c:spPr>
          </c:dPt>
          <c:dPt>
            <c:idx val="1"/>
            <c:bubble3D val="0"/>
            <c:spPr>
              <a:solidFill>
                <a:srgbClr val="0070C0"/>
              </a:solidFill>
              <a:ln>
                <a:noFill/>
              </a:ln>
              <a:effectLst>
                <a:outerShdw blurRad="57150" dist="19050" dir="5400000" algn="ctr" rotWithShape="0">
                  <a:srgbClr val="000000">
                    <a:alpha val="63000"/>
                  </a:srgbClr>
                </a:outerShdw>
              </a:effectLst>
            </c:spPr>
          </c:dPt>
          <c:dPt>
            <c:idx val="2"/>
            <c:bubble3D val="0"/>
            <c:spPr>
              <a:solidFill>
                <a:srgbClr val="FFC000"/>
              </a:solidFill>
              <a:ln>
                <a:noFill/>
              </a:ln>
              <a:effectLst>
                <a:outerShdw blurRad="57150" dist="19050" dir="5400000" algn="ctr" rotWithShape="0">
                  <a:srgbClr val="000000">
                    <a:alpha val="63000"/>
                  </a:srgbClr>
                </a:outerShdw>
              </a:effectLst>
            </c:spPr>
          </c:dPt>
          <c:cat>
            <c:strRef>
              <c:f>'Water Quality'!$H$22:$K$22</c:f>
              <c:strCache>
                <c:ptCount val="4"/>
                <c:pt idx="0">
                  <c:v>Positive</c:v>
                </c:pt>
                <c:pt idx="1">
                  <c:v>Neutral</c:v>
                </c:pt>
                <c:pt idx="2">
                  <c:v>Negative</c:v>
                </c:pt>
                <c:pt idx="3">
                  <c:v>No Comment</c:v>
                </c:pt>
              </c:strCache>
            </c:strRef>
          </c:cat>
          <c:val>
            <c:numRef>
              <c:f>'Water Quality'!$H$26:$K$26</c:f>
              <c:numCache>
                <c:formatCode>General</c:formatCode>
                <c:ptCount val="4"/>
                <c:pt idx="0">
                  <c:v>0.16666666666666699</c:v>
                </c:pt>
                <c:pt idx="1">
                  <c:v>0.5</c:v>
                </c:pt>
                <c:pt idx="2">
                  <c:v>0.33333333333333298</c:v>
                </c:pt>
                <c:pt idx="3">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'Operation Suggestions'!$B$1</c:f>
              <c:strCache>
                <c:ptCount val="1"/>
                <c:pt idx="0">
                  <c:v>DOC</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'Operation Suggestions'!$A$2:$A$5</c:f>
              <c:strCache>
                <c:ptCount val="4"/>
                <c:pt idx="0">
                  <c:v>Water Levels</c:v>
                </c:pt>
                <c:pt idx="1">
                  <c:v>Increased Flow</c:v>
                </c:pt>
                <c:pt idx="2">
                  <c:v>Fish Passage</c:v>
                </c:pt>
                <c:pt idx="3">
                  <c:v>Technology</c:v>
                </c:pt>
              </c:strCache>
            </c:strRef>
          </c:cat>
          <c:val>
            <c:numRef>
              <c:f>'Operation Suggestions'!$B$2:$B$5</c:f>
              <c:numCache>
                <c:formatCode>General</c:formatCode>
                <c:ptCount val="4"/>
                <c:pt idx="0">
                  <c:v>6</c:v>
                </c:pt>
                <c:pt idx="1">
                  <c:v>5</c:v>
                </c:pt>
                <c:pt idx="2">
                  <c:v>5</c:v>
                </c:pt>
                <c:pt idx="3">
                  <c:v>1</c:v>
                </c:pt>
              </c:numCache>
            </c:numRef>
          </c:val>
        </c:ser>
        <c:ser>
          <c:idx val="1"/>
          <c:order val="1"/>
          <c:tx>
            <c:strRef>
              <c:f>'Operation Suggestions'!$C$1</c:f>
              <c:strCache>
                <c:ptCount val="1"/>
                <c:pt idx="0">
                  <c:v>Water Users</c:v>
                </c:pt>
              </c:strCache>
            </c:strRef>
          </c:tx>
          <c:spPr>
            <a:solidFill>
              <a:srgbClr val="6DBCD1"/>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'Operation Suggestions'!$A$2:$A$5</c:f>
              <c:strCache>
                <c:ptCount val="4"/>
                <c:pt idx="0">
                  <c:v>Water Levels</c:v>
                </c:pt>
                <c:pt idx="1">
                  <c:v>Increased Flow</c:v>
                </c:pt>
                <c:pt idx="2">
                  <c:v>Fish Passage</c:v>
                </c:pt>
                <c:pt idx="3">
                  <c:v>Technology</c:v>
                </c:pt>
              </c:strCache>
            </c:strRef>
          </c:cat>
          <c:val>
            <c:numRef>
              <c:f>'Operation Suggestions'!$C$2:$C$5</c:f>
              <c:numCache>
                <c:formatCode>General</c:formatCode>
                <c:ptCount val="4"/>
                <c:pt idx="0">
                  <c:v>4</c:v>
                </c:pt>
                <c:pt idx="1">
                  <c:v>4</c:v>
                </c:pt>
              </c:numCache>
            </c:numRef>
          </c:val>
        </c:ser>
        <c:ser>
          <c:idx val="2"/>
          <c:order val="2"/>
          <c:tx>
            <c:strRef>
              <c:f>'Operation Suggestions'!$D$1</c:f>
              <c:strCache>
                <c:ptCount val="1"/>
                <c:pt idx="0">
                  <c:v>Rangitane</c:v>
                </c:pt>
              </c:strCache>
            </c:strRef>
          </c:tx>
          <c:spPr>
            <a:solidFill>
              <a:srgbClr val="1D4575"/>
            </a:solidFill>
          </c:spPr>
          <c:invertIfNegative val="0"/>
          <c:dLbls>
            <c:spPr>
              <a:noFill/>
              <a:ln>
                <a:noFill/>
              </a:ln>
              <a:effectLst/>
            </c:spPr>
            <c:txPr>
              <a:bodyPr wrap="square" lIns="38100" tIns="19050" rIns="38100" bIns="19050" anchor="ctr">
                <a:spAutoFit/>
              </a:bodyPr>
              <a:lstStyle/>
              <a:p>
                <a:pPr>
                  <a:defRPr sz="1400">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'Operation Suggestions'!$A$2:$A$5</c:f>
              <c:strCache>
                <c:ptCount val="4"/>
                <c:pt idx="0">
                  <c:v>Water Levels</c:v>
                </c:pt>
                <c:pt idx="1">
                  <c:v>Increased Flow</c:v>
                </c:pt>
                <c:pt idx="2">
                  <c:v>Fish Passage</c:v>
                </c:pt>
                <c:pt idx="3">
                  <c:v>Technology</c:v>
                </c:pt>
              </c:strCache>
            </c:strRef>
          </c:cat>
          <c:val>
            <c:numRef>
              <c:f>'Operation Suggestions'!$D$2:$D$5</c:f>
              <c:numCache>
                <c:formatCode>General</c:formatCode>
                <c:ptCount val="4"/>
                <c:pt idx="0">
                  <c:v>2</c:v>
                </c:pt>
                <c:pt idx="1">
                  <c:v>3</c:v>
                </c:pt>
                <c:pt idx="2">
                  <c:v>4</c:v>
                </c:pt>
              </c:numCache>
            </c:numRef>
          </c:val>
        </c:ser>
        <c:ser>
          <c:idx val="3"/>
          <c:order val="3"/>
          <c:tx>
            <c:strRef>
              <c:f>'Operation Suggestions'!$E$1</c:f>
              <c:strCache>
                <c:ptCount val="1"/>
                <c:pt idx="0">
                  <c:v>SWDC</c:v>
                </c:pt>
              </c:strCache>
            </c:strRef>
          </c:tx>
          <c:spPr>
            <a:solidFill>
              <a:srgbClr val="FFC00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'Operation Suggestions'!$A$2:$A$5</c:f>
              <c:strCache>
                <c:ptCount val="4"/>
                <c:pt idx="0">
                  <c:v>Water Levels</c:v>
                </c:pt>
                <c:pt idx="1">
                  <c:v>Increased Flow</c:v>
                </c:pt>
                <c:pt idx="2">
                  <c:v>Fish Passage</c:v>
                </c:pt>
                <c:pt idx="3">
                  <c:v>Technology</c:v>
                </c:pt>
              </c:strCache>
            </c:strRef>
          </c:cat>
          <c:val>
            <c:numRef>
              <c:f>'Operation Suggestions'!$E$2:$E$5</c:f>
              <c:numCache>
                <c:formatCode>General</c:formatCode>
                <c:ptCount val="4"/>
                <c:pt idx="0">
                  <c:v>3</c:v>
                </c:pt>
                <c:pt idx="1">
                  <c:v>3</c:v>
                </c:pt>
              </c:numCache>
            </c:numRef>
          </c:val>
        </c:ser>
        <c:ser>
          <c:idx val="4"/>
          <c:order val="4"/>
          <c:tx>
            <c:strRef>
              <c:f>'Operation Suggestions'!$F$1</c:f>
              <c:strCache>
                <c:ptCount val="1"/>
                <c:pt idx="0">
                  <c:v>Landowners</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'Operation Suggestions'!$A$2:$A$5</c:f>
              <c:strCache>
                <c:ptCount val="4"/>
                <c:pt idx="0">
                  <c:v>Water Levels</c:v>
                </c:pt>
                <c:pt idx="1">
                  <c:v>Increased Flow</c:v>
                </c:pt>
                <c:pt idx="2">
                  <c:v>Fish Passage</c:v>
                </c:pt>
                <c:pt idx="3">
                  <c:v>Technology</c:v>
                </c:pt>
              </c:strCache>
            </c:strRef>
          </c:cat>
          <c:val>
            <c:numRef>
              <c:f>'Operation Suggestions'!$F$2:$F$5</c:f>
              <c:numCache>
                <c:formatCode>General</c:formatCode>
                <c:ptCount val="4"/>
                <c:pt idx="0">
                  <c:v>8</c:v>
                </c:pt>
                <c:pt idx="1">
                  <c:v>3</c:v>
                </c:pt>
                <c:pt idx="2">
                  <c:v>2</c:v>
                </c:pt>
                <c:pt idx="3">
                  <c:v>3</c:v>
                </c:pt>
              </c:numCache>
            </c:numRef>
          </c:val>
        </c:ser>
        <c:dLbls>
          <c:dLblPos val="ctr"/>
          <c:showLegendKey val="0"/>
          <c:showVal val="1"/>
          <c:showCatName val="0"/>
          <c:showSerName val="0"/>
          <c:showPercent val="0"/>
          <c:showBubbleSize val="0"/>
        </c:dLbls>
        <c:gapWidth val="150"/>
        <c:overlap val="100"/>
        <c:axId val="-343343536"/>
        <c:axId val="-343338096"/>
      </c:barChart>
      <c:catAx>
        <c:axId val="-343343536"/>
        <c:scaling>
          <c:orientation val="minMax"/>
        </c:scaling>
        <c:delete val="0"/>
        <c:axPos val="b"/>
        <c:title>
          <c:tx>
            <c:rich>
              <a:bodyPr/>
              <a:lstStyle/>
              <a:p>
                <a:pPr>
                  <a:defRPr sz="1800"/>
                </a:pPr>
                <a:r>
                  <a:rPr lang="en-US" sz="1800" dirty="0"/>
                  <a:t>Key</a:t>
                </a:r>
                <a:r>
                  <a:rPr lang="en-US" sz="1800" baseline="0" dirty="0"/>
                  <a:t> Topics</a:t>
                </a:r>
                <a:endParaRPr lang="en-US" sz="1800" dirty="0"/>
              </a:p>
            </c:rich>
          </c:tx>
          <c:layout>
            <c:manualLayout>
              <c:xMode val="edge"/>
              <c:yMode val="edge"/>
              <c:x val="0.43782169498549522"/>
              <c:y val="0.88993552748212801"/>
            </c:manualLayout>
          </c:layout>
          <c:overlay val="0"/>
        </c:title>
        <c:numFmt formatCode="General" sourceLinked="0"/>
        <c:majorTickMark val="out"/>
        <c:minorTickMark val="none"/>
        <c:tickLblPos val="nextTo"/>
        <c:txPr>
          <a:bodyPr/>
          <a:lstStyle/>
          <a:p>
            <a:pPr>
              <a:defRPr sz="1600"/>
            </a:pPr>
            <a:endParaRPr lang="en-US"/>
          </a:p>
        </c:txPr>
        <c:crossAx val="-343338096"/>
        <c:crosses val="autoZero"/>
        <c:auto val="1"/>
        <c:lblAlgn val="ctr"/>
        <c:lblOffset val="100"/>
        <c:noMultiLvlLbl val="0"/>
      </c:catAx>
      <c:valAx>
        <c:axId val="-343338096"/>
        <c:scaling>
          <c:orientation val="minMax"/>
        </c:scaling>
        <c:delete val="0"/>
        <c:axPos val="l"/>
        <c:majorGridlines/>
        <c:title>
          <c:tx>
            <c:rich>
              <a:bodyPr rot="-5400000" vert="horz"/>
              <a:lstStyle/>
              <a:p>
                <a:pPr>
                  <a:defRPr sz="1800"/>
                </a:pPr>
                <a:r>
                  <a:rPr lang="en-US" sz="1800"/>
                  <a:t>Number of Respondants</a:t>
                </a:r>
              </a:p>
            </c:rich>
          </c:tx>
          <c:layout>
            <c:manualLayout>
              <c:xMode val="edge"/>
              <c:yMode val="edge"/>
              <c:x val="1.8092105263157895E-2"/>
              <c:y val="0.14404958835795958"/>
            </c:manualLayout>
          </c:layout>
          <c:overlay val="0"/>
        </c:title>
        <c:numFmt formatCode="General" sourceLinked="1"/>
        <c:majorTickMark val="out"/>
        <c:minorTickMark val="none"/>
        <c:tickLblPos val="nextTo"/>
        <c:txPr>
          <a:bodyPr/>
          <a:lstStyle/>
          <a:p>
            <a:pPr>
              <a:defRPr sz="1600"/>
            </a:pPr>
            <a:endParaRPr lang="en-US"/>
          </a:p>
        </c:txPr>
        <c:crossAx val="-343343536"/>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'Water Levels (2)'!$B$1</c:f>
              <c:strCache>
                <c:ptCount val="1"/>
                <c:pt idx="0">
                  <c:v>DOC</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'Water Levels (2)'!$A$2:$A$8</c:f>
              <c:strCache>
                <c:ptCount val="7"/>
                <c:pt idx="0">
                  <c:v>Flood Protection</c:v>
                </c:pt>
                <c:pt idx="1">
                  <c:v>Wetlands</c:v>
                </c:pt>
                <c:pt idx="2">
                  <c:v>Natural Flow</c:v>
                </c:pt>
                <c:pt idx="3">
                  <c:v>Fish Life</c:v>
                </c:pt>
                <c:pt idx="4">
                  <c:v>Recreation</c:v>
                </c:pt>
                <c:pt idx="5">
                  <c:v>Bird Life</c:v>
                </c:pt>
                <c:pt idx="6">
                  <c:v>Consistent Levels</c:v>
                </c:pt>
              </c:strCache>
            </c:strRef>
          </c:cat>
          <c:val>
            <c:numRef>
              <c:f>'Water Levels (2)'!$B$2:$B$8</c:f>
              <c:numCache>
                <c:formatCode>General</c:formatCode>
                <c:ptCount val="7"/>
                <c:pt idx="0">
                  <c:v>3</c:v>
                </c:pt>
                <c:pt idx="1">
                  <c:v>3</c:v>
                </c:pt>
                <c:pt idx="2">
                  <c:v>1</c:v>
                </c:pt>
                <c:pt idx="3">
                  <c:v>2</c:v>
                </c:pt>
                <c:pt idx="5">
                  <c:v>1</c:v>
                </c:pt>
                <c:pt idx="6">
                  <c:v>1</c:v>
                </c:pt>
              </c:numCache>
            </c:numRef>
          </c:val>
        </c:ser>
        <c:ser>
          <c:idx val="1"/>
          <c:order val="1"/>
          <c:tx>
            <c:strRef>
              <c:f>'Water Levels (2)'!$C$1</c:f>
              <c:strCache>
                <c:ptCount val="1"/>
                <c:pt idx="0">
                  <c:v>Water Users</c:v>
                </c:pt>
              </c:strCache>
            </c:strRef>
          </c:tx>
          <c:spPr>
            <a:solidFill>
              <a:srgbClr val="6DBCD1"/>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'Water Levels (2)'!$A$2:$A$8</c:f>
              <c:strCache>
                <c:ptCount val="7"/>
                <c:pt idx="0">
                  <c:v>Flood Protection</c:v>
                </c:pt>
                <c:pt idx="1">
                  <c:v>Wetlands</c:v>
                </c:pt>
                <c:pt idx="2">
                  <c:v>Natural Flow</c:v>
                </c:pt>
                <c:pt idx="3">
                  <c:v>Fish Life</c:v>
                </c:pt>
                <c:pt idx="4">
                  <c:v>Recreation</c:v>
                </c:pt>
                <c:pt idx="5">
                  <c:v>Bird Life</c:v>
                </c:pt>
                <c:pt idx="6">
                  <c:v>Consistent Levels</c:v>
                </c:pt>
              </c:strCache>
            </c:strRef>
          </c:cat>
          <c:val>
            <c:numRef>
              <c:f>'Water Levels (2)'!$C$2:$C$8</c:f>
              <c:numCache>
                <c:formatCode>General</c:formatCode>
                <c:ptCount val="7"/>
                <c:pt idx="0">
                  <c:v>1</c:v>
                </c:pt>
                <c:pt idx="4">
                  <c:v>3</c:v>
                </c:pt>
              </c:numCache>
            </c:numRef>
          </c:val>
        </c:ser>
        <c:ser>
          <c:idx val="2"/>
          <c:order val="2"/>
          <c:tx>
            <c:strRef>
              <c:f>'Water Levels (2)'!$D$1</c:f>
              <c:strCache>
                <c:ptCount val="1"/>
                <c:pt idx="0">
                  <c:v>Rangitane</c:v>
                </c:pt>
              </c:strCache>
            </c:strRef>
          </c:tx>
          <c:spPr>
            <a:solidFill>
              <a:srgbClr val="1D4575"/>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'Water Levels (2)'!$A$2:$A$8</c:f>
              <c:strCache>
                <c:ptCount val="7"/>
                <c:pt idx="0">
                  <c:v>Flood Protection</c:v>
                </c:pt>
                <c:pt idx="1">
                  <c:v>Wetlands</c:v>
                </c:pt>
                <c:pt idx="2">
                  <c:v>Natural Flow</c:v>
                </c:pt>
                <c:pt idx="3">
                  <c:v>Fish Life</c:v>
                </c:pt>
                <c:pt idx="4">
                  <c:v>Recreation</c:v>
                </c:pt>
                <c:pt idx="5">
                  <c:v>Bird Life</c:v>
                </c:pt>
                <c:pt idx="6">
                  <c:v>Consistent Levels</c:v>
                </c:pt>
              </c:strCache>
            </c:strRef>
          </c:cat>
          <c:val>
            <c:numRef>
              <c:f>'Water Levels (2)'!$D$2:$D$8</c:f>
              <c:numCache>
                <c:formatCode>General</c:formatCode>
                <c:ptCount val="7"/>
                <c:pt idx="0">
                  <c:v>1</c:v>
                </c:pt>
                <c:pt idx="2">
                  <c:v>2</c:v>
                </c:pt>
              </c:numCache>
            </c:numRef>
          </c:val>
        </c:ser>
        <c:ser>
          <c:idx val="3"/>
          <c:order val="3"/>
          <c:tx>
            <c:strRef>
              <c:f>'Water Levels (2)'!$E$1</c:f>
              <c:strCache>
                <c:ptCount val="1"/>
                <c:pt idx="0">
                  <c:v>SWDC</c:v>
                </c:pt>
              </c:strCache>
            </c:strRef>
          </c:tx>
          <c:spPr>
            <a:solidFill>
              <a:srgbClr val="FFC00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'Water Levels (2)'!$A$2:$A$8</c:f>
              <c:strCache>
                <c:ptCount val="7"/>
                <c:pt idx="0">
                  <c:v>Flood Protection</c:v>
                </c:pt>
                <c:pt idx="1">
                  <c:v>Wetlands</c:v>
                </c:pt>
                <c:pt idx="2">
                  <c:v>Natural Flow</c:v>
                </c:pt>
                <c:pt idx="3">
                  <c:v>Fish Life</c:v>
                </c:pt>
                <c:pt idx="4">
                  <c:v>Recreation</c:v>
                </c:pt>
                <c:pt idx="5">
                  <c:v>Bird Life</c:v>
                </c:pt>
                <c:pt idx="6">
                  <c:v>Consistent Levels</c:v>
                </c:pt>
              </c:strCache>
            </c:strRef>
          </c:cat>
          <c:val>
            <c:numRef>
              <c:f>'Water Levels (2)'!$E$2:$E$8</c:f>
              <c:numCache>
                <c:formatCode>General</c:formatCode>
                <c:ptCount val="7"/>
                <c:pt idx="0">
                  <c:v>3</c:v>
                </c:pt>
                <c:pt idx="1">
                  <c:v>1</c:v>
                </c:pt>
              </c:numCache>
            </c:numRef>
          </c:val>
        </c:ser>
        <c:ser>
          <c:idx val="4"/>
          <c:order val="4"/>
          <c:tx>
            <c:strRef>
              <c:f>'Water Levels (2)'!$F$1</c:f>
              <c:strCache>
                <c:ptCount val="1"/>
                <c:pt idx="0">
                  <c:v>Landowners</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'Water Levels (2)'!$A$2:$A$8</c:f>
              <c:strCache>
                <c:ptCount val="7"/>
                <c:pt idx="0">
                  <c:v>Flood Protection</c:v>
                </c:pt>
                <c:pt idx="1">
                  <c:v>Wetlands</c:v>
                </c:pt>
                <c:pt idx="2">
                  <c:v>Natural Flow</c:v>
                </c:pt>
                <c:pt idx="3">
                  <c:v>Fish Life</c:v>
                </c:pt>
                <c:pt idx="4">
                  <c:v>Recreation</c:v>
                </c:pt>
                <c:pt idx="5">
                  <c:v>Bird Life</c:v>
                </c:pt>
                <c:pt idx="6">
                  <c:v>Consistent Levels</c:v>
                </c:pt>
              </c:strCache>
            </c:strRef>
          </c:cat>
          <c:val>
            <c:numRef>
              <c:f>'Water Levels (2)'!$F$2:$F$8</c:f>
              <c:numCache>
                <c:formatCode>General</c:formatCode>
                <c:ptCount val="7"/>
                <c:pt idx="0">
                  <c:v>7</c:v>
                </c:pt>
                <c:pt idx="2">
                  <c:v>1</c:v>
                </c:pt>
                <c:pt idx="3">
                  <c:v>1</c:v>
                </c:pt>
              </c:numCache>
            </c:numRef>
          </c:val>
        </c:ser>
        <c:dLbls>
          <c:dLblPos val="ctr"/>
          <c:showLegendKey val="0"/>
          <c:showVal val="1"/>
          <c:showCatName val="0"/>
          <c:showSerName val="0"/>
          <c:showPercent val="0"/>
          <c:showBubbleSize val="0"/>
        </c:dLbls>
        <c:gapWidth val="150"/>
        <c:overlap val="100"/>
        <c:axId val="-343338640"/>
        <c:axId val="-343342992"/>
      </c:barChart>
      <c:catAx>
        <c:axId val="-343338640"/>
        <c:scaling>
          <c:orientation val="minMax"/>
        </c:scaling>
        <c:delete val="0"/>
        <c:axPos val="b"/>
        <c:title>
          <c:tx>
            <c:rich>
              <a:bodyPr/>
              <a:lstStyle/>
              <a:p>
                <a:pPr>
                  <a:defRPr sz="1800"/>
                </a:pPr>
                <a:r>
                  <a:rPr lang="en-US" sz="1800"/>
                  <a:t>Water Level Topics</a:t>
                </a:r>
              </a:p>
            </c:rich>
          </c:tx>
          <c:layout>
            <c:manualLayout>
              <c:xMode val="edge"/>
              <c:yMode val="edge"/>
              <c:x val="0.36094465267854953"/>
              <c:y val="0.89109327763374502"/>
            </c:manualLayout>
          </c:layout>
          <c:overlay val="0"/>
        </c:title>
        <c:numFmt formatCode="General" sourceLinked="0"/>
        <c:majorTickMark val="out"/>
        <c:minorTickMark val="none"/>
        <c:tickLblPos val="nextTo"/>
        <c:txPr>
          <a:bodyPr/>
          <a:lstStyle/>
          <a:p>
            <a:pPr>
              <a:defRPr sz="1600"/>
            </a:pPr>
            <a:endParaRPr lang="en-US"/>
          </a:p>
        </c:txPr>
        <c:crossAx val="-343342992"/>
        <c:crosses val="autoZero"/>
        <c:auto val="1"/>
        <c:lblAlgn val="ctr"/>
        <c:lblOffset val="100"/>
        <c:noMultiLvlLbl val="0"/>
      </c:catAx>
      <c:valAx>
        <c:axId val="-343342992"/>
        <c:scaling>
          <c:orientation val="minMax"/>
        </c:scaling>
        <c:delete val="0"/>
        <c:axPos val="l"/>
        <c:majorGridlines/>
        <c:title>
          <c:tx>
            <c:rich>
              <a:bodyPr rot="-5400000" vert="horz"/>
              <a:lstStyle/>
              <a:p>
                <a:pPr>
                  <a:defRPr sz="1800"/>
                </a:pPr>
                <a:r>
                  <a:rPr lang="en-US" sz="1800"/>
                  <a:t>Number of Respondents</a:t>
                </a:r>
              </a:p>
            </c:rich>
          </c:tx>
          <c:layout/>
          <c:overlay val="0"/>
        </c:title>
        <c:numFmt formatCode="General" sourceLinked="1"/>
        <c:majorTickMark val="out"/>
        <c:minorTickMark val="none"/>
        <c:tickLblPos val="nextTo"/>
        <c:txPr>
          <a:bodyPr/>
          <a:lstStyle/>
          <a:p>
            <a:pPr>
              <a:defRPr sz="1600"/>
            </a:pPr>
            <a:endParaRPr lang="en-US"/>
          </a:p>
        </c:txPr>
        <c:crossAx val="-343338640"/>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en-US" sz="2000"/>
              <a:t>Opinion</a:t>
            </a:r>
            <a:r>
              <a:rPr lang="en-US" sz="2000" baseline="0"/>
              <a:t> on Ramsar Status</a:t>
            </a:r>
            <a:endParaRPr lang="en-US" sz="2000"/>
          </a:p>
        </c:rich>
      </c:tx>
      <c:layout/>
      <c:overlay val="0"/>
    </c:title>
    <c:autoTitleDeleted val="0"/>
    <c:plotArea>
      <c:layout/>
      <c:barChart>
        <c:barDir val="col"/>
        <c:grouping val="percentStacked"/>
        <c:varyColors val="0"/>
        <c:ser>
          <c:idx val="0"/>
          <c:order val="0"/>
          <c:tx>
            <c:strRef>
              <c:f>Ramsar!$G$13</c:f>
              <c:strCache>
                <c:ptCount val="1"/>
                <c:pt idx="0">
                  <c:v>Does Support</c:v>
                </c:pt>
              </c:strCache>
            </c:strRef>
          </c:tx>
          <c:spPr>
            <a:solidFill>
              <a:srgbClr val="00B050"/>
            </a:solidFill>
          </c:spPr>
          <c:invertIfNegative val="0"/>
          <c:cat>
            <c:strRef>
              <c:f>Ramsar!$F$14:$F$18</c:f>
              <c:strCache>
                <c:ptCount val="5"/>
                <c:pt idx="0">
                  <c:v>DOC</c:v>
                </c:pt>
                <c:pt idx="1">
                  <c:v>Water Users</c:v>
                </c:pt>
                <c:pt idx="2">
                  <c:v>Rangitane</c:v>
                </c:pt>
                <c:pt idx="3">
                  <c:v>SWDC</c:v>
                </c:pt>
                <c:pt idx="4">
                  <c:v>Landowners</c:v>
                </c:pt>
              </c:strCache>
            </c:strRef>
          </c:cat>
          <c:val>
            <c:numRef>
              <c:f>Ramsar!$G$14:$G$18</c:f>
              <c:numCache>
                <c:formatCode>General</c:formatCode>
                <c:ptCount val="5"/>
                <c:pt idx="0">
                  <c:v>0.8571428571428571</c:v>
                </c:pt>
                <c:pt idx="2">
                  <c:v>0.25</c:v>
                </c:pt>
                <c:pt idx="3">
                  <c:v>0.33333333333333331</c:v>
                </c:pt>
              </c:numCache>
            </c:numRef>
          </c:val>
        </c:ser>
        <c:ser>
          <c:idx val="1"/>
          <c:order val="1"/>
          <c:tx>
            <c:strRef>
              <c:f>Ramsar!$H$13</c:f>
              <c:strCache>
                <c:ptCount val="1"/>
                <c:pt idx="0">
                  <c:v>Doesn't Support</c:v>
                </c:pt>
              </c:strCache>
            </c:strRef>
          </c:tx>
          <c:spPr>
            <a:solidFill>
              <a:srgbClr val="FFC000"/>
            </a:solidFill>
          </c:spPr>
          <c:invertIfNegative val="0"/>
          <c:cat>
            <c:strRef>
              <c:f>Ramsar!$F$14:$F$18</c:f>
              <c:strCache>
                <c:ptCount val="5"/>
                <c:pt idx="0">
                  <c:v>DOC</c:v>
                </c:pt>
                <c:pt idx="1">
                  <c:v>Water Users</c:v>
                </c:pt>
                <c:pt idx="2">
                  <c:v>Rangitane</c:v>
                </c:pt>
                <c:pt idx="3">
                  <c:v>SWDC</c:v>
                </c:pt>
                <c:pt idx="4">
                  <c:v>Landowners</c:v>
                </c:pt>
              </c:strCache>
            </c:strRef>
          </c:cat>
          <c:val>
            <c:numRef>
              <c:f>Ramsar!$H$14:$H$18</c:f>
              <c:numCache>
                <c:formatCode>General</c:formatCode>
                <c:ptCount val="5"/>
                <c:pt idx="3">
                  <c:v>0.16666666666666666</c:v>
                </c:pt>
                <c:pt idx="4">
                  <c:v>0.25</c:v>
                </c:pt>
              </c:numCache>
            </c:numRef>
          </c:val>
        </c:ser>
        <c:ser>
          <c:idx val="2"/>
          <c:order val="2"/>
          <c:tx>
            <c:strRef>
              <c:f>Ramsar!$I$13</c:f>
              <c:strCache>
                <c:ptCount val="1"/>
                <c:pt idx="0">
                  <c:v>No Opinion</c:v>
                </c:pt>
              </c:strCache>
            </c:strRef>
          </c:tx>
          <c:spPr>
            <a:solidFill>
              <a:schemeClr val="bg1">
                <a:lumMod val="85000"/>
              </a:schemeClr>
            </a:solidFill>
            <a:ln>
              <a:noFill/>
            </a:ln>
          </c:spPr>
          <c:invertIfNegative val="0"/>
          <c:cat>
            <c:strRef>
              <c:f>Ramsar!$F$14:$F$18</c:f>
              <c:strCache>
                <c:ptCount val="5"/>
                <c:pt idx="0">
                  <c:v>DOC</c:v>
                </c:pt>
                <c:pt idx="1">
                  <c:v>Water Users</c:v>
                </c:pt>
                <c:pt idx="2">
                  <c:v>Rangitane</c:v>
                </c:pt>
                <c:pt idx="3">
                  <c:v>SWDC</c:v>
                </c:pt>
                <c:pt idx="4">
                  <c:v>Landowners</c:v>
                </c:pt>
              </c:strCache>
            </c:strRef>
          </c:cat>
          <c:val>
            <c:numRef>
              <c:f>Ramsar!$I$14:$I$18</c:f>
              <c:numCache>
                <c:formatCode>General</c:formatCode>
                <c:ptCount val="5"/>
                <c:pt idx="0">
                  <c:v>0.14285714285714285</c:v>
                </c:pt>
                <c:pt idx="1">
                  <c:v>1</c:v>
                </c:pt>
                <c:pt idx="2">
                  <c:v>0.75</c:v>
                </c:pt>
                <c:pt idx="3">
                  <c:v>0.5</c:v>
                </c:pt>
                <c:pt idx="4">
                  <c:v>0.75</c:v>
                </c:pt>
              </c:numCache>
            </c:numRef>
          </c:val>
        </c:ser>
        <c:dLbls>
          <c:showLegendKey val="0"/>
          <c:showVal val="0"/>
          <c:showCatName val="0"/>
          <c:showSerName val="0"/>
          <c:showPercent val="0"/>
          <c:showBubbleSize val="0"/>
        </c:dLbls>
        <c:gapWidth val="150"/>
        <c:overlap val="100"/>
        <c:axId val="-343317968"/>
        <c:axId val="-343318512"/>
      </c:barChart>
      <c:catAx>
        <c:axId val="-343317968"/>
        <c:scaling>
          <c:orientation val="minMax"/>
        </c:scaling>
        <c:delete val="0"/>
        <c:axPos val="b"/>
        <c:title>
          <c:tx>
            <c:rich>
              <a:bodyPr/>
              <a:lstStyle/>
              <a:p>
                <a:pPr>
                  <a:defRPr sz="1600"/>
                </a:pPr>
                <a:r>
                  <a:rPr lang="en-US" sz="1600"/>
                  <a:t>Stakeholders</a:t>
                </a:r>
              </a:p>
            </c:rich>
          </c:tx>
          <c:layout/>
          <c:overlay val="0"/>
        </c:title>
        <c:numFmt formatCode="General" sourceLinked="0"/>
        <c:majorTickMark val="out"/>
        <c:minorTickMark val="none"/>
        <c:tickLblPos val="nextTo"/>
        <c:txPr>
          <a:bodyPr/>
          <a:lstStyle/>
          <a:p>
            <a:pPr>
              <a:defRPr sz="1600"/>
            </a:pPr>
            <a:endParaRPr lang="en-US"/>
          </a:p>
        </c:txPr>
        <c:crossAx val="-343318512"/>
        <c:crosses val="autoZero"/>
        <c:auto val="1"/>
        <c:lblAlgn val="ctr"/>
        <c:lblOffset val="100"/>
        <c:noMultiLvlLbl val="0"/>
      </c:catAx>
      <c:valAx>
        <c:axId val="-343318512"/>
        <c:scaling>
          <c:orientation val="minMax"/>
        </c:scaling>
        <c:delete val="0"/>
        <c:axPos val="l"/>
        <c:majorGridlines/>
        <c:title>
          <c:tx>
            <c:rich>
              <a:bodyPr rot="-5400000" vert="horz"/>
              <a:lstStyle/>
              <a:p>
                <a:pPr>
                  <a:defRPr sz="1800"/>
                </a:pPr>
                <a:r>
                  <a:rPr lang="en-US" sz="1800"/>
                  <a:t>Percentage of the Total</a:t>
                </a:r>
              </a:p>
            </c:rich>
          </c:tx>
          <c:layout/>
          <c:overlay val="0"/>
        </c:title>
        <c:numFmt formatCode="0%" sourceLinked="1"/>
        <c:majorTickMark val="out"/>
        <c:minorTickMark val="none"/>
        <c:tickLblPos val="nextTo"/>
        <c:txPr>
          <a:bodyPr/>
          <a:lstStyle/>
          <a:p>
            <a:pPr>
              <a:defRPr sz="1600"/>
            </a:pPr>
            <a:endParaRPr lang="en-US"/>
          </a:p>
        </c:txPr>
        <c:crossAx val="-343317968"/>
        <c:crosses val="autoZero"/>
        <c:crossBetween val="between"/>
      </c:valAx>
    </c:plotArea>
    <c:legend>
      <c:legendPos val="r"/>
      <c:layout>
        <c:manualLayout>
          <c:xMode val="edge"/>
          <c:yMode val="edge"/>
          <c:x val="0.7575289839969529"/>
          <c:y val="0.32187625042449536"/>
          <c:w val="0.20709487702926024"/>
          <c:h val="0.34284880366896503"/>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en-US" sz="2000"/>
              <a:t>Irrigation Perception</a:t>
            </a:r>
          </a:p>
        </c:rich>
      </c:tx>
      <c:layout/>
      <c:overlay val="0"/>
    </c:title>
    <c:autoTitleDeleted val="0"/>
    <c:plotArea>
      <c:layout/>
      <c:barChart>
        <c:barDir val="col"/>
        <c:grouping val="percentStacked"/>
        <c:varyColors val="0"/>
        <c:ser>
          <c:idx val="0"/>
          <c:order val="0"/>
          <c:tx>
            <c:strRef>
              <c:f>Irrigation!$H$15</c:f>
              <c:strCache>
                <c:ptCount val="1"/>
                <c:pt idx="0">
                  <c:v>Supports</c:v>
                </c:pt>
              </c:strCache>
            </c:strRef>
          </c:tx>
          <c:spPr>
            <a:solidFill>
              <a:srgbClr val="00B050"/>
            </a:solidFill>
          </c:spPr>
          <c:invertIfNegative val="0"/>
          <c:cat>
            <c:strRef>
              <c:f>Irrigation!$G$16:$G$20</c:f>
              <c:strCache>
                <c:ptCount val="5"/>
                <c:pt idx="0">
                  <c:v>DOC</c:v>
                </c:pt>
                <c:pt idx="1">
                  <c:v>Water Users</c:v>
                </c:pt>
                <c:pt idx="2">
                  <c:v>Rangitane</c:v>
                </c:pt>
                <c:pt idx="3">
                  <c:v>SWDC</c:v>
                </c:pt>
                <c:pt idx="4">
                  <c:v>Landowners</c:v>
                </c:pt>
              </c:strCache>
            </c:strRef>
          </c:cat>
          <c:val>
            <c:numRef>
              <c:f>Irrigation!$H$16:$H$20</c:f>
              <c:numCache>
                <c:formatCode>General</c:formatCode>
                <c:ptCount val="5"/>
                <c:pt idx="0">
                  <c:v>0</c:v>
                </c:pt>
                <c:pt idx="1">
                  <c:v>0</c:v>
                </c:pt>
                <c:pt idx="2">
                  <c:v>0</c:v>
                </c:pt>
                <c:pt idx="3">
                  <c:v>0</c:v>
                </c:pt>
                <c:pt idx="4">
                  <c:v>0.625</c:v>
                </c:pt>
              </c:numCache>
            </c:numRef>
          </c:val>
        </c:ser>
        <c:ser>
          <c:idx val="1"/>
          <c:order val="1"/>
          <c:tx>
            <c:strRef>
              <c:f>Irrigation!$I$15</c:f>
              <c:strCache>
                <c:ptCount val="1"/>
                <c:pt idx="0">
                  <c:v>With Regulation/ Restrictions</c:v>
                </c:pt>
              </c:strCache>
            </c:strRef>
          </c:tx>
          <c:spPr>
            <a:solidFill>
              <a:srgbClr val="FFC000"/>
            </a:solidFill>
          </c:spPr>
          <c:invertIfNegative val="0"/>
          <c:cat>
            <c:strRef>
              <c:f>Irrigation!$G$16:$G$20</c:f>
              <c:strCache>
                <c:ptCount val="5"/>
                <c:pt idx="0">
                  <c:v>DOC</c:v>
                </c:pt>
                <c:pt idx="1">
                  <c:v>Water Users</c:v>
                </c:pt>
                <c:pt idx="2">
                  <c:v>Rangitane</c:v>
                </c:pt>
                <c:pt idx="3">
                  <c:v>SWDC</c:v>
                </c:pt>
                <c:pt idx="4">
                  <c:v>Landowners</c:v>
                </c:pt>
              </c:strCache>
            </c:strRef>
          </c:cat>
          <c:val>
            <c:numRef>
              <c:f>Irrigation!$I$16:$I$20</c:f>
              <c:numCache>
                <c:formatCode>General</c:formatCode>
                <c:ptCount val="5"/>
                <c:pt idx="0">
                  <c:v>0.5714285714285714</c:v>
                </c:pt>
                <c:pt idx="1">
                  <c:v>0.75</c:v>
                </c:pt>
                <c:pt idx="2">
                  <c:v>0.25</c:v>
                </c:pt>
                <c:pt idx="3">
                  <c:v>0.66666666666666663</c:v>
                </c:pt>
                <c:pt idx="4">
                  <c:v>0.25</c:v>
                </c:pt>
              </c:numCache>
            </c:numRef>
          </c:val>
        </c:ser>
        <c:ser>
          <c:idx val="2"/>
          <c:order val="2"/>
          <c:tx>
            <c:strRef>
              <c:f>Irrigation!$J$15</c:f>
              <c:strCache>
                <c:ptCount val="1"/>
                <c:pt idx="0">
                  <c:v>No Comment</c:v>
                </c:pt>
              </c:strCache>
            </c:strRef>
          </c:tx>
          <c:spPr>
            <a:solidFill>
              <a:schemeClr val="bg1">
                <a:lumMod val="85000"/>
              </a:schemeClr>
            </a:solidFill>
            <a:ln>
              <a:noFill/>
            </a:ln>
          </c:spPr>
          <c:invertIfNegative val="0"/>
          <c:cat>
            <c:strRef>
              <c:f>Irrigation!$G$16:$G$20</c:f>
              <c:strCache>
                <c:ptCount val="5"/>
                <c:pt idx="0">
                  <c:v>DOC</c:v>
                </c:pt>
                <c:pt idx="1">
                  <c:v>Water Users</c:v>
                </c:pt>
                <c:pt idx="2">
                  <c:v>Rangitane</c:v>
                </c:pt>
                <c:pt idx="3">
                  <c:v>SWDC</c:v>
                </c:pt>
                <c:pt idx="4">
                  <c:v>Landowners</c:v>
                </c:pt>
              </c:strCache>
            </c:strRef>
          </c:cat>
          <c:val>
            <c:numRef>
              <c:f>Irrigation!$J$16:$J$20</c:f>
              <c:numCache>
                <c:formatCode>General</c:formatCode>
                <c:ptCount val="5"/>
                <c:pt idx="0">
                  <c:v>0.42857142857142855</c:v>
                </c:pt>
                <c:pt idx="1">
                  <c:v>0.25</c:v>
                </c:pt>
                <c:pt idx="2">
                  <c:v>0.75</c:v>
                </c:pt>
                <c:pt idx="3">
                  <c:v>0.33333333333333331</c:v>
                </c:pt>
                <c:pt idx="4">
                  <c:v>0.125</c:v>
                </c:pt>
              </c:numCache>
            </c:numRef>
          </c:val>
        </c:ser>
        <c:dLbls>
          <c:showLegendKey val="0"/>
          <c:showVal val="0"/>
          <c:showCatName val="0"/>
          <c:showSerName val="0"/>
          <c:showPercent val="0"/>
          <c:showBubbleSize val="0"/>
        </c:dLbls>
        <c:gapWidth val="150"/>
        <c:overlap val="100"/>
        <c:axId val="-343322864"/>
        <c:axId val="-343324496"/>
      </c:barChart>
      <c:catAx>
        <c:axId val="-343322864"/>
        <c:scaling>
          <c:orientation val="minMax"/>
        </c:scaling>
        <c:delete val="0"/>
        <c:axPos val="b"/>
        <c:title>
          <c:tx>
            <c:rich>
              <a:bodyPr/>
              <a:lstStyle/>
              <a:p>
                <a:pPr>
                  <a:defRPr sz="1800"/>
                </a:pPr>
                <a:r>
                  <a:rPr lang="en-US" sz="1800"/>
                  <a:t>Stakeholders</a:t>
                </a:r>
              </a:p>
            </c:rich>
          </c:tx>
          <c:layout/>
          <c:overlay val="0"/>
        </c:title>
        <c:numFmt formatCode="General" sourceLinked="0"/>
        <c:majorTickMark val="out"/>
        <c:minorTickMark val="none"/>
        <c:tickLblPos val="nextTo"/>
        <c:txPr>
          <a:bodyPr/>
          <a:lstStyle/>
          <a:p>
            <a:pPr>
              <a:defRPr sz="1600"/>
            </a:pPr>
            <a:endParaRPr lang="en-US"/>
          </a:p>
        </c:txPr>
        <c:crossAx val="-343324496"/>
        <c:crosses val="autoZero"/>
        <c:auto val="1"/>
        <c:lblAlgn val="ctr"/>
        <c:lblOffset val="100"/>
        <c:noMultiLvlLbl val="0"/>
      </c:catAx>
      <c:valAx>
        <c:axId val="-343324496"/>
        <c:scaling>
          <c:orientation val="minMax"/>
        </c:scaling>
        <c:delete val="0"/>
        <c:axPos val="l"/>
        <c:majorGridlines/>
        <c:title>
          <c:tx>
            <c:rich>
              <a:bodyPr rot="-5400000" vert="horz"/>
              <a:lstStyle/>
              <a:p>
                <a:pPr>
                  <a:defRPr sz="1800"/>
                </a:pPr>
                <a:r>
                  <a:rPr lang="en-US" sz="1800"/>
                  <a:t>Percentage</a:t>
                </a:r>
                <a:r>
                  <a:rPr lang="en-US" sz="1800" baseline="0"/>
                  <a:t> of Total</a:t>
                </a:r>
                <a:endParaRPr lang="en-US" sz="1800"/>
              </a:p>
            </c:rich>
          </c:tx>
          <c:layout/>
          <c:overlay val="0"/>
        </c:title>
        <c:numFmt formatCode="0%" sourceLinked="1"/>
        <c:majorTickMark val="out"/>
        <c:minorTickMark val="none"/>
        <c:tickLblPos val="nextTo"/>
        <c:txPr>
          <a:bodyPr/>
          <a:lstStyle/>
          <a:p>
            <a:pPr>
              <a:defRPr sz="1600"/>
            </a:pPr>
            <a:endParaRPr lang="en-US"/>
          </a:p>
        </c:txPr>
        <c:crossAx val="-343322864"/>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en-US" sz="2000"/>
              <a:t>Wetlands</a:t>
            </a:r>
            <a:r>
              <a:rPr lang="en-US" sz="2000" baseline="0"/>
              <a:t> Perceptions</a:t>
            </a:r>
            <a:endParaRPr lang="en-US" sz="2000"/>
          </a:p>
        </c:rich>
      </c:tx>
      <c:layout/>
      <c:overlay val="0"/>
    </c:title>
    <c:autoTitleDeleted val="0"/>
    <c:plotArea>
      <c:layout>
        <c:manualLayout>
          <c:layoutTarget val="inner"/>
          <c:xMode val="edge"/>
          <c:yMode val="edge"/>
          <c:x val="0.13373506823133599"/>
          <c:y val="0.12838241020803501"/>
          <c:w val="0.65525753743320903"/>
          <c:h val="0.68100688861062897"/>
        </c:manualLayout>
      </c:layout>
      <c:barChart>
        <c:barDir val="col"/>
        <c:grouping val="percentStacked"/>
        <c:varyColors val="0"/>
        <c:ser>
          <c:idx val="0"/>
          <c:order val="0"/>
          <c:tx>
            <c:strRef>
              <c:f>Wetlands!$I$11</c:f>
              <c:strCache>
                <c:ptCount val="1"/>
                <c:pt idx="0">
                  <c:v>Good</c:v>
                </c:pt>
              </c:strCache>
            </c:strRef>
          </c:tx>
          <c:spPr>
            <a:solidFill>
              <a:srgbClr val="00B050"/>
            </a:solidFill>
          </c:spPr>
          <c:invertIfNegative val="0"/>
          <c:cat>
            <c:strRef>
              <c:f>Wetlands!$H$12:$H$16</c:f>
              <c:strCache>
                <c:ptCount val="5"/>
                <c:pt idx="0">
                  <c:v>DOC</c:v>
                </c:pt>
                <c:pt idx="1">
                  <c:v>Water Users</c:v>
                </c:pt>
                <c:pt idx="2">
                  <c:v>Rangitane</c:v>
                </c:pt>
                <c:pt idx="3">
                  <c:v>SWDC</c:v>
                </c:pt>
                <c:pt idx="4">
                  <c:v>Landowners</c:v>
                </c:pt>
              </c:strCache>
            </c:strRef>
          </c:cat>
          <c:val>
            <c:numRef>
              <c:f>Wetlands!$I$12:$I$16</c:f>
              <c:numCache>
                <c:formatCode>General</c:formatCode>
                <c:ptCount val="5"/>
                <c:pt idx="0">
                  <c:v>0</c:v>
                </c:pt>
                <c:pt idx="1">
                  <c:v>0</c:v>
                </c:pt>
                <c:pt idx="2">
                  <c:v>0</c:v>
                </c:pt>
                <c:pt idx="3">
                  <c:v>0</c:v>
                </c:pt>
                <c:pt idx="4">
                  <c:v>0.25</c:v>
                </c:pt>
              </c:numCache>
            </c:numRef>
          </c:val>
        </c:ser>
        <c:ser>
          <c:idx val="1"/>
          <c:order val="1"/>
          <c:tx>
            <c:strRef>
              <c:f>Wetlands!$J$11</c:f>
              <c:strCache>
                <c:ptCount val="1"/>
                <c:pt idx="0">
                  <c:v>Should be Maintained</c:v>
                </c:pt>
              </c:strCache>
            </c:strRef>
          </c:tx>
          <c:spPr>
            <a:solidFill>
              <a:srgbClr val="0070C0"/>
            </a:solidFill>
          </c:spPr>
          <c:invertIfNegative val="0"/>
          <c:cat>
            <c:strRef>
              <c:f>Wetlands!$H$12:$H$16</c:f>
              <c:strCache>
                <c:ptCount val="5"/>
                <c:pt idx="0">
                  <c:v>DOC</c:v>
                </c:pt>
                <c:pt idx="1">
                  <c:v>Water Users</c:v>
                </c:pt>
                <c:pt idx="2">
                  <c:v>Rangitane</c:v>
                </c:pt>
                <c:pt idx="3">
                  <c:v>SWDC</c:v>
                </c:pt>
                <c:pt idx="4">
                  <c:v>Landowners</c:v>
                </c:pt>
              </c:strCache>
            </c:strRef>
          </c:cat>
          <c:val>
            <c:numRef>
              <c:f>Wetlands!$J$12:$J$16</c:f>
              <c:numCache>
                <c:formatCode>General</c:formatCode>
                <c:ptCount val="5"/>
                <c:pt idx="0">
                  <c:v>0.14285714285714285</c:v>
                </c:pt>
                <c:pt idx="1">
                  <c:v>0</c:v>
                </c:pt>
                <c:pt idx="2">
                  <c:v>0</c:v>
                </c:pt>
                <c:pt idx="3">
                  <c:v>0.16666666666666666</c:v>
                </c:pt>
                <c:pt idx="4">
                  <c:v>0.375</c:v>
                </c:pt>
              </c:numCache>
            </c:numRef>
          </c:val>
        </c:ser>
        <c:ser>
          <c:idx val="2"/>
          <c:order val="2"/>
          <c:tx>
            <c:strRef>
              <c:f>Wetlands!$K$11</c:f>
              <c:strCache>
                <c:ptCount val="1"/>
                <c:pt idx="0">
                  <c:v>Needs Improvement</c:v>
                </c:pt>
              </c:strCache>
            </c:strRef>
          </c:tx>
          <c:spPr>
            <a:solidFill>
              <a:srgbClr val="FFC000"/>
            </a:solidFill>
          </c:spPr>
          <c:invertIfNegative val="0"/>
          <c:cat>
            <c:strRef>
              <c:f>Wetlands!$H$12:$H$16</c:f>
              <c:strCache>
                <c:ptCount val="5"/>
                <c:pt idx="0">
                  <c:v>DOC</c:v>
                </c:pt>
                <c:pt idx="1">
                  <c:v>Water Users</c:v>
                </c:pt>
                <c:pt idx="2">
                  <c:v>Rangitane</c:v>
                </c:pt>
                <c:pt idx="3">
                  <c:v>SWDC</c:v>
                </c:pt>
                <c:pt idx="4">
                  <c:v>Landowners</c:v>
                </c:pt>
              </c:strCache>
            </c:strRef>
          </c:cat>
          <c:val>
            <c:numRef>
              <c:f>Wetlands!$K$12:$K$16</c:f>
              <c:numCache>
                <c:formatCode>General</c:formatCode>
                <c:ptCount val="5"/>
                <c:pt idx="0">
                  <c:v>0.7142857142857143</c:v>
                </c:pt>
                <c:pt idx="1">
                  <c:v>0.5</c:v>
                </c:pt>
                <c:pt idx="2">
                  <c:v>0.25</c:v>
                </c:pt>
                <c:pt idx="3">
                  <c:v>0.5</c:v>
                </c:pt>
                <c:pt idx="4">
                  <c:v>0.25</c:v>
                </c:pt>
              </c:numCache>
            </c:numRef>
          </c:val>
        </c:ser>
        <c:ser>
          <c:idx val="3"/>
          <c:order val="3"/>
          <c:tx>
            <c:strRef>
              <c:f>Wetlands!$L$11</c:f>
              <c:strCache>
                <c:ptCount val="1"/>
                <c:pt idx="0">
                  <c:v>No Comment</c:v>
                </c:pt>
              </c:strCache>
            </c:strRef>
          </c:tx>
          <c:spPr>
            <a:solidFill>
              <a:schemeClr val="bg1">
                <a:lumMod val="85000"/>
              </a:schemeClr>
            </a:solidFill>
            <a:ln>
              <a:noFill/>
            </a:ln>
          </c:spPr>
          <c:invertIfNegative val="0"/>
          <c:cat>
            <c:strRef>
              <c:f>Wetlands!$H$12:$H$16</c:f>
              <c:strCache>
                <c:ptCount val="5"/>
                <c:pt idx="0">
                  <c:v>DOC</c:v>
                </c:pt>
                <c:pt idx="1">
                  <c:v>Water Users</c:v>
                </c:pt>
                <c:pt idx="2">
                  <c:v>Rangitane</c:v>
                </c:pt>
                <c:pt idx="3">
                  <c:v>SWDC</c:v>
                </c:pt>
                <c:pt idx="4">
                  <c:v>Landowners</c:v>
                </c:pt>
              </c:strCache>
            </c:strRef>
          </c:cat>
          <c:val>
            <c:numRef>
              <c:f>Wetlands!$L$12:$L$16</c:f>
              <c:numCache>
                <c:formatCode>General</c:formatCode>
                <c:ptCount val="5"/>
                <c:pt idx="0">
                  <c:v>0.14285714285714285</c:v>
                </c:pt>
                <c:pt idx="1">
                  <c:v>0.5</c:v>
                </c:pt>
                <c:pt idx="2">
                  <c:v>0.75</c:v>
                </c:pt>
                <c:pt idx="3">
                  <c:v>0.33333333333333331</c:v>
                </c:pt>
                <c:pt idx="4">
                  <c:v>0.125</c:v>
                </c:pt>
              </c:numCache>
            </c:numRef>
          </c:val>
        </c:ser>
        <c:dLbls>
          <c:showLegendKey val="0"/>
          <c:showVal val="0"/>
          <c:showCatName val="0"/>
          <c:showSerName val="0"/>
          <c:showPercent val="0"/>
          <c:showBubbleSize val="0"/>
        </c:dLbls>
        <c:gapWidth val="150"/>
        <c:overlap val="100"/>
        <c:axId val="-343317424"/>
        <c:axId val="-343327216"/>
      </c:barChart>
      <c:catAx>
        <c:axId val="-343317424"/>
        <c:scaling>
          <c:orientation val="minMax"/>
        </c:scaling>
        <c:delete val="0"/>
        <c:axPos val="b"/>
        <c:title>
          <c:tx>
            <c:rich>
              <a:bodyPr/>
              <a:lstStyle/>
              <a:p>
                <a:pPr>
                  <a:defRPr sz="1800"/>
                </a:pPr>
                <a:r>
                  <a:rPr lang="en-US" sz="1800"/>
                  <a:t>Stakeholders</a:t>
                </a:r>
              </a:p>
            </c:rich>
          </c:tx>
          <c:layout/>
          <c:overlay val="0"/>
        </c:title>
        <c:numFmt formatCode="General" sourceLinked="0"/>
        <c:majorTickMark val="out"/>
        <c:minorTickMark val="none"/>
        <c:tickLblPos val="nextTo"/>
        <c:txPr>
          <a:bodyPr/>
          <a:lstStyle/>
          <a:p>
            <a:pPr>
              <a:defRPr sz="1200">
                <a:solidFill>
                  <a:sysClr val="windowText" lastClr="000000"/>
                </a:solidFill>
              </a:defRPr>
            </a:pPr>
            <a:endParaRPr lang="en-US"/>
          </a:p>
        </c:txPr>
        <c:crossAx val="-343327216"/>
        <c:crosses val="autoZero"/>
        <c:auto val="1"/>
        <c:lblAlgn val="ctr"/>
        <c:lblOffset val="100"/>
        <c:noMultiLvlLbl val="0"/>
      </c:catAx>
      <c:valAx>
        <c:axId val="-343327216"/>
        <c:scaling>
          <c:orientation val="minMax"/>
        </c:scaling>
        <c:delete val="0"/>
        <c:axPos val="l"/>
        <c:majorGridlines/>
        <c:title>
          <c:tx>
            <c:rich>
              <a:bodyPr rot="-5400000" vert="horz"/>
              <a:lstStyle/>
              <a:p>
                <a:pPr>
                  <a:defRPr sz="1800"/>
                </a:pPr>
                <a:r>
                  <a:rPr lang="en-US" sz="1800"/>
                  <a:t>Percentage</a:t>
                </a:r>
                <a:r>
                  <a:rPr lang="en-US" sz="1800" baseline="0"/>
                  <a:t> of Total</a:t>
                </a:r>
                <a:endParaRPr lang="en-US" sz="1800"/>
              </a:p>
            </c:rich>
          </c:tx>
          <c:layout/>
          <c:overlay val="0"/>
        </c:title>
        <c:numFmt formatCode="0%" sourceLinked="1"/>
        <c:majorTickMark val="out"/>
        <c:minorTickMark val="none"/>
        <c:tickLblPos val="nextTo"/>
        <c:txPr>
          <a:bodyPr/>
          <a:lstStyle/>
          <a:p>
            <a:pPr>
              <a:defRPr sz="1600"/>
            </a:pPr>
            <a:endParaRPr lang="en-US"/>
          </a:p>
        </c:txPr>
        <c:crossAx val="-343317424"/>
        <c:crosses val="autoZero"/>
        <c:crossBetween val="between"/>
      </c:valAx>
    </c:plotArea>
    <c:legend>
      <c:legendPos val="r"/>
      <c:layout>
        <c:manualLayout>
          <c:xMode val="edge"/>
          <c:yMode val="edge"/>
          <c:x val="0.807595928761211"/>
          <c:y val="0.22031489712403901"/>
          <c:w val="0.18329492429246899"/>
          <c:h val="0.52583564688149398"/>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Water Quality</c:v>
                </c:pt>
              </c:strCache>
            </c:strRef>
          </c:tx>
          <c:dPt>
            <c:idx val="0"/>
            <c:bubble3D val="0"/>
            <c:spPr>
              <a:solidFill>
                <a:schemeClr val="accent6">
                  <a:lumMod val="75000"/>
                </a:schemeClr>
              </a:solidFill>
              <a:ln w="19050">
                <a:solidFill>
                  <a:schemeClr val="lt1"/>
                </a:solidFill>
              </a:ln>
              <a:effectLst/>
            </c:spPr>
          </c:dPt>
          <c:dPt>
            <c:idx val="1"/>
            <c:bubble3D val="0"/>
            <c:spPr>
              <a:solidFill>
                <a:schemeClr val="accent2"/>
              </a:solidFill>
              <a:ln w="19050">
                <a:solidFill>
                  <a:schemeClr val="lt1"/>
                </a:solidFill>
              </a:ln>
              <a:effectLst/>
            </c:spPr>
          </c:dPt>
          <c:cat>
            <c:strRef>
              <c:f>Sheet1!$A$2:$A$3</c:f>
              <c:strCache>
                <c:ptCount val="2"/>
                <c:pt idx="0">
                  <c:v>Good Water Quality</c:v>
                </c:pt>
                <c:pt idx="1">
                  <c:v>Poor Water Quality</c:v>
                </c:pt>
              </c:strCache>
            </c:strRef>
          </c:cat>
          <c:val>
            <c:numRef>
              <c:f>Sheet1!$B$2:$B$3</c:f>
              <c:numCache>
                <c:formatCode>General</c:formatCode>
                <c:ptCount val="2"/>
                <c:pt idx="0">
                  <c:v>0</c:v>
                </c:pt>
                <c:pt idx="1">
                  <c:v>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smtClean="0"/>
              <a:t>DOC (7)</a:t>
            </a:r>
            <a:endParaRPr lang="en-US"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'Flood Management'!$F$16</c:f>
              <c:strCache>
                <c:ptCount val="1"/>
                <c:pt idx="0">
                  <c:v>DOC</c:v>
                </c:pt>
              </c:strCache>
            </c:strRef>
          </c:tx>
          <c:spPr>
            <a:ln>
              <a:noFill/>
            </a:ln>
            <a:effectLst>
              <a:outerShdw blurRad="50800" dist="38100" dir="5400000" algn="t" rotWithShape="0">
                <a:prstClr val="black">
                  <a:alpha val="40000"/>
                </a:prstClr>
              </a:outerShdw>
            </a:effectLst>
          </c:spPr>
          <c:dPt>
            <c:idx val="0"/>
            <c:bubble3D val="0"/>
            <c:spPr>
              <a:solidFill>
                <a:srgbClr val="00B050"/>
              </a:solidFill>
              <a:ln w="19050">
                <a:noFill/>
              </a:ln>
              <a:effectLst>
                <a:outerShdw blurRad="50800" dist="38100" dir="5400000" algn="t" rotWithShape="0">
                  <a:prstClr val="black">
                    <a:alpha val="40000"/>
                  </a:prstClr>
                </a:outerShdw>
              </a:effectLst>
            </c:spPr>
          </c:dPt>
          <c:dPt>
            <c:idx val="1"/>
            <c:bubble3D val="0"/>
            <c:spPr>
              <a:solidFill>
                <a:srgbClr val="FFC000"/>
              </a:solidFill>
              <a:ln w="19050">
                <a:noFill/>
              </a:ln>
              <a:effectLst>
                <a:outerShdw blurRad="50800" dist="38100" dir="5400000" algn="t" rotWithShape="0">
                  <a:prstClr val="black">
                    <a:alpha val="40000"/>
                  </a:prstClr>
                </a:outerShdw>
              </a:effectLst>
            </c:spPr>
          </c:dPt>
          <c:dPt>
            <c:idx val="2"/>
            <c:bubble3D val="0"/>
            <c:spPr>
              <a:solidFill>
                <a:schemeClr val="accent3"/>
              </a:solidFill>
              <a:ln w="19050">
                <a:noFill/>
              </a:ln>
              <a:effectLst>
                <a:outerShdw blurRad="50800" dist="38100" dir="5400000" algn="t" rotWithShape="0">
                  <a:prstClr val="black">
                    <a:alpha val="40000"/>
                  </a:prstClr>
                </a:outerShdw>
              </a:effectLst>
            </c:spPr>
          </c:dPt>
          <c:cat>
            <c:strRef>
              <c:f>'Flood Management'!$G$15:$I$15</c:f>
              <c:strCache>
                <c:ptCount val="3"/>
                <c:pt idx="0">
                  <c:v>Well Managed</c:v>
                </c:pt>
                <c:pt idx="1">
                  <c:v>Not Well Managed</c:v>
                </c:pt>
                <c:pt idx="2">
                  <c:v>No Comment</c:v>
                </c:pt>
              </c:strCache>
            </c:strRef>
          </c:cat>
          <c:val>
            <c:numRef>
              <c:f>'Flood Management'!$G$16:$I$16</c:f>
              <c:numCache>
                <c:formatCode>General</c:formatCode>
                <c:ptCount val="3"/>
                <c:pt idx="0">
                  <c:v>0.5714285714285714</c:v>
                </c:pt>
                <c:pt idx="1">
                  <c:v>0.42857142857142855</c:v>
                </c:pt>
                <c:pt idx="2">
                  <c:v>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a:t>Water </a:t>
            </a:r>
            <a:r>
              <a:rPr lang="en-US" dirty="0" smtClean="0"/>
              <a:t>Users (4)</a:t>
            </a:r>
            <a:endParaRPr lang="en-US"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'Flood Management'!$F$17</c:f>
              <c:strCache>
                <c:ptCount val="1"/>
                <c:pt idx="0">
                  <c:v>Water Users</c:v>
                </c:pt>
              </c:strCache>
            </c:strRef>
          </c:tx>
          <c:spPr>
            <a:ln>
              <a:noFill/>
            </a:ln>
            <a:effectLst>
              <a:outerShdw blurRad="50800" dist="38100" dir="5400000" algn="t" rotWithShape="0">
                <a:prstClr val="black">
                  <a:alpha val="40000"/>
                </a:prstClr>
              </a:outerShdw>
            </a:effectLst>
          </c:spPr>
          <c:dPt>
            <c:idx val="0"/>
            <c:bubble3D val="0"/>
            <c:spPr>
              <a:solidFill>
                <a:srgbClr val="00B050"/>
              </a:solidFill>
              <a:ln w="19050">
                <a:noFill/>
              </a:ln>
              <a:effectLst>
                <a:outerShdw blurRad="50800" dist="38100" dir="5400000" algn="t" rotWithShape="0">
                  <a:prstClr val="black">
                    <a:alpha val="40000"/>
                  </a:prstClr>
                </a:outerShdw>
              </a:effectLst>
            </c:spPr>
          </c:dPt>
          <c:dPt>
            <c:idx val="1"/>
            <c:bubble3D val="0"/>
            <c:spPr>
              <a:solidFill>
                <a:schemeClr val="accent2"/>
              </a:solidFill>
              <a:ln w="19050">
                <a:noFill/>
              </a:ln>
              <a:effectLst>
                <a:outerShdw blurRad="50800" dist="38100" dir="5400000" algn="t" rotWithShape="0">
                  <a:prstClr val="black">
                    <a:alpha val="40000"/>
                  </a:prstClr>
                </a:outerShdw>
              </a:effectLst>
            </c:spPr>
          </c:dPt>
          <c:dPt>
            <c:idx val="2"/>
            <c:bubble3D val="0"/>
            <c:spPr>
              <a:solidFill>
                <a:schemeClr val="bg1">
                  <a:lumMod val="85000"/>
                </a:schemeClr>
              </a:solidFill>
              <a:ln w="19050">
                <a:noFill/>
              </a:ln>
              <a:effectLst>
                <a:outerShdw blurRad="50800" dist="38100" dir="5400000" algn="t" rotWithShape="0">
                  <a:prstClr val="black">
                    <a:alpha val="40000"/>
                  </a:prstClr>
                </a:outerShdw>
              </a:effectLst>
            </c:spPr>
          </c:dPt>
          <c:cat>
            <c:strRef>
              <c:f>'Flood Management'!$G$15:$I$15</c:f>
              <c:strCache>
                <c:ptCount val="3"/>
                <c:pt idx="0">
                  <c:v>Well Managed</c:v>
                </c:pt>
                <c:pt idx="1">
                  <c:v>Not Well Managed</c:v>
                </c:pt>
                <c:pt idx="2">
                  <c:v>No Comment</c:v>
                </c:pt>
              </c:strCache>
            </c:strRef>
          </c:cat>
          <c:val>
            <c:numRef>
              <c:f>'Flood Management'!$G$17:$I$17</c:f>
              <c:numCache>
                <c:formatCode>General</c:formatCode>
                <c:ptCount val="3"/>
                <c:pt idx="0">
                  <c:v>0.25</c:v>
                </c:pt>
                <c:pt idx="1">
                  <c:v>0</c:v>
                </c:pt>
                <c:pt idx="2">
                  <c:v>0.75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smtClean="0"/>
              <a:t>Rangitane (4)</a:t>
            </a:r>
            <a:endParaRPr lang="en-US"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'Flood Management'!$F$18</c:f>
              <c:strCache>
                <c:ptCount val="1"/>
                <c:pt idx="0">
                  <c:v>Rangitane</c:v>
                </c:pt>
              </c:strCache>
            </c:strRef>
          </c:tx>
          <c:spPr>
            <a:ln>
              <a:noFill/>
            </a:ln>
            <a:effectLst>
              <a:outerShdw blurRad="50800" dist="38100" dir="5400000" algn="t" rotWithShape="0">
                <a:prstClr val="black">
                  <a:alpha val="40000"/>
                </a:prstClr>
              </a:outerShdw>
            </a:effectLst>
          </c:spPr>
          <c:dPt>
            <c:idx val="0"/>
            <c:bubble3D val="0"/>
            <c:spPr>
              <a:solidFill>
                <a:schemeClr val="bg1">
                  <a:lumMod val="85000"/>
                </a:schemeClr>
              </a:solidFill>
              <a:ln w="19050">
                <a:noFill/>
              </a:ln>
              <a:effectLst>
                <a:outerShdw blurRad="50800" dist="38100" dir="5400000" algn="t" rotWithShape="0">
                  <a:prstClr val="black">
                    <a:alpha val="40000"/>
                  </a:prstClr>
                </a:outerShdw>
              </a:effectLst>
            </c:spPr>
          </c:dPt>
          <c:dPt>
            <c:idx val="1"/>
            <c:bubble3D val="0"/>
            <c:spPr>
              <a:solidFill>
                <a:srgbClr val="FFC000"/>
              </a:solidFill>
              <a:ln w="19050">
                <a:noFill/>
              </a:ln>
              <a:effectLst>
                <a:outerShdw blurRad="50800" dist="38100" dir="5400000" algn="t" rotWithShape="0">
                  <a:prstClr val="black">
                    <a:alpha val="40000"/>
                  </a:prstClr>
                </a:outerShdw>
              </a:effectLst>
            </c:spPr>
          </c:dPt>
          <c:dPt>
            <c:idx val="2"/>
            <c:bubble3D val="0"/>
            <c:spPr>
              <a:solidFill>
                <a:srgbClr val="00B050"/>
              </a:solidFill>
              <a:ln w="19050">
                <a:noFill/>
              </a:ln>
              <a:effectLst>
                <a:outerShdw blurRad="50800" dist="38100" dir="5400000" algn="t" rotWithShape="0">
                  <a:prstClr val="black">
                    <a:alpha val="40000"/>
                  </a:prstClr>
                </a:outerShdw>
              </a:effectLst>
            </c:spPr>
          </c:dPt>
          <c:cat>
            <c:strRef>
              <c:f>'Flood Management'!$G$15:$I$15</c:f>
              <c:strCache>
                <c:ptCount val="3"/>
                <c:pt idx="0">
                  <c:v>Well Managed</c:v>
                </c:pt>
                <c:pt idx="1">
                  <c:v>Not Well Managed</c:v>
                </c:pt>
                <c:pt idx="2">
                  <c:v>No Comment</c:v>
                </c:pt>
              </c:strCache>
            </c:strRef>
          </c:cat>
          <c:val>
            <c:numRef>
              <c:f>'Flood Management'!$G$18:$I$18</c:f>
              <c:numCache>
                <c:formatCode>General</c:formatCode>
                <c:ptCount val="3"/>
                <c:pt idx="0">
                  <c:v>0.25</c:v>
                </c:pt>
                <c:pt idx="1">
                  <c:v>0.5</c:v>
                </c:pt>
                <c:pt idx="2">
                  <c:v>0.25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smtClean="0"/>
              <a:t>SWDC (6)</a:t>
            </a:r>
            <a:endParaRPr lang="en-US"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'Flood Management'!$F$19</c:f>
              <c:strCache>
                <c:ptCount val="1"/>
                <c:pt idx="0">
                  <c:v>SWDC</c:v>
                </c:pt>
              </c:strCache>
            </c:strRef>
          </c:tx>
          <c:spPr>
            <a:ln>
              <a:noFill/>
            </a:ln>
            <a:effectLst>
              <a:outerShdw blurRad="50800" dist="38100" dir="5400000" algn="t" rotWithShape="0">
                <a:prstClr val="black">
                  <a:alpha val="40000"/>
                </a:prstClr>
              </a:outerShdw>
            </a:effectLst>
          </c:spPr>
          <c:dPt>
            <c:idx val="0"/>
            <c:bubble3D val="0"/>
            <c:spPr>
              <a:solidFill>
                <a:srgbClr val="00B050"/>
              </a:solidFill>
              <a:ln w="19050">
                <a:noFill/>
              </a:ln>
              <a:effectLst>
                <a:outerShdw blurRad="50800" dist="38100" dir="5400000" algn="t" rotWithShape="0">
                  <a:prstClr val="black">
                    <a:alpha val="40000"/>
                  </a:prstClr>
                </a:outerShdw>
              </a:effectLst>
            </c:spPr>
          </c:dPt>
          <c:dPt>
            <c:idx val="1"/>
            <c:bubble3D val="0"/>
            <c:spPr>
              <a:solidFill>
                <a:srgbClr val="FFC000"/>
              </a:solidFill>
              <a:ln w="19050">
                <a:noFill/>
              </a:ln>
              <a:effectLst>
                <a:outerShdw blurRad="50800" dist="38100" dir="5400000" algn="t" rotWithShape="0">
                  <a:prstClr val="black">
                    <a:alpha val="40000"/>
                  </a:prstClr>
                </a:outerShdw>
              </a:effectLst>
            </c:spPr>
          </c:dPt>
          <c:dPt>
            <c:idx val="2"/>
            <c:bubble3D val="0"/>
            <c:spPr>
              <a:solidFill>
                <a:schemeClr val="bg1">
                  <a:lumMod val="85000"/>
                </a:schemeClr>
              </a:solidFill>
              <a:ln w="19050">
                <a:noFill/>
              </a:ln>
              <a:effectLst>
                <a:outerShdw blurRad="50800" dist="38100" dir="5400000" algn="t" rotWithShape="0">
                  <a:prstClr val="black">
                    <a:alpha val="40000"/>
                  </a:prstClr>
                </a:outerShdw>
              </a:effectLst>
            </c:spPr>
          </c:dPt>
          <c:cat>
            <c:strRef>
              <c:f>'Flood Management'!$G$15:$I$15</c:f>
              <c:strCache>
                <c:ptCount val="3"/>
                <c:pt idx="0">
                  <c:v>Well Managed</c:v>
                </c:pt>
                <c:pt idx="1">
                  <c:v>Not Well Managed</c:v>
                </c:pt>
                <c:pt idx="2">
                  <c:v>No Comment</c:v>
                </c:pt>
              </c:strCache>
            </c:strRef>
          </c:cat>
          <c:val>
            <c:numRef>
              <c:f>'Flood Management'!$G$19:$I$19</c:f>
              <c:numCache>
                <c:formatCode>General</c:formatCode>
                <c:ptCount val="3"/>
                <c:pt idx="0">
                  <c:v>0.66666666666666663</c:v>
                </c:pt>
                <c:pt idx="1">
                  <c:v>0.16666666666666666</c:v>
                </c:pt>
                <c:pt idx="2">
                  <c:v>0.16666666666666666</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smtClean="0"/>
              <a:t>Landowners (8)</a:t>
            </a:r>
            <a:endParaRPr lang="en-US"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'Flood Management'!$F$20</c:f>
              <c:strCache>
                <c:ptCount val="1"/>
                <c:pt idx="0">
                  <c:v>Landowners</c:v>
                </c:pt>
              </c:strCache>
            </c:strRef>
          </c:tx>
          <c:spPr>
            <a:ln>
              <a:noFill/>
            </a:ln>
            <a:effectLst>
              <a:outerShdw blurRad="50800" dist="38100" dir="5400000" algn="t" rotWithShape="0">
                <a:prstClr val="black">
                  <a:alpha val="40000"/>
                </a:prstClr>
              </a:outerShdw>
            </a:effectLst>
          </c:spPr>
          <c:dPt>
            <c:idx val="0"/>
            <c:bubble3D val="0"/>
            <c:spPr>
              <a:solidFill>
                <a:srgbClr val="00B050"/>
              </a:solidFill>
              <a:ln w="19050">
                <a:noFill/>
              </a:ln>
              <a:effectLst>
                <a:outerShdw blurRad="50800" dist="38100" dir="5400000" algn="t" rotWithShape="0">
                  <a:prstClr val="black">
                    <a:alpha val="40000"/>
                  </a:prstClr>
                </a:outerShdw>
              </a:effectLst>
            </c:spPr>
          </c:dPt>
          <c:dPt>
            <c:idx val="1"/>
            <c:bubble3D val="0"/>
            <c:spPr>
              <a:solidFill>
                <a:srgbClr val="FFC000"/>
              </a:solidFill>
              <a:ln w="19050">
                <a:noFill/>
              </a:ln>
              <a:effectLst>
                <a:outerShdw blurRad="50800" dist="38100" dir="5400000" algn="t" rotWithShape="0">
                  <a:prstClr val="black">
                    <a:alpha val="40000"/>
                  </a:prstClr>
                </a:outerShdw>
              </a:effectLst>
            </c:spPr>
          </c:dPt>
          <c:dPt>
            <c:idx val="2"/>
            <c:bubble3D val="0"/>
            <c:spPr>
              <a:solidFill>
                <a:schemeClr val="bg1">
                  <a:lumMod val="85000"/>
                </a:schemeClr>
              </a:solidFill>
              <a:ln w="19050">
                <a:noFill/>
              </a:ln>
              <a:effectLst>
                <a:outerShdw blurRad="50800" dist="38100" dir="5400000" algn="t" rotWithShape="0">
                  <a:prstClr val="black">
                    <a:alpha val="40000"/>
                  </a:prstClr>
                </a:outerShdw>
              </a:effectLst>
            </c:spPr>
          </c:dPt>
          <c:cat>
            <c:strRef>
              <c:f>'Flood Management'!$G$15:$I$15</c:f>
              <c:strCache>
                <c:ptCount val="3"/>
                <c:pt idx="0">
                  <c:v>Well Managed</c:v>
                </c:pt>
                <c:pt idx="1">
                  <c:v>Not Well Managed</c:v>
                </c:pt>
                <c:pt idx="2">
                  <c:v>No Comment</c:v>
                </c:pt>
              </c:strCache>
            </c:strRef>
          </c:cat>
          <c:val>
            <c:numRef>
              <c:f>'Flood Management'!$G$20:$I$20</c:f>
              <c:numCache>
                <c:formatCode>General</c:formatCode>
                <c:ptCount val="3"/>
                <c:pt idx="0">
                  <c:v>0.5</c:v>
                </c:pt>
                <c:pt idx="1">
                  <c:v>0.375</c:v>
                </c:pt>
                <c:pt idx="2">
                  <c:v>0.125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'Management Suggestions'!$B$1</c:f>
              <c:strCache>
                <c:ptCount val="1"/>
                <c:pt idx="0">
                  <c:v>DOC</c:v>
                </c:pt>
              </c:strCache>
            </c:strRef>
          </c:tx>
          <c:spPr>
            <a:solidFill>
              <a:srgbClr val="FF000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'Management Suggestions'!$A$2:$A$7</c:f>
              <c:strCache>
                <c:ptCount val="6"/>
                <c:pt idx="0">
                  <c:v>Better research/ knowledge</c:v>
                </c:pt>
                <c:pt idx="1">
                  <c:v>Iwi Consideration</c:v>
                </c:pt>
                <c:pt idx="2">
                  <c:v>Increased Efficiency</c:v>
                </c:pt>
                <c:pt idx="3">
                  <c:v>Economics</c:v>
                </c:pt>
                <c:pt idx="4">
                  <c:v>Environmental</c:v>
                </c:pt>
                <c:pt idx="5">
                  <c:v>Improper funding</c:v>
                </c:pt>
              </c:strCache>
            </c:strRef>
          </c:cat>
          <c:val>
            <c:numRef>
              <c:f>'Management Suggestions'!$B$2:$B$7</c:f>
              <c:numCache>
                <c:formatCode>General</c:formatCode>
                <c:ptCount val="6"/>
                <c:pt idx="0">
                  <c:v>3</c:v>
                </c:pt>
                <c:pt idx="1">
                  <c:v>3</c:v>
                </c:pt>
                <c:pt idx="3">
                  <c:v>2</c:v>
                </c:pt>
                <c:pt idx="4">
                  <c:v>2</c:v>
                </c:pt>
              </c:numCache>
            </c:numRef>
          </c:val>
        </c:ser>
        <c:ser>
          <c:idx val="1"/>
          <c:order val="1"/>
          <c:tx>
            <c:strRef>
              <c:f>'Management Suggestions'!$C$1</c:f>
              <c:strCache>
                <c:ptCount val="1"/>
                <c:pt idx="0">
                  <c:v>Water Users</c:v>
                </c:pt>
              </c:strCache>
            </c:strRef>
          </c:tx>
          <c:spPr>
            <a:solidFill>
              <a:srgbClr val="6DBCD1"/>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'Management Suggestions'!$A$2:$A$7</c:f>
              <c:strCache>
                <c:ptCount val="6"/>
                <c:pt idx="0">
                  <c:v>Better research/ knowledge</c:v>
                </c:pt>
                <c:pt idx="1">
                  <c:v>Iwi Consideration</c:v>
                </c:pt>
                <c:pt idx="2">
                  <c:v>Increased Efficiency</c:v>
                </c:pt>
                <c:pt idx="3">
                  <c:v>Economics</c:v>
                </c:pt>
                <c:pt idx="4">
                  <c:v>Environmental</c:v>
                </c:pt>
                <c:pt idx="5">
                  <c:v>Improper funding</c:v>
                </c:pt>
              </c:strCache>
            </c:strRef>
          </c:cat>
          <c:val>
            <c:numRef>
              <c:f>'Management Suggestions'!$C$2:$C$7</c:f>
              <c:numCache>
                <c:formatCode>General</c:formatCode>
                <c:ptCount val="6"/>
                <c:pt idx="0">
                  <c:v>1</c:v>
                </c:pt>
                <c:pt idx="1">
                  <c:v>1</c:v>
                </c:pt>
                <c:pt idx="4">
                  <c:v>1</c:v>
                </c:pt>
              </c:numCache>
            </c:numRef>
          </c:val>
        </c:ser>
        <c:ser>
          <c:idx val="2"/>
          <c:order val="2"/>
          <c:tx>
            <c:strRef>
              <c:f>'Management Suggestions'!$D$1</c:f>
              <c:strCache>
                <c:ptCount val="1"/>
                <c:pt idx="0">
                  <c:v>Rangitane</c:v>
                </c:pt>
              </c:strCache>
            </c:strRef>
          </c:tx>
          <c:spPr>
            <a:solidFill>
              <a:srgbClr val="1D4575"/>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'Management Suggestions'!$A$2:$A$7</c:f>
              <c:strCache>
                <c:ptCount val="6"/>
                <c:pt idx="0">
                  <c:v>Better research/ knowledge</c:v>
                </c:pt>
                <c:pt idx="1">
                  <c:v>Iwi Consideration</c:v>
                </c:pt>
                <c:pt idx="2">
                  <c:v>Increased Efficiency</c:v>
                </c:pt>
                <c:pt idx="3">
                  <c:v>Economics</c:v>
                </c:pt>
                <c:pt idx="4">
                  <c:v>Environmental</c:v>
                </c:pt>
                <c:pt idx="5">
                  <c:v>Improper funding</c:v>
                </c:pt>
              </c:strCache>
            </c:strRef>
          </c:cat>
          <c:val>
            <c:numRef>
              <c:f>'Management Suggestions'!$D$2:$D$7</c:f>
              <c:numCache>
                <c:formatCode>General</c:formatCode>
                <c:ptCount val="6"/>
                <c:pt idx="1">
                  <c:v>3</c:v>
                </c:pt>
              </c:numCache>
            </c:numRef>
          </c:val>
        </c:ser>
        <c:ser>
          <c:idx val="3"/>
          <c:order val="3"/>
          <c:tx>
            <c:strRef>
              <c:f>'Management Suggestions'!$E$1</c:f>
              <c:strCache>
                <c:ptCount val="1"/>
                <c:pt idx="0">
                  <c:v>SWDC</c:v>
                </c:pt>
              </c:strCache>
            </c:strRef>
          </c:tx>
          <c:spPr>
            <a:solidFill>
              <a:srgbClr val="FFC00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'Management Suggestions'!$A$2:$A$7</c:f>
              <c:strCache>
                <c:ptCount val="6"/>
                <c:pt idx="0">
                  <c:v>Better research/ knowledge</c:v>
                </c:pt>
                <c:pt idx="1">
                  <c:v>Iwi Consideration</c:v>
                </c:pt>
                <c:pt idx="2">
                  <c:v>Increased Efficiency</c:v>
                </c:pt>
                <c:pt idx="3">
                  <c:v>Economics</c:v>
                </c:pt>
                <c:pt idx="4">
                  <c:v>Environmental</c:v>
                </c:pt>
                <c:pt idx="5">
                  <c:v>Improper funding</c:v>
                </c:pt>
              </c:strCache>
            </c:strRef>
          </c:cat>
          <c:val>
            <c:numRef>
              <c:f>'Management Suggestions'!$E$2:$E$7</c:f>
              <c:numCache>
                <c:formatCode>General</c:formatCode>
                <c:ptCount val="6"/>
                <c:pt idx="0">
                  <c:v>1</c:v>
                </c:pt>
                <c:pt idx="2">
                  <c:v>2</c:v>
                </c:pt>
                <c:pt idx="3">
                  <c:v>1</c:v>
                </c:pt>
              </c:numCache>
            </c:numRef>
          </c:val>
        </c:ser>
        <c:ser>
          <c:idx val="4"/>
          <c:order val="4"/>
          <c:tx>
            <c:strRef>
              <c:f>'Management Suggestions'!$F$1</c:f>
              <c:strCache>
                <c:ptCount val="1"/>
                <c:pt idx="0">
                  <c:v>Landowners</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'Management Suggestions'!$A$2:$A$7</c:f>
              <c:strCache>
                <c:ptCount val="6"/>
                <c:pt idx="0">
                  <c:v>Better research/ knowledge</c:v>
                </c:pt>
                <c:pt idx="1">
                  <c:v>Iwi Consideration</c:v>
                </c:pt>
                <c:pt idx="2">
                  <c:v>Increased Efficiency</c:v>
                </c:pt>
                <c:pt idx="3">
                  <c:v>Economics</c:v>
                </c:pt>
                <c:pt idx="4">
                  <c:v>Environmental</c:v>
                </c:pt>
                <c:pt idx="5">
                  <c:v>Improper funding</c:v>
                </c:pt>
              </c:strCache>
            </c:strRef>
          </c:cat>
          <c:val>
            <c:numRef>
              <c:f>'Management Suggestions'!$F$2:$F$7</c:f>
              <c:numCache>
                <c:formatCode>General</c:formatCode>
                <c:ptCount val="6"/>
                <c:pt idx="0">
                  <c:v>6</c:v>
                </c:pt>
                <c:pt idx="2">
                  <c:v>3</c:v>
                </c:pt>
                <c:pt idx="3">
                  <c:v>2</c:v>
                </c:pt>
                <c:pt idx="4">
                  <c:v>1</c:v>
                </c:pt>
                <c:pt idx="5">
                  <c:v>1</c:v>
                </c:pt>
              </c:numCache>
            </c:numRef>
          </c:val>
        </c:ser>
        <c:dLbls>
          <c:dLblPos val="ctr"/>
          <c:showLegendKey val="0"/>
          <c:showVal val="1"/>
          <c:showCatName val="0"/>
          <c:showSerName val="0"/>
          <c:showPercent val="0"/>
          <c:showBubbleSize val="0"/>
        </c:dLbls>
        <c:gapWidth val="150"/>
        <c:overlap val="100"/>
        <c:axId val="-343316336"/>
        <c:axId val="-343323408"/>
      </c:barChart>
      <c:catAx>
        <c:axId val="-343316336"/>
        <c:scaling>
          <c:orientation val="minMax"/>
        </c:scaling>
        <c:delete val="0"/>
        <c:axPos val="b"/>
        <c:title>
          <c:tx>
            <c:rich>
              <a:bodyPr/>
              <a:lstStyle/>
              <a:p>
                <a:pPr>
                  <a:defRPr sz="1800"/>
                </a:pPr>
                <a:r>
                  <a:rPr lang="en-US" sz="1800"/>
                  <a:t>Suggestion Topics</a:t>
                </a:r>
              </a:p>
            </c:rich>
          </c:tx>
          <c:layout/>
          <c:overlay val="0"/>
        </c:title>
        <c:numFmt formatCode="General" sourceLinked="0"/>
        <c:majorTickMark val="out"/>
        <c:minorTickMark val="none"/>
        <c:tickLblPos val="nextTo"/>
        <c:txPr>
          <a:bodyPr/>
          <a:lstStyle/>
          <a:p>
            <a:pPr>
              <a:defRPr sz="1300"/>
            </a:pPr>
            <a:endParaRPr lang="en-US"/>
          </a:p>
        </c:txPr>
        <c:crossAx val="-343323408"/>
        <c:crosses val="autoZero"/>
        <c:auto val="1"/>
        <c:lblAlgn val="ctr"/>
        <c:lblOffset val="100"/>
        <c:noMultiLvlLbl val="0"/>
      </c:catAx>
      <c:valAx>
        <c:axId val="-343323408"/>
        <c:scaling>
          <c:orientation val="minMax"/>
        </c:scaling>
        <c:delete val="0"/>
        <c:axPos val="l"/>
        <c:majorGridlines/>
        <c:title>
          <c:tx>
            <c:rich>
              <a:bodyPr rot="-5400000" vert="horz"/>
              <a:lstStyle/>
              <a:p>
                <a:pPr>
                  <a:defRPr sz="1800"/>
                </a:pPr>
                <a:r>
                  <a:rPr lang="en-US" sz="1800"/>
                  <a:t>Number of Respondents</a:t>
                </a:r>
              </a:p>
            </c:rich>
          </c:tx>
          <c:layout>
            <c:manualLayout>
              <c:xMode val="edge"/>
              <c:yMode val="edge"/>
              <c:x val="8.805031301192966E-3"/>
              <c:y val="0.16885358971387562"/>
            </c:manualLayout>
          </c:layout>
          <c:overlay val="0"/>
        </c:title>
        <c:numFmt formatCode="General" sourceLinked="1"/>
        <c:majorTickMark val="out"/>
        <c:minorTickMark val="none"/>
        <c:tickLblPos val="nextTo"/>
        <c:txPr>
          <a:bodyPr/>
          <a:lstStyle/>
          <a:p>
            <a:pPr>
              <a:defRPr sz="1600"/>
            </a:pPr>
            <a:endParaRPr lang="en-US"/>
          </a:p>
        </c:txPr>
        <c:crossAx val="-343316336"/>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pPr>
            <a:r>
              <a:rPr lang="en-US" sz="1800" dirty="0" smtClean="0"/>
              <a:t>Overall</a:t>
            </a:r>
            <a:endParaRPr lang="en-US" sz="2400" dirty="0"/>
          </a:p>
        </c:rich>
      </c:tx>
      <c:layout>
        <c:manualLayout>
          <c:xMode val="edge"/>
          <c:yMode val="edge"/>
          <c:x val="0.47206579346650368"/>
          <c:y val="6.3591965231768813E-2"/>
        </c:manualLayout>
      </c:layout>
      <c:overlay val="0"/>
    </c:title>
    <c:autoTitleDeleted val="0"/>
    <c:plotArea>
      <c:layout/>
      <c:pieChart>
        <c:varyColors val="1"/>
        <c:ser>
          <c:idx val="5"/>
          <c:order val="0"/>
          <c:tx>
            <c:strRef>
              <c:f>'Water Quality'!$G$20</c:f>
              <c:strCache>
                <c:ptCount val="1"/>
                <c:pt idx="0">
                  <c:v>Overall Community</c:v>
                </c:pt>
              </c:strCache>
            </c:strRef>
          </c:tx>
          <c:dPt>
            <c:idx val="0"/>
            <c:bubble3D val="0"/>
            <c:spPr>
              <a:solidFill>
                <a:srgbClr val="00B050"/>
              </a:solidFill>
              <a:ln>
                <a:noFill/>
              </a:ln>
              <a:effectLst>
                <a:outerShdw blurRad="57150" dist="19050" dir="5400000" algn="ctr" rotWithShape="0">
                  <a:srgbClr val="000000">
                    <a:alpha val="63000"/>
                  </a:srgbClr>
                </a:outerShdw>
              </a:effectLst>
            </c:spPr>
          </c:dPt>
          <c:dPt>
            <c:idx val="1"/>
            <c:bubble3D val="0"/>
            <c:spPr>
              <a:solidFill>
                <a:srgbClr val="0070C0"/>
              </a:solidFill>
              <a:ln>
                <a:noFill/>
              </a:ln>
              <a:effectLst>
                <a:outerShdw blurRad="57150" dist="19050" dir="5400000" algn="ctr" rotWithShape="0">
                  <a:srgbClr val="000000">
                    <a:alpha val="63000"/>
                  </a:srgbClr>
                </a:outerShdw>
              </a:effectLst>
            </c:spPr>
          </c:dPt>
          <c:dPt>
            <c:idx val="2"/>
            <c:bubble3D val="0"/>
            <c:spPr>
              <a:solidFill>
                <a:srgbClr val="FFC000"/>
              </a:solidFill>
              <a:ln>
                <a:noFill/>
              </a:ln>
              <a:effectLst>
                <a:outerShdw blurRad="57150" dist="19050" dir="5400000" algn="ctr" rotWithShape="0">
                  <a:srgbClr val="000000">
                    <a:alpha val="63000"/>
                  </a:srgbClr>
                </a:outerShdw>
              </a:effectLst>
            </c:spPr>
          </c:dPt>
          <c:dPt>
            <c:idx val="3"/>
            <c:bubble3D val="0"/>
            <c:spPr>
              <a:solidFill>
                <a:schemeClr val="bg1">
                  <a:lumMod val="85000"/>
                </a:schemeClr>
              </a:solidFill>
              <a:ln>
                <a:noFill/>
              </a:ln>
              <a:effectLst>
                <a:outerShdw blurRad="57150" dist="19050" dir="5400000" algn="ctr" rotWithShape="0">
                  <a:srgbClr val="000000">
                    <a:alpha val="63000"/>
                  </a:srgbClr>
                </a:outerShdw>
              </a:effectLst>
            </c:spPr>
          </c:dPt>
          <c:cat>
            <c:strRef>
              <c:f>'Water Quality'!$H$14:$K$14</c:f>
              <c:strCache>
                <c:ptCount val="4"/>
                <c:pt idx="0">
                  <c:v>Positive</c:v>
                </c:pt>
                <c:pt idx="1">
                  <c:v>Neutral</c:v>
                </c:pt>
                <c:pt idx="2">
                  <c:v>Negative</c:v>
                </c:pt>
                <c:pt idx="3">
                  <c:v>No Comment</c:v>
                </c:pt>
              </c:strCache>
            </c:strRef>
          </c:cat>
          <c:val>
            <c:numRef>
              <c:f>'Water Quality'!$H$20:$K$20</c:f>
              <c:numCache>
                <c:formatCode>General</c:formatCode>
                <c:ptCount val="4"/>
                <c:pt idx="0">
                  <c:v>2</c:v>
                </c:pt>
                <c:pt idx="1">
                  <c:v>10</c:v>
                </c:pt>
                <c:pt idx="2">
                  <c:v>14</c:v>
                </c:pt>
                <c:pt idx="3">
                  <c:v>3</c:v>
                </c:pt>
              </c:numCache>
            </c:numRef>
          </c:val>
        </c:ser>
        <c:dLbls>
          <c:showLegendKey val="0"/>
          <c:showVal val="0"/>
          <c:showCatName val="0"/>
          <c:showSerName val="0"/>
          <c:showPercent val="0"/>
          <c:showBubbleSize val="0"/>
          <c:showLeaderLines val="1"/>
        </c:dLbls>
        <c:firstSliceAng val="0"/>
      </c:pieChart>
    </c:plotArea>
    <c:legend>
      <c:legendPos val="b"/>
      <c:legendEntry>
        <c:idx val="0"/>
        <c:txPr>
          <a:bodyPr/>
          <a:lstStyle/>
          <a:p>
            <a:pPr>
              <a:defRPr sz="1600" baseline="0"/>
            </a:pPr>
            <a:endParaRPr lang="en-US"/>
          </a:p>
        </c:txPr>
      </c:legendEntry>
      <c:layout>
        <c:manualLayout>
          <c:xMode val="edge"/>
          <c:yMode val="edge"/>
          <c:x val="0.54303383630348623"/>
          <c:y val="0.67985806271322613"/>
          <c:w val="0.45615651373198046"/>
          <c:h val="0.2029536425864312"/>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dirty="0"/>
              <a:t>Water </a:t>
            </a:r>
            <a:r>
              <a:rPr lang="en-US" dirty="0" smtClean="0"/>
              <a:t>Users (4)</a:t>
            </a:r>
            <a:endParaRPr lang="en-US" dirty="0"/>
          </a:p>
        </c:rich>
      </c:tx>
      <c:layout/>
      <c:overlay val="0"/>
    </c:title>
    <c:autoTitleDeleted val="0"/>
    <c:plotArea>
      <c:layout/>
      <c:pieChart>
        <c:varyColors val="1"/>
        <c:ser>
          <c:idx val="1"/>
          <c:order val="0"/>
          <c:tx>
            <c:strRef>
              <c:f>'Water Quality'!$G$16</c:f>
              <c:strCache>
                <c:ptCount val="1"/>
                <c:pt idx="0">
                  <c:v>Water Users</c:v>
                </c:pt>
              </c:strCache>
            </c:strRef>
          </c:tx>
          <c:dPt>
            <c:idx val="1"/>
            <c:bubble3D val="0"/>
            <c:spPr>
              <a:solidFill>
                <a:srgbClr val="0070C0"/>
              </a:solidFill>
              <a:ln>
                <a:noFill/>
              </a:ln>
              <a:effectLst>
                <a:outerShdw blurRad="57150" dist="19050" dir="5400000" algn="ctr" rotWithShape="0">
                  <a:srgbClr val="000000">
                    <a:alpha val="63000"/>
                  </a:srgbClr>
                </a:outerShdw>
              </a:effectLst>
            </c:spPr>
          </c:dPt>
          <c:dPt>
            <c:idx val="2"/>
            <c:bubble3D val="0"/>
            <c:spPr>
              <a:solidFill>
                <a:srgbClr val="FFC000"/>
              </a:solidFill>
              <a:ln>
                <a:noFill/>
              </a:ln>
              <a:effectLst>
                <a:outerShdw blurRad="57150" dist="19050" dir="5400000" algn="ctr" rotWithShape="0">
                  <a:srgbClr val="000000">
                    <a:alpha val="63000"/>
                  </a:srgbClr>
                </a:outerShdw>
              </a:effectLst>
            </c:spPr>
          </c:dPt>
          <c:dPt>
            <c:idx val="3"/>
            <c:bubble3D val="0"/>
            <c:spPr>
              <a:solidFill>
                <a:schemeClr val="bg1">
                  <a:lumMod val="85000"/>
                </a:schemeClr>
              </a:solidFill>
              <a:ln>
                <a:noFill/>
              </a:ln>
              <a:effectLst>
                <a:outerShdw blurRad="57150" dist="19050" dir="5400000" algn="ctr" rotWithShape="0">
                  <a:srgbClr val="000000">
                    <a:alpha val="63000"/>
                  </a:srgbClr>
                </a:outerShdw>
              </a:effectLst>
            </c:spPr>
          </c:dPt>
          <c:cat>
            <c:strRef>
              <c:f>'Water Quality'!$H$14:$K$14</c:f>
              <c:strCache>
                <c:ptCount val="4"/>
                <c:pt idx="0">
                  <c:v>Positive</c:v>
                </c:pt>
                <c:pt idx="1">
                  <c:v>Neutral</c:v>
                </c:pt>
                <c:pt idx="2">
                  <c:v>Negative</c:v>
                </c:pt>
                <c:pt idx="3">
                  <c:v>No Comment</c:v>
                </c:pt>
              </c:strCache>
            </c:strRef>
          </c:cat>
          <c:val>
            <c:numRef>
              <c:f>'Water Quality'!$H$16:$K$16</c:f>
              <c:numCache>
                <c:formatCode>General</c:formatCode>
                <c:ptCount val="4"/>
                <c:pt idx="0">
                  <c:v>0</c:v>
                </c:pt>
                <c:pt idx="1">
                  <c:v>1</c:v>
                </c:pt>
                <c:pt idx="2">
                  <c:v>1</c:v>
                </c:pt>
                <c:pt idx="3">
                  <c:v>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D88052-F0A8-4525-AE48-BDD02ACF46E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83218D1-4CFD-41E9-886C-4A061648C4BA}">
      <dgm:prSet phldrT="[Text]"/>
      <dgm:spPr/>
      <dgm:t>
        <a:bodyPr/>
        <a:lstStyle/>
        <a:p>
          <a:r>
            <a:rPr lang="en-US" dirty="0" smtClean="0"/>
            <a:t>Primary Concern</a:t>
          </a:r>
          <a:endParaRPr lang="en-US" dirty="0"/>
        </a:p>
      </dgm:t>
    </dgm:pt>
    <dgm:pt modelId="{CD20AACD-E905-4647-B0C9-41E16614DFB4}" type="parTrans" cxnId="{506656EC-9A05-4640-84A1-C11D97D0AAFD}">
      <dgm:prSet/>
      <dgm:spPr/>
      <dgm:t>
        <a:bodyPr/>
        <a:lstStyle/>
        <a:p>
          <a:endParaRPr lang="en-US"/>
        </a:p>
      </dgm:t>
    </dgm:pt>
    <dgm:pt modelId="{3F3C351C-A810-4045-8B64-C0D374F7154D}" type="sibTrans" cxnId="{506656EC-9A05-4640-84A1-C11D97D0AAFD}">
      <dgm:prSet/>
      <dgm:spPr/>
      <dgm:t>
        <a:bodyPr/>
        <a:lstStyle/>
        <a:p>
          <a:endParaRPr lang="en-US"/>
        </a:p>
      </dgm:t>
    </dgm:pt>
    <dgm:pt modelId="{15EDF7CD-9781-4A8D-9A82-D31AAA0B289B}">
      <dgm:prSet phldrT="[Text]"/>
      <dgm:spPr/>
      <dgm:t>
        <a:bodyPr/>
        <a:lstStyle/>
        <a:p>
          <a:r>
            <a:rPr lang="en-US" dirty="0" smtClean="0"/>
            <a:t>Secondary Needs</a:t>
          </a:r>
          <a:endParaRPr lang="en-US" dirty="0"/>
        </a:p>
      </dgm:t>
    </dgm:pt>
    <dgm:pt modelId="{11238E23-B183-421E-9ED5-1944976A10D2}" type="parTrans" cxnId="{D80B4184-73FD-4FC5-B4F7-4B7A932000CB}">
      <dgm:prSet/>
      <dgm:spPr/>
      <dgm:t>
        <a:bodyPr/>
        <a:lstStyle/>
        <a:p>
          <a:endParaRPr lang="en-US"/>
        </a:p>
      </dgm:t>
    </dgm:pt>
    <dgm:pt modelId="{19D5DC2F-E6BA-4E02-B369-C6FDFFE733E2}" type="sibTrans" cxnId="{D80B4184-73FD-4FC5-B4F7-4B7A932000CB}">
      <dgm:prSet/>
      <dgm:spPr/>
      <dgm:t>
        <a:bodyPr/>
        <a:lstStyle/>
        <a:p>
          <a:endParaRPr lang="en-US"/>
        </a:p>
      </dgm:t>
    </dgm:pt>
    <dgm:pt modelId="{6F1622EB-833B-40F1-9905-2A0D037F112D}">
      <dgm:prSet phldrT="[Text]"/>
      <dgm:spPr/>
      <dgm:t>
        <a:bodyPr/>
        <a:lstStyle/>
        <a:p>
          <a:r>
            <a:rPr lang="en-US" dirty="0" smtClean="0"/>
            <a:t>Flood Protection</a:t>
          </a:r>
          <a:endParaRPr lang="en-US" dirty="0"/>
        </a:p>
      </dgm:t>
    </dgm:pt>
    <dgm:pt modelId="{B647F42E-5A43-4055-9BD8-AF0FC670728D}" type="parTrans" cxnId="{9E10C897-0BFE-4B8D-8927-7FA9F4301C47}">
      <dgm:prSet/>
      <dgm:spPr/>
      <dgm:t>
        <a:bodyPr/>
        <a:lstStyle/>
        <a:p>
          <a:endParaRPr lang="en-US"/>
        </a:p>
      </dgm:t>
    </dgm:pt>
    <dgm:pt modelId="{0DFC7AA1-0B83-4252-9CAB-0AAE072D07F3}" type="sibTrans" cxnId="{9E10C897-0BFE-4B8D-8927-7FA9F4301C47}">
      <dgm:prSet/>
      <dgm:spPr/>
      <dgm:t>
        <a:bodyPr/>
        <a:lstStyle/>
        <a:p>
          <a:endParaRPr lang="en-US"/>
        </a:p>
      </dgm:t>
    </dgm:pt>
    <dgm:pt modelId="{EF03A53D-100C-4F37-8E56-4C3FB02674E0}">
      <dgm:prSet phldrT="[Text]"/>
      <dgm:spPr/>
      <dgm:t>
        <a:bodyPr/>
        <a:lstStyle/>
        <a:p>
          <a:r>
            <a:rPr lang="en-US" dirty="0" smtClean="0"/>
            <a:t>Improved Community Relations</a:t>
          </a:r>
          <a:endParaRPr lang="en-US" dirty="0"/>
        </a:p>
      </dgm:t>
    </dgm:pt>
    <dgm:pt modelId="{56185FAB-A69F-437C-A9BC-813556D9978E}" type="parTrans" cxnId="{66B18A4E-9898-4903-B01C-4C0E4911243F}">
      <dgm:prSet/>
      <dgm:spPr/>
      <dgm:t>
        <a:bodyPr/>
        <a:lstStyle/>
        <a:p>
          <a:endParaRPr lang="en-US"/>
        </a:p>
      </dgm:t>
    </dgm:pt>
    <dgm:pt modelId="{E33225CA-540F-4732-99F0-503814B23B19}" type="sibTrans" cxnId="{66B18A4E-9898-4903-B01C-4C0E4911243F}">
      <dgm:prSet/>
      <dgm:spPr/>
      <dgm:t>
        <a:bodyPr/>
        <a:lstStyle/>
        <a:p>
          <a:endParaRPr lang="en-US"/>
        </a:p>
      </dgm:t>
    </dgm:pt>
    <dgm:pt modelId="{AEFAD016-18FD-4D23-BD2E-1C60FD9663FE}">
      <dgm:prSet phldrT="[Text]"/>
      <dgm:spPr/>
      <dgm:t>
        <a:bodyPr/>
        <a:lstStyle/>
        <a:p>
          <a:r>
            <a:rPr lang="en-US" dirty="0" smtClean="0"/>
            <a:t>Informed </a:t>
          </a:r>
          <a:r>
            <a:rPr lang="en-US" dirty="0" smtClean="0"/>
            <a:t>Management</a:t>
          </a:r>
          <a:endParaRPr lang="en-US" dirty="0"/>
        </a:p>
      </dgm:t>
    </dgm:pt>
    <dgm:pt modelId="{9E887951-DDA0-4EB5-BAA8-D68BC1FFB996}" type="parTrans" cxnId="{22A9F845-98CB-4A22-A73B-75195DE9F1AA}">
      <dgm:prSet/>
      <dgm:spPr/>
      <dgm:t>
        <a:bodyPr/>
        <a:lstStyle/>
        <a:p>
          <a:endParaRPr lang="en-US"/>
        </a:p>
      </dgm:t>
    </dgm:pt>
    <dgm:pt modelId="{6D75F3A3-7EED-47F8-9738-234A243BCAC1}" type="sibTrans" cxnId="{22A9F845-98CB-4A22-A73B-75195DE9F1AA}">
      <dgm:prSet/>
      <dgm:spPr/>
      <dgm:t>
        <a:bodyPr/>
        <a:lstStyle/>
        <a:p>
          <a:endParaRPr lang="en-US"/>
        </a:p>
      </dgm:t>
    </dgm:pt>
    <dgm:pt modelId="{4712A068-9C46-46EA-9218-8A8A86E4B2AC}">
      <dgm:prSet phldrT="[Text]"/>
      <dgm:spPr/>
      <dgm:t>
        <a:bodyPr/>
        <a:lstStyle/>
        <a:p>
          <a:r>
            <a:rPr lang="en-US" dirty="0" smtClean="0"/>
            <a:t>Improved </a:t>
          </a:r>
          <a:r>
            <a:rPr lang="en-US" dirty="0" smtClean="0"/>
            <a:t>Flow Throughout System</a:t>
          </a:r>
          <a:endParaRPr lang="en-US" dirty="0"/>
        </a:p>
      </dgm:t>
    </dgm:pt>
    <dgm:pt modelId="{A0CE8703-637A-4DC1-B999-D48BB022AAF7}" type="parTrans" cxnId="{44300FCC-0E8F-4FD6-9465-798AAF3F825B}">
      <dgm:prSet/>
      <dgm:spPr/>
      <dgm:t>
        <a:bodyPr/>
        <a:lstStyle/>
        <a:p>
          <a:endParaRPr lang="en-US"/>
        </a:p>
      </dgm:t>
    </dgm:pt>
    <dgm:pt modelId="{74F26855-CAE6-4694-9284-1565D8C483B7}" type="sibTrans" cxnId="{44300FCC-0E8F-4FD6-9465-798AAF3F825B}">
      <dgm:prSet/>
      <dgm:spPr/>
      <dgm:t>
        <a:bodyPr/>
        <a:lstStyle/>
        <a:p>
          <a:endParaRPr lang="en-US"/>
        </a:p>
      </dgm:t>
    </dgm:pt>
    <dgm:pt modelId="{BFC4F84C-9EC1-4667-B071-8979E06ADF7E}" type="pres">
      <dgm:prSet presAssocID="{18D88052-F0A8-4525-AE48-BDD02ACF46EB}" presName="linear" presStyleCnt="0">
        <dgm:presLayoutVars>
          <dgm:dir/>
          <dgm:animLvl val="lvl"/>
          <dgm:resizeHandles val="exact"/>
        </dgm:presLayoutVars>
      </dgm:prSet>
      <dgm:spPr/>
      <dgm:t>
        <a:bodyPr/>
        <a:lstStyle/>
        <a:p>
          <a:endParaRPr lang="en-US"/>
        </a:p>
      </dgm:t>
    </dgm:pt>
    <dgm:pt modelId="{88188B74-006A-438F-A837-68DF876A17A5}" type="pres">
      <dgm:prSet presAssocID="{083218D1-4CFD-41E9-886C-4A061648C4BA}" presName="parentLin" presStyleCnt="0"/>
      <dgm:spPr/>
    </dgm:pt>
    <dgm:pt modelId="{98A9F976-8E35-4997-AD9C-125C1F9F06DA}" type="pres">
      <dgm:prSet presAssocID="{083218D1-4CFD-41E9-886C-4A061648C4BA}" presName="parentLeftMargin" presStyleLbl="node1" presStyleIdx="0" presStyleCnt="2"/>
      <dgm:spPr/>
      <dgm:t>
        <a:bodyPr/>
        <a:lstStyle/>
        <a:p>
          <a:endParaRPr lang="en-US"/>
        </a:p>
      </dgm:t>
    </dgm:pt>
    <dgm:pt modelId="{64E3C79E-F8A1-4033-813C-FFE76772730A}" type="pres">
      <dgm:prSet presAssocID="{083218D1-4CFD-41E9-886C-4A061648C4BA}" presName="parentText" presStyleLbl="node1" presStyleIdx="0" presStyleCnt="2" custLinFactNeighborY="1580">
        <dgm:presLayoutVars>
          <dgm:chMax val="0"/>
          <dgm:bulletEnabled val="1"/>
        </dgm:presLayoutVars>
      </dgm:prSet>
      <dgm:spPr/>
      <dgm:t>
        <a:bodyPr/>
        <a:lstStyle/>
        <a:p>
          <a:endParaRPr lang="en-US"/>
        </a:p>
      </dgm:t>
    </dgm:pt>
    <dgm:pt modelId="{F4DCB5B4-D34E-4B45-8C92-E91FC92BF070}" type="pres">
      <dgm:prSet presAssocID="{083218D1-4CFD-41E9-886C-4A061648C4BA}" presName="negativeSpace" presStyleCnt="0"/>
      <dgm:spPr/>
    </dgm:pt>
    <dgm:pt modelId="{17DDA537-B283-45C2-95FA-9CD3DF22014E}" type="pres">
      <dgm:prSet presAssocID="{083218D1-4CFD-41E9-886C-4A061648C4BA}" presName="childText" presStyleLbl="conFgAcc1" presStyleIdx="0" presStyleCnt="2" custLinFactNeighborX="-1251" custLinFactNeighborY="-25615">
        <dgm:presLayoutVars>
          <dgm:bulletEnabled val="1"/>
        </dgm:presLayoutVars>
      </dgm:prSet>
      <dgm:spPr/>
      <dgm:t>
        <a:bodyPr/>
        <a:lstStyle/>
        <a:p>
          <a:endParaRPr lang="en-US"/>
        </a:p>
      </dgm:t>
    </dgm:pt>
    <dgm:pt modelId="{FEC00298-172F-44E4-9C77-D5A5EDB65F43}" type="pres">
      <dgm:prSet presAssocID="{3F3C351C-A810-4045-8B64-C0D374F7154D}" presName="spaceBetweenRectangles" presStyleCnt="0"/>
      <dgm:spPr/>
    </dgm:pt>
    <dgm:pt modelId="{71DA7FC3-CEE8-401E-8C51-44D366006D4E}" type="pres">
      <dgm:prSet presAssocID="{15EDF7CD-9781-4A8D-9A82-D31AAA0B289B}" presName="parentLin" presStyleCnt="0"/>
      <dgm:spPr/>
    </dgm:pt>
    <dgm:pt modelId="{01D4CC36-3A13-401D-B8F2-C50722C91E91}" type="pres">
      <dgm:prSet presAssocID="{15EDF7CD-9781-4A8D-9A82-D31AAA0B289B}" presName="parentLeftMargin" presStyleLbl="node1" presStyleIdx="0" presStyleCnt="2"/>
      <dgm:spPr/>
      <dgm:t>
        <a:bodyPr/>
        <a:lstStyle/>
        <a:p>
          <a:endParaRPr lang="en-US"/>
        </a:p>
      </dgm:t>
    </dgm:pt>
    <dgm:pt modelId="{65A55DA2-D8E7-42C9-8A02-59B6E5039CF6}" type="pres">
      <dgm:prSet presAssocID="{15EDF7CD-9781-4A8D-9A82-D31AAA0B289B}" presName="parentText" presStyleLbl="node1" presStyleIdx="1" presStyleCnt="2">
        <dgm:presLayoutVars>
          <dgm:chMax val="0"/>
          <dgm:bulletEnabled val="1"/>
        </dgm:presLayoutVars>
      </dgm:prSet>
      <dgm:spPr/>
      <dgm:t>
        <a:bodyPr/>
        <a:lstStyle/>
        <a:p>
          <a:endParaRPr lang="en-US"/>
        </a:p>
      </dgm:t>
    </dgm:pt>
    <dgm:pt modelId="{E025083F-2454-401F-BC72-89D2396A52F5}" type="pres">
      <dgm:prSet presAssocID="{15EDF7CD-9781-4A8D-9A82-D31AAA0B289B}" presName="negativeSpace" presStyleCnt="0"/>
      <dgm:spPr/>
    </dgm:pt>
    <dgm:pt modelId="{1A1C32DA-7B98-4B60-9D79-03AA0404ED88}" type="pres">
      <dgm:prSet presAssocID="{15EDF7CD-9781-4A8D-9A82-D31AAA0B289B}" presName="childText" presStyleLbl="conFgAcc1" presStyleIdx="1" presStyleCnt="2">
        <dgm:presLayoutVars>
          <dgm:bulletEnabled val="1"/>
        </dgm:presLayoutVars>
      </dgm:prSet>
      <dgm:spPr/>
      <dgm:t>
        <a:bodyPr/>
        <a:lstStyle/>
        <a:p>
          <a:endParaRPr lang="en-US"/>
        </a:p>
      </dgm:t>
    </dgm:pt>
  </dgm:ptLst>
  <dgm:cxnLst>
    <dgm:cxn modelId="{BB49FCCE-8831-4220-899A-F683F301EA20}" type="presOf" srcId="{083218D1-4CFD-41E9-886C-4A061648C4BA}" destId="{98A9F976-8E35-4997-AD9C-125C1F9F06DA}" srcOrd="0" destOrd="0" presId="urn:microsoft.com/office/officeart/2005/8/layout/list1"/>
    <dgm:cxn modelId="{506656EC-9A05-4640-84A1-C11D97D0AAFD}" srcId="{18D88052-F0A8-4525-AE48-BDD02ACF46EB}" destId="{083218D1-4CFD-41E9-886C-4A061648C4BA}" srcOrd="0" destOrd="0" parTransId="{CD20AACD-E905-4647-B0C9-41E16614DFB4}" sibTransId="{3F3C351C-A810-4045-8B64-C0D374F7154D}"/>
    <dgm:cxn modelId="{AC8780F2-5C5C-4E29-A1A3-7A15CD6D180A}" type="presOf" srcId="{6F1622EB-833B-40F1-9905-2A0D037F112D}" destId="{17DDA537-B283-45C2-95FA-9CD3DF22014E}" srcOrd="0" destOrd="0" presId="urn:microsoft.com/office/officeart/2005/8/layout/list1"/>
    <dgm:cxn modelId="{9E10C897-0BFE-4B8D-8927-7FA9F4301C47}" srcId="{083218D1-4CFD-41E9-886C-4A061648C4BA}" destId="{6F1622EB-833B-40F1-9905-2A0D037F112D}" srcOrd="0" destOrd="0" parTransId="{B647F42E-5A43-4055-9BD8-AF0FC670728D}" sibTransId="{0DFC7AA1-0B83-4252-9CAB-0AAE072D07F3}"/>
    <dgm:cxn modelId="{78CB610D-087B-4C56-BB5C-FB667DB524F1}" type="presOf" srcId="{15EDF7CD-9781-4A8D-9A82-D31AAA0B289B}" destId="{01D4CC36-3A13-401D-B8F2-C50722C91E91}" srcOrd="0" destOrd="0" presId="urn:microsoft.com/office/officeart/2005/8/layout/list1"/>
    <dgm:cxn modelId="{48365722-52FA-4B99-839F-19478FA8A475}" type="presOf" srcId="{15EDF7CD-9781-4A8D-9A82-D31AAA0B289B}" destId="{65A55DA2-D8E7-42C9-8A02-59B6E5039CF6}" srcOrd="1" destOrd="0" presId="urn:microsoft.com/office/officeart/2005/8/layout/list1"/>
    <dgm:cxn modelId="{61185910-BA57-4B26-BF32-D8FA71CB89E8}" type="presOf" srcId="{18D88052-F0A8-4525-AE48-BDD02ACF46EB}" destId="{BFC4F84C-9EC1-4667-B071-8979E06ADF7E}" srcOrd="0" destOrd="0" presId="urn:microsoft.com/office/officeart/2005/8/layout/list1"/>
    <dgm:cxn modelId="{A5963195-6194-4F46-880D-935C1EFBF3F9}" type="presOf" srcId="{4712A068-9C46-46EA-9218-8A8A86E4B2AC}" destId="{1A1C32DA-7B98-4B60-9D79-03AA0404ED88}" srcOrd="0" destOrd="2" presId="urn:microsoft.com/office/officeart/2005/8/layout/list1"/>
    <dgm:cxn modelId="{22A9F845-98CB-4A22-A73B-75195DE9F1AA}" srcId="{15EDF7CD-9781-4A8D-9A82-D31AAA0B289B}" destId="{AEFAD016-18FD-4D23-BD2E-1C60FD9663FE}" srcOrd="1" destOrd="0" parTransId="{9E887951-DDA0-4EB5-BAA8-D68BC1FFB996}" sibTransId="{6D75F3A3-7EED-47F8-9738-234A243BCAC1}"/>
    <dgm:cxn modelId="{F365AF9C-9E39-4184-AD67-6A534E13EA80}" type="presOf" srcId="{083218D1-4CFD-41E9-886C-4A061648C4BA}" destId="{64E3C79E-F8A1-4033-813C-FFE76772730A}" srcOrd="1" destOrd="0" presId="urn:microsoft.com/office/officeart/2005/8/layout/list1"/>
    <dgm:cxn modelId="{DAF6E65D-4251-41A8-8DA0-170DF687BC06}" type="presOf" srcId="{EF03A53D-100C-4F37-8E56-4C3FB02674E0}" destId="{1A1C32DA-7B98-4B60-9D79-03AA0404ED88}" srcOrd="0" destOrd="0" presId="urn:microsoft.com/office/officeart/2005/8/layout/list1"/>
    <dgm:cxn modelId="{44300FCC-0E8F-4FD6-9465-798AAF3F825B}" srcId="{15EDF7CD-9781-4A8D-9A82-D31AAA0B289B}" destId="{4712A068-9C46-46EA-9218-8A8A86E4B2AC}" srcOrd="2" destOrd="0" parTransId="{A0CE8703-637A-4DC1-B999-D48BB022AAF7}" sibTransId="{74F26855-CAE6-4694-9284-1565D8C483B7}"/>
    <dgm:cxn modelId="{D80B4184-73FD-4FC5-B4F7-4B7A932000CB}" srcId="{18D88052-F0A8-4525-AE48-BDD02ACF46EB}" destId="{15EDF7CD-9781-4A8D-9A82-D31AAA0B289B}" srcOrd="1" destOrd="0" parTransId="{11238E23-B183-421E-9ED5-1944976A10D2}" sibTransId="{19D5DC2F-E6BA-4E02-B369-C6FDFFE733E2}"/>
    <dgm:cxn modelId="{66B18A4E-9898-4903-B01C-4C0E4911243F}" srcId="{15EDF7CD-9781-4A8D-9A82-D31AAA0B289B}" destId="{EF03A53D-100C-4F37-8E56-4C3FB02674E0}" srcOrd="0" destOrd="0" parTransId="{56185FAB-A69F-437C-A9BC-813556D9978E}" sibTransId="{E33225CA-540F-4732-99F0-503814B23B19}"/>
    <dgm:cxn modelId="{6B7C7F0A-7C8B-4899-9B27-64DC32F40032}" type="presOf" srcId="{AEFAD016-18FD-4D23-BD2E-1C60FD9663FE}" destId="{1A1C32DA-7B98-4B60-9D79-03AA0404ED88}" srcOrd="0" destOrd="1" presId="urn:microsoft.com/office/officeart/2005/8/layout/list1"/>
    <dgm:cxn modelId="{924863D4-E37C-4553-A158-BDC4F11157D7}" type="presParOf" srcId="{BFC4F84C-9EC1-4667-B071-8979E06ADF7E}" destId="{88188B74-006A-438F-A837-68DF876A17A5}" srcOrd="0" destOrd="0" presId="urn:microsoft.com/office/officeart/2005/8/layout/list1"/>
    <dgm:cxn modelId="{5FD41769-AFCB-4111-9DB8-2C8C3238266B}" type="presParOf" srcId="{88188B74-006A-438F-A837-68DF876A17A5}" destId="{98A9F976-8E35-4997-AD9C-125C1F9F06DA}" srcOrd="0" destOrd="0" presId="urn:microsoft.com/office/officeart/2005/8/layout/list1"/>
    <dgm:cxn modelId="{782C683E-0539-40C0-AA29-1629F086D7F0}" type="presParOf" srcId="{88188B74-006A-438F-A837-68DF876A17A5}" destId="{64E3C79E-F8A1-4033-813C-FFE76772730A}" srcOrd="1" destOrd="0" presId="urn:microsoft.com/office/officeart/2005/8/layout/list1"/>
    <dgm:cxn modelId="{C4EEB064-8762-4181-B141-58E3F1975A6F}" type="presParOf" srcId="{BFC4F84C-9EC1-4667-B071-8979E06ADF7E}" destId="{F4DCB5B4-D34E-4B45-8C92-E91FC92BF070}" srcOrd="1" destOrd="0" presId="urn:microsoft.com/office/officeart/2005/8/layout/list1"/>
    <dgm:cxn modelId="{B572C3E9-349A-4C16-9D7F-24CB94BF6EEA}" type="presParOf" srcId="{BFC4F84C-9EC1-4667-B071-8979E06ADF7E}" destId="{17DDA537-B283-45C2-95FA-9CD3DF22014E}" srcOrd="2" destOrd="0" presId="urn:microsoft.com/office/officeart/2005/8/layout/list1"/>
    <dgm:cxn modelId="{B9ACBD5E-B584-4F9A-A608-C47416B8F8CC}" type="presParOf" srcId="{BFC4F84C-9EC1-4667-B071-8979E06ADF7E}" destId="{FEC00298-172F-44E4-9C77-D5A5EDB65F43}" srcOrd="3" destOrd="0" presId="urn:microsoft.com/office/officeart/2005/8/layout/list1"/>
    <dgm:cxn modelId="{362211C3-3044-463A-8BCC-031BA0955CF2}" type="presParOf" srcId="{BFC4F84C-9EC1-4667-B071-8979E06ADF7E}" destId="{71DA7FC3-CEE8-401E-8C51-44D366006D4E}" srcOrd="4" destOrd="0" presId="urn:microsoft.com/office/officeart/2005/8/layout/list1"/>
    <dgm:cxn modelId="{C623D26A-887E-485E-9867-CBC9E52493E8}" type="presParOf" srcId="{71DA7FC3-CEE8-401E-8C51-44D366006D4E}" destId="{01D4CC36-3A13-401D-B8F2-C50722C91E91}" srcOrd="0" destOrd="0" presId="urn:microsoft.com/office/officeart/2005/8/layout/list1"/>
    <dgm:cxn modelId="{4429C663-F0BE-40AA-9142-689BB057A1AB}" type="presParOf" srcId="{71DA7FC3-CEE8-401E-8C51-44D366006D4E}" destId="{65A55DA2-D8E7-42C9-8A02-59B6E5039CF6}" srcOrd="1" destOrd="0" presId="urn:microsoft.com/office/officeart/2005/8/layout/list1"/>
    <dgm:cxn modelId="{0AB390BC-D3ED-4242-BEF8-B2A93024D82D}" type="presParOf" srcId="{BFC4F84C-9EC1-4667-B071-8979E06ADF7E}" destId="{E025083F-2454-401F-BC72-89D2396A52F5}" srcOrd="5" destOrd="0" presId="urn:microsoft.com/office/officeart/2005/8/layout/list1"/>
    <dgm:cxn modelId="{2E511CEA-F0D5-41B4-A61A-EB5A380B38B2}" type="presParOf" srcId="{BFC4F84C-9EC1-4667-B071-8979E06ADF7E}" destId="{1A1C32DA-7B98-4B60-9D79-03AA0404ED8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D88052-F0A8-4525-AE48-BDD02ACF46EB}"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83218D1-4CFD-41E9-886C-4A061648C4BA}">
      <dgm:prSet phldrT="[Text]"/>
      <dgm:spPr/>
      <dgm:t>
        <a:bodyPr/>
        <a:lstStyle/>
        <a:p>
          <a:r>
            <a:rPr lang="en-US" dirty="0" smtClean="0"/>
            <a:t>Primary Concern</a:t>
          </a:r>
          <a:endParaRPr lang="en-US" dirty="0"/>
        </a:p>
      </dgm:t>
    </dgm:pt>
    <dgm:pt modelId="{CD20AACD-E905-4647-B0C9-41E16614DFB4}" type="parTrans" cxnId="{506656EC-9A05-4640-84A1-C11D97D0AAFD}">
      <dgm:prSet/>
      <dgm:spPr/>
      <dgm:t>
        <a:bodyPr/>
        <a:lstStyle/>
        <a:p>
          <a:endParaRPr lang="en-US"/>
        </a:p>
      </dgm:t>
    </dgm:pt>
    <dgm:pt modelId="{3F3C351C-A810-4045-8B64-C0D374F7154D}" type="sibTrans" cxnId="{506656EC-9A05-4640-84A1-C11D97D0AAFD}">
      <dgm:prSet/>
      <dgm:spPr/>
      <dgm:t>
        <a:bodyPr/>
        <a:lstStyle/>
        <a:p>
          <a:endParaRPr lang="en-US"/>
        </a:p>
      </dgm:t>
    </dgm:pt>
    <dgm:pt modelId="{15EDF7CD-9781-4A8D-9A82-D31AAA0B289B}">
      <dgm:prSet phldrT="[Text]"/>
      <dgm:spPr/>
      <dgm:t>
        <a:bodyPr/>
        <a:lstStyle/>
        <a:p>
          <a:r>
            <a:rPr lang="en-US" dirty="0" smtClean="0"/>
            <a:t>Secondary Needs</a:t>
          </a:r>
          <a:endParaRPr lang="en-US" dirty="0"/>
        </a:p>
      </dgm:t>
    </dgm:pt>
    <dgm:pt modelId="{11238E23-B183-421E-9ED5-1944976A10D2}" type="parTrans" cxnId="{D80B4184-73FD-4FC5-B4F7-4B7A932000CB}">
      <dgm:prSet/>
      <dgm:spPr/>
      <dgm:t>
        <a:bodyPr/>
        <a:lstStyle/>
        <a:p>
          <a:endParaRPr lang="en-US"/>
        </a:p>
      </dgm:t>
    </dgm:pt>
    <dgm:pt modelId="{19D5DC2F-E6BA-4E02-B369-C6FDFFE733E2}" type="sibTrans" cxnId="{D80B4184-73FD-4FC5-B4F7-4B7A932000CB}">
      <dgm:prSet/>
      <dgm:spPr/>
      <dgm:t>
        <a:bodyPr/>
        <a:lstStyle/>
        <a:p>
          <a:endParaRPr lang="en-US"/>
        </a:p>
      </dgm:t>
    </dgm:pt>
    <dgm:pt modelId="{6F1622EB-833B-40F1-9905-2A0D037F112D}">
      <dgm:prSet phldrT="[Text]"/>
      <dgm:spPr/>
      <dgm:t>
        <a:bodyPr/>
        <a:lstStyle/>
        <a:p>
          <a:r>
            <a:rPr lang="en-US" dirty="0" smtClean="0"/>
            <a:t>Maintain Cutoff Water Levels</a:t>
          </a:r>
          <a:endParaRPr lang="en-US" dirty="0"/>
        </a:p>
      </dgm:t>
    </dgm:pt>
    <dgm:pt modelId="{B647F42E-5A43-4055-9BD8-AF0FC670728D}" type="parTrans" cxnId="{9E10C897-0BFE-4B8D-8927-7FA9F4301C47}">
      <dgm:prSet/>
      <dgm:spPr/>
      <dgm:t>
        <a:bodyPr/>
        <a:lstStyle/>
        <a:p>
          <a:endParaRPr lang="en-US"/>
        </a:p>
      </dgm:t>
    </dgm:pt>
    <dgm:pt modelId="{0DFC7AA1-0B83-4252-9CAB-0AAE072D07F3}" type="sibTrans" cxnId="{9E10C897-0BFE-4B8D-8927-7FA9F4301C47}">
      <dgm:prSet/>
      <dgm:spPr/>
      <dgm:t>
        <a:bodyPr/>
        <a:lstStyle/>
        <a:p>
          <a:endParaRPr lang="en-US"/>
        </a:p>
      </dgm:t>
    </dgm:pt>
    <dgm:pt modelId="{EF03A53D-100C-4F37-8E56-4C3FB02674E0}">
      <dgm:prSet phldrT="[Text]"/>
      <dgm:spPr/>
      <dgm:t>
        <a:bodyPr/>
        <a:lstStyle/>
        <a:p>
          <a:r>
            <a:rPr lang="en-US" dirty="0" smtClean="0"/>
            <a:t>Better Water Quality</a:t>
          </a:r>
          <a:endParaRPr lang="en-US" dirty="0"/>
        </a:p>
      </dgm:t>
    </dgm:pt>
    <dgm:pt modelId="{56185FAB-A69F-437C-A9BC-813556D9978E}" type="parTrans" cxnId="{66B18A4E-9898-4903-B01C-4C0E4911243F}">
      <dgm:prSet/>
      <dgm:spPr/>
      <dgm:t>
        <a:bodyPr/>
        <a:lstStyle/>
        <a:p>
          <a:endParaRPr lang="en-US"/>
        </a:p>
      </dgm:t>
    </dgm:pt>
    <dgm:pt modelId="{E33225CA-540F-4732-99F0-503814B23B19}" type="sibTrans" cxnId="{66B18A4E-9898-4903-B01C-4C0E4911243F}">
      <dgm:prSet/>
      <dgm:spPr/>
      <dgm:t>
        <a:bodyPr/>
        <a:lstStyle/>
        <a:p>
          <a:endParaRPr lang="en-US"/>
        </a:p>
      </dgm:t>
    </dgm:pt>
    <dgm:pt modelId="{F4A9A81F-1CAA-48E4-AFDE-41BD46501DCC}">
      <dgm:prSet phldrT="[Text]"/>
      <dgm:spPr/>
      <dgm:t>
        <a:bodyPr/>
        <a:lstStyle/>
        <a:p>
          <a:r>
            <a:rPr lang="en-US" dirty="0" smtClean="0"/>
            <a:t>Exclusive Use of Cutoff</a:t>
          </a:r>
          <a:endParaRPr lang="en-US" dirty="0"/>
        </a:p>
      </dgm:t>
    </dgm:pt>
    <dgm:pt modelId="{F00E3007-95B0-4DC0-BCAD-4F2247F420A4}" type="parTrans" cxnId="{FA62F455-DC74-4226-AB63-E1C238542766}">
      <dgm:prSet/>
      <dgm:spPr/>
      <dgm:t>
        <a:bodyPr/>
        <a:lstStyle/>
        <a:p>
          <a:endParaRPr lang="en-US"/>
        </a:p>
      </dgm:t>
    </dgm:pt>
    <dgm:pt modelId="{2678646F-8650-4522-9311-05280CAA9E35}" type="sibTrans" cxnId="{FA62F455-DC74-4226-AB63-E1C238542766}">
      <dgm:prSet/>
      <dgm:spPr/>
      <dgm:t>
        <a:bodyPr/>
        <a:lstStyle/>
        <a:p>
          <a:endParaRPr lang="en-US"/>
        </a:p>
      </dgm:t>
    </dgm:pt>
    <dgm:pt modelId="{BFC4F84C-9EC1-4667-B071-8979E06ADF7E}" type="pres">
      <dgm:prSet presAssocID="{18D88052-F0A8-4525-AE48-BDD02ACF46EB}" presName="linear" presStyleCnt="0">
        <dgm:presLayoutVars>
          <dgm:dir/>
          <dgm:animLvl val="lvl"/>
          <dgm:resizeHandles val="exact"/>
        </dgm:presLayoutVars>
      </dgm:prSet>
      <dgm:spPr/>
      <dgm:t>
        <a:bodyPr/>
        <a:lstStyle/>
        <a:p>
          <a:endParaRPr lang="en-US"/>
        </a:p>
      </dgm:t>
    </dgm:pt>
    <dgm:pt modelId="{88188B74-006A-438F-A837-68DF876A17A5}" type="pres">
      <dgm:prSet presAssocID="{083218D1-4CFD-41E9-886C-4A061648C4BA}" presName="parentLin" presStyleCnt="0"/>
      <dgm:spPr/>
    </dgm:pt>
    <dgm:pt modelId="{98A9F976-8E35-4997-AD9C-125C1F9F06DA}" type="pres">
      <dgm:prSet presAssocID="{083218D1-4CFD-41E9-886C-4A061648C4BA}" presName="parentLeftMargin" presStyleLbl="node1" presStyleIdx="0" presStyleCnt="2"/>
      <dgm:spPr/>
      <dgm:t>
        <a:bodyPr/>
        <a:lstStyle/>
        <a:p>
          <a:endParaRPr lang="en-US"/>
        </a:p>
      </dgm:t>
    </dgm:pt>
    <dgm:pt modelId="{64E3C79E-F8A1-4033-813C-FFE76772730A}" type="pres">
      <dgm:prSet presAssocID="{083218D1-4CFD-41E9-886C-4A061648C4BA}" presName="parentText" presStyleLbl="node1" presStyleIdx="0" presStyleCnt="2">
        <dgm:presLayoutVars>
          <dgm:chMax val="0"/>
          <dgm:bulletEnabled val="1"/>
        </dgm:presLayoutVars>
      </dgm:prSet>
      <dgm:spPr/>
      <dgm:t>
        <a:bodyPr/>
        <a:lstStyle/>
        <a:p>
          <a:endParaRPr lang="en-US"/>
        </a:p>
      </dgm:t>
    </dgm:pt>
    <dgm:pt modelId="{F4DCB5B4-D34E-4B45-8C92-E91FC92BF070}" type="pres">
      <dgm:prSet presAssocID="{083218D1-4CFD-41E9-886C-4A061648C4BA}" presName="negativeSpace" presStyleCnt="0"/>
      <dgm:spPr/>
    </dgm:pt>
    <dgm:pt modelId="{17DDA537-B283-45C2-95FA-9CD3DF22014E}" type="pres">
      <dgm:prSet presAssocID="{083218D1-4CFD-41E9-886C-4A061648C4BA}" presName="childText" presStyleLbl="conFgAcc1" presStyleIdx="0" presStyleCnt="2" custLinFactNeighborX="-1251" custLinFactNeighborY="-25615">
        <dgm:presLayoutVars>
          <dgm:bulletEnabled val="1"/>
        </dgm:presLayoutVars>
      </dgm:prSet>
      <dgm:spPr/>
      <dgm:t>
        <a:bodyPr/>
        <a:lstStyle/>
        <a:p>
          <a:endParaRPr lang="en-US"/>
        </a:p>
      </dgm:t>
    </dgm:pt>
    <dgm:pt modelId="{FEC00298-172F-44E4-9C77-D5A5EDB65F43}" type="pres">
      <dgm:prSet presAssocID="{3F3C351C-A810-4045-8B64-C0D374F7154D}" presName="spaceBetweenRectangles" presStyleCnt="0"/>
      <dgm:spPr/>
    </dgm:pt>
    <dgm:pt modelId="{71DA7FC3-CEE8-401E-8C51-44D366006D4E}" type="pres">
      <dgm:prSet presAssocID="{15EDF7CD-9781-4A8D-9A82-D31AAA0B289B}" presName="parentLin" presStyleCnt="0"/>
      <dgm:spPr/>
    </dgm:pt>
    <dgm:pt modelId="{01D4CC36-3A13-401D-B8F2-C50722C91E91}" type="pres">
      <dgm:prSet presAssocID="{15EDF7CD-9781-4A8D-9A82-D31AAA0B289B}" presName="parentLeftMargin" presStyleLbl="node1" presStyleIdx="0" presStyleCnt="2"/>
      <dgm:spPr/>
      <dgm:t>
        <a:bodyPr/>
        <a:lstStyle/>
        <a:p>
          <a:endParaRPr lang="en-US"/>
        </a:p>
      </dgm:t>
    </dgm:pt>
    <dgm:pt modelId="{65A55DA2-D8E7-42C9-8A02-59B6E5039CF6}" type="pres">
      <dgm:prSet presAssocID="{15EDF7CD-9781-4A8D-9A82-D31AAA0B289B}" presName="parentText" presStyleLbl="node1" presStyleIdx="1" presStyleCnt="2">
        <dgm:presLayoutVars>
          <dgm:chMax val="0"/>
          <dgm:bulletEnabled val="1"/>
        </dgm:presLayoutVars>
      </dgm:prSet>
      <dgm:spPr/>
      <dgm:t>
        <a:bodyPr/>
        <a:lstStyle/>
        <a:p>
          <a:endParaRPr lang="en-US"/>
        </a:p>
      </dgm:t>
    </dgm:pt>
    <dgm:pt modelId="{E025083F-2454-401F-BC72-89D2396A52F5}" type="pres">
      <dgm:prSet presAssocID="{15EDF7CD-9781-4A8D-9A82-D31AAA0B289B}" presName="negativeSpace" presStyleCnt="0"/>
      <dgm:spPr/>
    </dgm:pt>
    <dgm:pt modelId="{1A1C32DA-7B98-4B60-9D79-03AA0404ED88}" type="pres">
      <dgm:prSet presAssocID="{15EDF7CD-9781-4A8D-9A82-D31AAA0B289B}" presName="childText" presStyleLbl="conFgAcc1" presStyleIdx="1" presStyleCnt="2">
        <dgm:presLayoutVars>
          <dgm:bulletEnabled val="1"/>
        </dgm:presLayoutVars>
      </dgm:prSet>
      <dgm:spPr/>
      <dgm:t>
        <a:bodyPr/>
        <a:lstStyle/>
        <a:p>
          <a:endParaRPr lang="en-US"/>
        </a:p>
      </dgm:t>
    </dgm:pt>
  </dgm:ptLst>
  <dgm:cxnLst>
    <dgm:cxn modelId="{506656EC-9A05-4640-84A1-C11D97D0AAFD}" srcId="{18D88052-F0A8-4525-AE48-BDD02ACF46EB}" destId="{083218D1-4CFD-41E9-886C-4A061648C4BA}" srcOrd="0" destOrd="0" parTransId="{CD20AACD-E905-4647-B0C9-41E16614DFB4}" sibTransId="{3F3C351C-A810-4045-8B64-C0D374F7154D}"/>
    <dgm:cxn modelId="{DF2A3DC3-1308-45B8-AC02-97DAE4CA87D0}" type="presOf" srcId="{083218D1-4CFD-41E9-886C-4A061648C4BA}" destId="{64E3C79E-F8A1-4033-813C-FFE76772730A}" srcOrd="1" destOrd="0" presId="urn:microsoft.com/office/officeart/2005/8/layout/list1"/>
    <dgm:cxn modelId="{A2DC279E-F960-44F8-85B5-3772E2BF94A3}" type="presOf" srcId="{EF03A53D-100C-4F37-8E56-4C3FB02674E0}" destId="{1A1C32DA-7B98-4B60-9D79-03AA0404ED88}" srcOrd="0" destOrd="0" presId="urn:microsoft.com/office/officeart/2005/8/layout/list1"/>
    <dgm:cxn modelId="{7897693A-66ED-41AB-96BA-8A66131873A3}" type="presOf" srcId="{F4A9A81F-1CAA-48E4-AFDE-41BD46501DCC}" destId="{1A1C32DA-7B98-4B60-9D79-03AA0404ED88}" srcOrd="0" destOrd="1" presId="urn:microsoft.com/office/officeart/2005/8/layout/list1"/>
    <dgm:cxn modelId="{FA62F455-DC74-4226-AB63-E1C238542766}" srcId="{15EDF7CD-9781-4A8D-9A82-D31AAA0B289B}" destId="{F4A9A81F-1CAA-48E4-AFDE-41BD46501DCC}" srcOrd="1" destOrd="0" parTransId="{F00E3007-95B0-4DC0-BCAD-4F2247F420A4}" sibTransId="{2678646F-8650-4522-9311-05280CAA9E35}"/>
    <dgm:cxn modelId="{094D6BF7-976E-4ACC-9517-F8EBF100CECC}" type="presOf" srcId="{15EDF7CD-9781-4A8D-9A82-D31AAA0B289B}" destId="{65A55DA2-D8E7-42C9-8A02-59B6E5039CF6}" srcOrd="1" destOrd="0" presId="urn:microsoft.com/office/officeart/2005/8/layout/list1"/>
    <dgm:cxn modelId="{9E10C897-0BFE-4B8D-8927-7FA9F4301C47}" srcId="{083218D1-4CFD-41E9-886C-4A061648C4BA}" destId="{6F1622EB-833B-40F1-9905-2A0D037F112D}" srcOrd="0" destOrd="0" parTransId="{B647F42E-5A43-4055-9BD8-AF0FC670728D}" sibTransId="{0DFC7AA1-0B83-4252-9CAB-0AAE072D07F3}"/>
    <dgm:cxn modelId="{ECB1E796-49F2-44C5-8145-382976561DD6}" type="presOf" srcId="{6F1622EB-833B-40F1-9905-2A0D037F112D}" destId="{17DDA537-B283-45C2-95FA-9CD3DF22014E}" srcOrd="0" destOrd="0" presId="urn:microsoft.com/office/officeart/2005/8/layout/list1"/>
    <dgm:cxn modelId="{03E2F3B3-36A0-4508-AE34-73A5793FE340}" type="presOf" srcId="{083218D1-4CFD-41E9-886C-4A061648C4BA}" destId="{98A9F976-8E35-4997-AD9C-125C1F9F06DA}" srcOrd="0" destOrd="0" presId="urn:microsoft.com/office/officeart/2005/8/layout/list1"/>
    <dgm:cxn modelId="{2B638565-FEF3-4B58-B4C1-115FA0819823}" type="presOf" srcId="{18D88052-F0A8-4525-AE48-BDD02ACF46EB}" destId="{BFC4F84C-9EC1-4667-B071-8979E06ADF7E}" srcOrd="0" destOrd="0" presId="urn:microsoft.com/office/officeart/2005/8/layout/list1"/>
    <dgm:cxn modelId="{4FCB8B7A-A805-4140-913C-FC305AFA241D}" type="presOf" srcId="{15EDF7CD-9781-4A8D-9A82-D31AAA0B289B}" destId="{01D4CC36-3A13-401D-B8F2-C50722C91E91}" srcOrd="0" destOrd="0" presId="urn:microsoft.com/office/officeart/2005/8/layout/list1"/>
    <dgm:cxn modelId="{D80B4184-73FD-4FC5-B4F7-4B7A932000CB}" srcId="{18D88052-F0A8-4525-AE48-BDD02ACF46EB}" destId="{15EDF7CD-9781-4A8D-9A82-D31AAA0B289B}" srcOrd="1" destOrd="0" parTransId="{11238E23-B183-421E-9ED5-1944976A10D2}" sibTransId="{19D5DC2F-E6BA-4E02-B369-C6FDFFE733E2}"/>
    <dgm:cxn modelId="{66B18A4E-9898-4903-B01C-4C0E4911243F}" srcId="{15EDF7CD-9781-4A8D-9A82-D31AAA0B289B}" destId="{EF03A53D-100C-4F37-8E56-4C3FB02674E0}" srcOrd="0" destOrd="0" parTransId="{56185FAB-A69F-437C-A9BC-813556D9978E}" sibTransId="{E33225CA-540F-4732-99F0-503814B23B19}"/>
    <dgm:cxn modelId="{E156122C-97F3-4DE6-8241-82303BD674E5}" type="presParOf" srcId="{BFC4F84C-9EC1-4667-B071-8979E06ADF7E}" destId="{88188B74-006A-438F-A837-68DF876A17A5}" srcOrd="0" destOrd="0" presId="urn:microsoft.com/office/officeart/2005/8/layout/list1"/>
    <dgm:cxn modelId="{F8CC1C61-6F4C-4351-B73B-C732C951D6B0}" type="presParOf" srcId="{88188B74-006A-438F-A837-68DF876A17A5}" destId="{98A9F976-8E35-4997-AD9C-125C1F9F06DA}" srcOrd="0" destOrd="0" presId="urn:microsoft.com/office/officeart/2005/8/layout/list1"/>
    <dgm:cxn modelId="{532E677F-E383-4AA7-BE02-23AF498212CB}" type="presParOf" srcId="{88188B74-006A-438F-A837-68DF876A17A5}" destId="{64E3C79E-F8A1-4033-813C-FFE76772730A}" srcOrd="1" destOrd="0" presId="urn:microsoft.com/office/officeart/2005/8/layout/list1"/>
    <dgm:cxn modelId="{E53F5E5E-96E1-4752-849D-91629E2BE650}" type="presParOf" srcId="{BFC4F84C-9EC1-4667-B071-8979E06ADF7E}" destId="{F4DCB5B4-D34E-4B45-8C92-E91FC92BF070}" srcOrd="1" destOrd="0" presId="urn:microsoft.com/office/officeart/2005/8/layout/list1"/>
    <dgm:cxn modelId="{CA4DB541-5061-45DF-87B6-70072FB781E7}" type="presParOf" srcId="{BFC4F84C-9EC1-4667-B071-8979E06ADF7E}" destId="{17DDA537-B283-45C2-95FA-9CD3DF22014E}" srcOrd="2" destOrd="0" presId="urn:microsoft.com/office/officeart/2005/8/layout/list1"/>
    <dgm:cxn modelId="{CCD59988-E320-4F71-A7BD-0F3899EB05E5}" type="presParOf" srcId="{BFC4F84C-9EC1-4667-B071-8979E06ADF7E}" destId="{FEC00298-172F-44E4-9C77-D5A5EDB65F43}" srcOrd="3" destOrd="0" presId="urn:microsoft.com/office/officeart/2005/8/layout/list1"/>
    <dgm:cxn modelId="{65F7E1A3-D532-43ED-A571-2F5EA9FE7262}" type="presParOf" srcId="{BFC4F84C-9EC1-4667-B071-8979E06ADF7E}" destId="{71DA7FC3-CEE8-401E-8C51-44D366006D4E}" srcOrd="4" destOrd="0" presId="urn:microsoft.com/office/officeart/2005/8/layout/list1"/>
    <dgm:cxn modelId="{66311D11-FA2F-4656-B782-E038867D0C18}" type="presParOf" srcId="{71DA7FC3-CEE8-401E-8C51-44D366006D4E}" destId="{01D4CC36-3A13-401D-B8F2-C50722C91E91}" srcOrd="0" destOrd="0" presId="urn:microsoft.com/office/officeart/2005/8/layout/list1"/>
    <dgm:cxn modelId="{4118AFAF-F5DE-4EA9-B29F-067C3AD07444}" type="presParOf" srcId="{71DA7FC3-CEE8-401E-8C51-44D366006D4E}" destId="{65A55DA2-D8E7-42C9-8A02-59B6E5039CF6}" srcOrd="1" destOrd="0" presId="urn:microsoft.com/office/officeart/2005/8/layout/list1"/>
    <dgm:cxn modelId="{924F4AAE-C3FE-4997-AA7E-174697A73227}" type="presParOf" srcId="{BFC4F84C-9EC1-4667-B071-8979E06ADF7E}" destId="{E025083F-2454-401F-BC72-89D2396A52F5}" srcOrd="5" destOrd="0" presId="urn:microsoft.com/office/officeart/2005/8/layout/list1"/>
    <dgm:cxn modelId="{F8C06D86-9CC5-4EF0-A581-CEEE6C4499DA}" type="presParOf" srcId="{BFC4F84C-9EC1-4667-B071-8979E06ADF7E}" destId="{1A1C32DA-7B98-4B60-9D79-03AA0404ED88}"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D88052-F0A8-4525-AE48-BDD02ACF46EB}"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083218D1-4CFD-41E9-886C-4A061648C4BA}">
      <dgm:prSet phldrT="[Text]"/>
      <dgm:spPr/>
      <dgm:t>
        <a:bodyPr/>
        <a:lstStyle/>
        <a:p>
          <a:r>
            <a:rPr lang="en-US" dirty="0" smtClean="0"/>
            <a:t>Primary Concern</a:t>
          </a:r>
          <a:endParaRPr lang="en-US" dirty="0"/>
        </a:p>
      </dgm:t>
    </dgm:pt>
    <dgm:pt modelId="{CD20AACD-E905-4647-B0C9-41E16614DFB4}" type="parTrans" cxnId="{506656EC-9A05-4640-84A1-C11D97D0AAFD}">
      <dgm:prSet/>
      <dgm:spPr/>
      <dgm:t>
        <a:bodyPr/>
        <a:lstStyle/>
        <a:p>
          <a:endParaRPr lang="en-US"/>
        </a:p>
      </dgm:t>
    </dgm:pt>
    <dgm:pt modelId="{3F3C351C-A810-4045-8B64-C0D374F7154D}" type="sibTrans" cxnId="{506656EC-9A05-4640-84A1-C11D97D0AAFD}">
      <dgm:prSet/>
      <dgm:spPr/>
      <dgm:t>
        <a:bodyPr/>
        <a:lstStyle/>
        <a:p>
          <a:endParaRPr lang="en-US"/>
        </a:p>
      </dgm:t>
    </dgm:pt>
    <dgm:pt modelId="{15EDF7CD-9781-4A8D-9A82-D31AAA0B289B}">
      <dgm:prSet phldrT="[Text]"/>
      <dgm:spPr/>
      <dgm:t>
        <a:bodyPr/>
        <a:lstStyle/>
        <a:p>
          <a:r>
            <a:rPr lang="en-US" dirty="0" smtClean="0"/>
            <a:t>Secondary Needs</a:t>
          </a:r>
          <a:endParaRPr lang="en-US" dirty="0"/>
        </a:p>
      </dgm:t>
    </dgm:pt>
    <dgm:pt modelId="{11238E23-B183-421E-9ED5-1944976A10D2}" type="parTrans" cxnId="{D80B4184-73FD-4FC5-B4F7-4B7A932000CB}">
      <dgm:prSet/>
      <dgm:spPr/>
      <dgm:t>
        <a:bodyPr/>
        <a:lstStyle/>
        <a:p>
          <a:endParaRPr lang="en-US"/>
        </a:p>
      </dgm:t>
    </dgm:pt>
    <dgm:pt modelId="{19D5DC2F-E6BA-4E02-B369-C6FDFFE733E2}" type="sibTrans" cxnId="{D80B4184-73FD-4FC5-B4F7-4B7A932000CB}">
      <dgm:prSet/>
      <dgm:spPr/>
      <dgm:t>
        <a:bodyPr/>
        <a:lstStyle/>
        <a:p>
          <a:endParaRPr lang="en-US"/>
        </a:p>
      </dgm:t>
    </dgm:pt>
    <dgm:pt modelId="{6F1622EB-833B-40F1-9905-2A0D037F112D}">
      <dgm:prSet phldrT="[Text]"/>
      <dgm:spPr/>
      <dgm:t>
        <a:bodyPr/>
        <a:lstStyle/>
        <a:p>
          <a:r>
            <a:rPr lang="en-US" dirty="0" smtClean="0"/>
            <a:t>Natural Flow</a:t>
          </a:r>
          <a:endParaRPr lang="en-US" dirty="0"/>
        </a:p>
      </dgm:t>
    </dgm:pt>
    <dgm:pt modelId="{B647F42E-5A43-4055-9BD8-AF0FC670728D}" type="parTrans" cxnId="{9E10C897-0BFE-4B8D-8927-7FA9F4301C47}">
      <dgm:prSet/>
      <dgm:spPr/>
      <dgm:t>
        <a:bodyPr/>
        <a:lstStyle/>
        <a:p>
          <a:endParaRPr lang="en-US"/>
        </a:p>
      </dgm:t>
    </dgm:pt>
    <dgm:pt modelId="{0DFC7AA1-0B83-4252-9CAB-0AAE072D07F3}" type="sibTrans" cxnId="{9E10C897-0BFE-4B8D-8927-7FA9F4301C47}">
      <dgm:prSet/>
      <dgm:spPr/>
      <dgm:t>
        <a:bodyPr/>
        <a:lstStyle/>
        <a:p>
          <a:endParaRPr lang="en-US"/>
        </a:p>
      </dgm:t>
    </dgm:pt>
    <dgm:pt modelId="{859F72CB-31FE-4888-B218-1E5F82D06109}">
      <dgm:prSet phldrT="[Text]"/>
      <dgm:spPr/>
      <dgm:t>
        <a:bodyPr/>
        <a:lstStyle/>
        <a:p>
          <a:r>
            <a:rPr lang="en-US" dirty="0" smtClean="0"/>
            <a:t>Rubbish Cleanup</a:t>
          </a:r>
          <a:endParaRPr lang="en-US" dirty="0"/>
        </a:p>
      </dgm:t>
    </dgm:pt>
    <dgm:pt modelId="{50948B73-98B3-4E62-91B0-40A79469712A}" type="parTrans" cxnId="{EE534FE8-D166-409B-A19F-29C89F19D88B}">
      <dgm:prSet/>
      <dgm:spPr/>
      <dgm:t>
        <a:bodyPr/>
        <a:lstStyle/>
        <a:p>
          <a:endParaRPr lang="en-US"/>
        </a:p>
      </dgm:t>
    </dgm:pt>
    <dgm:pt modelId="{25C10428-061C-4060-9BF7-221F363CD71E}" type="sibTrans" cxnId="{EE534FE8-D166-409B-A19F-29C89F19D88B}">
      <dgm:prSet/>
      <dgm:spPr/>
      <dgm:t>
        <a:bodyPr/>
        <a:lstStyle/>
        <a:p>
          <a:endParaRPr lang="en-US"/>
        </a:p>
      </dgm:t>
    </dgm:pt>
    <dgm:pt modelId="{732D2E9F-8830-4C3B-9362-64E24CB94D70}">
      <dgm:prSet phldrT="[Text]"/>
      <dgm:spPr/>
      <dgm:t>
        <a:bodyPr/>
        <a:lstStyle/>
        <a:p>
          <a:r>
            <a:rPr lang="en-US" dirty="0" smtClean="0"/>
            <a:t>Improved Fish Passage</a:t>
          </a:r>
          <a:endParaRPr lang="en-US" dirty="0"/>
        </a:p>
      </dgm:t>
    </dgm:pt>
    <dgm:pt modelId="{9DE67294-AE96-4D38-9CF6-15E6B48C1107}" type="parTrans" cxnId="{A2FF57BC-2B1F-4F63-AA89-761E88694985}">
      <dgm:prSet/>
      <dgm:spPr/>
      <dgm:t>
        <a:bodyPr/>
        <a:lstStyle/>
        <a:p>
          <a:endParaRPr lang="en-US"/>
        </a:p>
      </dgm:t>
    </dgm:pt>
    <dgm:pt modelId="{ABE7BFBC-8D6B-40BC-89F4-D0319592FBE9}" type="sibTrans" cxnId="{A2FF57BC-2B1F-4F63-AA89-761E88694985}">
      <dgm:prSet/>
      <dgm:spPr/>
      <dgm:t>
        <a:bodyPr/>
        <a:lstStyle/>
        <a:p>
          <a:endParaRPr lang="en-US"/>
        </a:p>
      </dgm:t>
    </dgm:pt>
    <dgm:pt modelId="{C97EECB8-B161-4C0B-978F-63B58E60E00A}">
      <dgm:prSet phldrT="[Text]"/>
      <dgm:spPr/>
      <dgm:t>
        <a:bodyPr/>
        <a:lstStyle/>
        <a:p>
          <a:r>
            <a:rPr lang="en-US" dirty="0" smtClean="0"/>
            <a:t>Better Water Quality</a:t>
          </a:r>
          <a:endParaRPr lang="en-US" dirty="0"/>
        </a:p>
      </dgm:t>
    </dgm:pt>
    <dgm:pt modelId="{ED44F78B-CA9F-4D83-827F-136F969CDECC}" type="parTrans" cxnId="{84633BED-8717-4413-829D-917F3435FF9C}">
      <dgm:prSet/>
      <dgm:spPr/>
      <dgm:t>
        <a:bodyPr/>
        <a:lstStyle/>
        <a:p>
          <a:endParaRPr lang="en-US"/>
        </a:p>
      </dgm:t>
    </dgm:pt>
    <dgm:pt modelId="{A5F2198F-B6C1-41C5-9384-9F9E525FBB97}" type="sibTrans" cxnId="{84633BED-8717-4413-829D-917F3435FF9C}">
      <dgm:prSet/>
      <dgm:spPr/>
      <dgm:t>
        <a:bodyPr/>
        <a:lstStyle/>
        <a:p>
          <a:endParaRPr lang="en-US"/>
        </a:p>
      </dgm:t>
    </dgm:pt>
    <dgm:pt modelId="{1AD50B2D-0F93-4A14-B38C-5AF6C60C3FB6}">
      <dgm:prSet phldrT="[Text]"/>
      <dgm:spPr/>
      <dgm:t>
        <a:bodyPr/>
        <a:lstStyle/>
        <a:p>
          <a:r>
            <a:rPr lang="en-US" dirty="0" smtClean="0"/>
            <a:t>Co-Management</a:t>
          </a:r>
          <a:endParaRPr lang="en-US" dirty="0"/>
        </a:p>
      </dgm:t>
    </dgm:pt>
    <dgm:pt modelId="{B152A514-3B40-4E36-BD01-AC1D3937255C}" type="parTrans" cxnId="{3A42BE7E-2D48-4E09-A14D-A0E101696170}">
      <dgm:prSet/>
      <dgm:spPr/>
      <dgm:t>
        <a:bodyPr/>
        <a:lstStyle/>
        <a:p>
          <a:endParaRPr lang="en-US"/>
        </a:p>
      </dgm:t>
    </dgm:pt>
    <dgm:pt modelId="{2BD1B5EE-B3C4-440B-96FE-DCC7AFB3079F}" type="sibTrans" cxnId="{3A42BE7E-2D48-4E09-A14D-A0E101696170}">
      <dgm:prSet/>
      <dgm:spPr/>
      <dgm:t>
        <a:bodyPr/>
        <a:lstStyle/>
        <a:p>
          <a:endParaRPr lang="en-US"/>
        </a:p>
      </dgm:t>
    </dgm:pt>
    <dgm:pt modelId="{BFC4F84C-9EC1-4667-B071-8979E06ADF7E}" type="pres">
      <dgm:prSet presAssocID="{18D88052-F0A8-4525-AE48-BDD02ACF46EB}" presName="linear" presStyleCnt="0">
        <dgm:presLayoutVars>
          <dgm:dir/>
          <dgm:animLvl val="lvl"/>
          <dgm:resizeHandles val="exact"/>
        </dgm:presLayoutVars>
      </dgm:prSet>
      <dgm:spPr/>
      <dgm:t>
        <a:bodyPr/>
        <a:lstStyle/>
        <a:p>
          <a:endParaRPr lang="en-US"/>
        </a:p>
      </dgm:t>
    </dgm:pt>
    <dgm:pt modelId="{88188B74-006A-438F-A837-68DF876A17A5}" type="pres">
      <dgm:prSet presAssocID="{083218D1-4CFD-41E9-886C-4A061648C4BA}" presName="parentLin" presStyleCnt="0"/>
      <dgm:spPr/>
    </dgm:pt>
    <dgm:pt modelId="{98A9F976-8E35-4997-AD9C-125C1F9F06DA}" type="pres">
      <dgm:prSet presAssocID="{083218D1-4CFD-41E9-886C-4A061648C4BA}" presName="parentLeftMargin" presStyleLbl="node1" presStyleIdx="0" presStyleCnt="2"/>
      <dgm:spPr/>
      <dgm:t>
        <a:bodyPr/>
        <a:lstStyle/>
        <a:p>
          <a:endParaRPr lang="en-US"/>
        </a:p>
      </dgm:t>
    </dgm:pt>
    <dgm:pt modelId="{64E3C79E-F8A1-4033-813C-FFE76772730A}" type="pres">
      <dgm:prSet presAssocID="{083218D1-4CFD-41E9-886C-4A061648C4BA}" presName="parentText" presStyleLbl="node1" presStyleIdx="0" presStyleCnt="2">
        <dgm:presLayoutVars>
          <dgm:chMax val="0"/>
          <dgm:bulletEnabled val="1"/>
        </dgm:presLayoutVars>
      </dgm:prSet>
      <dgm:spPr/>
      <dgm:t>
        <a:bodyPr/>
        <a:lstStyle/>
        <a:p>
          <a:endParaRPr lang="en-US"/>
        </a:p>
      </dgm:t>
    </dgm:pt>
    <dgm:pt modelId="{F4DCB5B4-D34E-4B45-8C92-E91FC92BF070}" type="pres">
      <dgm:prSet presAssocID="{083218D1-4CFD-41E9-886C-4A061648C4BA}" presName="negativeSpace" presStyleCnt="0"/>
      <dgm:spPr/>
    </dgm:pt>
    <dgm:pt modelId="{17DDA537-B283-45C2-95FA-9CD3DF22014E}" type="pres">
      <dgm:prSet presAssocID="{083218D1-4CFD-41E9-886C-4A061648C4BA}" presName="childText" presStyleLbl="conFgAcc1" presStyleIdx="0" presStyleCnt="2" custLinFactNeighborX="-1251" custLinFactNeighborY="-25615">
        <dgm:presLayoutVars>
          <dgm:bulletEnabled val="1"/>
        </dgm:presLayoutVars>
      </dgm:prSet>
      <dgm:spPr/>
      <dgm:t>
        <a:bodyPr/>
        <a:lstStyle/>
        <a:p>
          <a:endParaRPr lang="en-US"/>
        </a:p>
      </dgm:t>
    </dgm:pt>
    <dgm:pt modelId="{FEC00298-172F-44E4-9C77-D5A5EDB65F43}" type="pres">
      <dgm:prSet presAssocID="{3F3C351C-A810-4045-8B64-C0D374F7154D}" presName="spaceBetweenRectangles" presStyleCnt="0"/>
      <dgm:spPr/>
    </dgm:pt>
    <dgm:pt modelId="{71DA7FC3-CEE8-401E-8C51-44D366006D4E}" type="pres">
      <dgm:prSet presAssocID="{15EDF7CD-9781-4A8D-9A82-D31AAA0B289B}" presName="parentLin" presStyleCnt="0"/>
      <dgm:spPr/>
    </dgm:pt>
    <dgm:pt modelId="{01D4CC36-3A13-401D-B8F2-C50722C91E91}" type="pres">
      <dgm:prSet presAssocID="{15EDF7CD-9781-4A8D-9A82-D31AAA0B289B}" presName="parentLeftMargin" presStyleLbl="node1" presStyleIdx="0" presStyleCnt="2"/>
      <dgm:spPr/>
      <dgm:t>
        <a:bodyPr/>
        <a:lstStyle/>
        <a:p>
          <a:endParaRPr lang="en-US"/>
        </a:p>
      </dgm:t>
    </dgm:pt>
    <dgm:pt modelId="{65A55DA2-D8E7-42C9-8A02-59B6E5039CF6}" type="pres">
      <dgm:prSet presAssocID="{15EDF7CD-9781-4A8D-9A82-D31AAA0B289B}" presName="parentText" presStyleLbl="node1" presStyleIdx="1" presStyleCnt="2">
        <dgm:presLayoutVars>
          <dgm:chMax val="0"/>
          <dgm:bulletEnabled val="1"/>
        </dgm:presLayoutVars>
      </dgm:prSet>
      <dgm:spPr/>
      <dgm:t>
        <a:bodyPr/>
        <a:lstStyle/>
        <a:p>
          <a:endParaRPr lang="en-US"/>
        </a:p>
      </dgm:t>
    </dgm:pt>
    <dgm:pt modelId="{E025083F-2454-401F-BC72-89D2396A52F5}" type="pres">
      <dgm:prSet presAssocID="{15EDF7CD-9781-4A8D-9A82-D31AAA0B289B}" presName="negativeSpace" presStyleCnt="0"/>
      <dgm:spPr/>
    </dgm:pt>
    <dgm:pt modelId="{1A1C32DA-7B98-4B60-9D79-03AA0404ED88}" type="pres">
      <dgm:prSet presAssocID="{15EDF7CD-9781-4A8D-9A82-D31AAA0B289B}" presName="childText" presStyleLbl="conFgAcc1" presStyleIdx="1" presStyleCnt="2">
        <dgm:presLayoutVars>
          <dgm:bulletEnabled val="1"/>
        </dgm:presLayoutVars>
      </dgm:prSet>
      <dgm:spPr/>
      <dgm:t>
        <a:bodyPr/>
        <a:lstStyle/>
        <a:p>
          <a:endParaRPr lang="en-US"/>
        </a:p>
      </dgm:t>
    </dgm:pt>
  </dgm:ptLst>
  <dgm:cxnLst>
    <dgm:cxn modelId="{506656EC-9A05-4640-84A1-C11D97D0AAFD}" srcId="{18D88052-F0A8-4525-AE48-BDD02ACF46EB}" destId="{083218D1-4CFD-41E9-886C-4A061648C4BA}" srcOrd="0" destOrd="0" parTransId="{CD20AACD-E905-4647-B0C9-41E16614DFB4}" sibTransId="{3F3C351C-A810-4045-8B64-C0D374F7154D}"/>
    <dgm:cxn modelId="{EE534FE8-D166-409B-A19F-29C89F19D88B}" srcId="{15EDF7CD-9781-4A8D-9A82-D31AAA0B289B}" destId="{859F72CB-31FE-4888-B218-1E5F82D06109}" srcOrd="2" destOrd="0" parTransId="{50948B73-98B3-4E62-91B0-40A79469712A}" sibTransId="{25C10428-061C-4060-9BF7-221F363CD71E}"/>
    <dgm:cxn modelId="{10DD4B03-2B6F-45F4-9274-A47E852A2D89}" type="presOf" srcId="{083218D1-4CFD-41E9-886C-4A061648C4BA}" destId="{98A9F976-8E35-4997-AD9C-125C1F9F06DA}" srcOrd="0" destOrd="0" presId="urn:microsoft.com/office/officeart/2005/8/layout/list1"/>
    <dgm:cxn modelId="{AE0C9DA4-1046-4D41-B299-242348817CF9}" type="presOf" srcId="{732D2E9F-8830-4C3B-9362-64E24CB94D70}" destId="{1A1C32DA-7B98-4B60-9D79-03AA0404ED88}" srcOrd="0" destOrd="0" presId="urn:microsoft.com/office/officeart/2005/8/layout/list1"/>
    <dgm:cxn modelId="{9E10C897-0BFE-4B8D-8927-7FA9F4301C47}" srcId="{083218D1-4CFD-41E9-886C-4A061648C4BA}" destId="{6F1622EB-833B-40F1-9905-2A0D037F112D}" srcOrd="0" destOrd="0" parTransId="{B647F42E-5A43-4055-9BD8-AF0FC670728D}" sibTransId="{0DFC7AA1-0B83-4252-9CAB-0AAE072D07F3}"/>
    <dgm:cxn modelId="{6E21CB5C-B70A-46DB-A369-A673698B616E}" type="presOf" srcId="{6F1622EB-833B-40F1-9905-2A0D037F112D}" destId="{17DDA537-B283-45C2-95FA-9CD3DF22014E}" srcOrd="0" destOrd="0" presId="urn:microsoft.com/office/officeart/2005/8/layout/list1"/>
    <dgm:cxn modelId="{01CB959A-D51A-4749-BEC7-1F25A7CD8650}" type="presOf" srcId="{859F72CB-31FE-4888-B218-1E5F82D06109}" destId="{1A1C32DA-7B98-4B60-9D79-03AA0404ED88}" srcOrd="0" destOrd="2" presId="urn:microsoft.com/office/officeart/2005/8/layout/list1"/>
    <dgm:cxn modelId="{52052E38-7B2A-43CA-B6FD-D3582BD3CFD7}" type="presOf" srcId="{1AD50B2D-0F93-4A14-B38C-5AF6C60C3FB6}" destId="{17DDA537-B283-45C2-95FA-9CD3DF22014E}" srcOrd="0" destOrd="1" presId="urn:microsoft.com/office/officeart/2005/8/layout/list1"/>
    <dgm:cxn modelId="{84633BED-8717-4413-829D-917F3435FF9C}" srcId="{15EDF7CD-9781-4A8D-9A82-D31AAA0B289B}" destId="{C97EECB8-B161-4C0B-978F-63B58E60E00A}" srcOrd="1" destOrd="0" parTransId="{ED44F78B-CA9F-4D83-827F-136F969CDECC}" sibTransId="{A5F2198F-B6C1-41C5-9384-9F9E525FBB97}"/>
    <dgm:cxn modelId="{3A42BE7E-2D48-4E09-A14D-A0E101696170}" srcId="{083218D1-4CFD-41E9-886C-4A061648C4BA}" destId="{1AD50B2D-0F93-4A14-B38C-5AF6C60C3FB6}" srcOrd="1" destOrd="0" parTransId="{B152A514-3B40-4E36-BD01-AC1D3937255C}" sibTransId="{2BD1B5EE-B3C4-440B-96FE-DCC7AFB3079F}"/>
    <dgm:cxn modelId="{49B7657B-4C70-4BF6-897F-83E1FC8079DC}" type="presOf" srcId="{18D88052-F0A8-4525-AE48-BDD02ACF46EB}" destId="{BFC4F84C-9EC1-4667-B071-8979E06ADF7E}" srcOrd="0" destOrd="0" presId="urn:microsoft.com/office/officeart/2005/8/layout/list1"/>
    <dgm:cxn modelId="{D4F5B851-7A69-4448-8CB8-F8E0C585A259}" type="presOf" srcId="{15EDF7CD-9781-4A8D-9A82-D31AAA0B289B}" destId="{65A55DA2-D8E7-42C9-8A02-59B6E5039CF6}" srcOrd="1" destOrd="0" presId="urn:microsoft.com/office/officeart/2005/8/layout/list1"/>
    <dgm:cxn modelId="{C2432A6C-E37C-4EA3-9A9C-1B2F7A08C58B}" type="presOf" srcId="{083218D1-4CFD-41E9-886C-4A061648C4BA}" destId="{64E3C79E-F8A1-4033-813C-FFE76772730A}" srcOrd="1" destOrd="0" presId="urn:microsoft.com/office/officeart/2005/8/layout/list1"/>
    <dgm:cxn modelId="{C492BD6D-4730-42B7-A453-9F93C51FB2F8}" type="presOf" srcId="{C97EECB8-B161-4C0B-978F-63B58E60E00A}" destId="{1A1C32DA-7B98-4B60-9D79-03AA0404ED88}" srcOrd="0" destOrd="1" presId="urn:microsoft.com/office/officeart/2005/8/layout/list1"/>
    <dgm:cxn modelId="{D80B4184-73FD-4FC5-B4F7-4B7A932000CB}" srcId="{18D88052-F0A8-4525-AE48-BDD02ACF46EB}" destId="{15EDF7CD-9781-4A8D-9A82-D31AAA0B289B}" srcOrd="1" destOrd="0" parTransId="{11238E23-B183-421E-9ED5-1944976A10D2}" sibTransId="{19D5DC2F-E6BA-4E02-B369-C6FDFFE733E2}"/>
    <dgm:cxn modelId="{A2FF57BC-2B1F-4F63-AA89-761E88694985}" srcId="{15EDF7CD-9781-4A8D-9A82-D31AAA0B289B}" destId="{732D2E9F-8830-4C3B-9362-64E24CB94D70}" srcOrd="0" destOrd="0" parTransId="{9DE67294-AE96-4D38-9CF6-15E6B48C1107}" sibTransId="{ABE7BFBC-8D6B-40BC-89F4-D0319592FBE9}"/>
    <dgm:cxn modelId="{7F4C2534-6145-467F-82D6-EE70F1EC5B4E}" type="presOf" srcId="{15EDF7CD-9781-4A8D-9A82-D31AAA0B289B}" destId="{01D4CC36-3A13-401D-B8F2-C50722C91E91}" srcOrd="0" destOrd="0" presId="urn:microsoft.com/office/officeart/2005/8/layout/list1"/>
    <dgm:cxn modelId="{DCF2B8AD-E726-4536-8030-8478CC88F8AE}" type="presParOf" srcId="{BFC4F84C-9EC1-4667-B071-8979E06ADF7E}" destId="{88188B74-006A-438F-A837-68DF876A17A5}" srcOrd="0" destOrd="0" presId="urn:microsoft.com/office/officeart/2005/8/layout/list1"/>
    <dgm:cxn modelId="{7FAF56A9-72C5-4F07-959C-5D737A750788}" type="presParOf" srcId="{88188B74-006A-438F-A837-68DF876A17A5}" destId="{98A9F976-8E35-4997-AD9C-125C1F9F06DA}" srcOrd="0" destOrd="0" presId="urn:microsoft.com/office/officeart/2005/8/layout/list1"/>
    <dgm:cxn modelId="{95F26782-4F38-49F5-8BB4-908FA6A3607E}" type="presParOf" srcId="{88188B74-006A-438F-A837-68DF876A17A5}" destId="{64E3C79E-F8A1-4033-813C-FFE76772730A}" srcOrd="1" destOrd="0" presId="urn:microsoft.com/office/officeart/2005/8/layout/list1"/>
    <dgm:cxn modelId="{C9B89AC0-5600-495D-9BA5-E0284134E7AE}" type="presParOf" srcId="{BFC4F84C-9EC1-4667-B071-8979E06ADF7E}" destId="{F4DCB5B4-D34E-4B45-8C92-E91FC92BF070}" srcOrd="1" destOrd="0" presId="urn:microsoft.com/office/officeart/2005/8/layout/list1"/>
    <dgm:cxn modelId="{8E589491-9833-43E2-B134-0E0527AC03E0}" type="presParOf" srcId="{BFC4F84C-9EC1-4667-B071-8979E06ADF7E}" destId="{17DDA537-B283-45C2-95FA-9CD3DF22014E}" srcOrd="2" destOrd="0" presId="urn:microsoft.com/office/officeart/2005/8/layout/list1"/>
    <dgm:cxn modelId="{11B10071-4200-4064-90CB-E3CE96670949}" type="presParOf" srcId="{BFC4F84C-9EC1-4667-B071-8979E06ADF7E}" destId="{FEC00298-172F-44E4-9C77-D5A5EDB65F43}" srcOrd="3" destOrd="0" presId="urn:microsoft.com/office/officeart/2005/8/layout/list1"/>
    <dgm:cxn modelId="{52DFFC6B-A63F-49B5-9423-2EF2B83FE5EC}" type="presParOf" srcId="{BFC4F84C-9EC1-4667-B071-8979E06ADF7E}" destId="{71DA7FC3-CEE8-401E-8C51-44D366006D4E}" srcOrd="4" destOrd="0" presId="urn:microsoft.com/office/officeart/2005/8/layout/list1"/>
    <dgm:cxn modelId="{04D2EA0A-8A44-4361-B634-DD57AE24160B}" type="presParOf" srcId="{71DA7FC3-CEE8-401E-8C51-44D366006D4E}" destId="{01D4CC36-3A13-401D-B8F2-C50722C91E91}" srcOrd="0" destOrd="0" presId="urn:microsoft.com/office/officeart/2005/8/layout/list1"/>
    <dgm:cxn modelId="{16F19301-B0F8-4F38-A95B-38EE4A8AD336}" type="presParOf" srcId="{71DA7FC3-CEE8-401E-8C51-44D366006D4E}" destId="{65A55DA2-D8E7-42C9-8A02-59B6E5039CF6}" srcOrd="1" destOrd="0" presId="urn:microsoft.com/office/officeart/2005/8/layout/list1"/>
    <dgm:cxn modelId="{5C215042-D647-4334-8282-F1CCAC7EBABA}" type="presParOf" srcId="{BFC4F84C-9EC1-4667-B071-8979E06ADF7E}" destId="{E025083F-2454-401F-BC72-89D2396A52F5}" srcOrd="5" destOrd="0" presId="urn:microsoft.com/office/officeart/2005/8/layout/list1"/>
    <dgm:cxn modelId="{B4F3304A-2250-43AD-9EC7-1BC9B718C6E2}" type="presParOf" srcId="{BFC4F84C-9EC1-4667-B071-8979E06ADF7E}" destId="{1A1C32DA-7B98-4B60-9D79-03AA0404ED88}"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D88052-F0A8-4525-AE48-BDD02ACF46EB}"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083218D1-4CFD-41E9-886C-4A061648C4BA}">
      <dgm:prSet phldrT="[Text]"/>
      <dgm:spPr/>
      <dgm:t>
        <a:bodyPr/>
        <a:lstStyle/>
        <a:p>
          <a:r>
            <a:rPr lang="en-US" dirty="0" smtClean="0"/>
            <a:t>Primary Concern</a:t>
          </a:r>
          <a:endParaRPr lang="en-US" dirty="0"/>
        </a:p>
      </dgm:t>
    </dgm:pt>
    <dgm:pt modelId="{CD20AACD-E905-4647-B0C9-41E16614DFB4}" type="parTrans" cxnId="{506656EC-9A05-4640-84A1-C11D97D0AAFD}">
      <dgm:prSet/>
      <dgm:spPr/>
      <dgm:t>
        <a:bodyPr/>
        <a:lstStyle/>
        <a:p>
          <a:endParaRPr lang="en-US"/>
        </a:p>
      </dgm:t>
    </dgm:pt>
    <dgm:pt modelId="{3F3C351C-A810-4045-8B64-C0D374F7154D}" type="sibTrans" cxnId="{506656EC-9A05-4640-84A1-C11D97D0AAFD}">
      <dgm:prSet/>
      <dgm:spPr/>
      <dgm:t>
        <a:bodyPr/>
        <a:lstStyle/>
        <a:p>
          <a:endParaRPr lang="en-US"/>
        </a:p>
      </dgm:t>
    </dgm:pt>
    <dgm:pt modelId="{15EDF7CD-9781-4A8D-9A82-D31AAA0B289B}">
      <dgm:prSet phldrT="[Text]"/>
      <dgm:spPr/>
      <dgm:t>
        <a:bodyPr/>
        <a:lstStyle/>
        <a:p>
          <a:r>
            <a:rPr lang="en-US" dirty="0" smtClean="0"/>
            <a:t>Secondary Needs</a:t>
          </a:r>
          <a:endParaRPr lang="en-US" dirty="0"/>
        </a:p>
      </dgm:t>
    </dgm:pt>
    <dgm:pt modelId="{11238E23-B183-421E-9ED5-1944976A10D2}" type="parTrans" cxnId="{D80B4184-73FD-4FC5-B4F7-4B7A932000CB}">
      <dgm:prSet/>
      <dgm:spPr/>
      <dgm:t>
        <a:bodyPr/>
        <a:lstStyle/>
        <a:p>
          <a:endParaRPr lang="en-US"/>
        </a:p>
      </dgm:t>
    </dgm:pt>
    <dgm:pt modelId="{19D5DC2F-E6BA-4E02-B369-C6FDFFE733E2}" type="sibTrans" cxnId="{D80B4184-73FD-4FC5-B4F7-4B7A932000CB}">
      <dgm:prSet/>
      <dgm:spPr/>
      <dgm:t>
        <a:bodyPr/>
        <a:lstStyle/>
        <a:p>
          <a:endParaRPr lang="en-US"/>
        </a:p>
      </dgm:t>
    </dgm:pt>
    <dgm:pt modelId="{6F1622EB-833B-40F1-9905-2A0D037F112D}">
      <dgm:prSet phldrT="[Text]"/>
      <dgm:spPr/>
      <dgm:t>
        <a:bodyPr/>
        <a:lstStyle/>
        <a:p>
          <a:r>
            <a:rPr lang="en-US" dirty="0" smtClean="0"/>
            <a:t>Protecting Native Wildlife</a:t>
          </a:r>
          <a:endParaRPr lang="en-US" dirty="0"/>
        </a:p>
      </dgm:t>
    </dgm:pt>
    <dgm:pt modelId="{B647F42E-5A43-4055-9BD8-AF0FC670728D}" type="parTrans" cxnId="{9E10C897-0BFE-4B8D-8927-7FA9F4301C47}">
      <dgm:prSet/>
      <dgm:spPr/>
      <dgm:t>
        <a:bodyPr/>
        <a:lstStyle/>
        <a:p>
          <a:endParaRPr lang="en-US"/>
        </a:p>
      </dgm:t>
    </dgm:pt>
    <dgm:pt modelId="{0DFC7AA1-0B83-4252-9CAB-0AAE072D07F3}" type="sibTrans" cxnId="{9E10C897-0BFE-4B8D-8927-7FA9F4301C47}">
      <dgm:prSet/>
      <dgm:spPr/>
      <dgm:t>
        <a:bodyPr/>
        <a:lstStyle/>
        <a:p>
          <a:endParaRPr lang="en-US"/>
        </a:p>
      </dgm:t>
    </dgm:pt>
    <dgm:pt modelId="{EF03A53D-100C-4F37-8E56-4C3FB02674E0}">
      <dgm:prSet phldrT="[Text]"/>
      <dgm:spPr/>
      <dgm:t>
        <a:bodyPr/>
        <a:lstStyle/>
        <a:p>
          <a:r>
            <a:rPr lang="en-US" dirty="0" smtClean="0"/>
            <a:t>Improved Fish Passage</a:t>
          </a:r>
          <a:endParaRPr lang="en-US" dirty="0"/>
        </a:p>
      </dgm:t>
    </dgm:pt>
    <dgm:pt modelId="{56185FAB-A69F-437C-A9BC-813556D9978E}" type="parTrans" cxnId="{66B18A4E-9898-4903-B01C-4C0E4911243F}">
      <dgm:prSet/>
      <dgm:spPr/>
      <dgm:t>
        <a:bodyPr/>
        <a:lstStyle/>
        <a:p>
          <a:endParaRPr lang="en-US"/>
        </a:p>
      </dgm:t>
    </dgm:pt>
    <dgm:pt modelId="{E33225CA-540F-4732-99F0-503814B23B19}" type="sibTrans" cxnId="{66B18A4E-9898-4903-B01C-4C0E4911243F}">
      <dgm:prSet/>
      <dgm:spPr/>
      <dgm:t>
        <a:bodyPr/>
        <a:lstStyle/>
        <a:p>
          <a:endParaRPr lang="en-US"/>
        </a:p>
      </dgm:t>
    </dgm:pt>
    <dgm:pt modelId="{FBD8997C-CF1F-46AB-A766-E823667B77AE}">
      <dgm:prSet phldrT="[Text]"/>
      <dgm:spPr/>
      <dgm:t>
        <a:bodyPr/>
        <a:lstStyle/>
        <a:p>
          <a:r>
            <a:rPr lang="en-US" dirty="0" smtClean="0"/>
            <a:t>More Scientific Research</a:t>
          </a:r>
          <a:endParaRPr lang="en-US" dirty="0"/>
        </a:p>
      </dgm:t>
    </dgm:pt>
    <dgm:pt modelId="{43D52D7C-F226-4E07-9D70-1B77870FD50B}" type="parTrans" cxnId="{B37DC6F1-19B7-418C-92C3-20C65F208FCB}">
      <dgm:prSet/>
      <dgm:spPr/>
      <dgm:t>
        <a:bodyPr/>
        <a:lstStyle/>
        <a:p>
          <a:endParaRPr lang="en-US"/>
        </a:p>
      </dgm:t>
    </dgm:pt>
    <dgm:pt modelId="{3701339A-D426-488C-BCEF-CFF295337741}" type="sibTrans" cxnId="{B37DC6F1-19B7-418C-92C3-20C65F208FCB}">
      <dgm:prSet/>
      <dgm:spPr/>
      <dgm:t>
        <a:bodyPr/>
        <a:lstStyle/>
        <a:p>
          <a:endParaRPr lang="en-US"/>
        </a:p>
      </dgm:t>
    </dgm:pt>
    <dgm:pt modelId="{BFC4F84C-9EC1-4667-B071-8979E06ADF7E}" type="pres">
      <dgm:prSet presAssocID="{18D88052-F0A8-4525-AE48-BDD02ACF46EB}" presName="linear" presStyleCnt="0">
        <dgm:presLayoutVars>
          <dgm:dir/>
          <dgm:animLvl val="lvl"/>
          <dgm:resizeHandles val="exact"/>
        </dgm:presLayoutVars>
      </dgm:prSet>
      <dgm:spPr/>
      <dgm:t>
        <a:bodyPr/>
        <a:lstStyle/>
        <a:p>
          <a:endParaRPr lang="en-US"/>
        </a:p>
      </dgm:t>
    </dgm:pt>
    <dgm:pt modelId="{88188B74-006A-438F-A837-68DF876A17A5}" type="pres">
      <dgm:prSet presAssocID="{083218D1-4CFD-41E9-886C-4A061648C4BA}" presName="parentLin" presStyleCnt="0"/>
      <dgm:spPr/>
    </dgm:pt>
    <dgm:pt modelId="{98A9F976-8E35-4997-AD9C-125C1F9F06DA}" type="pres">
      <dgm:prSet presAssocID="{083218D1-4CFD-41E9-886C-4A061648C4BA}" presName="parentLeftMargin" presStyleLbl="node1" presStyleIdx="0" presStyleCnt="2"/>
      <dgm:spPr/>
      <dgm:t>
        <a:bodyPr/>
        <a:lstStyle/>
        <a:p>
          <a:endParaRPr lang="en-US"/>
        </a:p>
      </dgm:t>
    </dgm:pt>
    <dgm:pt modelId="{64E3C79E-F8A1-4033-813C-FFE76772730A}" type="pres">
      <dgm:prSet presAssocID="{083218D1-4CFD-41E9-886C-4A061648C4BA}" presName="parentText" presStyleLbl="node1" presStyleIdx="0" presStyleCnt="2">
        <dgm:presLayoutVars>
          <dgm:chMax val="0"/>
          <dgm:bulletEnabled val="1"/>
        </dgm:presLayoutVars>
      </dgm:prSet>
      <dgm:spPr/>
      <dgm:t>
        <a:bodyPr/>
        <a:lstStyle/>
        <a:p>
          <a:endParaRPr lang="en-US"/>
        </a:p>
      </dgm:t>
    </dgm:pt>
    <dgm:pt modelId="{F4DCB5B4-D34E-4B45-8C92-E91FC92BF070}" type="pres">
      <dgm:prSet presAssocID="{083218D1-4CFD-41E9-886C-4A061648C4BA}" presName="negativeSpace" presStyleCnt="0"/>
      <dgm:spPr/>
    </dgm:pt>
    <dgm:pt modelId="{17DDA537-B283-45C2-95FA-9CD3DF22014E}" type="pres">
      <dgm:prSet presAssocID="{083218D1-4CFD-41E9-886C-4A061648C4BA}" presName="childText" presStyleLbl="conFgAcc1" presStyleIdx="0" presStyleCnt="2" custLinFactNeighborX="-1251" custLinFactNeighborY="-25615">
        <dgm:presLayoutVars>
          <dgm:bulletEnabled val="1"/>
        </dgm:presLayoutVars>
      </dgm:prSet>
      <dgm:spPr/>
      <dgm:t>
        <a:bodyPr/>
        <a:lstStyle/>
        <a:p>
          <a:endParaRPr lang="en-US"/>
        </a:p>
      </dgm:t>
    </dgm:pt>
    <dgm:pt modelId="{FEC00298-172F-44E4-9C77-D5A5EDB65F43}" type="pres">
      <dgm:prSet presAssocID="{3F3C351C-A810-4045-8B64-C0D374F7154D}" presName="spaceBetweenRectangles" presStyleCnt="0"/>
      <dgm:spPr/>
    </dgm:pt>
    <dgm:pt modelId="{71DA7FC3-CEE8-401E-8C51-44D366006D4E}" type="pres">
      <dgm:prSet presAssocID="{15EDF7CD-9781-4A8D-9A82-D31AAA0B289B}" presName="parentLin" presStyleCnt="0"/>
      <dgm:spPr/>
    </dgm:pt>
    <dgm:pt modelId="{01D4CC36-3A13-401D-B8F2-C50722C91E91}" type="pres">
      <dgm:prSet presAssocID="{15EDF7CD-9781-4A8D-9A82-D31AAA0B289B}" presName="parentLeftMargin" presStyleLbl="node1" presStyleIdx="0" presStyleCnt="2"/>
      <dgm:spPr/>
      <dgm:t>
        <a:bodyPr/>
        <a:lstStyle/>
        <a:p>
          <a:endParaRPr lang="en-US"/>
        </a:p>
      </dgm:t>
    </dgm:pt>
    <dgm:pt modelId="{65A55DA2-D8E7-42C9-8A02-59B6E5039CF6}" type="pres">
      <dgm:prSet presAssocID="{15EDF7CD-9781-4A8D-9A82-D31AAA0B289B}" presName="parentText" presStyleLbl="node1" presStyleIdx="1" presStyleCnt="2">
        <dgm:presLayoutVars>
          <dgm:chMax val="0"/>
          <dgm:bulletEnabled val="1"/>
        </dgm:presLayoutVars>
      </dgm:prSet>
      <dgm:spPr/>
      <dgm:t>
        <a:bodyPr/>
        <a:lstStyle/>
        <a:p>
          <a:endParaRPr lang="en-US"/>
        </a:p>
      </dgm:t>
    </dgm:pt>
    <dgm:pt modelId="{E025083F-2454-401F-BC72-89D2396A52F5}" type="pres">
      <dgm:prSet presAssocID="{15EDF7CD-9781-4A8D-9A82-D31AAA0B289B}" presName="negativeSpace" presStyleCnt="0"/>
      <dgm:spPr/>
    </dgm:pt>
    <dgm:pt modelId="{1A1C32DA-7B98-4B60-9D79-03AA0404ED88}" type="pres">
      <dgm:prSet presAssocID="{15EDF7CD-9781-4A8D-9A82-D31AAA0B289B}" presName="childText" presStyleLbl="conFgAcc1" presStyleIdx="1" presStyleCnt="2">
        <dgm:presLayoutVars>
          <dgm:bulletEnabled val="1"/>
        </dgm:presLayoutVars>
      </dgm:prSet>
      <dgm:spPr/>
      <dgm:t>
        <a:bodyPr/>
        <a:lstStyle/>
        <a:p>
          <a:endParaRPr lang="en-US"/>
        </a:p>
      </dgm:t>
    </dgm:pt>
  </dgm:ptLst>
  <dgm:cxnLst>
    <dgm:cxn modelId="{506656EC-9A05-4640-84A1-C11D97D0AAFD}" srcId="{18D88052-F0A8-4525-AE48-BDD02ACF46EB}" destId="{083218D1-4CFD-41E9-886C-4A061648C4BA}" srcOrd="0" destOrd="0" parTransId="{CD20AACD-E905-4647-B0C9-41E16614DFB4}" sibTransId="{3F3C351C-A810-4045-8B64-C0D374F7154D}"/>
    <dgm:cxn modelId="{53984068-00CE-4683-8408-B0DDA4AD387B}" type="presOf" srcId="{15EDF7CD-9781-4A8D-9A82-D31AAA0B289B}" destId="{01D4CC36-3A13-401D-B8F2-C50722C91E91}" srcOrd="0" destOrd="0" presId="urn:microsoft.com/office/officeart/2005/8/layout/list1"/>
    <dgm:cxn modelId="{BA36AFFF-31DD-48A3-A00B-B81244A9B2FC}" type="presOf" srcId="{FBD8997C-CF1F-46AB-A766-E823667B77AE}" destId="{1A1C32DA-7B98-4B60-9D79-03AA0404ED88}" srcOrd="0" destOrd="1" presId="urn:microsoft.com/office/officeart/2005/8/layout/list1"/>
    <dgm:cxn modelId="{9E10C897-0BFE-4B8D-8927-7FA9F4301C47}" srcId="{083218D1-4CFD-41E9-886C-4A061648C4BA}" destId="{6F1622EB-833B-40F1-9905-2A0D037F112D}" srcOrd="0" destOrd="0" parTransId="{B647F42E-5A43-4055-9BD8-AF0FC670728D}" sibTransId="{0DFC7AA1-0B83-4252-9CAB-0AAE072D07F3}"/>
    <dgm:cxn modelId="{C511943D-6872-4FEA-BAB7-4653523ACBB3}" type="presOf" srcId="{6F1622EB-833B-40F1-9905-2A0D037F112D}" destId="{17DDA537-B283-45C2-95FA-9CD3DF22014E}" srcOrd="0" destOrd="0" presId="urn:microsoft.com/office/officeart/2005/8/layout/list1"/>
    <dgm:cxn modelId="{6E1789E8-96E2-4886-AD0B-6A2A344BDD23}" type="presOf" srcId="{EF03A53D-100C-4F37-8E56-4C3FB02674E0}" destId="{1A1C32DA-7B98-4B60-9D79-03AA0404ED88}" srcOrd="0" destOrd="0" presId="urn:microsoft.com/office/officeart/2005/8/layout/list1"/>
    <dgm:cxn modelId="{B37DC6F1-19B7-418C-92C3-20C65F208FCB}" srcId="{15EDF7CD-9781-4A8D-9A82-D31AAA0B289B}" destId="{FBD8997C-CF1F-46AB-A766-E823667B77AE}" srcOrd="1" destOrd="0" parTransId="{43D52D7C-F226-4E07-9D70-1B77870FD50B}" sibTransId="{3701339A-D426-488C-BCEF-CFF295337741}"/>
    <dgm:cxn modelId="{0365A9A1-466A-4E6D-A9CE-26E226BAD2E5}" type="presOf" srcId="{15EDF7CD-9781-4A8D-9A82-D31AAA0B289B}" destId="{65A55DA2-D8E7-42C9-8A02-59B6E5039CF6}" srcOrd="1" destOrd="0" presId="urn:microsoft.com/office/officeart/2005/8/layout/list1"/>
    <dgm:cxn modelId="{1ABDD6AB-7731-4116-A142-DFAA12903C7F}" type="presOf" srcId="{083218D1-4CFD-41E9-886C-4A061648C4BA}" destId="{98A9F976-8E35-4997-AD9C-125C1F9F06DA}" srcOrd="0" destOrd="0" presId="urn:microsoft.com/office/officeart/2005/8/layout/list1"/>
    <dgm:cxn modelId="{AF470601-5D31-40FB-A793-1A6A4D9FD6A5}" type="presOf" srcId="{083218D1-4CFD-41E9-886C-4A061648C4BA}" destId="{64E3C79E-F8A1-4033-813C-FFE76772730A}" srcOrd="1" destOrd="0" presId="urn:microsoft.com/office/officeart/2005/8/layout/list1"/>
    <dgm:cxn modelId="{D1178042-2B13-4735-BF28-02F9A7AC9F4D}" type="presOf" srcId="{18D88052-F0A8-4525-AE48-BDD02ACF46EB}" destId="{BFC4F84C-9EC1-4667-B071-8979E06ADF7E}" srcOrd="0" destOrd="0" presId="urn:microsoft.com/office/officeart/2005/8/layout/list1"/>
    <dgm:cxn modelId="{D80B4184-73FD-4FC5-B4F7-4B7A932000CB}" srcId="{18D88052-F0A8-4525-AE48-BDD02ACF46EB}" destId="{15EDF7CD-9781-4A8D-9A82-D31AAA0B289B}" srcOrd="1" destOrd="0" parTransId="{11238E23-B183-421E-9ED5-1944976A10D2}" sibTransId="{19D5DC2F-E6BA-4E02-B369-C6FDFFE733E2}"/>
    <dgm:cxn modelId="{66B18A4E-9898-4903-B01C-4C0E4911243F}" srcId="{15EDF7CD-9781-4A8D-9A82-D31AAA0B289B}" destId="{EF03A53D-100C-4F37-8E56-4C3FB02674E0}" srcOrd="0" destOrd="0" parTransId="{56185FAB-A69F-437C-A9BC-813556D9978E}" sibTransId="{E33225CA-540F-4732-99F0-503814B23B19}"/>
    <dgm:cxn modelId="{2917E0CA-37F4-4890-B37B-6355875768B0}" type="presParOf" srcId="{BFC4F84C-9EC1-4667-B071-8979E06ADF7E}" destId="{88188B74-006A-438F-A837-68DF876A17A5}" srcOrd="0" destOrd="0" presId="urn:microsoft.com/office/officeart/2005/8/layout/list1"/>
    <dgm:cxn modelId="{52195223-0CBD-4C7F-A54A-1B2B86D2D086}" type="presParOf" srcId="{88188B74-006A-438F-A837-68DF876A17A5}" destId="{98A9F976-8E35-4997-AD9C-125C1F9F06DA}" srcOrd="0" destOrd="0" presId="urn:microsoft.com/office/officeart/2005/8/layout/list1"/>
    <dgm:cxn modelId="{60566CDD-489B-4A18-A780-D1EADE025BB9}" type="presParOf" srcId="{88188B74-006A-438F-A837-68DF876A17A5}" destId="{64E3C79E-F8A1-4033-813C-FFE76772730A}" srcOrd="1" destOrd="0" presId="urn:microsoft.com/office/officeart/2005/8/layout/list1"/>
    <dgm:cxn modelId="{186C08D3-A16B-481E-97A3-2A3C924C7ED9}" type="presParOf" srcId="{BFC4F84C-9EC1-4667-B071-8979E06ADF7E}" destId="{F4DCB5B4-D34E-4B45-8C92-E91FC92BF070}" srcOrd="1" destOrd="0" presId="urn:microsoft.com/office/officeart/2005/8/layout/list1"/>
    <dgm:cxn modelId="{DBA7519F-071E-4452-A50A-B95377561F3B}" type="presParOf" srcId="{BFC4F84C-9EC1-4667-B071-8979E06ADF7E}" destId="{17DDA537-B283-45C2-95FA-9CD3DF22014E}" srcOrd="2" destOrd="0" presId="urn:microsoft.com/office/officeart/2005/8/layout/list1"/>
    <dgm:cxn modelId="{E479D64E-35E9-49D2-81E1-750A9660BABF}" type="presParOf" srcId="{BFC4F84C-9EC1-4667-B071-8979E06ADF7E}" destId="{FEC00298-172F-44E4-9C77-D5A5EDB65F43}" srcOrd="3" destOrd="0" presId="urn:microsoft.com/office/officeart/2005/8/layout/list1"/>
    <dgm:cxn modelId="{BA9805DE-006F-4018-B6FA-F92A83B17791}" type="presParOf" srcId="{BFC4F84C-9EC1-4667-B071-8979E06ADF7E}" destId="{71DA7FC3-CEE8-401E-8C51-44D366006D4E}" srcOrd="4" destOrd="0" presId="urn:microsoft.com/office/officeart/2005/8/layout/list1"/>
    <dgm:cxn modelId="{5AC24CB9-9B6E-4370-A5F0-0E77E8B73C07}" type="presParOf" srcId="{71DA7FC3-CEE8-401E-8C51-44D366006D4E}" destId="{01D4CC36-3A13-401D-B8F2-C50722C91E91}" srcOrd="0" destOrd="0" presId="urn:microsoft.com/office/officeart/2005/8/layout/list1"/>
    <dgm:cxn modelId="{DD0710E9-D757-4F61-A56B-66B7401798F8}" type="presParOf" srcId="{71DA7FC3-CEE8-401E-8C51-44D366006D4E}" destId="{65A55DA2-D8E7-42C9-8A02-59B6E5039CF6}" srcOrd="1" destOrd="0" presId="urn:microsoft.com/office/officeart/2005/8/layout/list1"/>
    <dgm:cxn modelId="{513D250C-4B9F-4977-B754-7C5FB0C1B636}" type="presParOf" srcId="{BFC4F84C-9EC1-4667-B071-8979E06ADF7E}" destId="{E025083F-2454-401F-BC72-89D2396A52F5}" srcOrd="5" destOrd="0" presId="urn:microsoft.com/office/officeart/2005/8/layout/list1"/>
    <dgm:cxn modelId="{7887740B-8990-497A-8B79-6739689DC788}" type="presParOf" srcId="{BFC4F84C-9EC1-4667-B071-8979E06ADF7E}" destId="{1A1C32DA-7B98-4B60-9D79-03AA0404ED8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D88052-F0A8-4525-AE48-BDD02ACF46E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83218D1-4CFD-41E9-886C-4A061648C4BA}">
      <dgm:prSet phldrT="[Text]"/>
      <dgm:spPr/>
      <dgm:t>
        <a:bodyPr/>
        <a:lstStyle/>
        <a:p>
          <a:r>
            <a:rPr lang="en-US" dirty="0" smtClean="0"/>
            <a:t>Primary Concern</a:t>
          </a:r>
          <a:endParaRPr lang="en-US" dirty="0"/>
        </a:p>
      </dgm:t>
    </dgm:pt>
    <dgm:pt modelId="{CD20AACD-E905-4647-B0C9-41E16614DFB4}" type="parTrans" cxnId="{506656EC-9A05-4640-84A1-C11D97D0AAFD}">
      <dgm:prSet/>
      <dgm:spPr/>
      <dgm:t>
        <a:bodyPr/>
        <a:lstStyle/>
        <a:p>
          <a:endParaRPr lang="en-US"/>
        </a:p>
      </dgm:t>
    </dgm:pt>
    <dgm:pt modelId="{3F3C351C-A810-4045-8B64-C0D374F7154D}" type="sibTrans" cxnId="{506656EC-9A05-4640-84A1-C11D97D0AAFD}">
      <dgm:prSet/>
      <dgm:spPr/>
      <dgm:t>
        <a:bodyPr/>
        <a:lstStyle/>
        <a:p>
          <a:endParaRPr lang="en-US"/>
        </a:p>
      </dgm:t>
    </dgm:pt>
    <dgm:pt modelId="{15EDF7CD-9781-4A8D-9A82-D31AAA0B289B}">
      <dgm:prSet phldrT="[Text]"/>
      <dgm:spPr/>
      <dgm:t>
        <a:bodyPr/>
        <a:lstStyle/>
        <a:p>
          <a:r>
            <a:rPr lang="en-US" dirty="0" smtClean="0"/>
            <a:t>Secondary Needs</a:t>
          </a:r>
          <a:endParaRPr lang="en-US" dirty="0"/>
        </a:p>
      </dgm:t>
    </dgm:pt>
    <dgm:pt modelId="{11238E23-B183-421E-9ED5-1944976A10D2}" type="parTrans" cxnId="{D80B4184-73FD-4FC5-B4F7-4B7A932000CB}">
      <dgm:prSet/>
      <dgm:spPr/>
      <dgm:t>
        <a:bodyPr/>
        <a:lstStyle/>
        <a:p>
          <a:endParaRPr lang="en-US"/>
        </a:p>
      </dgm:t>
    </dgm:pt>
    <dgm:pt modelId="{19D5DC2F-E6BA-4E02-B369-C6FDFFE733E2}" type="sibTrans" cxnId="{D80B4184-73FD-4FC5-B4F7-4B7A932000CB}">
      <dgm:prSet/>
      <dgm:spPr/>
      <dgm:t>
        <a:bodyPr/>
        <a:lstStyle/>
        <a:p>
          <a:endParaRPr lang="en-US"/>
        </a:p>
      </dgm:t>
    </dgm:pt>
    <dgm:pt modelId="{6F1622EB-833B-40F1-9905-2A0D037F112D}">
      <dgm:prSet phldrT="[Text]"/>
      <dgm:spPr/>
      <dgm:t>
        <a:bodyPr/>
        <a:lstStyle/>
        <a:p>
          <a:r>
            <a:rPr lang="en-US" dirty="0" smtClean="0"/>
            <a:t>Tourist Appeal</a:t>
          </a:r>
          <a:endParaRPr lang="en-US" dirty="0"/>
        </a:p>
      </dgm:t>
    </dgm:pt>
    <dgm:pt modelId="{B647F42E-5A43-4055-9BD8-AF0FC670728D}" type="parTrans" cxnId="{9E10C897-0BFE-4B8D-8927-7FA9F4301C47}">
      <dgm:prSet/>
      <dgm:spPr/>
      <dgm:t>
        <a:bodyPr/>
        <a:lstStyle/>
        <a:p>
          <a:endParaRPr lang="en-US"/>
        </a:p>
      </dgm:t>
    </dgm:pt>
    <dgm:pt modelId="{0DFC7AA1-0B83-4252-9CAB-0AAE072D07F3}" type="sibTrans" cxnId="{9E10C897-0BFE-4B8D-8927-7FA9F4301C47}">
      <dgm:prSet/>
      <dgm:spPr/>
      <dgm:t>
        <a:bodyPr/>
        <a:lstStyle/>
        <a:p>
          <a:endParaRPr lang="en-US"/>
        </a:p>
      </dgm:t>
    </dgm:pt>
    <dgm:pt modelId="{EF03A53D-100C-4F37-8E56-4C3FB02674E0}">
      <dgm:prSet phldrT="[Text]"/>
      <dgm:spPr/>
      <dgm:t>
        <a:bodyPr/>
        <a:lstStyle/>
        <a:p>
          <a:r>
            <a:rPr lang="en-US" dirty="0" smtClean="0"/>
            <a:t>Accessibility of Roads</a:t>
          </a:r>
          <a:endParaRPr lang="en-US" dirty="0"/>
        </a:p>
      </dgm:t>
    </dgm:pt>
    <dgm:pt modelId="{56185FAB-A69F-437C-A9BC-813556D9978E}" type="parTrans" cxnId="{66B18A4E-9898-4903-B01C-4C0E4911243F}">
      <dgm:prSet/>
      <dgm:spPr/>
      <dgm:t>
        <a:bodyPr/>
        <a:lstStyle/>
        <a:p>
          <a:endParaRPr lang="en-US"/>
        </a:p>
      </dgm:t>
    </dgm:pt>
    <dgm:pt modelId="{E33225CA-540F-4732-99F0-503814B23B19}" type="sibTrans" cxnId="{66B18A4E-9898-4903-B01C-4C0E4911243F}">
      <dgm:prSet/>
      <dgm:spPr/>
      <dgm:t>
        <a:bodyPr/>
        <a:lstStyle/>
        <a:p>
          <a:endParaRPr lang="en-US"/>
        </a:p>
      </dgm:t>
    </dgm:pt>
    <dgm:pt modelId="{639BF7D0-7ED6-4E29-83D4-D2A382625915}">
      <dgm:prSet phldrT="[Text]"/>
      <dgm:spPr/>
      <dgm:t>
        <a:bodyPr/>
        <a:lstStyle/>
        <a:p>
          <a:r>
            <a:rPr lang="en-US" dirty="0" smtClean="0"/>
            <a:t>Environmental Preservation</a:t>
          </a:r>
          <a:endParaRPr lang="en-US" dirty="0"/>
        </a:p>
      </dgm:t>
    </dgm:pt>
    <dgm:pt modelId="{402F317C-44D1-4433-87DC-6F3B56BB93C7}" type="sibTrans" cxnId="{FF401951-F95F-444F-833D-600264FBC2DE}">
      <dgm:prSet/>
      <dgm:spPr/>
      <dgm:t>
        <a:bodyPr/>
        <a:lstStyle/>
        <a:p>
          <a:endParaRPr lang="en-US"/>
        </a:p>
      </dgm:t>
    </dgm:pt>
    <dgm:pt modelId="{5736E9D0-451E-4AD7-9547-6F34E81F0D4B}" type="parTrans" cxnId="{FF401951-F95F-444F-833D-600264FBC2DE}">
      <dgm:prSet/>
      <dgm:spPr/>
      <dgm:t>
        <a:bodyPr/>
        <a:lstStyle/>
        <a:p>
          <a:endParaRPr lang="en-US"/>
        </a:p>
      </dgm:t>
    </dgm:pt>
    <dgm:pt modelId="{F7960E23-ACF3-42EB-9318-9A30DF9D44B1}">
      <dgm:prSet phldrT="[Text]"/>
      <dgm:spPr/>
      <dgm:t>
        <a:bodyPr/>
        <a:lstStyle/>
        <a:p>
          <a:r>
            <a:rPr lang="en-US" dirty="0" smtClean="0"/>
            <a:t>Protection of the Regional Economy</a:t>
          </a:r>
          <a:endParaRPr lang="en-US" dirty="0"/>
        </a:p>
      </dgm:t>
    </dgm:pt>
    <dgm:pt modelId="{52CDB976-FE68-4650-9527-860FFB06AFE4}" type="parTrans" cxnId="{055AEE99-DDE0-4134-9041-20E9F464FB7A}">
      <dgm:prSet/>
      <dgm:spPr/>
      <dgm:t>
        <a:bodyPr/>
        <a:lstStyle/>
        <a:p>
          <a:endParaRPr lang="en-US"/>
        </a:p>
      </dgm:t>
    </dgm:pt>
    <dgm:pt modelId="{BE35FE3A-CA68-4031-99C4-265F9836E406}" type="sibTrans" cxnId="{055AEE99-DDE0-4134-9041-20E9F464FB7A}">
      <dgm:prSet/>
      <dgm:spPr/>
      <dgm:t>
        <a:bodyPr/>
        <a:lstStyle/>
        <a:p>
          <a:endParaRPr lang="en-US"/>
        </a:p>
      </dgm:t>
    </dgm:pt>
    <dgm:pt modelId="{BFC4F84C-9EC1-4667-B071-8979E06ADF7E}" type="pres">
      <dgm:prSet presAssocID="{18D88052-F0A8-4525-AE48-BDD02ACF46EB}" presName="linear" presStyleCnt="0">
        <dgm:presLayoutVars>
          <dgm:dir/>
          <dgm:animLvl val="lvl"/>
          <dgm:resizeHandles val="exact"/>
        </dgm:presLayoutVars>
      </dgm:prSet>
      <dgm:spPr/>
      <dgm:t>
        <a:bodyPr/>
        <a:lstStyle/>
        <a:p>
          <a:endParaRPr lang="en-US"/>
        </a:p>
      </dgm:t>
    </dgm:pt>
    <dgm:pt modelId="{88188B74-006A-438F-A837-68DF876A17A5}" type="pres">
      <dgm:prSet presAssocID="{083218D1-4CFD-41E9-886C-4A061648C4BA}" presName="parentLin" presStyleCnt="0"/>
      <dgm:spPr/>
      <dgm:t>
        <a:bodyPr/>
        <a:lstStyle/>
        <a:p>
          <a:endParaRPr lang="en-US"/>
        </a:p>
      </dgm:t>
    </dgm:pt>
    <dgm:pt modelId="{98A9F976-8E35-4997-AD9C-125C1F9F06DA}" type="pres">
      <dgm:prSet presAssocID="{083218D1-4CFD-41E9-886C-4A061648C4BA}" presName="parentLeftMargin" presStyleLbl="node1" presStyleIdx="0" presStyleCnt="2"/>
      <dgm:spPr/>
      <dgm:t>
        <a:bodyPr/>
        <a:lstStyle/>
        <a:p>
          <a:endParaRPr lang="en-US"/>
        </a:p>
      </dgm:t>
    </dgm:pt>
    <dgm:pt modelId="{64E3C79E-F8A1-4033-813C-FFE76772730A}" type="pres">
      <dgm:prSet presAssocID="{083218D1-4CFD-41E9-886C-4A061648C4BA}" presName="parentText" presStyleLbl="node1" presStyleIdx="0" presStyleCnt="2" custLinFactNeighborY="-2495">
        <dgm:presLayoutVars>
          <dgm:chMax val="0"/>
          <dgm:bulletEnabled val="1"/>
        </dgm:presLayoutVars>
      </dgm:prSet>
      <dgm:spPr/>
      <dgm:t>
        <a:bodyPr/>
        <a:lstStyle/>
        <a:p>
          <a:endParaRPr lang="en-US"/>
        </a:p>
      </dgm:t>
    </dgm:pt>
    <dgm:pt modelId="{F4DCB5B4-D34E-4B45-8C92-E91FC92BF070}" type="pres">
      <dgm:prSet presAssocID="{083218D1-4CFD-41E9-886C-4A061648C4BA}" presName="negativeSpace" presStyleCnt="0"/>
      <dgm:spPr/>
      <dgm:t>
        <a:bodyPr/>
        <a:lstStyle/>
        <a:p>
          <a:endParaRPr lang="en-US"/>
        </a:p>
      </dgm:t>
    </dgm:pt>
    <dgm:pt modelId="{17DDA537-B283-45C2-95FA-9CD3DF22014E}" type="pres">
      <dgm:prSet presAssocID="{083218D1-4CFD-41E9-886C-4A061648C4BA}" presName="childText" presStyleLbl="conFgAcc1" presStyleIdx="0" presStyleCnt="2" custLinFactNeighborX="-1251" custLinFactNeighborY="-25615">
        <dgm:presLayoutVars>
          <dgm:bulletEnabled val="1"/>
        </dgm:presLayoutVars>
      </dgm:prSet>
      <dgm:spPr/>
      <dgm:t>
        <a:bodyPr/>
        <a:lstStyle/>
        <a:p>
          <a:endParaRPr lang="en-US"/>
        </a:p>
      </dgm:t>
    </dgm:pt>
    <dgm:pt modelId="{FEC00298-172F-44E4-9C77-D5A5EDB65F43}" type="pres">
      <dgm:prSet presAssocID="{3F3C351C-A810-4045-8B64-C0D374F7154D}" presName="spaceBetweenRectangles" presStyleCnt="0"/>
      <dgm:spPr/>
      <dgm:t>
        <a:bodyPr/>
        <a:lstStyle/>
        <a:p>
          <a:endParaRPr lang="en-US"/>
        </a:p>
      </dgm:t>
    </dgm:pt>
    <dgm:pt modelId="{71DA7FC3-CEE8-401E-8C51-44D366006D4E}" type="pres">
      <dgm:prSet presAssocID="{15EDF7CD-9781-4A8D-9A82-D31AAA0B289B}" presName="parentLin" presStyleCnt="0"/>
      <dgm:spPr/>
      <dgm:t>
        <a:bodyPr/>
        <a:lstStyle/>
        <a:p>
          <a:endParaRPr lang="en-US"/>
        </a:p>
      </dgm:t>
    </dgm:pt>
    <dgm:pt modelId="{01D4CC36-3A13-401D-B8F2-C50722C91E91}" type="pres">
      <dgm:prSet presAssocID="{15EDF7CD-9781-4A8D-9A82-D31AAA0B289B}" presName="parentLeftMargin" presStyleLbl="node1" presStyleIdx="0" presStyleCnt="2"/>
      <dgm:spPr/>
      <dgm:t>
        <a:bodyPr/>
        <a:lstStyle/>
        <a:p>
          <a:endParaRPr lang="en-US"/>
        </a:p>
      </dgm:t>
    </dgm:pt>
    <dgm:pt modelId="{65A55DA2-D8E7-42C9-8A02-59B6E5039CF6}" type="pres">
      <dgm:prSet presAssocID="{15EDF7CD-9781-4A8D-9A82-D31AAA0B289B}" presName="parentText" presStyleLbl="node1" presStyleIdx="1" presStyleCnt="2">
        <dgm:presLayoutVars>
          <dgm:chMax val="0"/>
          <dgm:bulletEnabled val="1"/>
        </dgm:presLayoutVars>
      </dgm:prSet>
      <dgm:spPr/>
      <dgm:t>
        <a:bodyPr/>
        <a:lstStyle/>
        <a:p>
          <a:endParaRPr lang="en-US"/>
        </a:p>
      </dgm:t>
    </dgm:pt>
    <dgm:pt modelId="{E025083F-2454-401F-BC72-89D2396A52F5}" type="pres">
      <dgm:prSet presAssocID="{15EDF7CD-9781-4A8D-9A82-D31AAA0B289B}" presName="negativeSpace" presStyleCnt="0"/>
      <dgm:spPr/>
      <dgm:t>
        <a:bodyPr/>
        <a:lstStyle/>
        <a:p>
          <a:endParaRPr lang="en-US"/>
        </a:p>
      </dgm:t>
    </dgm:pt>
    <dgm:pt modelId="{1A1C32DA-7B98-4B60-9D79-03AA0404ED88}" type="pres">
      <dgm:prSet presAssocID="{15EDF7CD-9781-4A8D-9A82-D31AAA0B289B}" presName="childText" presStyleLbl="conFgAcc1" presStyleIdx="1" presStyleCnt="2">
        <dgm:presLayoutVars>
          <dgm:bulletEnabled val="1"/>
        </dgm:presLayoutVars>
      </dgm:prSet>
      <dgm:spPr/>
      <dgm:t>
        <a:bodyPr/>
        <a:lstStyle/>
        <a:p>
          <a:endParaRPr lang="en-US"/>
        </a:p>
      </dgm:t>
    </dgm:pt>
  </dgm:ptLst>
  <dgm:cxnLst>
    <dgm:cxn modelId="{81990266-4213-4AAA-9D89-DE0E6B5FEA5F}" type="presOf" srcId="{F7960E23-ACF3-42EB-9318-9A30DF9D44B1}" destId="{17DDA537-B283-45C2-95FA-9CD3DF22014E}" srcOrd="0" destOrd="1" presId="urn:microsoft.com/office/officeart/2005/8/layout/list1"/>
    <dgm:cxn modelId="{A7354D2B-B2AB-44C7-B25E-C034F5225730}" type="presOf" srcId="{15EDF7CD-9781-4A8D-9A82-D31AAA0B289B}" destId="{01D4CC36-3A13-401D-B8F2-C50722C91E91}" srcOrd="0" destOrd="0" presId="urn:microsoft.com/office/officeart/2005/8/layout/list1"/>
    <dgm:cxn modelId="{06E81653-2F9D-490D-BD8C-E99710545C1D}" type="presOf" srcId="{18D88052-F0A8-4525-AE48-BDD02ACF46EB}" destId="{BFC4F84C-9EC1-4667-B071-8979E06ADF7E}" srcOrd="0" destOrd="0" presId="urn:microsoft.com/office/officeart/2005/8/layout/list1"/>
    <dgm:cxn modelId="{055AEE99-DDE0-4134-9041-20E9F464FB7A}" srcId="{083218D1-4CFD-41E9-886C-4A061648C4BA}" destId="{F7960E23-ACF3-42EB-9318-9A30DF9D44B1}" srcOrd="1" destOrd="0" parTransId="{52CDB976-FE68-4650-9527-860FFB06AFE4}" sibTransId="{BE35FE3A-CA68-4031-99C4-265F9836E406}"/>
    <dgm:cxn modelId="{B2DF0148-8E04-4161-BA08-6975134FB2F9}" type="presOf" srcId="{15EDF7CD-9781-4A8D-9A82-D31AAA0B289B}" destId="{65A55DA2-D8E7-42C9-8A02-59B6E5039CF6}" srcOrd="1" destOrd="0" presId="urn:microsoft.com/office/officeart/2005/8/layout/list1"/>
    <dgm:cxn modelId="{974EB710-F878-4E83-AFDD-8701991C8470}" type="presOf" srcId="{6F1622EB-833B-40F1-9905-2A0D037F112D}" destId="{17DDA537-B283-45C2-95FA-9CD3DF22014E}" srcOrd="0" destOrd="0" presId="urn:microsoft.com/office/officeart/2005/8/layout/list1"/>
    <dgm:cxn modelId="{506656EC-9A05-4640-84A1-C11D97D0AAFD}" srcId="{18D88052-F0A8-4525-AE48-BDD02ACF46EB}" destId="{083218D1-4CFD-41E9-886C-4A061648C4BA}" srcOrd="0" destOrd="0" parTransId="{CD20AACD-E905-4647-B0C9-41E16614DFB4}" sibTransId="{3F3C351C-A810-4045-8B64-C0D374F7154D}"/>
    <dgm:cxn modelId="{74E559D6-5D47-4244-85D4-AAF25BC407BC}" type="presOf" srcId="{EF03A53D-100C-4F37-8E56-4C3FB02674E0}" destId="{1A1C32DA-7B98-4B60-9D79-03AA0404ED88}" srcOrd="0" destOrd="0" presId="urn:microsoft.com/office/officeart/2005/8/layout/list1"/>
    <dgm:cxn modelId="{9E10C897-0BFE-4B8D-8927-7FA9F4301C47}" srcId="{083218D1-4CFD-41E9-886C-4A061648C4BA}" destId="{6F1622EB-833B-40F1-9905-2A0D037F112D}" srcOrd="0" destOrd="0" parTransId="{B647F42E-5A43-4055-9BD8-AF0FC670728D}" sibTransId="{0DFC7AA1-0B83-4252-9CAB-0AAE072D07F3}"/>
    <dgm:cxn modelId="{0D8D9BA6-A783-429B-88F1-3BAF4342C7E1}" type="presOf" srcId="{083218D1-4CFD-41E9-886C-4A061648C4BA}" destId="{64E3C79E-F8A1-4033-813C-FFE76772730A}" srcOrd="1" destOrd="0" presId="urn:microsoft.com/office/officeart/2005/8/layout/list1"/>
    <dgm:cxn modelId="{FF401951-F95F-444F-833D-600264FBC2DE}" srcId="{15EDF7CD-9781-4A8D-9A82-D31AAA0B289B}" destId="{639BF7D0-7ED6-4E29-83D4-D2A382625915}" srcOrd="1" destOrd="0" parTransId="{5736E9D0-451E-4AD7-9547-6F34E81F0D4B}" sibTransId="{402F317C-44D1-4433-87DC-6F3B56BB93C7}"/>
    <dgm:cxn modelId="{97746140-4F40-4A9D-BBB5-B1785B81B773}" type="presOf" srcId="{639BF7D0-7ED6-4E29-83D4-D2A382625915}" destId="{1A1C32DA-7B98-4B60-9D79-03AA0404ED88}" srcOrd="0" destOrd="1" presId="urn:microsoft.com/office/officeart/2005/8/layout/list1"/>
    <dgm:cxn modelId="{07A7EFB4-C0CB-4100-82D7-5C409C77B142}" type="presOf" srcId="{083218D1-4CFD-41E9-886C-4A061648C4BA}" destId="{98A9F976-8E35-4997-AD9C-125C1F9F06DA}" srcOrd="0" destOrd="0" presId="urn:microsoft.com/office/officeart/2005/8/layout/list1"/>
    <dgm:cxn modelId="{D80B4184-73FD-4FC5-B4F7-4B7A932000CB}" srcId="{18D88052-F0A8-4525-AE48-BDD02ACF46EB}" destId="{15EDF7CD-9781-4A8D-9A82-D31AAA0B289B}" srcOrd="1" destOrd="0" parTransId="{11238E23-B183-421E-9ED5-1944976A10D2}" sibTransId="{19D5DC2F-E6BA-4E02-B369-C6FDFFE733E2}"/>
    <dgm:cxn modelId="{66B18A4E-9898-4903-B01C-4C0E4911243F}" srcId="{15EDF7CD-9781-4A8D-9A82-D31AAA0B289B}" destId="{EF03A53D-100C-4F37-8E56-4C3FB02674E0}" srcOrd="0" destOrd="0" parTransId="{56185FAB-A69F-437C-A9BC-813556D9978E}" sibTransId="{E33225CA-540F-4732-99F0-503814B23B19}"/>
    <dgm:cxn modelId="{30E33FE7-A13E-4EA3-B196-880FB00D5E72}" type="presParOf" srcId="{BFC4F84C-9EC1-4667-B071-8979E06ADF7E}" destId="{88188B74-006A-438F-A837-68DF876A17A5}" srcOrd="0" destOrd="0" presId="urn:microsoft.com/office/officeart/2005/8/layout/list1"/>
    <dgm:cxn modelId="{C750FD0D-456E-4D0E-B5D2-B354C7C79F60}" type="presParOf" srcId="{88188B74-006A-438F-A837-68DF876A17A5}" destId="{98A9F976-8E35-4997-AD9C-125C1F9F06DA}" srcOrd="0" destOrd="0" presId="urn:microsoft.com/office/officeart/2005/8/layout/list1"/>
    <dgm:cxn modelId="{BA0653A7-764B-4798-97E1-1AD03784EC06}" type="presParOf" srcId="{88188B74-006A-438F-A837-68DF876A17A5}" destId="{64E3C79E-F8A1-4033-813C-FFE76772730A}" srcOrd="1" destOrd="0" presId="urn:microsoft.com/office/officeart/2005/8/layout/list1"/>
    <dgm:cxn modelId="{03F1689C-58E1-4703-93C1-C3F1B3B90753}" type="presParOf" srcId="{BFC4F84C-9EC1-4667-B071-8979E06ADF7E}" destId="{F4DCB5B4-D34E-4B45-8C92-E91FC92BF070}" srcOrd="1" destOrd="0" presId="urn:microsoft.com/office/officeart/2005/8/layout/list1"/>
    <dgm:cxn modelId="{36E6FEE6-B85C-47E2-9403-ABDE1BDB2B0E}" type="presParOf" srcId="{BFC4F84C-9EC1-4667-B071-8979E06ADF7E}" destId="{17DDA537-B283-45C2-95FA-9CD3DF22014E}" srcOrd="2" destOrd="0" presId="urn:microsoft.com/office/officeart/2005/8/layout/list1"/>
    <dgm:cxn modelId="{C3F6AE24-005A-462B-8FF6-044A3AF3EE2C}" type="presParOf" srcId="{BFC4F84C-9EC1-4667-B071-8979E06ADF7E}" destId="{FEC00298-172F-44E4-9C77-D5A5EDB65F43}" srcOrd="3" destOrd="0" presId="urn:microsoft.com/office/officeart/2005/8/layout/list1"/>
    <dgm:cxn modelId="{A70A64A8-76A2-434C-A2C8-85ABE5A3750C}" type="presParOf" srcId="{BFC4F84C-9EC1-4667-B071-8979E06ADF7E}" destId="{71DA7FC3-CEE8-401E-8C51-44D366006D4E}" srcOrd="4" destOrd="0" presId="urn:microsoft.com/office/officeart/2005/8/layout/list1"/>
    <dgm:cxn modelId="{36C50E43-C108-4E28-BB92-46228465FDD9}" type="presParOf" srcId="{71DA7FC3-CEE8-401E-8C51-44D366006D4E}" destId="{01D4CC36-3A13-401D-B8F2-C50722C91E91}" srcOrd="0" destOrd="0" presId="urn:microsoft.com/office/officeart/2005/8/layout/list1"/>
    <dgm:cxn modelId="{F2B89194-7DB3-46B4-83E6-B4870D308EE2}" type="presParOf" srcId="{71DA7FC3-CEE8-401E-8C51-44D366006D4E}" destId="{65A55DA2-D8E7-42C9-8A02-59B6E5039CF6}" srcOrd="1" destOrd="0" presId="urn:microsoft.com/office/officeart/2005/8/layout/list1"/>
    <dgm:cxn modelId="{0BECE418-FA28-41B3-8A2A-4858832626CE}" type="presParOf" srcId="{BFC4F84C-9EC1-4667-B071-8979E06ADF7E}" destId="{E025083F-2454-401F-BC72-89D2396A52F5}" srcOrd="5" destOrd="0" presId="urn:microsoft.com/office/officeart/2005/8/layout/list1"/>
    <dgm:cxn modelId="{9388EDD2-3F26-4B0A-AA14-98A9274281F3}" type="presParOf" srcId="{BFC4F84C-9EC1-4667-B071-8979E06ADF7E}" destId="{1A1C32DA-7B98-4B60-9D79-03AA0404ED8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78E588-5D5D-394C-BA58-8456B699BB4A}" type="doc">
      <dgm:prSet loTypeId="urn:microsoft.com/office/officeart/2005/8/layout/hList1" loCatId="" qsTypeId="urn:microsoft.com/office/officeart/2005/8/quickstyle/simple4" qsCatId="simple" csTypeId="urn:microsoft.com/office/officeart/2005/8/colors/colorful5" csCatId="colorful" phldr="1"/>
      <dgm:spPr/>
      <dgm:t>
        <a:bodyPr/>
        <a:lstStyle/>
        <a:p>
          <a:endParaRPr lang="en-US"/>
        </a:p>
      </dgm:t>
    </dgm:pt>
    <dgm:pt modelId="{13C8EA9A-6A12-024C-AF49-EDDDA78D7169}">
      <dgm:prSet phldrT="[Text]"/>
      <dgm:spPr/>
      <dgm:t>
        <a:bodyPr/>
        <a:lstStyle/>
        <a:p>
          <a:r>
            <a:rPr lang="en-US" dirty="0" smtClean="0"/>
            <a:t>DOC</a:t>
          </a:r>
          <a:endParaRPr lang="en-US" dirty="0"/>
        </a:p>
      </dgm:t>
    </dgm:pt>
    <dgm:pt modelId="{875130BC-B51B-4341-885D-FA2740DFCF32}" type="parTrans" cxnId="{D6DE365B-08C7-A54B-B337-492EFA3962DA}">
      <dgm:prSet/>
      <dgm:spPr/>
      <dgm:t>
        <a:bodyPr/>
        <a:lstStyle/>
        <a:p>
          <a:endParaRPr lang="en-US"/>
        </a:p>
      </dgm:t>
    </dgm:pt>
    <dgm:pt modelId="{97F6220A-B497-064A-AC70-8406D7C5AA27}" type="sibTrans" cxnId="{D6DE365B-08C7-A54B-B337-492EFA3962DA}">
      <dgm:prSet/>
      <dgm:spPr/>
      <dgm:t>
        <a:bodyPr/>
        <a:lstStyle/>
        <a:p>
          <a:endParaRPr lang="en-US"/>
        </a:p>
      </dgm:t>
    </dgm:pt>
    <dgm:pt modelId="{6A49E7D7-B6BD-D242-8CC6-59F4BEFF89F5}">
      <dgm:prSet phldrT="[Text]"/>
      <dgm:spPr/>
      <dgm:t>
        <a:bodyPr/>
        <a:lstStyle/>
        <a:p>
          <a:r>
            <a:rPr lang="en-US" dirty="0" smtClean="0"/>
            <a:t>Water Users</a:t>
          </a:r>
          <a:endParaRPr lang="en-US" dirty="0"/>
        </a:p>
      </dgm:t>
    </dgm:pt>
    <dgm:pt modelId="{2A906F86-41A2-D54B-A540-4FB54CB83C3A}" type="parTrans" cxnId="{598C94CF-124F-FD42-8DAB-FBF479D7BADD}">
      <dgm:prSet/>
      <dgm:spPr/>
      <dgm:t>
        <a:bodyPr/>
        <a:lstStyle/>
        <a:p>
          <a:endParaRPr lang="en-US"/>
        </a:p>
      </dgm:t>
    </dgm:pt>
    <dgm:pt modelId="{488476DE-ECD7-6E4E-B851-B3B0C1A180E9}" type="sibTrans" cxnId="{598C94CF-124F-FD42-8DAB-FBF479D7BADD}">
      <dgm:prSet/>
      <dgm:spPr/>
      <dgm:t>
        <a:bodyPr/>
        <a:lstStyle/>
        <a:p>
          <a:endParaRPr lang="en-US"/>
        </a:p>
      </dgm:t>
    </dgm:pt>
    <dgm:pt modelId="{A2D21D2E-0273-6F43-A405-22C66DADC834}">
      <dgm:prSet phldrT="[Text]"/>
      <dgm:spPr/>
      <dgm:t>
        <a:bodyPr/>
        <a:lstStyle/>
        <a:p>
          <a:endParaRPr lang="en-US" dirty="0"/>
        </a:p>
      </dgm:t>
    </dgm:pt>
    <dgm:pt modelId="{DA44EA7E-580C-3640-8C38-C80ADE425454}" type="parTrans" cxnId="{957B47D5-B8D0-5E42-AA3C-32D227FE4EAF}">
      <dgm:prSet/>
      <dgm:spPr/>
      <dgm:t>
        <a:bodyPr/>
        <a:lstStyle/>
        <a:p>
          <a:endParaRPr lang="en-US"/>
        </a:p>
      </dgm:t>
    </dgm:pt>
    <dgm:pt modelId="{D65D435C-7DE8-0E43-896B-922896024D11}" type="sibTrans" cxnId="{957B47D5-B8D0-5E42-AA3C-32D227FE4EAF}">
      <dgm:prSet/>
      <dgm:spPr/>
      <dgm:t>
        <a:bodyPr/>
        <a:lstStyle/>
        <a:p>
          <a:endParaRPr lang="en-US"/>
        </a:p>
      </dgm:t>
    </dgm:pt>
    <dgm:pt modelId="{05DB8CA3-5E56-3348-8BEF-7290969CE663}">
      <dgm:prSet phldrT="[Text]"/>
      <dgm:spPr/>
      <dgm:t>
        <a:bodyPr/>
        <a:lstStyle/>
        <a:p>
          <a:r>
            <a:rPr lang="en-US" dirty="0" smtClean="0"/>
            <a:t>Rangitane</a:t>
          </a:r>
          <a:endParaRPr lang="en-US" dirty="0"/>
        </a:p>
      </dgm:t>
    </dgm:pt>
    <dgm:pt modelId="{FD8CC7B9-0674-C34D-8129-8D2028633C09}" type="parTrans" cxnId="{17429471-926A-AA48-B967-C2F961AC8638}">
      <dgm:prSet/>
      <dgm:spPr/>
      <dgm:t>
        <a:bodyPr/>
        <a:lstStyle/>
        <a:p>
          <a:endParaRPr lang="en-US"/>
        </a:p>
      </dgm:t>
    </dgm:pt>
    <dgm:pt modelId="{2747718E-98BE-FB4A-8D48-8B7C265014A0}" type="sibTrans" cxnId="{17429471-926A-AA48-B967-C2F961AC8638}">
      <dgm:prSet/>
      <dgm:spPr/>
      <dgm:t>
        <a:bodyPr/>
        <a:lstStyle/>
        <a:p>
          <a:endParaRPr lang="en-US"/>
        </a:p>
      </dgm:t>
    </dgm:pt>
    <dgm:pt modelId="{6F0D6C1A-1F00-334D-B649-2AC832A4BFAD}">
      <dgm:prSet phldrT="[Text]"/>
      <dgm:spPr/>
      <dgm:t>
        <a:bodyPr/>
        <a:lstStyle/>
        <a:p>
          <a:r>
            <a:rPr lang="en-US" dirty="0" smtClean="0"/>
            <a:t>Landowners</a:t>
          </a:r>
          <a:endParaRPr lang="en-US" dirty="0"/>
        </a:p>
      </dgm:t>
    </dgm:pt>
    <dgm:pt modelId="{76C8AE62-911F-5648-89E9-9674C7006F20}" type="parTrans" cxnId="{021BD732-E60C-D54D-842A-FDE306772077}">
      <dgm:prSet/>
      <dgm:spPr/>
      <dgm:t>
        <a:bodyPr/>
        <a:lstStyle/>
        <a:p>
          <a:endParaRPr lang="en-US"/>
        </a:p>
      </dgm:t>
    </dgm:pt>
    <dgm:pt modelId="{FF6F345B-1AE8-5E4F-A3F9-874FE7FA1618}" type="sibTrans" cxnId="{021BD732-E60C-D54D-842A-FDE306772077}">
      <dgm:prSet/>
      <dgm:spPr/>
      <dgm:t>
        <a:bodyPr/>
        <a:lstStyle/>
        <a:p>
          <a:endParaRPr lang="en-US"/>
        </a:p>
      </dgm:t>
    </dgm:pt>
    <dgm:pt modelId="{ECCD1103-42B9-7A4C-BF66-8EA30557079A}">
      <dgm:prSet phldrT="[Text]"/>
      <dgm:spPr/>
      <dgm:t>
        <a:bodyPr/>
        <a:lstStyle/>
        <a:p>
          <a:r>
            <a:rPr lang="en-US" dirty="0" smtClean="0"/>
            <a:t>SWDC</a:t>
          </a:r>
          <a:endParaRPr lang="en-US" dirty="0"/>
        </a:p>
      </dgm:t>
    </dgm:pt>
    <dgm:pt modelId="{9F1A08E0-8CE0-C445-A9B0-205ECC3CDF73}" type="parTrans" cxnId="{19CCCBA3-8698-BF4A-9650-1807F912AACA}">
      <dgm:prSet/>
      <dgm:spPr/>
      <dgm:t>
        <a:bodyPr/>
        <a:lstStyle/>
        <a:p>
          <a:endParaRPr lang="en-US"/>
        </a:p>
      </dgm:t>
    </dgm:pt>
    <dgm:pt modelId="{133C0FD1-7C6C-8B4F-BD4B-E15738157F89}" type="sibTrans" cxnId="{19CCCBA3-8698-BF4A-9650-1807F912AACA}">
      <dgm:prSet/>
      <dgm:spPr/>
      <dgm:t>
        <a:bodyPr/>
        <a:lstStyle/>
        <a:p>
          <a:endParaRPr lang="en-US"/>
        </a:p>
      </dgm:t>
    </dgm:pt>
    <dgm:pt modelId="{126C5D8E-406B-47EA-BBE6-2DEB74E0967E}">
      <dgm:prSet phldrT="[Text]" custT="1"/>
      <dgm:spPr/>
      <dgm:t>
        <a:bodyPr/>
        <a:lstStyle/>
        <a:p>
          <a:pPr>
            <a:lnSpc>
              <a:spcPct val="150000"/>
            </a:lnSpc>
          </a:pPr>
          <a:endParaRPr lang="en-US" sz="1400" dirty="0"/>
        </a:p>
      </dgm:t>
    </dgm:pt>
    <dgm:pt modelId="{BAB3FBA8-FEAD-49CA-A48F-30D5F6771238}" type="parTrans" cxnId="{43A19DE5-15B9-4220-92D8-5A606CD6473A}">
      <dgm:prSet/>
      <dgm:spPr/>
      <dgm:t>
        <a:bodyPr/>
        <a:lstStyle/>
        <a:p>
          <a:endParaRPr lang="en-US"/>
        </a:p>
      </dgm:t>
    </dgm:pt>
    <dgm:pt modelId="{306B2329-D302-4670-A423-8910B7FD8FB8}" type="sibTrans" cxnId="{43A19DE5-15B9-4220-92D8-5A606CD6473A}">
      <dgm:prSet/>
      <dgm:spPr/>
      <dgm:t>
        <a:bodyPr/>
        <a:lstStyle/>
        <a:p>
          <a:endParaRPr lang="en-US"/>
        </a:p>
      </dgm:t>
    </dgm:pt>
    <dgm:pt modelId="{631D68D0-E871-4237-ACD2-F33DF6E62715}">
      <dgm:prSet phldrT="[Text]" custT="1"/>
      <dgm:spPr/>
      <dgm:t>
        <a:bodyPr/>
        <a:lstStyle/>
        <a:p>
          <a:pPr>
            <a:lnSpc>
              <a:spcPct val="150000"/>
            </a:lnSpc>
          </a:pPr>
          <a:endParaRPr lang="en-US" sz="1400" dirty="0"/>
        </a:p>
      </dgm:t>
    </dgm:pt>
    <dgm:pt modelId="{B95A5CE4-DC4C-4930-B281-3567F3EA3965}" type="parTrans" cxnId="{F7DE310E-EC42-4849-B374-42A5EA506445}">
      <dgm:prSet/>
      <dgm:spPr/>
      <dgm:t>
        <a:bodyPr/>
        <a:lstStyle/>
        <a:p>
          <a:endParaRPr lang="en-US"/>
        </a:p>
      </dgm:t>
    </dgm:pt>
    <dgm:pt modelId="{68C4BBC0-88AD-4D97-87FA-8DCF327B7BE7}" type="sibTrans" cxnId="{F7DE310E-EC42-4849-B374-42A5EA506445}">
      <dgm:prSet/>
      <dgm:spPr/>
      <dgm:t>
        <a:bodyPr/>
        <a:lstStyle/>
        <a:p>
          <a:endParaRPr lang="en-US"/>
        </a:p>
      </dgm:t>
    </dgm:pt>
    <dgm:pt modelId="{D990D6C4-42B7-4A6A-BF1F-F089B0047927}">
      <dgm:prSet phldrT="[Text]" custT="1"/>
      <dgm:spPr/>
      <dgm:t>
        <a:bodyPr/>
        <a:lstStyle/>
        <a:p>
          <a:pPr>
            <a:lnSpc>
              <a:spcPct val="150000"/>
            </a:lnSpc>
          </a:pPr>
          <a:endParaRPr lang="en-US" sz="1400" dirty="0"/>
        </a:p>
      </dgm:t>
    </dgm:pt>
    <dgm:pt modelId="{A9CB5399-0E58-4205-A060-61BA15E31C6D}" type="parTrans" cxnId="{D094B26E-DE37-4AAD-A5EE-59BEB0B98CE4}">
      <dgm:prSet/>
      <dgm:spPr/>
      <dgm:t>
        <a:bodyPr/>
        <a:lstStyle/>
        <a:p>
          <a:endParaRPr lang="en-US"/>
        </a:p>
      </dgm:t>
    </dgm:pt>
    <dgm:pt modelId="{D253D7C4-CCA1-4958-90B5-86E2EE257993}" type="sibTrans" cxnId="{D094B26E-DE37-4AAD-A5EE-59BEB0B98CE4}">
      <dgm:prSet/>
      <dgm:spPr/>
      <dgm:t>
        <a:bodyPr/>
        <a:lstStyle/>
        <a:p>
          <a:endParaRPr lang="en-US"/>
        </a:p>
      </dgm:t>
    </dgm:pt>
    <dgm:pt modelId="{854C214E-6496-468C-A11C-AEBB3D08777F}">
      <dgm:prSet phldrT="[Text]" custT="1"/>
      <dgm:spPr/>
      <dgm:t>
        <a:bodyPr/>
        <a:lstStyle/>
        <a:p>
          <a:pPr>
            <a:lnSpc>
              <a:spcPct val="150000"/>
            </a:lnSpc>
          </a:pPr>
          <a:endParaRPr lang="en-US" sz="1400" dirty="0"/>
        </a:p>
      </dgm:t>
    </dgm:pt>
    <dgm:pt modelId="{344D37FE-823B-40E9-9C4D-94F11CC8E54E}" type="parTrans" cxnId="{E7410D5C-BDAF-4D3C-AA99-B95D0FD1C142}">
      <dgm:prSet/>
      <dgm:spPr/>
      <dgm:t>
        <a:bodyPr/>
        <a:lstStyle/>
        <a:p>
          <a:endParaRPr lang="en-US"/>
        </a:p>
      </dgm:t>
    </dgm:pt>
    <dgm:pt modelId="{38660610-B1F1-4116-9447-4A0C657AE29D}" type="sibTrans" cxnId="{E7410D5C-BDAF-4D3C-AA99-B95D0FD1C142}">
      <dgm:prSet/>
      <dgm:spPr/>
      <dgm:t>
        <a:bodyPr/>
        <a:lstStyle/>
        <a:p>
          <a:endParaRPr lang="en-US"/>
        </a:p>
      </dgm:t>
    </dgm:pt>
    <dgm:pt modelId="{6A70BC47-6E8C-4F77-BF92-40293D519D12}">
      <dgm:prSet phldrT="[Text]" custT="1"/>
      <dgm:spPr/>
      <dgm:t>
        <a:bodyPr/>
        <a:lstStyle/>
        <a:p>
          <a:pPr>
            <a:lnSpc>
              <a:spcPct val="150000"/>
            </a:lnSpc>
          </a:pPr>
          <a:endParaRPr lang="en-US" sz="1400" dirty="0"/>
        </a:p>
      </dgm:t>
    </dgm:pt>
    <dgm:pt modelId="{3CDDE369-701C-491C-AE87-3C03DF89B588}" type="parTrans" cxnId="{920678D7-5B9E-423F-9DD3-FBA0FC78EC5E}">
      <dgm:prSet/>
      <dgm:spPr/>
      <dgm:t>
        <a:bodyPr/>
        <a:lstStyle/>
        <a:p>
          <a:endParaRPr lang="en-US"/>
        </a:p>
      </dgm:t>
    </dgm:pt>
    <dgm:pt modelId="{E7E591CE-60E7-47CB-8407-5E00C8E39ABF}" type="sibTrans" cxnId="{920678D7-5B9E-423F-9DD3-FBA0FC78EC5E}">
      <dgm:prSet/>
      <dgm:spPr/>
      <dgm:t>
        <a:bodyPr/>
        <a:lstStyle/>
        <a:p>
          <a:endParaRPr lang="en-US"/>
        </a:p>
      </dgm:t>
    </dgm:pt>
    <dgm:pt modelId="{1377D7C0-5FC1-4274-9044-801DBD263528}">
      <dgm:prSet phldrT="[Text]" custT="1"/>
      <dgm:spPr/>
      <dgm:t>
        <a:bodyPr/>
        <a:lstStyle/>
        <a:p>
          <a:pPr>
            <a:lnSpc>
              <a:spcPct val="150000"/>
            </a:lnSpc>
          </a:pPr>
          <a:endParaRPr lang="en-US" sz="1400" dirty="0"/>
        </a:p>
      </dgm:t>
    </dgm:pt>
    <dgm:pt modelId="{C39470A5-1EA0-4860-9692-D22C0F3CA1CB}" type="parTrans" cxnId="{C41BE943-7468-46A3-A48E-0E860DF85368}">
      <dgm:prSet/>
      <dgm:spPr/>
      <dgm:t>
        <a:bodyPr/>
        <a:lstStyle/>
        <a:p>
          <a:endParaRPr lang="en-US"/>
        </a:p>
      </dgm:t>
    </dgm:pt>
    <dgm:pt modelId="{55BB0F6B-FBE1-4302-A0CF-DF5E53E5B4B5}" type="sibTrans" cxnId="{C41BE943-7468-46A3-A48E-0E860DF85368}">
      <dgm:prSet/>
      <dgm:spPr/>
      <dgm:t>
        <a:bodyPr/>
        <a:lstStyle/>
        <a:p>
          <a:endParaRPr lang="en-US"/>
        </a:p>
      </dgm:t>
    </dgm:pt>
    <dgm:pt modelId="{FB0AA9BF-D5A9-6141-A6AD-FD41E07663CF}" type="pres">
      <dgm:prSet presAssocID="{8578E588-5D5D-394C-BA58-8456B699BB4A}" presName="Name0" presStyleCnt="0">
        <dgm:presLayoutVars>
          <dgm:dir/>
          <dgm:animLvl val="lvl"/>
          <dgm:resizeHandles val="exact"/>
        </dgm:presLayoutVars>
      </dgm:prSet>
      <dgm:spPr/>
      <dgm:t>
        <a:bodyPr/>
        <a:lstStyle/>
        <a:p>
          <a:endParaRPr lang="en-US"/>
        </a:p>
      </dgm:t>
    </dgm:pt>
    <dgm:pt modelId="{F107727B-FA4F-8245-8A08-7717F8C84F49}" type="pres">
      <dgm:prSet presAssocID="{13C8EA9A-6A12-024C-AF49-EDDDA78D7169}" presName="composite" presStyleCnt="0"/>
      <dgm:spPr/>
      <dgm:t>
        <a:bodyPr/>
        <a:lstStyle/>
        <a:p>
          <a:endParaRPr lang="en-US"/>
        </a:p>
      </dgm:t>
    </dgm:pt>
    <dgm:pt modelId="{BEA8A888-035F-C146-B3D1-50717DA0E623}" type="pres">
      <dgm:prSet presAssocID="{13C8EA9A-6A12-024C-AF49-EDDDA78D7169}" presName="parTx" presStyleLbl="alignNode1" presStyleIdx="0" presStyleCnt="5">
        <dgm:presLayoutVars>
          <dgm:chMax val="0"/>
          <dgm:chPref val="0"/>
          <dgm:bulletEnabled val="1"/>
        </dgm:presLayoutVars>
      </dgm:prSet>
      <dgm:spPr/>
      <dgm:t>
        <a:bodyPr/>
        <a:lstStyle/>
        <a:p>
          <a:endParaRPr lang="en-US"/>
        </a:p>
      </dgm:t>
    </dgm:pt>
    <dgm:pt modelId="{8C181EEA-E0DA-2C4B-AACD-D91D390BD7F8}" type="pres">
      <dgm:prSet presAssocID="{13C8EA9A-6A12-024C-AF49-EDDDA78D7169}" presName="desTx" presStyleLbl="alignAccFollowNode1" presStyleIdx="0" presStyleCnt="5">
        <dgm:presLayoutVars>
          <dgm:bulletEnabled val="1"/>
        </dgm:presLayoutVars>
      </dgm:prSet>
      <dgm:spPr/>
      <dgm:t>
        <a:bodyPr/>
        <a:lstStyle/>
        <a:p>
          <a:endParaRPr lang="en-US"/>
        </a:p>
      </dgm:t>
    </dgm:pt>
    <dgm:pt modelId="{626419C8-D479-D54C-AC9F-FA678C7A89BA}" type="pres">
      <dgm:prSet presAssocID="{97F6220A-B497-064A-AC70-8406D7C5AA27}" presName="space" presStyleCnt="0"/>
      <dgm:spPr/>
      <dgm:t>
        <a:bodyPr/>
        <a:lstStyle/>
        <a:p>
          <a:endParaRPr lang="en-US"/>
        </a:p>
      </dgm:t>
    </dgm:pt>
    <dgm:pt modelId="{6CCA54A7-7F08-B34A-9F77-3067CB88E302}" type="pres">
      <dgm:prSet presAssocID="{6A49E7D7-B6BD-D242-8CC6-59F4BEFF89F5}" presName="composite" presStyleCnt="0"/>
      <dgm:spPr/>
      <dgm:t>
        <a:bodyPr/>
        <a:lstStyle/>
        <a:p>
          <a:endParaRPr lang="en-US"/>
        </a:p>
      </dgm:t>
    </dgm:pt>
    <dgm:pt modelId="{6D21F1C2-78FC-124A-88DA-F042939D9A23}" type="pres">
      <dgm:prSet presAssocID="{6A49E7D7-B6BD-D242-8CC6-59F4BEFF89F5}" presName="parTx" presStyleLbl="alignNode1" presStyleIdx="1" presStyleCnt="5">
        <dgm:presLayoutVars>
          <dgm:chMax val="0"/>
          <dgm:chPref val="0"/>
          <dgm:bulletEnabled val="1"/>
        </dgm:presLayoutVars>
      </dgm:prSet>
      <dgm:spPr/>
      <dgm:t>
        <a:bodyPr/>
        <a:lstStyle/>
        <a:p>
          <a:endParaRPr lang="en-US"/>
        </a:p>
      </dgm:t>
    </dgm:pt>
    <dgm:pt modelId="{602CBFFC-19B1-D544-80D5-4EE3702ECC61}" type="pres">
      <dgm:prSet presAssocID="{6A49E7D7-B6BD-D242-8CC6-59F4BEFF89F5}" presName="desTx" presStyleLbl="alignAccFollowNode1" presStyleIdx="1" presStyleCnt="5">
        <dgm:presLayoutVars>
          <dgm:bulletEnabled val="1"/>
        </dgm:presLayoutVars>
      </dgm:prSet>
      <dgm:spPr/>
      <dgm:t>
        <a:bodyPr/>
        <a:lstStyle/>
        <a:p>
          <a:endParaRPr lang="en-US"/>
        </a:p>
      </dgm:t>
    </dgm:pt>
    <dgm:pt modelId="{0A0167F2-4337-794F-AE44-052ADEE26868}" type="pres">
      <dgm:prSet presAssocID="{488476DE-ECD7-6E4E-B851-B3B0C1A180E9}" presName="space" presStyleCnt="0"/>
      <dgm:spPr/>
      <dgm:t>
        <a:bodyPr/>
        <a:lstStyle/>
        <a:p>
          <a:endParaRPr lang="en-US"/>
        </a:p>
      </dgm:t>
    </dgm:pt>
    <dgm:pt modelId="{966F2DD1-5A15-9A48-8259-A19C09A6DDCD}" type="pres">
      <dgm:prSet presAssocID="{05DB8CA3-5E56-3348-8BEF-7290969CE663}" presName="composite" presStyleCnt="0"/>
      <dgm:spPr/>
      <dgm:t>
        <a:bodyPr/>
        <a:lstStyle/>
        <a:p>
          <a:endParaRPr lang="en-US"/>
        </a:p>
      </dgm:t>
    </dgm:pt>
    <dgm:pt modelId="{E02EFD0B-EC9B-5940-BB1C-CB5565675BE4}" type="pres">
      <dgm:prSet presAssocID="{05DB8CA3-5E56-3348-8BEF-7290969CE663}" presName="parTx" presStyleLbl="alignNode1" presStyleIdx="2" presStyleCnt="5">
        <dgm:presLayoutVars>
          <dgm:chMax val="0"/>
          <dgm:chPref val="0"/>
          <dgm:bulletEnabled val="1"/>
        </dgm:presLayoutVars>
      </dgm:prSet>
      <dgm:spPr/>
      <dgm:t>
        <a:bodyPr/>
        <a:lstStyle/>
        <a:p>
          <a:endParaRPr lang="en-US"/>
        </a:p>
      </dgm:t>
    </dgm:pt>
    <dgm:pt modelId="{E6A0B11E-B7EA-F94A-A575-C6F7929733A1}" type="pres">
      <dgm:prSet presAssocID="{05DB8CA3-5E56-3348-8BEF-7290969CE663}" presName="desTx" presStyleLbl="alignAccFollowNode1" presStyleIdx="2" presStyleCnt="5">
        <dgm:presLayoutVars>
          <dgm:bulletEnabled val="1"/>
        </dgm:presLayoutVars>
      </dgm:prSet>
      <dgm:spPr/>
      <dgm:t>
        <a:bodyPr/>
        <a:lstStyle/>
        <a:p>
          <a:endParaRPr lang="en-US"/>
        </a:p>
      </dgm:t>
    </dgm:pt>
    <dgm:pt modelId="{5BD98EED-BE26-AA40-82A9-A445670F63F0}" type="pres">
      <dgm:prSet presAssocID="{2747718E-98BE-FB4A-8D48-8B7C265014A0}" presName="space" presStyleCnt="0"/>
      <dgm:spPr/>
      <dgm:t>
        <a:bodyPr/>
        <a:lstStyle/>
        <a:p>
          <a:endParaRPr lang="en-US"/>
        </a:p>
      </dgm:t>
    </dgm:pt>
    <dgm:pt modelId="{B8DF1DE5-D82A-FA40-89DA-CD79B81E123C}" type="pres">
      <dgm:prSet presAssocID="{ECCD1103-42B9-7A4C-BF66-8EA30557079A}" presName="composite" presStyleCnt="0"/>
      <dgm:spPr/>
      <dgm:t>
        <a:bodyPr/>
        <a:lstStyle/>
        <a:p>
          <a:endParaRPr lang="en-US"/>
        </a:p>
      </dgm:t>
    </dgm:pt>
    <dgm:pt modelId="{AB0B108F-FC42-F64C-B3AD-CE7B1A3A1048}" type="pres">
      <dgm:prSet presAssocID="{ECCD1103-42B9-7A4C-BF66-8EA30557079A}" presName="parTx" presStyleLbl="alignNode1" presStyleIdx="3" presStyleCnt="5">
        <dgm:presLayoutVars>
          <dgm:chMax val="0"/>
          <dgm:chPref val="0"/>
          <dgm:bulletEnabled val="1"/>
        </dgm:presLayoutVars>
      </dgm:prSet>
      <dgm:spPr/>
      <dgm:t>
        <a:bodyPr/>
        <a:lstStyle/>
        <a:p>
          <a:endParaRPr lang="en-US"/>
        </a:p>
      </dgm:t>
    </dgm:pt>
    <dgm:pt modelId="{3A843CC4-C4BB-F34E-9A8D-E5B2BEF9505B}" type="pres">
      <dgm:prSet presAssocID="{ECCD1103-42B9-7A4C-BF66-8EA30557079A}" presName="desTx" presStyleLbl="alignAccFollowNode1" presStyleIdx="3" presStyleCnt="5">
        <dgm:presLayoutVars>
          <dgm:bulletEnabled val="1"/>
        </dgm:presLayoutVars>
      </dgm:prSet>
      <dgm:spPr/>
      <dgm:t>
        <a:bodyPr/>
        <a:lstStyle/>
        <a:p>
          <a:endParaRPr lang="en-US"/>
        </a:p>
      </dgm:t>
    </dgm:pt>
    <dgm:pt modelId="{FCCAA2E5-7AAF-6940-A7DB-F6C1A0F98C07}" type="pres">
      <dgm:prSet presAssocID="{133C0FD1-7C6C-8B4F-BD4B-E15738157F89}" presName="space" presStyleCnt="0"/>
      <dgm:spPr/>
      <dgm:t>
        <a:bodyPr/>
        <a:lstStyle/>
        <a:p>
          <a:endParaRPr lang="en-US"/>
        </a:p>
      </dgm:t>
    </dgm:pt>
    <dgm:pt modelId="{BE414861-D534-844D-B0B7-F1B2A5236D76}" type="pres">
      <dgm:prSet presAssocID="{6F0D6C1A-1F00-334D-B649-2AC832A4BFAD}" presName="composite" presStyleCnt="0"/>
      <dgm:spPr/>
      <dgm:t>
        <a:bodyPr/>
        <a:lstStyle/>
        <a:p>
          <a:endParaRPr lang="en-US"/>
        </a:p>
      </dgm:t>
    </dgm:pt>
    <dgm:pt modelId="{4B5E7964-F8D0-AD47-A936-CDFA4145A30E}" type="pres">
      <dgm:prSet presAssocID="{6F0D6C1A-1F00-334D-B649-2AC832A4BFAD}" presName="parTx" presStyleLbl="alignNode1" presStyleIdx="4" presStyleCnt="5">
        <dgm:presLayoutVars>
          <dgm:chMax val="0"/>
          <dgm:chPref val="0"/>
          <dgm:bulletEnabled val="1"/>
        </dgm:presLayoutVars>
      </dgm:prSet>
      <dgm:spPr/>
      <dgm:t>
        <a:bodyPr/>
        <a:lstStyle/>
        <a:p>
          <a:endParaRPr lang="en-US"/>
        </a:p>
      </dgm:t>
    </dgm:pt>
    <dgm:pt modelId="{5E6C79B0-E384-E143-A44A-F0B67FD9D682}" type="pres">
      <dgm:prSet presAssocID="{6F0D6C1A-1F00-334D-B649-2AC832A4BFAD}" presName="desTx" presStyleLbl="alignAccFollowNode1" presStyleIdx="4" presStyleCnt="5">
        <dgm:presLayoutVars>
          <dgm:bulletEnabled val="1"/>
        </dgm:presLayoutVars>
      </dgm:prSet>
      <dgm:spPr/>
      <dgm:t>
        <a:bodyPr/>
        <a:lstStyle/>
        <a:p>
          <a:endParaRPr lang="en-US"/>
        </a:p>
      </dgm:t>
    </dgm:pt>
  </dgm:ptLst>
  <dgm:cxnLst>
    <dgm:cxn modelId="{C41BE943-7468-46A3-A48E-0E860DF85368}" srcId="{ECCD1103-42B9-7A4C-BF66-8EA30557079A}" destId="{1377D7C0-5FC1-4274-9044-801DBD263528}" srcOrd="3" destOrd="0" parTransId="{C39470A5-1EA0-4860-9692-D22C0F3CA1CB}" sibTransId="{55BB0F6B-FBE1-4302-A0CF-DF5E53E5B4B5}"/>
    <dgm:cxn modelId="{D094B26E-DE37-4AAD-A5EE-59BEB0B98CE4}" srcId="{ECCD1103-42B9-7A4C-BF66-8EA30557079A}" destId="{D990D6C4-42B7-4A6A-BF1F-F089B0047927}" srcOrd="2" destOrd="0" parTransId="{A9CB5399-0E58-4205-A060-61BA15E31C6D}" sibTransId="{D253D7C4-CCA1-4958-90B5-86E2EE257993}"/>
    <dgm:cxn modelId="{82F2A2CE-E68C-4F86-94DE-B8A8D5A98820}" type="presOf" srcId="{A2D21D2E-0273-6F43-A405-22C66DADC834}" destId="{602CBFFC-19B1-D544-80D5-4EE3702ECC61}" srcOrd="0" destOrd="1" presId="urn:microsoft.com/office/officeart/2005/8/layout/hList1"/>
    <dgm:cxn modelId="{43A19DE5-15B9-4220-92D8-5A606CD6473A}" srcId="{6A49E7D7-B6BD-D242-8CC6-59F4BEFF89F5}" destId="{126C5D8E-406B-47EA-BBE6-2DEB74E0967E}" srcOrd="0" destOrd="0" parTransId="{BAB3FBA8-FEAD-49CA-A48F-30D5F6771238}" sibTransId="{306B2329-D302-4670-A423-8910B7FD8FB8}"/>
    <dgm:cxn modelId="{084B19FF-86B6-4847-B95B-48786C43E65C}" type="presOf" srcId="{6A70BC47-6E8C-4F77-BF92-40293D519D12}" destId="{3A843CC4-C4BB-F34E-9A8D-E5B2BEF9505B}" srcOrd="0" destOrd="4" presId="urn:microsoft.com/office/officeart/2005/8/layout/hList1"/>
    <dgm:cxn modelId="{1B9615CD-F1FA-4B4C-A0DF-FCE096A3B577}" type="presOf" srcId="{1377D7C0-5FC1-4274-9044-801DBD263528}" destId="{3A843CC4-C4BB-F34E-9A8D-E5B2BEF9505B}" srcOrd="0" destOrd="3" presId="urn:microsoft.com/office/officeart/2005/8/layout/hList1"/>
    <dgm:cxn modelId="{773B3AC3-67CB-49FF-8125-2FA6419BAD17}" type="presOf" srcId="{ECCD1103-42B9-7A4C-BF66-8EA30557079A}" destId="{AB0B108F-FC42-F64C-B3AD-CE7B1A3A1048}" srcOrd="0" destOrd="0" presId="urn:microsoft.com/office/officeart/2005/8/layout/hList1"/>
    <dgm:cxn modelId="{021BD732-E60C-D54D-842A-FDE306772077}" srcId="{8578E588-5D5D-394C-BA58-8456B699BB4A}" destId="{6F0D6C1A-1F00-334D-B649-2AC832A4BFAD}" srcOrd="4" destOrd="0" parTransId="{76C8AE62-911F-5648-89E9-9674C7006F20}" sibTransId="{FF6F345B-1AE8-5E4F-A3F9-874FE7FA1618}"/>
    <dgm:cxn modelId="{D6DE365B-08C7-A54B-B337-492EFA3962DA}" srcId="{8578E588-5D5D-394C-BA58-8456B699BB4A}" destId="{13C8EA9A-6A12-024C-AF49-EDDDA78D7169}" srcOrd="0" destOrd="0" parTransId="{875130BC-B51B-4341-885D-FA2740DFCF32}" sibTransId="{97F6220A-B497-064A-AC70-8406D7C5AA27}"/>
    <dgm:cxn modelId="{F949BB82-6932-4648-A51E-C5A3768FE5C7}" type="presOf" srcId="{126C5D8E-406B-47EA-BBE6-2DEB74E0967E}" destId="{602CBFFC-19B1-D544-80D5-4EE3702ECC61}" srcOrd="0" destOrd="0" presId="urn:microsoft.com/office/officeart/2005/8/layout/hList1"/>
    <dgm:cxn modelId="{014CEDA9-9AE0-4C9E-9A72-6FF5D2F9FB4F}" type="presOf" srcId="{6A49E7D7-B6BD-D242-8CC6-59F4BEFF89F5}" destId="{6D21F1C2-78FC-124A-88DA-F042939D9A23}" srcOrd="0" destOrd="0" presId="urn:microsoft.com/office/officeart/2005/8/layout/hList1"/>
    <dgm:cxn modelId="{986C1839-7B89-454D-95A0-3DE1939132E4}" type="presOf" srcId="{D990D6C4-42B7-4A6A-BF1F-F089B0047927}" destId="{3A843CC4-C4BB-F34E-9A8D-E5B2BEF9505B}" srcOrd="0" destOrd="2" presId="urn:microsoft.com/office/officeart/2005/8/layout/hList1"/>
    <dgm:cxn modelId="{4E91B907-1E75-4DCA-862C-0B3F311B7B79}" type="presOf" srcId="{854C214E-6496-468C-A11C-AEBB3D08777F}" destId="{3A843CC4-C4BB-F34E-9A8D-E5B2BEF9505B}" srcOrd="0" destOrd="0" presId="urn:microsoft.com/office/officeart/2005/8/layout/hList1"/>
    <dgm:cxn modelId="{957B47D5-B8D0-5E42-AA3C-32D227FE4EAF}" srcId="{6A49E7D7-B6BD-D242-8CC6-59F4BEFF89F5}" destId="{A2D21D2E-0273-6F43-A405-22C66DADC834}" srcOrd="1" destOrd="0" parTransId="{DA44EA7E-580C-3640-8C38-C80ADE425454}" sibTransId="{D65D435C-7DE8-0E43-896B-922896024D11}"/>
    <dgm:cxn modelId="{19CCCBA3-8698-BF4A-9650-1807F912AACA}" srcId="{8578E588-5D5D-394C-BA58-8456B699BB4A}" destId="{ECCD1103-42B9-7A4C-BF66-8EA30557079A}" srcOrd="3" destOrd="0" parTransId="{9F1A08E0-8CE0-C445-A9B0-205ECC3CDF73}" sibTransId="{133C0FD1-7C6C-8B4F-BD4B-E15738157F89}"/>
    <dgm:cxn modelId="{17429471-926A-AA48-B967-C2F961AC8638}" srcId="{8578E588-5D5D-394C-BA58-8456B699BB4A}" destId="{05DB8CA3-5E56-3348-8BEF-7290969CE663}" srcOrd="2" destOrd="0" parTransId="{FD8CC7B9-0674-C34D-8129-8D2028633C09}" sibTransId="{2747718E-98BE-FB4A-8D48-8B7C265014A0}"/>
    <dgm:cxn modelId="{E7410D5C-BDAF-4D3C-AA99-B95D0FD1C142}" srcId="{ECCD1103-42B9-7A4C-BF66-8EA30557079A}" destId="{854C214E-6496-468C-A11C-AEBB3D08777F}" srcOrd="0" destOrd="0" parTransId="{344D37FE-823B-40E9-9C4D-94F11CC8E54E}" sibTransId="{38660610-B1F1-4116-9447-4A0C657AE29D}"/>
    <dgm:cxn modelId="{598C94CF-124F-FD42-8DAB-FBF479D7BADD}" srcId="{8578E588-5D5D-394C-BA58-8456B699BB4A}" destId="{6A49E7D7-B6BD-D242-8CC6-59F4BEFF89F5}" srcOrd="1" destOrd="0" parTransId="{2A906F86-41A2-D54B-A540-4FB54CB83C3A}" sibTransId="{488476DE-ECD7-6E4E-B851-B3B0C1A180E9}"/>
    <dgm:cxn modelId="{2FA54EDC-D1C5-42E1-928E-AEDE2DA85FC6}" type="presOf" srcId="{8578E588-5D5D-394C-BA58-8456B699BB4A}" destId="{FB0AA9BF-D5A9-6141-A6AD-FD41E07663CF}" srcOrd="0" destOrd="0" presId="urn:microsoft.com/office/officeart/2005/8/layout/hList1"/>
    <dgm:cxn modelId="{89033831-103E-4F3A-B5B3-166F9EE80F81}" type="presOf" srcId="{631D68D0-E871-4237-ACD2-F33DF6E62715}" destId="{3A843CC4-C4BB-F34E-9A8D-E5B2BEF9505B}" srcOrd="0" destOrd="1" presId="urn:microsoft.com/office/officeart/2005/8/layout/hList1"/>
    <dgm:cxn modelId="{2DFE8CDE-344B-4C6F-B44C-FF6B60FB89B4}" type="presOf" srcId="{05DB8CA3-5E56-3348-8BEF-7290969CE663}" destId="{E02EFD0B-EC9B-5940-BB1C-CB5565675BE4}" srcOrd="0" destOrd="0" presId="urn:microsoft.com/office/officeart/2005/8/layout/hList1"/>
    <dgm:cxn modelId="{920678D7-5B9E-423F-9DD3-FBA0FC78EC5E}" srcId="{ECCD1103-42B9-7A4C-BF66-8EA30557079A}" destId="{6A70BC47-6E8C-4F77-BF92-40293D519D12}" srcOrd="4" destOrd="0" parTransId="{3CDDE369-701C-491C-AE87-3C03DF89B588}" sibTransId="{E7E591CE-60E7-47CB-8407-5E00C8E39ABF}"/>
    <dgm:cxn modelId="{CC515D57-0C7B-46DA-A89C-CEE8D2586069}" type="presOf" srcId="{6F0D6C1A-1F00-334D-B649-2AC832A4BFAD}" destId="{4B5E7964-F8D0-AD47-A936-CDFA4145A30E}" srcOrd="0" destOrd="0" presId="urn:microsoft.com/office/officeart/2005/8/layout/hList1"/>
    <dgm:cxn modelId="{7E8649EC-358D-407D-B9EF-0F6FF745BD05}" type="presOf" srcId="{13C8EA9A-6A12-024C-AF49-EDDDA78D7169}" destId="{BEA8A888-035F-C146-B3D1-50717DA0E623}" srcOrd="0" destOrd="0" presId="urn:microsoft.com/office/officeart/2005/8/layout/hList1"/>
    <dgm:cxn modelId="{F7DE310E-EC42-4849-B374-42A5EA506445}" srcId="{ECCD1103-42B9-7A4C-BF66-8EA30557079A}" destId="{631D68D0-E871-4237-ACD2-F33DF6E62715}" srcOrd="1" destOrd="0" parTransId="{B95A5CE4-DC4C-4930-B281-3567F3EA3965}" sibTransId="{68C4BBC0-88AD-4D97-87FA-8DCF327B7BE7}"/>
    <dgm:cxn modelId="{A079F8AA-3231-477B-A9E1-45A745F174B0}" type="presParOf" srcId="{FB0AA9BF-D5A9-6141-A6AD-FD41E07663CF}" destId="{F107727B-FA4F-8245-8A08-7717F8C84F49}" srcOrd="0" destOrd="0" presId="urn:microsoft.com/office/officeart/2005/8/layout/hList1"/>
    <dgm:cxn modelId="{F297B634-B9DF-4360-BDC0-E1282A2FA892}" type="presParOf" srcId="{F107727B-FA4F-8245-8A08-7717F8C84F49}" destId="{BEA8A888-035F-C146-B3D1-50717DA0E623}" srcOrd="0" destOrd="0" presId="urn:microsoft.com/office/officeart/2005/8/layout/hList1"/>
    <dgm:cxn modelId="{A239CDF7-1418-45A9-A8EC-0F76B7778CBD}" type="presParOf" srcId="{F107727B-FA4F-8245-8A08-7717F8C84F49}" destId="{8C181EEA-E0DA-2C4B-AACD-D91D390BD7F8}" srcOrd="1" destOrd="0" presId="urn:microsoft.com/office/officeart/2005/8/layout/hList1"/>
    <dgm:cxn modelId="{849E8E6B-9C44-4068-982B-04B28D890BE1}" type="presParOf" srcId="{FB0AA9BF-D5A9-6141-A6AD-FD41E07663CF}" destId="{626419C8-D479-D54C-AC9F-FA678C7A89BA}" srcOrd="1" destOrd="0" presId="urn:microsoft.com/office/officeart/2005/8/layout/hList1"/>
    <dgm:cxn modelId="{BF37623A-61C8-4B35-9DEB-F9D76B41AACA}" type="presParOf" srcId="{FB0AA9BF-D5A9-6141-A6AD-FD41E07663CF}" destId="{6CCA54A7-7F08-B34A-9F77-3067CB88E302}" srcOrd="2" destOrd="0" presId="urn:microsoft.com/office/officeart/2005/8/layout/hList1"/>
    <dgm:cxn modelId="{4B517CCA-0B33-4C00-989F-E6FDEF823E44}" type="presParOf" srcId="{6CCA54A7-7F08-B34A-9F77-3067CB88E302}" destId="{6D21F1C2-78FC-124A-88DA-F042939D9A23}" srcOrd="0" destOrd="0" presId="urn:microsoft.com/office/officeart/2005/8/layout/hList1"/>
    <dgm:cxn modelId="{64726971-A373-4660-8237-A9A801A7D651}" type="presParOf" srcId="{6CCA54A7-7F08-B34A-9F77-3067CB88E302}" destId="{602CBFFC-19B1-D544-80D5-4EE3702ECC61}" srcOrd="1" destOrd="0" presId="urn:microsoft.com/office/officeart/2005/8/layout/hList1"/>
    <dgm:cxn modelId="{46221938-2E93-4BAD-8040-D88F2CB30262}" type="presParOf" srcId="{FB0AA9BF-D5A9-6141-A6AD-FD41E07663CF}" destId="{0A0167F2-4337-794F-AE44-052ADEE26868}" srcOrd="3" destOrd="0" presId="urn:microsoft.com/office/officeart/2005/8/layout/hList1"/>
    <dgm:cxn modelId="{645CE7C7-C572-40A4-BDA2-C3D5D231F685}" type="presParOf" srcId="{FB0AA9BF-D5A9-6141-A6AD-FD41E07663CF}" destId="{966F2DD1-5A15-9A48-8259-A19C09A6DDCD}" srcOrd="4" destOrd="0" presId="urn:microsoft.com/office/officeart/2005/8/layout/hList1"/>
    <dgm:cxn modelId="{9E0902A7-B314-42D7-A8A2-C7E94D6E7CF6}" type="presParOf" srcId="{966F2DD1-5A15-9A48-8259-A19C09A6DDCD}" destId="{E02EFD0B-EC9B-5940-BB1C-CB5565675BE4}" srcOrd="0" destOrd="0" presId="urn:microsoft.com/office/officeart/2005/8/layout/hList1"/>
    <dgm:cxn modelId="{095CC0E1-CA09-4FA2-B14E-45930F2A4C27}" type="presParOf" srcId="{966F2DD1-5A15-9A48-8259-A19C09A6DDCD}" destId="{E6A0B11E-B7EA-F94A-A575-C6F7929733A1}" srcOrd="1" destOrd="0" presId="urn:microsoft.com/office/officeart/2005/8/layout/hList1"/>
    <dgm:cxn modelId="{5D60035F-BFE8-43A4-89B5-F0840E89DD7E}" type="presParOf" srcId="{FB0AA9BF-D5A9-6141-A6AD-FD41E07663CF}" destId="{5BD98EED-BE26-AA40-82A9-A445670F63F0}" srcOrd="5" destOrd="0" presId="urn:microsoft.com/office/officeart/2005/8/layout/hList1"/>
    <dgm:cxn modelId="{8A2A69C9-4024-4DD6-A741-DFD2F71A2535}" type="presParOf" srcId="{FB0AA9BF-D5A9-6141-A6AD-FD41E07663CF}" destId="{B8DF1DE5-D82A-FA40-89DA-CD79B81E123C}" srcOrd="6" destOrd="0" presId="urn:microsoft.com/office/officeart/2005/8/layout/hList1"/>
    <dgm:cxn modelId="{A8F5696C-0CCD-4DB4-AE87-CD2B6FB3C53A}" type="presParOf" srcId="{B8DF1DE5-D82A-FA40-89DA-CD79B81E123C}" destId="{AB0B108F-FC42-F64C-B3AD-CE7B1A3A1048}" srcOrd="0" destOrd="0" presId="urn:microsoft.com/office/officeart/2005/8/layout/hList1"/>
    <dgm:cxn modelId="{906D2E07-B838-4C16-B1ED-AE131E0FCE3D}" type="presParOf" srcId="{B8DF1DE5-D82A-FA40-89DA-CD79B81E123C}" destId="{3A843CC4-C4BB-F34E-9A8D-E5B2BEF9505B}" srcOrd="1" destOrd="0" presId="urn:microsoft.com/office/officeart/2005/8/layout/hList1"/>
    <dgm:cxn modelId="{F91F783D-DE2C-4EEE-8382-18463BFC99CE}" type="presParOf" srcId="{FB0AA9BF-D5A9-6141-A6AD-FD41E07663CF}" destId="{FCCAA2E5-7AAF-6940-A7DB-F6C1A0F98C07}" srcOrd="7" destOrd="0" presId="urn:microsoft.com/office/officeart/2005/8/layout/hList1"/>
    <dgm:cxn modelId="{31EDC38F-4EE6-4D79-9B82-A28000FC3179}" type="presParOf" srcId="{FB0AA9BF-D5A9-6141-A6AD-FD41E07663CF}" destId="{BE414861-D534-844D-B0B7-F1B2A5236D76}" srcOrd="8" destOrd="0" presId="urn:microsoft.com/office/officeart/2005/8/layout/hList1"/>
    <dgm:cxn modelId="{7B392EDC-C01E-4AF0-B769-A68C7842027C}" type="presParOf" srcId="{BE414861-D534-844D-B0B7-F1B2A5236D76}" destId="{4B5E7964-F8D0-AD47-A936-CDFA4145A30E}" srcOrd="0" destOrd="0" presId="urn:microsoft.com/office/officeart/2005/8/layout/hList1"/>
    <dgm:cxn modelId="{DEAD65CC-4340-4902-B6BD-4E11D2A9535A}" type="presParOf" srcId="{BE414861-D534-844D-B0B7-F1B2A5236D76}" destId="{5E6C79B0-E384-E143-A44A-F0B67FD9D6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3FA8E2-11B5-4807-94FF-C0B3BABE820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66E0C25-3DF0-4E65-977E-9FC29F421D2C}">
      <dgm:prSet phldrT="[Text]"/>
      <dgm:spPr/>
      <dgm:t>
        <a:bodyPr/>
        <a:lstStyle/>
        <a:p>
          <a:r>
            <a:rPr lang="en-US" dirty="0" smtClean="0"/>
            <a:t>Barefoot </a:t>
          </a:r>
          <a:r>
            <a:rPr lang="en-US" dirty="0" err="1" smtClean="0"/>
            <a:t>Waterskiers</a:t>
          </a:r>
          <a:endParaRPr lang="en-US" dirty="0"/>
        </a:p>
      </dgm:t>
    </dgm:pt>
    <dgm:pt modelId="{325A60EC-EB84-4E93-A4D7-A3BE6630B871}" type="parTrans" cxnId="{8EF390D4-3FFD-46A9-8BDA-3EAC4E1D8C54}">
      <dgm:prSet/>
      <dgm:spPr/>
      <dgm:t>
        <a:bodyPr/>
        <a:lstStyle/>
        <a:p>
          <a:endParaRPr lang="en-US"/>
        </a:p>
      </dgm:t>
    </dgm:pt>
    <dgm:pt modelId="{FE2F8674-32E6-4DAE-9A79-31BE7DDC4790}" type="sibTrans" cxnId="{8EF390D4-3FFD-46A9-8BDA-3EAC4E1D8C54}">
      <dgm:prSet/>
      <dgm:spPr/>
      <dgm:t>
        <a:bodyPr/>
        <a:lstStyle/>
        <a:p>
          <a:endParaRPr lang="en-US"/>
        </a:p>
      </dgm:t>
    </dgm:pt>
    <dgm:pt modelId="{5E754652-2C6E-45EB-BC9C-4EE466302A01}">
      <dgm:prSet phldrT="[Text]"/>
      <dgm:spPr/>
      <dgm:t>
        <a:bodyPr/>
        <a:lstStyle/>
        <a:p>
          <a:r>
            <a:rPr lang="en-US" dirty="0" smtClean="0"/>
            <a:t>Need High Water Levels</a:t>
          </a:r>
          <a:endParaRPr lang="en-US" dirty="0"/>
        </a:p>
      </dgm:t>
    </dgm:pt>
    <dgm:pt modelId="{0C268F8B-8D82-413C-A61A-97ECBF38D803}" type="parTrans" cxnId="{16B58C6E-4B08-4CA7-A67B-E3D7A0A40C05}">
      <dgm:prSet/>
      <dgm:spPr/>
      <dgm:t>
        <a:bodyPr/>
        <a:lstStyle/>
        <a:p>
          <a:endParaRPr lang="en-US"/>
        </a:p>
      </dgm:t>
    </dgm:pt>
    <dgm:pt modelId="{CDBBF308-4D4E-4AE9-87A0-22A2BA37E8B0}" type="sibTrans" cxnId="{16B58C6E-4B08-4CA7-A67B-E3D7A0A40C05}">
      <dgm:prSet/>
      <dgm:spPr/>
      <dgm:t>
        <a:bodyPr/>
        <a:lstStyle/>
        <a:p>
          <a:endParaRPr lang="en-US"/>
        </a:p>
      </dgm:t>
    </dgm:pt>
    <dgm:pt modelId="{775B17D4-9342-446C-8F0E-68A8BD5DAA1B}">
      <dgm:prSet phldrT="[Text]"/>
      <dgm:spPr/>
      <dgm:t>
        <a:bodyPr/>
        <a:lstStyle/>
        <a:p>
          <a:r>
            <a:rPr lang="en-US" dirty="0" smtClean="0"/>
            <a:t>Farmers</a:t>
          </a:r>
          <a:endParaRPr lang="en-US" dirty="0"/>
        </a:p>
      </dgm:t>
    </dgm:pt>
    <dgm:pt modelId="{108318EA-1356-4C57-8B29-1FF0F0754302}" type="parTrans" cxnId="{FAD81ED1-FAF1-4BE0-8EA2-108053887A78}">
      <dgm:prSet/>
      <dgm:spPr/>
      <dgm:t>
        <a:bodyPr/>
        <a:lstStyle/>
        <a:p>
          <a:endParaRPr lang="en-US"/>
        </a:p>
      </dgm:t>
    </dgm:pt>
    <dgm:pt modelId="{F69A6E76-F5AC-4B15-9603-B5622AA8D32D}" type="sibTrans" cxnId="{FAD81ED1-FAF1-4BE0-8EA2-108053887A78}">
      <dgm:prSet/>
      <dgm:spPr/>
      <dgm:t>
        <a:bodyPr/>
        <a:lstStyle/>
        <a:p>
          <a:endParaRPr lang="en-US"/>
        </a:p>
      </dgm:t>
    </dgm:pt>
    <dgm:pt modelId="{D3909905-AB91-4A1E-B940-8C9DCE8CB1DD}">
      <dgm:prSet phldrT="[Text]"/>
      <dgm:spPr/>
      <dgm:t>
        <a:bodyPr/>
        <a:lstStyle/>
        <a:p>
          <a:r>
            <a:rPr lang="en-US" dirty="0" smtClean="0"/>
            <a:t>Need Clean Water</a:t>
          </a:r>
          <a:endParaRPr lang="en-US" dirty="0"/>
        </a:p>
      </dgm:t>
    </dgm:pt>
    <dgm:pt modelId="{E5A06B27-05C2-4E84-AE5F-FEAE3313CB1E}" type="parTrans" cxnId="{9AFE303F-D5F7-414B-A4B6-A436348D74B9}">
      <dgm:prSet/>
      <dgm:spPr/>
      <dgm:t>
        <a:bodyPr/>
        <a:lstStyle/>
        <a:p>
          <a:endParaRPr lang="en-US"/>
        </a:p>
      </dgm:t>
    </dgm:pt>
    <dgm:pt modelId="{466385D8-2CA7-48A7-965B-3D31D9A88CAD}" type="sibTrans" cxnId="{9AFE303F-D5F7-414B-A4B6-A436348D74B9}">
      <dgm:prSet/>
      <dgm:spPr/>
      <dgm:t>
        <a:bodyPr/>
        <a:lstStyle/>
        <a:p>
          <a:endParaRPr lang="en-US"/>
        </a:p>
      </dgm:t>
    </dgm:pt>
    <dgm:pt modelId="{0168485A-D448-4D3C-A603-862ECB3F80CC}" type="pres">
      <dgm:prSet presAssocID="{233FA8E2-11B5-4807-94FF-C0B3BABE8206}" presName="Name0" presStyleCnt="0">
        <dgm:presLayoutVars>
          <dgm:dir/>
          <dgm:animLvl val="lvl"/>
          <dgm:resizeHandles val="exact"/>
        </dgm:presLayoutVars>
      </dgm:prSet>
      <dgm:spPr/>
      <dgm:t>
        <a:bodyPr/>
        <a:lstStyle/>
        <a:p>
          <a:endParaRPr lang="en-US"/>
        </a:p>
      </dgm:t>
    </dgm:pt>
    <dgm:pt modelId="{8004F837-92AE-4DFA-88F6-CBEF66477271}" type="pres">
      <dgm:prSet presAssocID="{366E0C25-3DF0-4E65-977E-9FC29F421D2C}" presName="composite" presStyleCnt="0"/>
      <dgm:spPr/>
    </dgm:pt>
    <dgm:pt modelId="{C76D64F1-AB6A-476D-8FCC-538003620309}" type="pres">
      <dgm:prSet presAssocID="{366E0C25-3DF0-4E65-977E-9FC29F421D2C}" presName="parTx" presStyleLbl="alignNode1" presStyleIdx="0" presStyleCnt="2">
        <dgm:presLayoutVars>
          <dgm:chMax val="0"/>
          <dgm:chPref val="0"/>
          <dgm:bulletEnabled val="1"/>
        </dgm:presLayoutVars>
      </dgm:prSet>
      <dgm:spPr/>
      <dgm:t>
        <a:bodyPr/>
        <a:lstStyle/>
        <a:p>
          <a:endParaRPr lang="en-US"/>
        </a:p>
      </dgm:t>
    </dgm:pt>
    <dgm:pt modelId="{15D62AAB-8282-49C0-A8A3-4589AFB447F4}" type="pres">
      <dgm:prSet presAssocID="{366E0C25-3DF0-4E65-977E-9FC29F421D2C}" presName="desTx" presStyleLbl="alignAccFollowNode1" presStyleIdx="0" presStyleCnt="2">
        <dgm:presLayoutVars>
          <dgm:bulletEnabled val="1"/>
        </dgm:presLayoutVars>
      </dgm:prSet>
      <dgm:spPr/>
      <dgm:t>
        <a:bodyPr/>
        <a:lstStyle/>
        <a:p>
          <a:endParaRPr lang="en-US"/>
        </a:p>
      </dgm:t>
    </dgm:pt>
    <dgm:pt modelId="{CD606727-D182-45A0-B1C3-D61477CB363F}" type="pres">
      <dgm:prSet presAssocID="{FE2F8674-32E6-4DAE-9A79-31BE7DDC4790}" presName="space" presStyleCnt="0"/>
      <dgm:spPr/>
    </dgm:pt>
    <dgm:pt modelId="{A152DB19-B8B4-4D84-8F4D-E758AAC20640}" type="pres">
      <dgm:prSet presAssocID="{775B17D4-9342-446C-8F0E-68A8BD5DAA1B}" presName="composite" presStyleCnt="0"/>
      <dgm:spPr/>
    </dgm:pt>
    <dgm:pt modelId="{C351ADE9-43D2-414C-9AEE-979791C30450}" type="pres">
      <dgm:prSet presAssocID="{775B17D4-9342-446C-8F0E-68A8BD5DAA1B}" presName="parTx" presStyleLbl="alignNode1" presStyleIdx="1" presStyleCnt="2">
        <dgm:presLayoutVars>
          <dgm:chMax val="0"/>
          <dgm:chPref val="0"/>
          <dgm:bulletEnabled val="1"/>
        </dgm:presLayoutVars>
      </dgm:prSet>
      <dgm:spPr/>
      <dgm:t>
        <a:bodyPr/>
        <a:lstStyle/>
        <a:p>
          <a:endParaRPr lang="en-US"/>
        </a:p>
      </dgm:t>
    </dgm:pt>
    <dgm:pt modelId="{AD5CBA90-C1F3-4CF5-BAE9-93467776D985}" type="pres">
      <dgm:prSet presAssocID="{775B17D4-9342-446C-8F0E-68A8BD5DAA1B}" presName="desTx" presStyleLbl="alignAccFollowNode1" presStyleIdx="1" presStyleCnt="2">
        <dgm:presLayoutVars>
          <dgm:bulletEnabled val="1"/>
        </dgm:presLayoutVars>
      </dgm:prSet>
      <dgm:spPr/>
      <dgm:t>
        <a:bodyPr/>
        <a:lstStyle/>
        <a:p>
          <a:endParaRPr lang="en-US"/>
        </a:p>
      </dgm:t>
    </dgm:pt>
  </dgm:ptLst>
  <dgm:cxnLst>
    <dgm:cxn modelId="{9AFE303F-D5F7-414B-A4B6-A436348D74B9}" srcId="{775B17D4-9342-446C-8F0E-68A8BD5DAA1B}" destId="{D3909905-AB91-4A1E-B940-8C9DCE8CB1DD}" srcOrd="0" destOrd="0" parTransId="{E5A06B27-05C2-4E84-AE5F-FEAE3313CB1E}" sibTransId="{466385D8-2CA7-48A7-965B-3D31D9A88CAD}"/>
    <dgm:cxn modelId="{4BB1E045-105F-4E95-A318-2D1A25CEC85A}" type="presOf" srcId="{775B17D4-9342-446C-8F0E-68A8BD5DAA1B}" destId="{C351ADE9-43D2-414C-9AEE-979791C30450}" srcOrd="0" destOrd="0" presId="urn:microsoft.com/office/officeart/2005/8/layout/hList1"/>
    <dgm:cxn modelId="{DC779587-7D07-4EFD-94FB-ACD681FEEFFC}" type="presOf" srcId="{366E0C25-3DF0-4E65-977E-9FC29F421D2C}" destId="{C76D64F1-AB6A-476D-8FCC-538003620309}" srcOrd="0" destOrd="0" presId="urn:microsoft.com/office/officeart/2005/8/layout/hList1"/>
    <dgm:cxn modelId="{5191D890-D51D-4391-B1BE-3C3BFEA58DE0}" type="presOf" srcId="{D3909905-AB91-4A1E-B940-8C9DCE8CB1DD}" destId="{AD5CBA90-C1F3-4CF5-BAE9-93467776D985}" srcOrd="0" destOrd="0" presId="urn:microsoft.com/office/officeart/2005/8/layout/hList1"/>
    <dgm:cxn modelId="{FAD81ED1-FAF1-4BE0-8EA2-108053887A78}" srcId="{233FA8E2-11B5-4807-94FF-C0B3BABE8206}" destId="{775B17D4-9342-446C-8F0E-68A8BD5DAA1B}" srcOrd="1" destOrd="0" parTransId="{108318EA-1356-4C57-8B29-1FF0F0754302}" sibTransId="{F69A6E76-F5AC-4B15-9603-B5622AA8D32D}"/>
    <dgm:cxn modelId="{92C055EB-2956-4692-883A-5D68FE29DE60}" type="presOf" srcId="{5E754652-2C6E-45EB-BC9C-4EE466302A01}" destId="{15D62AAB-8282-49C0-A8A3-4589AFB447F4}" srcOrd="0" destOrd="0" presId="urn:microsoft.com/office/officeart/2005/8/layout/hList1"/>
    <dgm:cxn modelId="{16B58C6E-4B08-4CA7-A67B-E3D7A0A40C05}" srcId="{366E0C25-3DF0-4E65-977E-9FC29F421D2C}" destId="{5E754652-2C6E-45EB-BC9C-4EE466302A01}" srcOrd="0" destOrd="0" parTransId="{0C268F8B-8D82-413C-A61A-97ECBF38D803}" sibTransId="{CDBBF308-4D4E-4AE9-87A0-22A2BA37E8B0}"/>
    <dgm:cxn modelId="{8EF390D4-3FFD-46A9-8BDA-3EAC4E1D8C54}" srcId="{233FA8E2-11B5-4807-94FF-C0B3BABE8206}" destId="{366E0C25-3DF0-4E65-977E-9FC29F421D2C}" srcOrd="0" destOrd="0" parTransId="{325A60EC-EB84-4E93-A4D7-A3BE6630B871}" sibTransId="{FE2F8674-32E6-4DAE-9A79-31BE7DDC4790}"/>
    <dgm:cxn modelId="{BD5E5353-F17A-4025-84B6-019B6450CB82}" type="presOf" srcId="{233FA8E2-11B5-4807-94FF-C0B3BABE8206}" destId="{0168485A-D448-4D3C-A603-862ECB3F80CC}" srcOrd="0" destOrd="0" presId="urn:microsoft.com/office/officeart/2005/8/layout/hList1"/>
    <dgm:cxn modelId="{F3B95A66-2459-4A5E-9437-AB14E89C4D4A}" type="presParOf" srcId="{0168485A-D448-4D3C-A603-862ECB3F80CC}" destId="{8004F837-92AE-4DFA-88F6-CBEF66477271}" srcOrd="0" destOrd="0" presId="urn:microsoft.com/office/officeart/2005/8/layout/hList1"/>
    <dgm:cxn modelId="{A019D178-CB1F-475F-9298-3B02D0D09FA6}" type="presParOf" srcId="{8004F837-92AE-4DFA-88F6-CBEF66477271}" destId="{C76D64F1-AB6A-476D-8FCC-538003620309}" srcOrd="0" destOrd="0" presId="urn:microsoft.com/office/officeart/2005/8/layout/hList1"/>
    <dgm:cxn modelId="{808AAA2E-E280-4F85-A91F-587ECC9659D5}" type="presParOf" srcId="{8004F837-92AE-4DFA-88F6-CBEF66477271}" destId="{15D62AAB-8282-49C0-A8A3-4589AFB447F4}" srcOrd="1" destOrd="0" presId="urn:microsoft.com/office/officeart/2005/8/layout/hList1"/>
    <dgm:cxn modelId="{FFCDE097-4FA6-4C98-8C44-83B62F8E49B9}" type="presParOf" srcId="{0168485A-D448-4D3C-A603-862ECB3F80CC}" destId="{CD606727-D182-45A0-B1C3-D61477CB363F}" srcOrd="1" destOrd="0" presId="urn:microsoft.com/office/officeart/2005/8/layout/hList1"/>
    <dgm:cxn modelId="{B79704AF-B28F-45D6-AC57-22EBE4CECEA9}" type="presParOf" srcId="{0168485A-D448-4D3C-A603-862ECB3F80CC}" destId="{A152DB19-B8B4-4D84-8F4D-E758AAC20640}" srcOrd="2" destOrd="0" presId="urn:microsoft.com/office/officeart/2005/8/layout/hList1"/>
    <dgm:cxn modelId="{5399B8D1-9328-45CF-AC6D-DA6893ACEA6D}" type="presParOf" srcId="{A152DB19-B8B4-4D84-8F4D-E758AAC20640}" destId="{C351ADE9-43D2-414C-9AEE-979791C30450}" srcOrd="0" destOrd="0" presId="urn:microsoft.com/office/officeart/2005/8/layout/hList1"/>
    <dgm:cxn modelId="{B2D2F82E-4421-4473-8592-64ACC71E5DA2}" type="presParOf" srcId="{A152DB19-B8B4-4D84-8F4D-E758AAC20640}" destId="{AD5CBA90-C1F3-4CF5-BAE9-93467776D98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65FDCA-E7B9-4E31-842B-12C99B5BEB2E}"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1CF0F6C9-7061-4D71-AC44-316F4BE51930}">
      <dgm:prSet phldrT="[Text]"/>
      <dgm:spPr/>
      <dgm:t>
        <a:bodyPr/>
        <a:lstStyle/>
        <a:p>
          <a:r>
            <a:rPr lang="en-US" dirty="0" smtClean="0"/>
            <a:t>Communication </a:t>
          </a:r>
          <a:endParaRPr lang="en-US" dirty="0"/>
        </a:p>
      </dgm:t>
    </dgm:pt>
    <dgm:pt modelId="{1A4F6AEA-BE74-43DC-81E1-789F51E67CDC}" type="parTrans" cxnId="{57604938-1E07-4787-BF34-1CE73F109072}">
      <dgm:prSet/>
      <dgm:spPr/>
      <dgm:t>
        <a:bodyPr/>
        <a:lstStyle/>
        <a:p>
          <a:endParaRPr lang="en-US"/>
        </a:p>
      </dgm:t>
    </dgm:pt>
    <dgm:pt modelId="{1329F059-EB62-49EA-ACBE-78EFE0425DCE}" type="sibTrans" cxnId="{57604938-1E07-4787-BF34-1CE73F109072}">
      <dgm:prSet/>
      <dgm:spPr/>
      <dgm:t>
        <a:bodyPr/>
        <a:lstStyle/>
        <a:p>
          <a:endParaRPr lang="en-US"/>
        </a:p>
      </dgm:t>
    </dgm:pt>
    <dgm:pt modelId="{DC513857-FD60-45B2-812D-E75F1017F305}">
      <dgm:prSet phldrT="[Text]"/>
      <dgm:spPr/>
      <dgm:t>
        <a:bodyPr/>
        <a:lstStyle/>
        <a:p>
          <a:r>
            <a:rPr lang="en-US" dirty="0" smtClean="0"/>
            <a:t>Within Stakeholders</a:t>
          </a:r>
          <a:endParaRPr lang="en-US" dirty="0"/>
        </a:p>
      </dgm:t>
    </dgm:pt>
    <dgm:pt modelId="{4C87ED8D-C1D7-4FF0-8415-7D4DFC2B245F}" type="parTrans" cxnId="{33686683-1084-428B-995C-1C4ED066118A}">
      <dgm:prSet/>
      <dgm:spPr/>
      <dgm:t>
        <a:bodyPr/>
        <a:lstStyle/>
        <a:p>
          <a:endParaRPr lang="en-US"/>
        </a:p>
      </dgm:t>
    </dgm:pt>
    <dgm:pt modelId="{371F3AD0-D796-4065-98FC-D8F65EE4D251}" type="sibTrans" cxnId="{33686683-1084-428B-995C-1C4ED066118A}">
      <dgm:prSet/>
      <dgm:spPr/>
      <dgm:t>
        <a:bodyPr/>
        <a:lstStyle/>
        <a:p>
          <a:endParaRPr lang="en-US"/>
        </a:p>
      </dgm:t>
    </dgm:pt>
    <dgm:pt modelId="{1E83987F-A8BD-4028-9199-8CCF5A1A76F0}">
      <dgm:prSet phldrT="[Text]"/>
      <dgm:spPr/>
      <dgm:t>
        <a:bodyPr/>
        <a:lstStyle/>
        <a:p>
          <a:r>
            <a:rPr lang="en-US" dirty="0" smtClean="0"/>
            <a:t>From the GWRC</a:t>
          </a:r>
          <a:endParaRPr lang="en-US" dirty="0"/>
        </a:p>
      </dgm:t>
    </dgm:pt>
    <dgm:pt modelId="{E5E37F0A-2247-4EFA-8EF9-1534CFEF3E04}" type="parTrans" cxnId="{5244AB99-74DA-40C3-B06C-E1E026F4C15E}">
      <dgm:prSet/>
      <dgm:spPr/>
      <dgm:t>
        <a:bodyPr/>
        <a:lstStyle/>
        <a:p>
          <a:endParaRPr lang="en-US"/>
        </a:p>
      </dgm:t>
    </dgm:pt>
    <dgm:pt modelId="{E11A0EDC-90D6-40B5-B633-6302F7DD54FA}" type="sibTrans" cxnId="{5244AB99-74DA-40C3-B06C-E1E026F4C15E}">
      <dgm:prSet/>
      <dgm:spPr/>
      <dgm:t>
        <a:bodyPr/>
        <a:lstStyle/>
        <a:p>
          <a:endParaRPr lang="en-US"/>
        </a:p>
      </dgm:t>
    </dgm:pt>
    <dgm:pt modelId="{E34CA67C-C863-4051-A92D-77FB324127D5}">
      <dgm:prSet phldrT="[Text]"/>
      <dgm:spPr/>
      <dgm:t>
        <a:bodyPr/>
        <a:lstStyle/>
        <a:p>
          <a:r>
            <a:rPr lang="en-US" dirty="0" smtClean="0"/>
            <a:t>Collaboration</a:t>
          </a:r>
          <a:endParaRPr lang="en-US" dirty="0"/>
        </a:p>
      </dgm:t>
    </dgm:pt>
    <dgm:pt modelId="{0B78F518-C765-46A5-82A4-36E32E396AD2}" type="parTrans" cxnId="{1D7E2780-0DD5-43D8-A89F-FABE19896C20}">
      <dgm:prSet/>
      <dgm:spPr/>
      <dgm:t>
        <a:bodyPr/>
        <a:lstStyle/>
        <a:p>
          <a:endParaRPr lang="en-US"/>
        </a:p>
      </dgm:t>
    </dgm:pt>
    <dgm:pt modelId="{0673D2F9-B3DB-4B9D-98C2-EDBF2C1A15D2}" type="sibTrans" cxnId="{1D7E2780-0DD5-43D8-A89F-FABE19896C20}">
      <dgm:prSet/>
      <dgm:spPr/>
      <dgm:t>
        <a:bodyPr/>
        <a:lstStyle/>
        <a:p>
          <a:endParaRPr lang="en-US"/>
        </a:p>
      </dgm:t>
    </dgm:pt>
    <dgm:pt modelId="{C6933BE7-7244-4AAF-93A1-430E3FFC9991}">
      <dgm:prSet phldrT="[Text]"/>
      <dgm:spPr/>
      <dgm:t>
        <a:bodyPr/>
        <a:lstStyle/>
        <a:p>
          <a:r>
            <a:rPr lang="en-US" dirty="0" smtClean="0"/>
            <a:t>Maori </a:t>
          </a:r>
          <a:r>
            <a:rPr lang="en-US" dirty="0" smtClean="0"/>
            <a:t>Consideration</a:t>
          </a:r>
          <a:endParaRPr lang="en-US" dirty="0"/>
        </a:p>
      </dgm:t>
    </dgm:pt>
    <dgm:pt modelId="{20CA63A2-CFC0-4339-8710-D0A6370B1B06}" type="parTrans" cxnId="{24B3C2CD-3901-4CF9-BFED-EAF7572544E4}">
      <dgm:prSet/>
      <dgm:spPr/>
      <dgm:t>
        <a:bodyPr/>
        <a:lstStyle/>
        <a:p>
          <a:endParaRPr lang="en-US"/>
        </a:p>
      </dgm:t>
    </dgm:pt>
    <dgm:pt modelId="{0951B9EA-FDB3-4430-950C-FE687F2F2E79}" type="sibTrans" cxnId="{24B3C2CD-3901-4CF9-BFED-EAF7572544E4}">
      <dgm:prSet/>
      <dgm:spPr/>
      <dgm:t>
        <a:bodyPr/>
        <a:lstStyle/>
        <a:p>
          <a:endParaRPr lang="en-US"/>
        </a:p>
      </dgm:t>
    </dgm:pt>
    <dgm:pt modelId="{2FA9D27C-943B-4E7A-A681-54B8F3A94AD7}">
      <dgm:prSet phldrT="[Text]"/>
      <dgm:spPr/>
      <dgm:t>
        <a:bodyPr/>
        <a:lstStyle/>
        <a:p>
          <a:r>
            <a:rPr lang="en-US" dirty="0" smtClean="0"/>
            <a:t>Local Organizations</a:t>
          </a:r>
          <a:endParaRPr lang="en-US" dirty="0"/>
        </a:p>
      </dgm:t>
    </dgm:pt>
    <dgm:pt modelId="{12A83F01-AE3D-4E2E-8891-E9B0797CCA5D}" type="parTrans" cxnId="{D07BBEAD-1736-4172-884C-08CA0D847F79}">
      <dgm:prSet/>
      <dgm:spPr/>
      <dgm:t>
        <a:bodyPr/>
        <a:lstStyle/>
        <a:p>
          <a:endParaRPr lang="en-US"/>
        </a:p>
      </dgm:t>
    </dgm:pt>
    <dgm:pt modelId="{60AA5259-34C9-42BA-8089-7C9D0482BE65}" type="sibTrans" cxnId="{D07BBEAD-1736-4172-884C-08CA0D847F79}">
      <dgm:prSet/>
      <dgm:spPr/>
      <dgm:t>
        <a:bodyPr/>
        <a:lstStyle/>
        <a:p>
          <a:endParaRPr lang="en-US"/>
        </a:p>
      </dgm:t>
    </dgm:pt>
    <dgm:pt modelId="{CD3EF16B-C9DC-4E48-8DB8-61A260B37E91}">
      <dgm:prSet/>
      <dgm:spPr/>
      <dgm:t>
        <a:bodyPr/>
        <a:lstStyle/>
        <a:p>
          <a:r>
            <a:rPr lang="en-US" dirty="0" smtClean="0"/>
            <a:t>Education</a:t>
          </a:r>
          <a:endParaRPr lang="en-US" dirty="0"/>
        </a:p>
      </dgm:t>
    </dgm:pt>
    <dgm:pt modelId="{35E719CE-6B7B-4B23-8A46-D11AD24580C7}" type="parTrans" cxnId="{2658CE07-AD8C-47EC-9C1E-A08388591646}">
      <dgm:prSet/>
      <dgm:spPr/>
      <dgm:t>
        <a:bodyPr/>
        <a:lstStyle/>
        <a:p>
          <a:endParaRPr lang="en-US"/>
        </a:p>
      </dgm:t>
    </dgm:pt>
    <dgm:pt modelId="{96F8567A-1791-44CF-AA56-1D5D8993A0EB}" type="sibTrans" cxnId="{2658CE07-AD8C-47EC-9C1E-A08388591646}">
      <dgm:prSet/>
      <dgm:spPr/>
      <dgm:t>
        <a:bodyPr/>
        <a:lstStyle/>
        <a:p>
          <a:endParaRPr lang="en-US"/>
        </a:p>
      </dgm:t>
    </dgm:pt>
    <dgm:pt modelId="{6EA31B5E-D349-4546-A0DE-6FC584781BFB}">
      <dgm:prSet/>
      <dgm:spPr/>
      <dgm:t>
        <a:bodyPr/>
        <a:lstStyle/>
        <a:p>
          <a:r>
            <a:rPr lang="en-US" dirty="0" smtClean="0"/>
            <a:t>More Research</a:t>
          </a:r>
          <a:endParaRPr lang="en-US" dirty="0"/>
        </a:p>
      </dgm:t>
    </dgm:pt>
    <dgm:pt modelId="{41978E90-D0AC-49D0-8CE5-C3E69B3B36B3}" type="parTrans" cxnId="{8EE69803-E7D7-4A2B-8B51-A12EE2B43ACB}">
      <dgm:prSet/>
      <dgm:spPr/>
      <dgm:t>
        <a:bodyPr/>
        <a:lstStyle/>
        <a:p>
          <a:endParaRPr lang="en-US"/>
        </a:p>
      </dgm:t>
    </dgm:pt>
    <dgm:pt modelId="{174AB1DD-19CE-416B-AF28-403C7A885F55}" type="sibTrans" cxnId="{8EE69803-E7D7-4A2B-8B51-A12EE2B43ACB}">
      <dgm:prSet/>
      <dgm:spPr/>
      <dgm:t>
        <a:bodyPr/>
        <a:lstStyle/>
        <a:p>
          <a:endParaRPr lang="en-US"/>
        </a:p>
      </dgm:t>
    </dgm:pt>
    <dgm:pt modelId="{D4BC8335-CBB4-47ED-AEE4-79CAE8DF95A0}">
      <dgm:prSet/>
      <dgm:spPr/>
      <dgm:t>
        <a:bodyPr/>
        <a:lstStyle/>
        <a:p>
          <a:r>
            <a:rPr lang="en-US" dirty="0" smtClean="0"/>
            <a:t>Within the Community</a:t>
          </a:r>
          <a:endParaRPr lang="en-US" dirty="0"/>
        </a:p>
      </dgm:t>
    </dgm:pt>
    <dgm:pt modelId="{D890A36C-9B0B-4E7B-B3B8-CDE1F88D5825}" type="parTrans" cxnId="{A4668827-DC3B-4E00-856D-DBA5C4A07012}">
      <dgm:prSet/>
      <dgm:spPr/>
      <dgm:t>
        <a:bodyPr/>
        <a:lstStyle/>
        <a:p>
          <a:endParaRPr lang="en-US"/>
        </a:p>
      </dgm:t>
    </dgm:pt>
    <dgm:pt modelId="{BB5FD8ED-EA22-470A-A9E7-F45FF65F250B}" type="sibTrans" cxnId="{A4668827-DC3B-4E00-856D-DBA5C4A07012}">
      <dgm:prSet/>
      <dgm:spPr/>
      <dgm:t>
        <a:bodyPr/>
        <a:lstStyle/>
        <a:p>
          <a:endParaRPr lang="en-US"/>
        </a:p>
      </dgm:t>
    </dgm:pt>
    <dgm:pt modelId="{3CC10E89-7D59-4D61-A205-AFA8898F3008}" type="pres">
      <dgm:prSet presAssocID="{1A65FDCA-E7B9-4E31-842B-12C99B5BEB2E}" presName="Name0" presStyleCnt="0">
        <dgm:presLayoutVars>
          <dgm:dir/>
          <dgm:animLvl val="lvl"/>
          <dgm:resizeHandles/>
        </dgm:presLayoutVars>
      </dgm:prSet>
      <dgm:spPr/>
      <dgm:t>
        <a:bodyPr/>
        <a:lstStyle/>
        <a:p>
          <a:endParaRPr lang="en-US"/>
        </a:p>
      </dgm:t>
    </dgm:pt>
    <dgm:pt modelId="{831F659D-9117-4FEB-B5F0-E9C0EA0BCC93}" type="pres">
      <dgm:prSet presAssocID="{1CF0F6C9-7061-4D71-AC44-316F4BE51930}" presName="linNode" presStyleCnt="0"/>
      <dgm:spPr/>
      <dgm:t>
        <a:bodyPr/>
        <a:lstStyle/>
        <a:p>
          <a:endParaRPr lang="en-US"/>
        </a:p>
      </dgm:t>
    </dgm:pt>
    <dgm:pt modelId="{7DA8D5E6-0EA1-4594-9799-110086F7F1C9}" type="pres">
      <dgm:prSet presAssocID="{1CF0F6C9-7061-4D71-AC44-316F4BE51930}" presName="parentShp" presStyleLbl="node1" presStyleIdx="0" presStyleCnt="3">
        <dgm:presLayoutVars>
          <dgm:bulletEnabled val="1"/>
        </dgm:presLayoutVars>
      </dgm:prSet>
      <dgm:spPr/>
      <dgm:t>
        <a:bodyPr/>
        <a:lstStyle/>
        <a:p>
          <a:endParaRPr lang="en-US"/>
        </a:p>
      </dgm:t>
    </dgm:pt>
    <dgm:pt modelId="{E34D701E-CF83-4028-AAE3-BA9ACBE01E12}" type="pres">
      <dgm:prSet presAssocID="{1CF0F6C9-7061-4D71-AC44-316F4BE51930}" presName="childShp" presStyleLbl="bgAccFollowNode1" presStyleIdx="0" presStyleCnt="3">
        <dgm:presLayoutVars>
          <dgm:bulletEnabled val="1"/>
        </dgm:presLayoutVars>
      </dgm:prSet>
      <dgm:spPr/>
      <dgm:t>
        <a:bodyPr/>
        <a:lstStyle/>
        <a:p>
          <a:endParaRPr lang="en-US"/>
        </a:p>
      </dgm:t>
    </dgm:pt>
    <dgm:pt modelId="{A2F9B4D7-62F8-40C9-94DC-FE57133B14AB}" type="pres">
      <dgm:prSet presAssocID="{1329F059-EB62-49EA-ACBE-78EFE0425DCE}" presName="spacing" presStyleCnt="0"/>
      <dgm:spPr/>
      <dgm:t>
        <a:bodyPr/>
        <a:lstStyle/>
        <a:p>
          <a:endParaRPr lang="en-US"/>
        </a:p>
      </dgm:t>
    </dgm:pt>
    <dgm:pt modelId="{EA919046-758C-418A-BA58-BEAC4D190FF1}" type="pres">
      <dgm:prSet presAssocID="{E34CA67C-C863-4051-A92D-77FB324127D5}" presName="linNode" presStyleCnt="0"/>
      <dgm:spPr/>
      <dgm:t>
        <a:bodyPr/>
        <a:lstStyle/>
        <a:p>
          <a:endParaRPr lang="en-US"/>
        </a:p>
      </dgm:t>
    </dgm:pt>
    <dgm:pt modelId="{BA355819-28A3-4C1B-BFDF-066F5CB58F1A}" type="pres">
      <dgm:prSet presAssocID="{E34CA67C-C863-4051-A92D-77FB324127D5}" presName="parentShp" presStyleLbl="node1" presStyleIdx="1" presStyleCnt="3">
        <dgm:presLayoutVars>
          <dgm:bulletEnabled val="1"/>
        </dgm:presLayoutVars>
      </dgm:prSet>
      <dgm:spPr/>
      <dgm:t>
        <a:bodyPr/>
        <a:lstStyle/>
        <a:p>
          <a:endParaRPr lang="en-US"/>
        </a:p>
      </dgm:t>
    </dgm:pt>
    <dgm:pt modelId="{C77A2520-987E-4AFD-AB67-1DAC05A5BD83}" type="pres">
      <dgm:prSet presAssocID="{E34CA67C-C863-4051-A92D-77FB324127D5}" presName="childShp" presStyleLbl="bgAccFollowNode1" presStyleIdx="1" presStyleCnt="3">
        <dgm:presLayoutVars>
          <dgm:bulletEnabled val="1"/>
        </dgm:presLayoutVars>
      </dgm:prSet>
      <dgm:spPr/>
      <dgm:t>
        <a:bodyPr/>
        <a:lstStyle/>
        <a:p>
          <a:endParaRPr lang="en-US"/>
        </a:p>
      </dgm:t>
    </dgm:pt>
    <dgm:pt modelId="{7861D787-69B2-45A2-9135-FB7121DA741B}" type="pres">
      <dgm:prSet presAssocID="{0673D2F9-B3DB-4B9D-98C2-EDBF2C1A15D2}" presName="spacing" presStyleCnt="0"/>
      <dgm:spPr/>
      <dgm:t>
        <a:bodyPr/>
        <a:lstStyle/>
        <a:p>
          <a:endParaRPr lang="en-US"/>
        </a:p>
      </dgm:t>
    </dgm:pt>
    <dgm:pt modelId="{1A2F16AB-E7F8-409D-B85F-AE710708B1E9}" type="pres">
      <dgm:prSet presAssocID="{CD3EF16B-C9DC-4E48-8DB8-61A260B37E91}" presName="linNode" presStyleCnt="0"/>
      <dgm:spPr/>
      <dgm:t>
        <a:bodyPr/>
        <a:lstStyle/>
        <a:p>
          <a:endParaRPr lang="en-US"/>
        </a:p>
      </dgm:t>
    </dgm:pt>
    <dgm:pt modelId="{28D29E64-FDB3-4D1D-B607-177CC2B3976C}" type="pres">
      <dgm:prSet presAssocID="{CD3EF16B-C9DC-4E48-8DB8-61A260B37E91}" presName="parentShp" presStyleLbl="node1" presStyleIdx="2" presStyleCnt="3">
        <dgm:presLayoutVars>
          <dgm:bulletEnabled val="1"/>
        </dgm:presLayoutVars>
      </dgm:prSet>
      <dgm:spPr/>
      <dgm:t>
        <a:bodyPr/>
        <a:lstStyle/>
        <a:p>
          <a:endParaRPr lang="en-US"/>
        </a:p>
      </dgm:t>
    </dgm:pt>
    <dgm:pt modelId="{C4BE5732-9F0B-4C6D-88B1-AF8B8FBF9D77}" type="pres">
      <dgm:prSet presAssocID="{CD3EF16B-C9DC-4E48-8DB8-61A260B37E91}" presName="childShp" presStyleLbl="bgAccFollowNode1" presStyleIdx="2" presStyleCnt="3">
        <dgm:presLayoutVars>
          <dgm:bulletEnabled val="1"/>
        </dgm:presLayoutVars>
      </dgm:prSet>
      <dgm:spPr/>
      <dgm:t>
        <a:bodyPr/>
        <a:lstStyle/>
        <a:p>
          <a:endParaRPr lang="en-US"/>
        </a:p>
      </dgm:t>
    </dgm:pt>
  </dgm:ptLst>
  <dgm:cxnLst>
    <dgm:cxn modelId="{BB409DB3-2D37-499D-88D7-FE6ED7CD30B5}" type="presOf" srcId="{C6933BE7-7244-4AAF-93A1-430E3FFC9991}" destId="{C77A2520-987E-4AFD-AB67-1DAC05A5BD83}" srcOrd="0" destOrd="0" presId="urn:microsoft.com/office/officeart/2005/8/layout/vList6"/>
    <dgm:cxn modelId="{E899B6F1-F40B-4DD6-9E85-1D4A4406F026}" type="presOf" srcId="{2FA9D27C-943B-4E7A-A681-54B8F3A94AD7}" destId="{C77A2520-987E-4AFD-AB67-1DAC05A5BD83}" srcOrd="0" destOrd="1" presId="urn:microsoft.com/office/officeart/2005/8/layout/vList6"/>
    <dgm:cxn modelId="{1D7E2780-0DD5-43D8-A89F-FABE19896C20}" srcId="{1A65FDCA-E7B9-4E31-842B-12C99B5BEB2E}" destId="{E34CA67C-C863-4051-A92D-77FB324127D5}" srcOrd="1" destOrd="0" parTransId="{0B78F518-C765-46A5-82A4-36E32E396AD2}" sibTransId="{0673D2F9-B3DB-4B9D-98C2-EDBF2C1A15D2}"/>
    <dgm:cxn modelId="{3D6A366B-D9F9-40AE-B408-04B3023FC2A9}" type="presOf" srcId="{1CF0F6C9-7061-4D71-AC44-316F4BE51930}" destId="{7DA8D5E6-0EA1-4594-9799-110086F7F1C9}" srcOrd="0" destOrd="0" presId="urn:microsoft.com/office/officeart/2005/8/layout/vList6"/>
    <dgm:cxn modelId="{33686683-1084-428B-995C-1C4ED066118A}" srcId="{1CF0F6C9-7061-4D71-AC44-316F4BE51930}" destId="{DC513857-FD60-45B2-812D-E75F1017F305}" srcOrd="0" destOrd="0" parTransId="{4C87ED8D-C1D7-4FF0-8415-7D4DFC2B245F}" sibTransId="{371F3AD0-D796-4065-98FC-D8F65EE4D251}"/>
    <dgm:cxn modelId="{A4668827-DC3B-4E00-856D-DBA5C4A07012}" srcId="{CD3EF16B-C9DC-4E48-8DB8-61A260B37E91}" destId="{D4BC8335-CBB4-47ED-AEE4-79CAE8DF95A0}" srcOrd="1" destOrd="0" parTransId="{D890A36C-9B0B-4E7B-B3B8-CDE1F88D5825}" sibTransId="{BB5FD8ED-EA22-470A-A9E7-F45FF65F250B}"/>
    <dgm:cxn modelId="{D18F5E19-434E-4647-8AA1-A6DDCE687125}" type="presOf" srcId="{DC513857-FD60-45B2-812D-E75F1017F305}" destId="{E34D701E-CF83-4028-AAE3-BA9ACBE01E12}" srcOrd="0" destOrd="0" presId="urn:microsoft.com/office/officeart/2005/8/layout/vList6"/>
    <dgm:cxn modelId="{57604938-1E07-4787-BF34-1CE73F109072}" srcId="{1A65FDCA-E7B9-4E31-842B-12C99B5BEB2E}" destId="{1CF0F6C9-7061-4D71-AC44-316F4BE51930}" srcOrd="0" destOrd="0" parTransId="{1A4F6AEA-BE74-43DC-81E1-789F51E67CDC}" sibTransId="{1329F059-EB62-49EA-ACBE-78EFE0425DCE}"/>
    <dgm:cxn modelId="{24619C44-CCD6-427E-AAAA-479235070ED5}" type="presOf" srcId="{1E83987F-A8BD-4028-9199-8CCF5A1A76F0}" destId="{E34D701E-CF83-4028-AAE3-BA9ACBE01E12}" srcOrd="0" destOrd="1" presId="urn:microsoft.com/office/officeart/2005/8/layout/vList6"/>
    <dgm:cxn modelId="{0C08076B-2DD2-49F4-9C6A-C6B61F83893A}" type="presOf" srcId="{D4BC8335-CBB4-47ED-AEE4-79CAE8DF95A0}" destId="{C4BE5732-9F0B-4C6D-88B1-AF8B8FBF9D77}" srcOrd="0" destOrd="1" presId="urn:microsoft.com/office/officeart/2005/8/layout/vList6"/>
    <dgm:cxn modelId="{5244AB99-74DA-40C3-B06C-E1E026F4C15E}" srcId="{1CF0F6C9-7061-4D71-AC44-316F4BE51930}" destId="{1E83987F-A8BD-4028-9199-8CCF5A1A76F0}" srcOrd="1" destOrd="0" parTransId="{E5E37F0A-2247-4EFA-8EF9-1534CFEF3E04}" sibTransId="{E11A0EDC-90D6-40B5-B633-6302F7DD54FA}"/>
    <dgm:cxn modelId="{24B3C2CD-3901-4CF9-BFED-EAF7572544E4}" srcId="{E34CA67C-C863-4051-A92D-77FB324127D5}" destId="{C6933BE7-7244-4AAF-93A1-430E3FFC9991}" srcOrd="0" destOrd="0" parTransId="{20CA63A2-CFC0-4339-8710-D0A6370B1B06}" sibTransId="{0951B9EA-FDB3-4430-950C-FE687F2F2E79}"/>
    <dgm:cxn modelId="{2658CE07-AD8C-47EC-9C1E-A08388591646}" srcId="{1A65FDCA-E7B9-4E31-842B-12C99B5BEB2E}" destId="{CD3EF16B-C9DC-4E48-8DB8-61A260B37E91}" srcOrd="2" destOrd="0" parTransId="{35E719CE-6B7B-4B23-8A46-D11AD24580C7}" sibTransId="{96F8567A-1791-44CF-AA56-1D5D8993A0EB}"/>
    <dgm:cxn modelId="{630F0683-6A99-4E6A-BA29-24A19E2F9C93}" type="presOf" srcId="{1A65FDCA-E7B9-4E31-842B-12C99B5BEB2E}" destId="{3CC10E89-7D59-4D61-A205-AFA8898F3008}" srcOrd="0" destOrd="0" presId="urn:microsoft.com/office/officeart/2005/8/layout/vList6"/>
    <dgm:cxn modelId="{1414D3C1-4585-44B5-A914-CEADDAE03F2D}" type="presOf" srcId="{CD3EF16B-C9DC-4E48-8DB8-61A260B37E91}" destId="{28D29E64-FDB3-4D1D-B607-177CC2B3976C}" srcOrd="0" destOrd="0" presId="urn:microsoft.com/office/officeart/2005/8/layout/vList6"/>
    <dgm:cxn modelId="{D07BBEAD-1736-4172-884C-08CA0D847F79}" srcId="{E34CA67C-C863-4051-A92D-77FB324127D5}" destId="{2FA9D27C-943B-4E7A-A681-54B8F3A94AD7}" srcOrd="1" destOrd="0" parTransId="{12A83F01-AE3D-4E2E-8891-E9B0797CCA5D}" sibTransId="{60AA5259-34C9-42BA-8089-7C9D0482BE65}"/>
    <dgm:cxn modelId="{35F3DAE6-29BC-4C6E-83F3-FAC1B698C1F7}" type="presOf" srcId="{6EA31B5E-D349-4546-A0DE-6FC584781BFB}" destId="{C4BE5732-9F0B-4C6D-88B1-AF8B8FBF9D77}" srcOrd="0" destOrd="0" presId="urn:microsoft.com/office/officeart/2005/8/layout/vList6"/>
    <dgm:cxn modelId="{8EE69803-E7D7-4A2B-8B51-A12EE2B43ACB}" srcId="{CD3EF16B-C9DC-4E48-8DB8-61A260B37E91}" destId="{6EA31B5E-D349-4546-A0DE-6FC584781BFB}" srcOrd="0" destOrd="0" parTransId="{41978E90-D0AC-49D0-8CE5-C3E69B3B36B3}" sibTransId="{174AB1DD-19CE-416B-AF28-403C7A885F55}"/>
    <dgm:cxn modelId="{B32D85B8-B35C-4415-B0B2-C618F9357E4F}" type="presOf" srcId="{E34CA67C-C863-4051-A92D-77FB324127D5}" destId="{BA355819-28A3-4C1B-BFDF-066F5CB58F1A}" srcOrd="0" destOrd="0" presId="urn:microsoft.com/office/officeart/2005/8/layout/vList6"/>
    <dgm:cxn modelId="{FC08BAF4-B13C-4A00-A3AE-EA5CF7CE71A9}" type="presParOf" srcId="{3CC10E89-7D59-4D61-A205-AFA8898F3008}" destId="{831F659D-9117-4FEB-B5F0-E9C0EA0BCC93}" srcOrd="0" destOrd="0" presId="urn:microsoft.com/office/officeart/2005/8/layout/vList6"/>
    <dgm:cxn modelId="{E7031367-245D-460F-BF73-238C27BB5E64}" type="presParOf" srcId="{831F659D-9117-4FEB-B5F0-E9C0EA0BCC93}" destId="{7DA8D5E6-0EA1-4594-9799-110086F7F1C9}" srcOrd="0" destOrd="0" presId="urn:microsoft.com/office/officeart/2005/8/layout/vList6"/>
    <dgm:cxn modelId="{C23BF04E-AF3D-40FA-B5C7-F582F847686F}" type="presParOf" srcId="{831F659D-9117-4FEB-B5F0-E9C0EA0BCC93}" destId="{E34D701E-CF83-4028-AAE3-BA9ACBE01E12}" srcOrd="1" destOrd="0" presId="urn:microsoft.com/office/officeart/2005/8/layout/vList6"/>
    <dgm:cxn modelId="{1CC87875-E385-4F06-9CA0-819CE75A40EC}" type="presParOf" srcId="{3CC10E89-7D59-4D61-A205-AFA8898F3008}" destId="{A2F9B4D7-62F8-40C9-94DC-FE57133B14AB}" srcOrd="1" destOrd="0" presId="urn:microsoft.com/office/officeart/2005/8/layout/vList6"/>
    <dgm:cxn modelId="{0E8AA72A-3EE6-4428-8839-C46A549BB45B}" type="presParOf" srcId="{3CC10E89-7D59-4D61-A205-AFA8898F3008}" destId="{EA919046-758C-418A-BA58-BEAC4D190FF1}" srcOrd="2" destOrd="0" presId="urn:microsoft.com/office/officeart/2005/8/layout/vList6"/>
    <dgm:cxn modelId="{CDBB7E8E-90E7-4B64-BBDA-8CCE773B7B5F}" type="presParOf" srcId="{EA919046-758C-418A-BA58-BEAC4D190FF1}" destId="{BA355819-28A3-4C1B-BFDF-066F5CB58F1A}" srcOrd="0" destOrd="0" presId="urn:microsoft.com/office/officeart/2005/8/layout/vList6"/>
    <dgm:cxn modelId="{F21B98A4-0EA7-4A26-9C0D-3FD496FBFC2B}" type="presParOf" srcId="{EA919046-758C-418A-BA58-BEAC4D190FF1}" destId="{C77A2520-987E-4AFD-AB67-1DAC05A5BD83}" srcOrd="1" destOrd="0" presId="urn:microsoft.com/office/officeart/2005/8/layout/vList6"/>
    <dgm:cxn modelId="{DD4FF0E0-DA6A-4D8C-84B6-86317B242A7A}" type="presParOf" srcId="{3CC10E89-7D59-4D61-A205-AFA8898F3008}" destId="{7861D787-69B2-45A2-9135-FB7121DA741B}" srcOrd="3" destOrd="0" presId="urn:microsoft.com/office/officeart/2005/8/layout/vList6"/>
    <dgm:cxn modelId="{F501B1FE-619E-461E-BB47-C338FB713B73}" type="presParOf" srcId="{3CC10E89-7D59-4D61-A205-AFA8898F3008}" destId="{1A2F16AB-E7F8-409D-B85F-AE710708B1E9}" srcOrd="4" destOrd="0" presId="urn:microsoft.com/office/officeart/2005/8/layout/vList6"/>
    <dgm:cxn modelId="{C473C331-510A-41D7-A3BD-1C3EA2745839}" type="presParOf" srcId="{1A2F16AB-E7F8-409D-B85F-AE710708B1E9}" destId="{28D29E64-FDB3-4D1D-B607-177CC2B3976C}" srcOrd="0" destOrd="0" presId="urn:microsoft.com/office/officeart/2005/8/layout/vList6"/>
    <dgm:cxn modelId="{A2C8D2D9-CDBD-4DAC-B1E1-520310A035EC}" type="presParOf" srcId="{1A2F16AB-E7F8-409D-B85F-AE710708B1E9}" destId="{C4BE5732-9F0B-4C6D-88B1-AF8B8FBF9D7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DA537-B283-45C2-95FA-9CD3DF22014E}">
      <dsp:nvSpPr>
        <dsp:cNvPr id="0" name=""/>
        <dsp:cNvSpPr/>
      </dsp:nvSpPr>
      <dsp:spPr>
        <a:xfrm>
          <a:off x="0" y="351568"/>
          <a:ext cx="7308299" cy="10017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499872" rIns="56720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Flood Protection</a:t>
          </a:r>
          <a:endParaRPr lang="en-US" sz="2400" kern="1200" dirty="0"/>
        </a:p>
      </dsp:txBody>
      <dsp:txXfrm>
        <a:off x="0" y="351568"/>
        <a:ext cx="7308299" cy="1001700"/>
      </dsp:txXfrm>
    </dsp:sp>
    <dsp:sp modelId="{64E3C79E-F8A1-4033-813C-FFE76772730A}">
      <dsp:nvSpPr>
        <dsp:cNvPr id="0" name=""/>
        <dsp:cNvSpPr/>
      </dsp:nvSpPr>
      <dsp:spPr>
        <a:xfrm>
          <a:off x="365414" y="41719"/>
          <a:ext cx="5115809" cy="70848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066800">
            <a:lnSpc>
              <a:spcPct val="90000"/>
            </a:lnSpc>
            <a:spcBef>
              <a:spcPct val="0"/>
            </a:spcBef>
            <a:spcAft>
              <a:spcPct val="35000"/>
            </a:spcAft>
          </a:pPr>
          <a:r>
            <a:rPr lang="en-US" sz="2400" kern="1200" dirty="0" smtClean="0"/>
            <a:t>Primary Concern</a:t>
          </a:r>
          <a:endParaRPr lang="en-US" sz="2400" kern="1200" dirty="0"/>
        </a:p>
      </dsp:txBody>
      <dsp:txXfrm>
        <a:off x="399999" y="76304"/>
        <a:ext cx="5046639" cy="639310"/>
      </dsp:txXfrm>
    </dsp:sp>
    <dsp:sp modelId="{1A1C32DA-7B98-4B60-9D79-03AA0404ED88}">
      <dsp:nvSpPr>
        <dsp:cNvPr id="0" name=""/>
        <dsp:cNvSpPr/>
      </dsp:nvSpPr>
      <dsp:spPr>
        <a:xfrm>
          <a:off x="0" y="1870306"/>
          <a:ext cx="7308299" cy="1738800"/>
        </a:xfrm>
        <a:prstGeom prst="rect">
          <a:avLst/>
        </a:prstGeom>
        <a:solidFill>
          <a:schemeClr val="lt1">
            <a:alpha val="90000"/>
            <a:hueOff val="0"/>
            <a:satOff val="0"/>
            <a:lumOff val="0"/>
            <a:alphaOff val="0"/>
          </a:schemeClr>
        </a:solidFill>
        <a:ln w="19050" cap="rnd" cmpd="sng" algn="ctr">
          <a:solidFill>
            <a:schemeClr val="accent2">
              <a:hueOff val="3240090"/>
              <a:satOff val="451"/>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499872" rIns="56720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Improved Community Relations</a:t>
          </a:r>
          <a:endParaRPr lang="en-US" sz="2400" kern="1200" dirty="0"/>
        </a:p>
        <a:p>
          <a:pPr marL="228600" lvl="1" indent="-228600" algn="l" defTabSz="1066800">
            <a:lnSpc>
              <a:spcPct val="90000"/>
            </a:lnSpc>
            <a:spcBef>
              <a:spcPct val="0"/>
            </a:spcBef>
            <a:spcAft>
              <a:spcPct val="15000"/>
            </a:spcAft>
            <a:buChar char="••"/>
          </a:pPr>
          <a:r>
            <a:rPr lang="en-US" sz="2400" kern="1200" dirty="0" smtClean="0"/>
            <a:t>Informed </a:t>
          </a:r>
          <a:r>
            <a:rPr lang="en-US" sz="2400" kern="1200" dirty="0" smtClean="0"/>
            <a:t>Management</a:t>
          </a:r>
          <a:endParaRPr lang="en-US" sz="2400" kern="1200" dirty="0"/>
        </a:p>
        <a:p>
          <a:pPr marL="228600" lvl="1" indent="-228600" algn="l" defTabSz="1066800">
            <a:lnSpc>
              <a:spcPct val="90000"/>
            </a:lnSpc>
            <a:spcBef>
              <a:spcPct val="0"/>
            </a:spcBef>
            <a:spcAft>
              <a:spcPct val="15000"/>
            </a:spcAft>
            <a:buChar char="••"/>
          </a:pPr>
          <a:r>
            <a:rPr lang="en-US" sz="2400" kern="1200" dirty="0" smtClean="0"/>
            <a:t>Improved </a:t>
          </a:r>
          <a:r>
            <a:rPr lang="en-US" sz="2400" kern="1200" dirty="0" smtClean="0"/>
            <a:t>Flow Throughout System</a:t>
          </a:r>
          <a:endParaRPr lang="en-US" sz="2400" kern="1200" dirty="0"/>
        </a:p>
      </dsp:txBody>
      <dsp:txXfrm>
        <a:off x="0" y="1870306"/>
        <a:ext cx="7308299" cy="1738800"/>
      </dsp:txXfrm>
    </dsp:sp>
    <dsp:sp modelId="{65A55DA2-D8E7-42C9-8A02-59B6E5039CF6}">
      <dsp:nvSpPr>
        <dsp:cNvPr id="0" name=""/>
        <dsp:cNvSpPr/>
      </dsp:nvSpPr>
      <dsp:spPr>
        <a:xfrm>
          <a:off x="365414" y="1516066"/>
          <a:ext cx="5115809" cy="708480"/>
        </a:xfrm>
        <a:prstGeom prst="roundRect">
          <a:avLst/>
        </a:prstGeom>
        <a:solidFill>
          <a:schemeClr val="accent2">
            <a:hueOff val="3240090"/>
            <a:satOff val="451"/>
            <a:lumOff val="3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066800">
            <a:lnSpc>
              <a:spcPct val="90000"/>
            </a:lnSpc>
            <a:spcBef>
              <a:spcPct val="0"/>
            </a:spcBef>
            <a:spcAft>
              <a:spcPct val="35000"/>
            </a:spcAft>
          </a:pPr>
          <a:r>
            <a:rPr lang="en-US" sz="2400" kern="1200" dirty="0" smtClean="0"/>
            <a:t>Secondary Needs</a:t>
          </a:r>
          <a:endParaRPr lang="en-US" sz="2400" kern="1200" dirty="0"/>
        </a:p>
      </dsp:txBody>
      <dsp:txXfrm>
        <a:off x="399999" y="1550651"/>
        <a:ext cx="5046639"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DA537-B283-45C2-95FA-9CD3DF22014E}">
      <dsp:nvSpPr>
        <dsp:cNvPr id="0" name=""/>
        <dsp:cNvSpPr/>
      </dsp:nvSpPr>
      <dsp:spPr>
        <a:xfrm>
          <a:off x="0" y="380663"/>
          <a:ext cx="7308299" cy="1126912"/>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562356" rIns="567205"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Maintain Cutoff Water Levels</a:t>
          </a:r>
          <a:endParaRPr lang="en-US" sz="2700" kern="1200" dirty="0"/>
        </a:p>
      </dsp:txBody>
      <dsp:txXfrm>
        <a:off x="0" y="380663"/>
        <a:ext cx="7308299" cy="1126912"/>
      </dsp:txXfrm>
    </dsp:sp>
    <dsp:sp modelId="{64E3C79E-F8A1-4033-813C-FFE76772730A}">
      <dsp:nvSpPr>
        <dsp:cNvPr id="0" name=""/>
        <dsp:cNvSpPr/>
      </dsp:nvSpPr>
      <dsp:spPr>
        <a:xfrm>
          <a:off x="365414" y="19489"/>
          <a:ext cx="5115809" cy="7970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200150">
            <a:lnSpc>
              <a:spcPct val="90000"/>
            </a:lnSpc>
            <a:spcBef>
              <a:spcPct val="0"/>
            </a:spcBef>
            <a:spcAft>
              <a:spcPct val="35000"/>
            </a:spcAft>
          </a:pPr>
          <a:r>
            <a:rPr lang="en-US" sz="2700" kern="1200" dirty="0" smtClean="0"/>
            <a:t>Primary Concern</a:t>
          </a:r>
          <a:endParaRPr lang="en-US" sz="2700" kern="1200" dirty="0"/>
        </a:p>
      </dsp:txBody>
      <dsp:txXfrm>
        <a:off x="404322" y="58397"/>
        <a:ext cx="5037993" cy="719224"/>
      </dsp:txXfrm>
    </dsp:sp>
    <dsp:sp modelId="{1A1C32DA-7B98-4B60-9D79-03AA0404ED88}">
      <dsp:nvSpPr>
        <dsp:cNvPr id="0" name=""/>
        <dsp:cNvSpPr/>
      </dsp:nvSpPr>
      <dsp:spPr>
        <a:xfrm>
          <a:off x="0" y="2089242"/>
          <a:ext cx="7308299" cy="15309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562356" rIns="567205"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Better Water Quality</a:t>
          </a:r>
          <a:endParaRPr lang="en-US" sz="2700" kern="1200" dirty="0"/>
        </a:p>
        <a:p>
          <a:pPr marL="228600" lvl="1" indent="-228600" algn="l" defTabSz="1200150">
            <a:lnSpc>
              <a:spcPct val="90000"/>
            </a:lnSpc>
            <a:spcBef>
              <a:spcPct val="0"/>
            </a:spcBef>
            <a:spcAft>
              <a:spcPct val="15000"/>
            </a:spcAft>
            <a:buChar char="••"/>
          </a:pPr>
          <a:r>
            <a:rPr lang="en-US" sz="2700" kern="1200" dirty="0" smtClean="0"/>
            <a:t>Exclusive Use of Cutoff</a:t>
          </a:r>
          <a:endParaRPr lang="en-US" sz="2700" kern="1200" dirty="0"/>
        </a:p>
      </dsp:txBody>
      <dsp:txXfrm>
        <a:off x="0" y="2089242"/>
        <a:ext cx="7308299" cy="1530900"/>
      </dsp:txXfrm>
    </dsp:sp>
    <dsp:sp modelId="{65A55DA2-D8E7-42C9-8A02-59B6E5039CF6}">
      <dsp:nvSpPr>
        <dsp:cNvPr id="0" name=""/>
        <dsp:cNvSpPr/>
      </dsp:nvSpPr>
      <dsp:spPr>
        <a:xfrm>
          <a:off x="365414" y="1690722"/>
          <a:ext cx="5115809" cy="7970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200150">
            <a:lnSpc>
              <a:spcPct val="90000"/>
            </a:lnSpc>
            <a:spcBef>
              <a:spcPct val="0"/>
            </a:spcBef>
            <a:spcAft>
              <a:spcPct val="35000"/>
            </a:spcAft>
          </a:pPr>
          <a:r>
            <a:rPr lang="en-US" sz="2700" kern="1200" dirty="0" smtClean="0"/>
            <a:t>Secondary Needs</a:t>
          </a:r>
          <a:endParaRPr lang="en-US" sz="2700" kern="1200" dirty="0"/>
        </a:p>
      </dsp:txBody>
      <dsp:txXfrm>
        <a:off x="404322" y="1729630"/>
        <a:ext cx="5037993" cy="71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DA537-B283-45C2-95FA-9CD3DF22014E}">
      <dsp:nvSpPr>
        <dsp:cNvPr id="0" name=""/>
        <dsp:cNvSpPr/>
      </dsp:nvSpPr>
      <dsp:spPr>
        <a:xfrm>
          <a:off x="0" y="309335"/>
          <a:ext cx="7308299" cy="12474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458216" rIns="56720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Natural Flow</a:t>
          </a:r>
          <a:endParaRPr lang="en-US" sz="2200" kern="1200" dirty="0"/>
        </a:p>
        <a:p>
          <a:pPr marL="228600" lvl="1" indent="-228600" algn="l" defTabSz="977900">
            <a:lnSpc>
              <a:spcPct val="90000"/>
            </a:lnSpc>
            <a:spcBef>
              <a:spcPct val="0"/>
            </a:spcBef>
            <a:spcAft>
              <a:spcPct val="15000"/>
            </a:spcAft>
            <a:buChar char="••"/>
          </a:pPr>
          <a:r>
            <a:rPr lang="en-US" sz="2200" kern="1200" dirty="0" smtClean="0"/>
            <a:t>Co-Management</a:t>
          </a:r>
          <a:endParaRPr lang="en-US" sz="2200" kern="1200" dirty="0"/>
        </a:p>
      </dsp:txBody>
      <dsp:txXfrm>
        <a:off x="0" y="309335"/>
        <a:ext cx="7308299" cy="1247400"/>
      </dsp:txXfrm>
    </dsp:sp>
    <dsp:sp modelId="{64E3C79E-F8A1-4033-813C-FFE76772730A}">
      <dsp:nvSpPr>
        <dsp:cNvPr id="0" name=""/>
        <dsp:cNvSpPr/>
      </dsp:nvSpPr>
      <dsp:spPr>
        <a:xfrm>
          <a:off x="365414" y="15045"/>
          <a:ext cx="5115809" cy="64944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977900">
            <a:lnSpc>
              <a:spcPct val="90000"/>
            </a:lnSpc>
            <a:spcBef>
              <a:spcPct val="0"/>
            </a:spcBef>
            <a:spcAft>
              <a:spcPct val="35000"/>
            </a:spcAft>
          </a:pPr>
          <a:r>
            <a:rPr lang="en-US" sz="2200" kern="1200" dirty="0" smtClean="0"/>
            <a:t>Primary Concern</a:t>
          </a:r>
          <a:endParaRPr lang="en-US" sz="2200" kern="1200" dirty="0"/>
        </a:p>
      </dsp:txBody>
      <dsp:txXfrm>
        <a:off x="397117" y="46748"/>
        <a:ext cx="5052403" cy="586034"/>
      </dsp:txXfrm>
    </dsp:sp>
    <dsp:sp modelId="{1A1C32DA-7B98-4B60-9D79-03AA0404ED88}">
      <dsp:nvSpPr>
        <dsp:cNvPr id="0" name=""/>
        <dsp:cNvSpPr/>
      </dsp:nvSpPr>
      <dsp:spPr>
        <a:xfrm>
          <a:off x="0" y="2030686"/>
          <a:ext cx="7308299" cy="1593900"/>
        </a:xfrm>
        <a:prstGeom prst="rect">
          <a:avLst/>
        </a:prstGeom>
        <a:solidFill>
          <a:schemeClr val="lt1">
            <a:alpha val="90000"/>
            <a:hueOff val="0"/>
            <a:satOff val="0"/>
            <a:lumOff val="0"/>
            <a:alphaOff val="0"/>
          </a:schemeClr>
        </a:solidFill>
        <a:ln w="19050" cap="rnd" cmpd="sng" algn="ctr">
          <a:solidFill>
            <a:schemeClr val="accent4">
              <a:hueOff val="1645434"/>
              <a:satOff val="7132"/>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458216" rIns="56720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Improved Fish Passage</a:t>
          </a:r>
          <a:endParaRPr lang="en-US" sz="2200" kern="1200" dirty="0"/>
        </a:p>
        <a:p>
          <a:pPr marL="228600" lvl="1" indent="-228600" algn="l" defTabSz="977900">
            <a:lnSpc>
              <a:spcPct val="90000"/>
            </a:lnSpc>
            <a:spcBef>
              <a:spcPct val="0"/>
            </a:spcBef>
            <a:spcAft>
              <a:spcPct val="15000"/>
            </a:spcAft>
            <a:buChar char="••"/>
          </a:pPr>
          <a:r>
            <a:rPr lang="en-US" sz="2200" kern="1200" dirty="0" smtClean="0"/>
            <a:t>Better Water Quality</a:t>
          </a:r>
          <a:endParaRPr lang="en-US" sz="2200" kern="1200" dirty="0"/>
        </a:p>
        <a:p>
          <a:pPr marL="228600" lvl="1" indent="-228600" algn="l" defTabSz="977900">
            <a:lnSpc>
              <a:spcPct val="90000"/>
            </a:lnSpc>
            <a:spcBef>
              <a:spcPct val="0"/>
            </a:spcBef>
            <a:spcAft>
              <a:spcPct val="15000"/>
            </a:spcAft>
            <a:buChar char="••"/>
          </a:pPr>
          <a:r>
            <a:rPr lang="en-US" sz="2200" kern="1200" dirty="0" smtClean="0"/>
            <a:t>Rubbish Cleanup</a:t>
          </a:r>
          <a:endParaRPr lang="en-US" sz="2200" kern="1200" dirty="0"/>
        </a:p>
      </dsp:txBody>
      <dsp:txXfrm>
        <a:off x="0" y="2030686"/>
        <a:ext cx="7308299" cy="1593900"/>
      </dsp:txXfrm>
    </dsp:sp>
    <dsp:sp modelId="{65A55DA2-D8E7-42C9-8A02-59B6E5039CF6}">
      <dsp:nvSpPr>
        <dsp:cNvPr id="0" name=""/>
        <dsp:cNvSpPr/>
      </dsp:nvSpPr>
      <dsp:spPr>
        <a:xfrm>
          <a:off x="365414" y="1705966"/>
          <a:ext cx="5115809" cy="649440"/>
        </a:xfrm>
        <a:prstGeom prst="roundRect">
          <a:avLst/>
        </a:prstGeom>
        <a:solidFill>
          <a:schemeClr val="accent4">
            <a:hueOff val="1645434"/>
            <a:satOff val="7132"/>
            <a:lumOff val="4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977900">
            <a:lnSpc>
              <a:spcPct val="90000"/>
            </a:lnSpc>
            <a:spcBef>
              <a:spcPct val="0"/>
            </a:spcBef>
            <a:spcAft>
              <a:spcPct val="35000"/>
            </a:spcAft>
          </a:pPr>
          <a:r>
            <a:rPr lang="en-US" sz="2200" kern="1200" dirty="0" smtClean="0"/>
            <a:t>Secondary Needs</a:t>
          </a:r>
          <a:endParaRPr lang="en-US" sz="2200" kern="1200" dirty="0"/>
        </a:p>
      </dsp:txBody>
      <dsp:txXfrm>
        <a:off x="397117" y="1737669"/>
        <a:ext cx="5052403"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DA537-B283-45C2-95FA-9CD3DF22014E}">
      <dsp:nvSpPr>
        <dsp:cNvPr id="0" name=""/>
        <dsp:cNvSpPr/>
      </dsp:nvSpPr>
      <dsp:spPr>
        <a:xfrm>
          <a:off x="0" y="380663"/>
          <a:ext cx="7308299" cy="1126912"/>
        </a:xfrm>
        <a:prstGeom prst="rect">
          <a:avLst/>
        </a:prstGeom>
        <a:solidFill>
          <a:schemeClr val="lt1">
            <a:alpha val="90000"/>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562356" rIns="567205"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Protecting Native Wildlife</a:t>
          </a:r>
          <a:endParaRPr lang="en-US" sz="2700" kern="1200" dirty="0"/>
        </a:p>
      </dsp:txBody>
      <dsp:txXfrm>
        <a:off x="0" y="380663"/>
        <a:ext cx="7308299" cy="1126912"/>
      </dsp:txXfrm>
    </dsp:sp>
    <dsp:sp modelId="{64E3C79E-F8A1-4033-813C-FFE76772730A}">
      <dsp:nvSpPr>
        <dsp:cNvPr id="0" name=""/>
        <dsp:cNvSpPr/>
      </dsp:nvSpPr>
      <dsp:spPr>
        <a:xfrm>
          <a:off x="365414" y="19489"/>
          <a:ext cx="5115809" cy="797040"/>
        </a:xfrm>
        <a:prstGeom prst="roundRect">
          <a:avLst/>
        </a:prstGeom>
        <a:solidFill>
          <a:schemeClr val="accent2">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200150">
            <a:lnSpc>
              <a:spcPct val="90000"/>
            </a:lnSpc>
            <a:spcBef>
              <a:spcPct val="0"/>
            </a:spcBef>
            <a:spcAft>
              <a:spcPct val="35000"/>
            </a:spcAft>
          </a:pPr>
          <a:r>
            <a:rPr lang="en-US" sz="2700" kern="1200" dirty="0" smtClean="0"/>
            <a:t>Primary Concern</a:t>
          </a:r>
          <a:endParaRPr lang="en-US" sz="2700" kern="1200" dirty="0"/>
        </a:p>
      </dsp:txBody>
      <dsp:txXfrm>
        <a:off x="404322" y="58397"/>
        <a:ext cx="5037993" cy="719224"/>
      </dsp:txXfrm>
    </dsp:sp>
    <dsp:sp modelId="{1A1C32DA-7B98-4B60-9D79-03AA0404ED88}">
      <dsp:nvSpPr>
        <dsp:cNvPr id="0" name=""/>
        <dsp:cNvSpPr/>
      </dsp:nvSpPr>
      <dsp:spPr>
        <a:xfrm>
          <a:off x="0" y="2089242"/>
          <a:ext cx="7308299" cy="1530900"/>
        </a:xfrm>
        <a:prstGeom prst="rect">
          <a:avLst/>
        </a:prstGeom>
        <a:solidFill>
          <a:schemeClr val="lt1">
            <a:alpha val="90000"/>
            <a:hueOff val="0"/>
            <a:satOff val="0"/>
            <a:lumOff val="0"/>
            <a:alphaOff val="0"/>
          </a:schemeClr>
        </a:solidFill>
        <a:ln w="19050" cap="rnd" cmpd="sng" algn="ctr">
          <a:solidFill>
            <a:schemeClr val="accent2">
              <a:shade val="80000"/>
              <a:hueOff val="402250"/>
              <a:satOff val="-23308"/>
              <a:lumOff val="303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562356" rIns="567205"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Improved Fish Passage</a:t>
          </a:r>
          <a:endParaRPr lang="en-US" sz="2700" kern="1200" dirty="0"/>
        </a:p>
        <a:p>
          <a:pPr marL="228600" lvl="1" indent="-228600" algn="l" defTabSz="1200150">
            <a:lnSpc>
              <a:spcPct val="90000"/>
            </a:lnSpc>
            <a:spcBef>
              <a:spcPct val="0"/>
            </a:spcBef>
            <a:spcAft>
              <a:spcPct val="15000"/>
            </a:spcAft>
            <a:buChar char="••"/>
          </a:pPr>
          <a:r>
            <a:rPr lang="en-US" sz="2700" kern="1200" dirty="0" smtClean="0"/>
            <a:t>More Scientific Research</a:t>
          </a:r>
          <a:endParaRPr lang="en-US" sz="2700" kern="1200" dirty="0"/>
        </a:p>
      </dsp:txBody>
      <dsp:txXfrm>
        <a:off x="0" y="2089242"/>
        <a:ext cx="7308299" cy="1530900"/>
      </dsp:txXfrm>
    </dsp:sp>
    <dsp:sp modelId="{65A55DA2-D8E7-42C9-8A02-59B6E5039CF6}">
      <dsp:nvSpPr>
        <dsp:cNvPr id="0" name=""/>
        <dsp:cNvSpPr/>
      </dsp:nvSpPr>
      <dsp:spPr>
        <a:xfrm>
          <a:off x="365414" y="1690722"/>
          <a:ext cx="5115809" cy="797040"/>
        </a:xfrm>
        <a:prstGeom prst="roundRect">
          <a:avLst/>
        </a:prstGeom>
        <a:solidFill>
          <a:schemeClr val="accent2">
            <a:shade val="80000"/>
            <a:hueOff val="402250"/>
            <a:satOff val="-23308"/>
            <a:lumOff val="303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200150">
            <a:lnSpc>
              <a:spcPct val="90000"/>
            </a:lnSpc>
            <a:spcBef>
              <a:spcPct val="0"/>
            </a:spcBef>
            <a:spcAft>
              <a:spcPct val="35000"/>
            </a:spcAft>
          </a:pPr>
          <a:r>
            <a:rPr lang="en-US" sz="2700" kern="1200" dirty="0" smtClean="0"/>
            <a:t>Secondary Needs</a:t>
          </a:r>
          <a:endParaRPr lang="en-US" sz="2700" kern="1200" dirty="0"/>
        </a:p>
      </dsp:txBody>
      <dsp:txXfrm>
        <a:off x="404322" y="1729630"/>
        <a:ext cx="5037993" cy="719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DA537-B283-45C2-95FA-9CD3DF22014E}">
      <dsp:nvSpPr>
        <dsp:cNvPr id="0" name=""/>
        <dsp:cNvSpPr/>
      </dsp:nvSpPr>
      <dsp:spPr>
        <a:xfrm>
          <a:off x="0" y="369732"/>
          <a:ext cx="7308299" cy="13608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499872" rIns="56720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Tourist Appeal</a:t>
          </a:r>
          <a:endParaRPr lang="en-US" sz="2400" kern="1200" dirty="0"/>
        </a:p>
        <a:p>
          <a:pPr marL="228600" lvl="1" indent="-228600" algn="l" defTabSz="1066800">
            <a:lnSpc>
              <a:spcPct val="90000"/>
            </a:lnSpc>
            <a:spcBef>
              <a:spcPct val="0"/>
            </a:spcBef>
            <a:spcAft>
              <a:spcPct val="15000"/>
            </a:spcAft>
            <a:buChar char="••"/>
          </a:pPr>
          <a:r>
            <a:rPr lang="en-US" sz="2400" kern="1200" dirty="0" smtClean="0"/>
            <a:t>Protection of the Regional Economy</a:t>
          </a:r>
          <a:endParaRPr lang="en-US" sz="2400" kern="1200" dirty="0"/>
        </a:p>
      </dsp:txBody>
      <dsp:txXfrm>
        <a:off x="0" y="369732"/>
        <a:ext cx="7308299" cy="1360800"/>
      </dsp:txXfrm>
    </dsp:sp>
    <dsp:sp modelId="{64E3C79E-F8A1-4033-813C-FFE76772730A}">
      <dsp:nvSpPr>
        <dsp:cNvPr id="0" name=""/>
        <dsp:cNvSpPr/>
      </dsp:nvSpPr>
      <dsp:spPr>
        <a:xfrm>
          <a:off x="365414" y="31012"/>
          <a:ext cx="5115809" cy="70848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066800">
            <a:lnSpc>
              <a:spcPct val="90000"/>
            </a:lnSpc>
            <a:spcBef>
              <a:spcPct val="0"/>
            </a:spcBef>
            <a:spcAft>
              <a:spcPct val="35000"/>
            </a:spcAft>
          </a:pPr>
          <a:r>
            <a:rPr lang="en-US" sz="2400" kern="1200" dirty="0" smtClean="0"/>
            <a:t>Primary Concern</a:t>
          </a:r>
          <a:endParaRPr lang="en-US" sz="2400" kern="1200" dirty="0"/>
        </a:p>
      </dsp:txBody>
      <dsp:txXfrm>
        <a:off x="399999" y="65597"/>
        <a:ext cx="5046639" cy="639310"/>
      </dsp:txXfrm>
    </dsp:sp>
    <dsp:sp modelId="{1A1C32DA-7B98-4B60-9D79-03AA0404ED88}">
      <dsp:nvSpPr>
        <dsp:cNvPr id="0" name=""/>
        <dsp:cNvSpPr/>
      </dsp:nvSpPr>
      <dsp:spPr>
        <a:xfrm>
          <a:off x="0" y="2247569"/>
          <a:ext cx="7308299" cy="1360800"/>
        </a:xfrm>
        <a:prstGeom prst="rect">
          <a:avLst/>
        </a:prstGeom>
        <a:solidFill>
          <a:schemeClr val="lt1">
            <a:alpha val="90000"/>
            <a:hueOff val="0"/>
            <a:satOff val="0"/>
            <a:lumOff val="0"/>
            <a:alphaOff val="0"/>
          </a:schemeClr>
        </a:solidFill>
        <a:ln w="19050" cap="rnd"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205" tIns="499872" rIns="56720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Accessibility of Roads</a:t>
          </a:r>
          <a:endParaRPr lang="en-US" sz="2400" kern="1200" dirty="0"/>
        </a:p>
        <a:p>
          <a:pPr marL="228600" lvl="1" indent="-228600" algn="l" defTabSz="1066800">
            <a:lnSpc>
              <a:spcPct val="90000"/>
            </a:lnSpc>
            <a:spcBef>
              <a:spcPct val="0"/>
            </a:spcBef>
            <a:spcAft>
              <a:spcPct val="15000"/>
            </a:spcAft>
            <a:buChar char="••"/>
          </a:pPr>
          <a:r>
            <a:rPr lang="en-US" sz="2400" kern="1200" dirty="0" smtClean="0"/>
            <a:t>Environmental Preservation</a:t>
          </a:r>
          <a:endParaRPr lang="en-US" sz="2400" kern="1200" dirty="0"/>
        </a:p>
      </dsp:txBody>
      <dsp:txXfrm>
        <a:off x="0" y="2247569"/>
        <a:ext cx="7308299" cy="1360800"/>
      </dsp:txXfrm>
    </dsp:sp>
    <dsp:sp modelId="{65A55DA2-D8E7-42C9-8A02-59B6E5039CF6}">
      <dsp:nvSpPr>
        <dsp:cNvPr id="0" name=""/>
        <dsp:cNvSpPr/>
      </dsp:nvSpPr>
      <dsp:spPr>
        <a:xfrm>
          <a:off x="365414" y="1893329"/>
          <a:ext cx="5115809" cy="708480"/>
        </a:xfrm>
        <a:prstGeom prst="roundRect">
          <a:avLst/>
        </a:prstGeom>
        <a:solidFill>
          <a:schemeClr val="accent5">
            <a:hueOff val="375767"/>
            <a:satOff val="36001"/>
            <a:lumOff val="88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365" tIns="0" rIns="193365" bIns="0" numCol="1" spcCol="1270" anchor="ctr" anchorCtr="0">
          <a:noAutofit/>
        </a:bodyPr>
        <a:lstStyle/>
        <a:p>
          <a:pPr lvl="0" algn="l" defTabSz="1066800">
            <a:lnSpc>
              <a:spcPct val="90000"/>
            </a:lnSpc>
            <a:spcBef>
              <a:spcPct val="0"/>
            </a:spcBef>
            <a:spcAft>
              <a:spcPct val="35000"/>
            </a:spcAft>
          </a:pPr>
          <a:r>
            <a:rPr lang="en-US" sz="2400" kern="1200" dirty="0" smtClean="0"/>
            <a:t>Secondary Needs</a:t>
          </a:r>
          <a:endParaRPr lang="en-US" sz="2400" kern="1200" dirty="0"/>
        </a:p>
      </dsp:txBody>
      <dsp:txXfrm>
        <a:off x="399999" y="1927914"/>
        <a:ext cx="5046639"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8A888-035F-C146-B3D1-50717DA0E623}">
      <dsp:nvSpPr>
        <dsp:cNvPr id="0" name=""/>
        <dsp:cNvSpPr/>
      </dsp:nvSpPr>
      <dsp:spPr>
        <a:xfrm>
          <a:off x="3696" y="393230"/>
          <a:ext cx="1417141" cy="5184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t>DOC</a:t>
          </a:r>
          <a:endParaRPr lang="en-US" sz="1800" kern="1200" dirty="0"/>
        </a:p>
      </dsp:txBody>
      <dsp:txXfrm>
        <a:off x="3696" y="393230"/>
        <a:ext cx="1417141" cy="518400"/>
      </dsp:txXfrm>
    </dsp:sp>
    <dsp:sp modelId="{8C181EEA-E0DA-2C4B-AACD-D91D390BD7F8}">
      <dsp:nvSpPr>
        <dsp:cNvPr id="0" name=""/>
        <dsp:cNvSpPr/>
      </dsp:nvSpPr>
      <dsp:spPr>
        <a:xfrm>
          <a:off x="3696" y="911630"/>
          <a:ext cx="1417141" cy="1958643"/>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D21F1C2-78FC-124A-88DA-F042939D9A23}">
      <dsp:nvSpPr>
        <dsp:cNvPr id="0" name=""/>
        <dsp:cNvSpPr/>
      </dsp:nvSpPr>
      <dsp:spPr>
        <a:xfrm>
          <a:off x="1619238" y="393230"/>
          <a:ext cx="1417141" cy="518400"/>
        </a:xfrm>
        <a:prstGeom prst="rect">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w="6350" cap="flat" cmpd="sng" algn="ctr">
          <a:solidFill>
            <a:schemeClr val="accent5">
              <a:hueOff val="-1838336"/>
              <a:satOff val="-2557"/>
              <a:lumOff val="-98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t>Water Users</a:t>
          </a:r>
          <a:endParaRPr lang="en-US" sz="1800" kern="1200" dirty="0"/>
        </a:p>
      </dsp:txBody>
      <dsp:txXfrm>
        <a:off x="1619238" y="393230"/>
        <a:ext cx="1417141" cy="518400"/>
      </dsp:txXfrm>
    </dsp:sp>
    <dsp:sp modelId="{602CBFFC-19B1-D544-80D5-4EE3702ECC61}">
      <dsp:nvSpPr>
        <dsp:cNvPr id="0" name=""/>
        <dsp:cNvSpPr/>
      </dsp:nvSpPr>
      <dsp:spPr>
        <a:xfrm>
          <a:off x="1619238" y="911630"/>
          <a:ext cx="1417141" cy="1958643"/>
        </a:xfrm>
        <a:prstGeom prst="rect">
          <a:avLst/>
        </a:prstGeom>
        <a:solidFill>
          <a:schemeClr val="accent5">
            <a:tint val="40000"/>
            <a:alpha val="90000"/>
            <a:hueOff val="-1847939"/>
            <a:satOff val="-3204"/>
            <a:lumOff val="-322"/>
            <a:alphaOff val="0"/>
          </a:schemeClr>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endParaRPr lang="en-US" sz="1400" kern="1200" dirty="0"/>
        </a:p>
        <a:p>
          <a:pPr marL="285750" lvl="1" indent="-285750" algn="l" defTabSz="1600200">
            <a:lnSpc>
              <a:spcPct val="90000"/>
            </a:lnSpc>
            <a:spcBef>
              <a:spcPct val="0"/>
            </a:spcBef>
            <a:spcAft>
              <a:spcPct val="15000"/>
            </a:spcAft>
            <a:buChar char="••"/>
          </a:pPr>
          <a:endParaRPr lang="en-US" sz="3600" kern="1200" dirty="0"/>
        </a:p>
      </dsp:txBody>
      <dsp:txXfrm>
        <a:off x="1619238" y="911630"/>
        <a:ext cx="1417141" cy="1958643"/>
      </dsp:txXfrm>
    </dsp:sp>
    <dsp:sp modelId="{E02EFD0B-EC9B-5940-BB1C-CB5565675BE4}">
      <dsp:nvSpPr>
        <dsp:cNvPr id="0" name=""/>
        <dsp:cNvSpPr/>
      </dsp:nvSpPr>
      <dsp:spPr>
        <a:xfrm>
          <a:off x="3234779" y="393230"/>
          <a:ext cx="1417141" cy="518400"/>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w="6350" cap="flat" cmpd="sng" algn="ctr">
          <a:solidFill>
            <a:schemeClr val="accent5">
              <a:hueOff val="-3676672"/>
              <a:satOff val="-5114"/>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t>Rangitane</a:t>
          </a:r>
          <a:endParaRPr lang="en-US" sz="1800" kern="1200" dirty="0"/>
        </a:p>
      </dsp:txBody>
      <dsp:txXfrm>
        <a:off x="3234779" y="393230"/>
        <a:ext cx="1417141" cy="518400"/>
      </dsp:txXfrm>
    </dsp:sp>
    <dsp:sp modelId="{E6A0B11E-B7EA-F94A-A575-C6F7929733A1}">
      <dsp:nvSpPr>
        <dsp:cNvPr id="0" name=""/>
        <dsp:cNvSpPr/>
      </dsp:nvSpPr>
      <dsp:spPr>
        <a:xfrm>
          <a:off x="3234779" y="911630"/>
          <a:ext cx="1417141" cy="1958643"/>
        </a:xfrm>
        <a:prstGeom prst="rect">
          <a:avLst/>
        </a:prstGeom>
        <a:solidFill>
          <a:schemeClr val="accent5">
            <a:tint val="40000"/>
            <a:alpha val="90000"/>
            <a:hueOff val="-3695877"/>
            <a:satOff val="-6408"/>
            <a:lumOff val="-644"/>
            <a:alphaOff val="0"/>
          </a:schemeClr>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0">
          <a:scrgbClr r="0" g="0" b="0"/>
        </a:effectRef>
        <a:fontRef idx="minor"/>
      </dsp:style>
    </dsp:sp>
    <dsp:sp modelId="{AB0B108F-FC42-F64C-B3AD-CE7B1A3A1048}">
      <dsp:nvSpPr>
        <dsp:cNvPr id="0" name=""/>
        <dsp:cNvSpPr/>
      </dsp:nvSpPr>
      <dsp:spPr>
        <a:xfrm>
          <a:off x="4850320" y="393230"/>
          <a:ext cx="1417141" cy="518400"/>
        </a:xfrm>
        <a:prstGeom prst="rect">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w="6350" cap="flat" cmpd="sng" algn="ctr">
          <a:solidFill>
            <a:schemeClr val="accent5">
              <a:hueOff val="-5515009"/>
              <a:satOff val="-7671"/>
              <a:lumOff val="-294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t>SWDC</a:t>
          </a:r>
          <a:endParaRPr lang="en-US" sz="1800" kern="1200" dirty="0"/>
        </a:p>
      </dsp:txBody>
      <dsp:txXfrm>
        <a:off x="4850320" y="393230"/>
        <a:ext cx="1417141" cy="518400"/>
      </dsp:txXfrm>
    </dsp:sp>
    <dsp:sp modelId="{3A843CC4-C4BB-F34E-9A8D-E5B2BEF9505B}">
      <dsp:nvSpPr>
        <dsp:cNvPr id="0" name=""/>
        <dsp:cNvSpPr/>
      </dsp:nvSpPr>
      <dsp:spPr>
        <a:xfrm>
          <a:off x="4850320" y="911630"/>
          <a:ext cx="1417141" cy="1958643"/>
        </a:xfrm>
        <a:prstGeom prst="rect">
          <a:avLst/>
        </a:prstGeom>
        <a:solidFill>
          <a:schemeClr val="accent5">
            <a:tint val="40000"/>
            <a:alpha val="90000"/>
            <a:hueOff val="-5543816"/>
            <a:satOff val="-9612"/>
            <a:lumOff val="-967"/>
            <a:alphaOff val="0"/>
          </a:schemeClr>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endParaRPr lang="en-US" sz="1400" kern="1200" dirty="0"/>
        </a:p>
        <a:p>
          <a:pPr marL="114300" lvl="1" indent="-114300" algn="l" defTabSz="622300">
            <a:lnSpc>
              <a:spcPct val="150000"/>
            </a:lnSpc>
            <a:spcBef>
              <a:spcPct val="0"/>
            </a:spcBef>
            <a:spcAft>
              <a:spcPct val="15000"/>
            </a:spcAft>
            <a:buChar char="••"/>
          </a:pPr>
          <a:endParaRPr lang="en-US" sz="1400" kern="1200" dirty="0"/>
        </a:p>
        <a:p>
          <a:pPr marL="114300" lvl="1" indent="-114300" algn="l" defTabSz="622300">
            <a:lnSpc>
              <a:spcPct val="150000"/>
            </a:lnSpc>
            <a:spcBef>
              <a:spcPct val="0"/>
            </a:spcBef>
            <a:spcAft>
              <a:spcPct val="15000"/>
            </a:spcAft>
            <a:buChar char="••"/>
          </a:pPr>
          <a:endParaRPr lang="en-US" sz="1400" kern="1200" dirty="0"/>
        </a:p>
        <a:p>
          <a:pPr marL="114300" lvl="1" indent="-114300" algn="l" defTabSz="622300">
            <a:lnSpc>
              <a:spcPct val="150000"/>
            </a:lnSpc>
            <a:spcBef>
              <a:spcPct val="0"/>
            </a:spcBef>
            <a:spcAft>
              <a:spcPct val="15000"/>
            </a:spcAft>
            <a:buChar char="••"/>
          </a:pPr>
          <a:endParaRPr lang="en-US" sz="1400" kern="1200" dirty="0"/>
        </a:p>
        <a:p>
          <a:pPr marL="114300" lvl="1" indent="-114300" algn="l" defTabSz="622300">
            <a:lnSpc>
              <a:spcPct val="150000"/>
            </a:lnSpc>
            <a:spcBef>
              <a:spcPct val="0"/>
            </a:spcBef>
            <a:spcAft>
              <a:spcPct val="15000"/>
            </a:spcAft>
            <a:buChar char="••"/>
          </a:pPr>
          <a:endParaRPr lang="en-US" sz="1400" kern="1200" dirty="0"/>
        </a:p>
      </dsp:txBody>
      <dsp:txXfrm>
        <a:off x="4850320" y="911630"/>
        <a:ext cx="1417141" cy="1958643"/>
      </dsp:txXfrm>
    </dsp:sp>
    <dsp:sp modelId="{4B5E7964-F8D0-AD47-A936-CDFA4145A30E}">
      <dsp:nvSpPr>
        <dsp:cNvPr id="0" name=""/>
        <dsp:cNvSpPr/>
      </dsp:nvSpPr>
      <dsp:spPr>
        <a:xfrm>
          <a:off x="6465861" y="393230"/>
          <a:ext cx="1417141" cy="51840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t>Landowners</a:t>
          </a:r>
          <a:endParaRPr lang="en-US" sz="1800" kern="1200" dirty="0"/>
        </a:p>
      </dsp:txBody>
      <dsp:txXfrm>
        <a:off x="6465861" y="393230"/>
        <a:ext cx="1417141" cy="518400"/>
      </dsp:txXfrm>
    </dsp:sp>
    <dsp:sp modelId="{5E6C79B0-E384-E143-A44A-F0B67FD9D682}">
      <dsp:nvSpPr>
        <dsp:cNvPr id="0" name=""/>
        <dsp:cNvSpPr/>
      </dsp:nvSpPr>
      <dsp:spPr>
        <a:xfrm>
          <a:off x="6465861" y="911630"/>
          <a:ext cx="1417141" cy="1958643"/>
        </a:xfrm>
        <a:prstGeom prst="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D64F1-AB6A-476D-8FCC-538003620309}">
      <dsp:nvSpPr>
        <dsp:cNvPr id="0" name=""/>
        <dsp:cNvSpPr/>
      </dsp:nvSpPr>
      <dsp:spPr>
        <a:xfrm>
          <a:off x="19" y="77775"/>
          <a:ext cx="1821641" cy="3744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Barefoot </a:t>
          </a:r>
          <a:r>
            <a:rPr lang="en-US" sz="1300" kern="1200" dirty="0" err="1" smtClean="0"/>
            <a:t>Waterskiers</a:t>
          </a:r>
          <a:endParaRPr lang="en-US" sz="1300" kern="1200" dirty="0"/>
        </a:p>
      </dsp:txBody>
      <dsp:txXfrm>
        <a:off x="19" y="77775"/>
        <a:ext cx="1821641" cy="374400"/>
      </dsp:txXfrm>
    </dsp:sp>
    <dsp:sp modelId="{15D62AAB-8282-49C0-A8A3-4589AFB447F4}">
      <dsp:nvSpPr>
        <dsp:cNvPr id="0" name=""/>
        <dsp:cNvSpPr/>
      </dsp:nvSpPr>
      <dsp:spPr>
        <a:xfrm>
          <a:off x="19" y="452175"/>
          <a:ext cx="1821641" cy="57096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Need High Water Levels</a:t>
          </a:r>
          <a:endParaRPr lang="en-US" sz="1300" kern="1200" dirty="0"/>
        </a:p>
      </dsp:txBody>
      <dsp:txXfrm>
        <a:off x="19" y="452175"/>
        <a:ext cx="1821641" cy="570960"/>
      </dsp:txXfrm>
    </dsp:sp>
    <dsp:sp modelId="{C351ADE9-43D2-414C-9AEE-979791C30450}">
      <dsp:nvSpPr>
        <dsp:cNvPr id="0" name=""/>
        <dsp:cNvSpPr/>
      </dsp:nvSpPr>
      <dsp:spPr>
        <a:xfrm>
          <a:off x="2076689" y="77775"/>
          <a:ext cx="1821641" cy="3744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Farmers</a:t>
          </a:r>
          <a:endParaRPr lang="en-US" sz="1300" kern="1200" dirty="0"/>
        </a:p>
      </dsp:txBody>
      <dsp:txXfrm>
        <a:off x="2076689" y="77775"/>
        <a:ext cx="1821641" cy="374400"/>
      </dsp:txXfrm>
    </dsp:sp>
    <dsp:sp modelId="{AD5CBA90-C1F3-4CF5-BAE9-93467776D985}">
      <dsp:nvSpPr>
        <dsp:cNvPr id="0" name=""/>
        <dsp:cNvSpPr/>
      </dsp:nvSpPr>
      <dsp:spPr>
        <a:xfrm>
          <a:off x="2076689" y="452175"/>
          <a:ext cx="1821641" cy="57096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Need Clean Water</a:t>
          </a:r>
          <a:endParaRPr lang="en-US" sz="1300" kern="1200" dirty="0"/>
        </a:p>
      </dsp:txBody>
      <dsp:txXfrm>
        <a:off x="2076689" y="452175"/>
        <a:ext cx="1821641" cy="5709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D701E-CF83-4028-AAE3-BA9ACBE01E12}">
      <dsp:nvSpPr>
        <dsp:cNvPr id="0" name=""/>
        <dsp:cNvSpPr/>
      </dsp:nvSpPr>
      <dsp:spPr>
        <a:xfrm>
          <a:off x="2646947" y="0"/>
          <a:ext cx="3970420" cy="1059029"/>
        </a:xfrm>
        <a:prstGeom prst="rightArrow">
          <a:avLst>
            <a:gd name="adj1" fmla="val 75000"/>
            <a:gd name="adj2" fmla="val 50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Within Stakeholders</a:t>
          </a:r>
          <a:endParaRPr lang="en-US" sz="2500" kern="1200" dirty="0"/>
        </a:p>
        <a:p>
          <a:pPr marL="228600" lvl="1" indent="-228600" algn="l" defTabSz="1111250">
            <a:lnSpc>
              <a:spcPct val="90000"/>
            </a:lnSpc>
            <a:spcBef>
              <a:spcPct val="0"/>
            </a:spcBef>
            <a:spcAft>
              <a:spcPct val="15000"/>
            </a:spcAft>
            <a:buChar char="••"/>
          </a:pPr>
          <a:r>
            <a:rPr lang="en-US" sz="2500" kern="1200" dirty="0" smtClean="0"/>
            <a:t>From the GWRC</a:t>
          </a:r>
          <a:endParaRPr lang="en-US" sz="2500" kern="1200" dirty="0"/>
        </a:p>
      </dsp:txBody>
      <dsp:txXfrm>
        <a:off x="2646947" y="132379"/>
        <a:ext cx="3573284" cy="794271"/>
      </dsp:txXfrm>
    </dsp:sp>
    <dsp:sp modelId="{7DA8D5E6-0EA1-4594-9799-110086F7F1C9}">
      <dsp:nvSpPr>
        <dsp:cNvPr id="0" name=""/>
        <dsp:cNvSpPr/>
      </dsp:nvSpPr>
      <dsp:spPr>
        <a:xfrm>
          <a:off x="0" y="0"/>
          <a:ext cx="2646947" cy="105902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Communication </a:t>
          </a:r>
          <a:endParaRPr lang="en-US" sz="2400" kern="1200" dirty="0"/>
        </a:p>
      </dsp:txBody>
      <dsp:txXfrm>
        <a:off x="51698" y="51698"/>
        <a:ext cx="2543551" cy="955633"/>
      </dsp:txXfrm>
    </dsp:sp>
    <dsp:sp modelId="{C77A2520-987E-4AFD-AB67-1DAC05A5BD83}">
      <dsp:nvSpPr>
        <dsp:cNvPr id="0" name=""/>
        <dsp:cNvSpPr/>
      </dsp:nvSpPr>
      <dsp:spPr>
        <a:xfrm>
          <a:off x="2646947" y="1164932"/>
          <a:ext cx="3970420" cy="1059029"/>
        </a:xfrm>
        <a:prstGeom prst="rightArrow">
          <a:avLst>
            <a:gd name="adj1" fmla="val 75000"/>
            <a:gd name="adj2" fmla="val 50000"/>
          </a:avLst>
        </a:prstGeom>
        <a:solidFill>
          <a:schemeClr val="accent2">
            <a:tint val="40000"/>
            <a:alpha val="90000"/>
            <a:hueOff val="1130152"/>
            <a:satOff val="422"/>
            <a:lumOff val="53"/>
            <a:alphaOff val="0"/>
          </a:schemeClr>
        </a:solidFill>
        <a:ln w="19050" cap="rnd" cmpd="sng" algn="ctr">
          <a:solidFill>
            <a:schemeClr val="accent2">
              <a:tint val="40000"/>
              <a:alpha val="90000"/>
              <a:hueOff val="1130152"/>
              <a:satOff val="422"/>
              <a:lumOff val="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Maori </a:t>
          </a:r>
          <a:r>
            <a:rPr lang="en-US" sz="2500" kern="1200" dirty="0" smtClean="0"/>
            <a:t>Consideration</a:t>
          </a:r>
          <a:endParaRPr lang="en-US" sz="2500" kern="1200" dirty="0"/>
        </a:p>
        <a:p>
          <a:pPr marL="228600" lvl="1" indent="-228600" algn="l" defTabSz="1111250">
            <a:lnSpc>
              <a:spcPct val="90000"/>
            </a:lnSpc>
            <a:spcBef>
              <a:spcPct val="0"/>
            </a:spcBef>
            <a:spcAft>
              <a:spcPct val="15000"/>
            </a:spcAft>
            <a:buChar char="••"/>
          </a:pPr>
          <a:r>
            <a:rPr lang="en-US" sz="2500" kern="1200" dirty="0" smtClean="0"/>
            <a:t>Local Organizations</a:t>
          </a:r>
          <a:endParaRPr lang="en-US" sz="2500" kern="1200" dirty="0"/>
        </a:p>
      </dsp:txBody>
      <dsp:txXfrm>
        <a:off x="2646947" y="1297311"/>
        <a:ext cx="3573284" cy="794271"/>
      </dsp:txXfrm>
    </dsp:sp>
    <dsp:sp modelId="{BA355819-28A3-4C1B-BFDF-066F5CB58F1A}">
      <dsp:nvSpPr>
        <dsp:cNvPr id="0" name=""/>
        <dsp:cNvSpPr/>
      </dsp:nvSpPr>
      <dsp:spPr>
        <a:xfrm>
          <a:off x="0" y="1164932"/>
          <a:ext cx="2646947" cy="1059029"/>
        </a:xfrm>
        <a:prstGeom prst="roundRect">
          <a:avLst/>
        </a:prstGeom>
        <a:solidFill>
          <a:schemeClr val="accent2">
            <a:hueOff val="1620045"/>
            <a:satOff val="225"/>
            <a:lumOff val="19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Collaboration</a:t>
          </a:r>
          <a:endParaRPr lang="en-US" sz="2400" kern="1200" dirty="0"/>
        </a:p>
      </dsp:txBody>
      <dsp:txXfrm>
        <a:off x="51698" y="1216630"/>
        <a:ext cx="2543551" cy="955633"/>
      </dsp:txXfrm>
    </dsp:sp>
    <dsp:sp modelId="{C4BE5732-9F0B-4C6D-88B1-AF8B8FBF9D77}">
      <dsp:nvSpPr>
        <dsp:cNvPr id="0" name=""/>
        <dsp:cNvSpPr/>
      </dsp:nvSpPr>
      <dsp:spPr>
        <a:xfrm>
          <a:off x="2646947" y="2329864"/>
          <a:ext cx="3970420" cy="1059029"/>
        </a:xfrm>
        <a:prstGeom prst="rightArrow">
          <a:avLst>
            <a:gd name="adj1" fmla="val 75000"/>
            <a:gd name="adj2" fmla="val 50000"/>
          </a:avLst>
        </a:prstGeom>
        <a:solidFill>
          <a:schemeClr val="accent2">
            <a:tint val="40000"/>
            <a:alpha val="90000"/>
            <a:hueOff val="2260305"/>
            <a:satOff val="843"/>
            <a:lumOff val="106"/>
            <a:alphaOff val="0"/>
          </a:schemeClr>
        </a:solidFill>
        <a:ln w="19050" cap="rnd" cmpd="sng" algn="ctr">
          <a:solidFill>
            <a:schemeClr val="accent2">
              <a:tint val="40000"/>
              <a:alpha val="90000"/>
              <a:hueOff val="2260305"/>
              <a:satOff val="843"/>
              <a:lumOff val="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More Research</a:t>
          </a:r>
          <a:endParaRPr lang="en-US" sz="2500" kern="1200" dirty="0"/>
        </a:p>
        <a:p>
          <a:pPr marL="228600" lvl="1" indent="-228600" algn="l" defTabSz="1111250">
            <a:lnSpc>
              <a:spcPct val="90000"/>
            </a:lnSpc>
            <a:spcBef>
              <a:spcPct val="0"/>
            </a:spcBef>
            <a:spcAft>
              <a:spcPct val="15000"/>
            </a:spcAft>
            <a:buChar char="••"/>
          </a:pPr>
          <a:r>
            <a:rPr lang="en-US" sz="2500" kern="1200" dirty="0" smtClean="0"/>
            <a:t>Within the Community</a:t>
          </a:r>
          <a:endParaRPr lang="en-US" sz="2500" kern="1200" dirty="0"/>
        </a:p>
      </dsp:txBody>
      <dsp:txXfrm>
        <a:off x="2646947" y="2462243"/>
        <a:ext cx="3573284" cy="794271"/>
      </dsp:txXfrm>
    </dsp:sp>
    <dsp:sp modelId="{28D29E64-FDB3-4D1D-B607-177CC2B3976C}">
      <dsp:nvSpPr>
        <dsp:cNvPr id="0" name=""/>
        <dsp:cNvSpPr/>
      </dsp:nvSpPr>
      <dsp:spPr>
        <a:xfrm>
          <a:off x="0" y="2329864"/>
          <a:ext cx="2646947" cy="1059029"/>
        </a:xfrm>
        <a:prstGeom prst="roundRect">
          <a:avLst/>
        </a:prstGeom>
        <a:solidFill>
          <a:schemeClr val="accent2">
            <a:hueOff val="3240090"/>
            <a:satOff val="451"/>
            <a:lumOff val="3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Education</a:t>
          </a:r>
          <a:endParaRPr lang="en-US" sz="2400" kern="1200" dirty="0"/>
        </a:p>
      </dsp:txBody>
      <dsp:txXfrm>
        <a:off x="51698" y="2381562"/>
        <a:ext cx="2543551" cy="95563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18079405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1744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94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82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619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As we begin to analyze our</a:t>
            </a:r>
            <a:r>
              <a:rPr lang="en-US" baseline="0" dirty="0" smtClean="0"/>
              <a:t> data, we will do two types of analysis.</a:t>
            </a:r>
          </a:p>
          <a:p>
            <a:pPr>
              <a:spcBef>
                <a:spcPts val="0"/>
              </a:spcBef>
              <a:buNone/>
            </a:pPr>
            <a:endParaRPr lang="en-US" baseline="0" dirty="0" smtClean="0"/>
          </a:p>
          <a:p>
            <a:pPr>
              <a:spcBef>
                <a:spcPts val="0"/>
              </a:spcBef>
              <a:buNone/>
            </a:pPr>
            <a:r>
              <a:rPr lang="en-US" baseline="0" dirty="0" smtClean="0"/>
              <a:t>Quantitative analysis involves coding the interviews by reading through the data to understand exactly what the key issues are commenting on the topic of each statement as you go. Once you find the key issues, these can be defined into coding categories. Once you have a series of categories, its important to also categorize the responses to the questions and sort them that way.</a:t>
            </a:r>
          </a:p>
          <a:p>
            <a:pPr>
              <a:spcBef>
                <a:spcPts val="0"/>
              </a:spcBef>
              <a:buNone/>
            </a:pPr>
            <a:endParaRPr lang="en-US" baseline="0" dirty="0" smtClean="0"/>
          </a:p>
          <a:p>
            <a:pPr>
              <a:spcBef>
                <a:spcPts val="0"/>
              </a:spcBef>
              <a:buNone/>
            </a:pPr>
            <a:r>
              <a:rPr lang="en-US" baseline="0" dirty="0" smtClean="0"/>
              <a:t>Qualitative analysis is basically going through each interview and understanding the main ideas of what each interviewee is trying to say. Many times each individual will have unique ideas that can’t be accurately quantitatively analyzed that can still be important. Anything deemed important or unique should be considered. This also helps point out any trends not accurately captured by the quantitative analysis.</a:t>
            </a:r>
            <a:endParaRPr dirty="0"/>
          </a:p>
        </p:txBody>
      </p:sp>
    </p:spTree>
    <p:extLst>
      <p:ext uri="{BB962C8B-B14F-4D97-AF65-F5344CB8AC3E}">
        <p14:creationId xmlns:p14="http://schemas.microsoft.com/office/powerpoint/2010/main" val="293806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start coding we need</a:t>
            </a:r>
            <a:r>
              <a:rPr lang="en-US" baseline="0" dirty="0" smtClean="0"/>
              <a:t> to go through the interviews and start commenting on the responses based on their response type. We can then go back through and identify the most common responses and the main issues.</a:t>
            </a:r>
          </a:p>
          <a:p>
            <a:endParaRPr lang="en-US" baseline="0" dirty="0" smtClean="0"/>
          </a:p>
          <a:p>
            <a:r>
              <a:rPr lang="en-US" baseline="0" dirty="0" smtClean="0"/>
              <a:t>After determining the issues we can use the open coding to examine the statements which are able to build an idea of how each respondent feels regarding the issue.</a:t>
            </a:r>
            <a:endParaRPr lang="en-US" dirty="0"/>
          </a:p>
        </p:txBody>
      </p:sp>
    </p:spTree>
    <p:extLst>
      <p:ext uri="{BB962C8B-B14F-4D97-AF65-F5344CB8AC3E}">
        <p14:creationId xmlns:p14="http://schemas.microsoft.com/office/powerpoint/2010/main" val="103556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smtClean="0"/>
              <a:t>Once we understand how each person</a:t>
            </a:r>
            <a:r>
              <a:rPr lang="en" baseline="0" dirty="0" smtClean="0"/>
              <a:t> feels on each specific issue, we can categorize them based on their responses. The type of graph shown is an example of how we will sort through the responses for each issue. Each issue has responses that can be broken down into different categories and we decided to also note a more specific summary of each response. This way we can note any specific responses as we begin our analysis.</a:t>
            </a:r>
            <a:endParaRPr lang="en" dirty="0"/>
          </a:p>
        </p:txBody>
      </p:sp>
    </p:spTree>
    <p:extLst>
      <p:ext uri="{BB962C8B-B14F-4D97-AF65-F5344CB8AC3E}">
        <p14:creationId xmlns:p14="http://schemas.microsoft.com/office/powerpoint/2010/main" val="723642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smtClean="0"/>
              <a:t>As we analyze the data,</a:t>
            </a:r>
            <a:r>
              <a:rPr lang="en" baseline="0" dirty="0" smtClean="0"/>
              <a:t> we need to consider each issue by stakeholder because we want to consider each stakeholders opinion equally. Its important to note general trends that we hear when talking to a certain issue among a stakeholder and we also need to have the quantative data that can show us the overall outlook of how people feel regarding the issue.</a:t>
            </a:r>
            <a:endParaRPr lang="en" dirty="0"/>
          </a:p>
        </p:txBody>
      </p:sp>
    </p:spTree>
    <p:extLst>
      <p:ext uri="{BB962C8B-B14F-4D97-AF65-F5344CB8AC3E}">
        <p14:creationId xmlns:p14="http://schemas.microsoft.com/office/powerpoint/2010/main" val="399979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029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307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mention farming</a:t>
            </a:r>
          </a:p>
        </p:txBody>
      </p:sp>
    </p:spTree>
    <p:extLst>
      <p:ext uri="{BB962C8B-B14F-4D97-AF65-F5344CB8AC3E}">
        <p14:creationId xmlns:p14="http://schemas.microsoft.com/office/powerpoint/2010/main" val="3605267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1014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096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2648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57150" lvl="1" indent="-57150" algn="l" defTabSz="444500">
              <a:lnSpc>
                <a:spcPct val="90000"/>
              </a:lnSpc>
              <a:spcBef>
                <a:spcPct val="0"/>
              </a:spcBef>
              <a:spcAft>
                <a:spcPct val="15000"/>
              </a:spcAft>
              <a:buChar char="••"/>
            </a:pPr>
            <a:r>
              <a:rPr lang="en-US" sz="1000" kern="1200" dirty="0" smtClean="0"/>
              <a:t>The Region has Differing Opinions</a:t>
            </a:r>
          </a:p>
          <a:p>
            <a:pPr marL="57150" lvl="1" indent="-57150" algn="l" defTabSz="444500">
              <a:lnSpc>
                <a:spcPct val="90000"/>
              </a:lnSpc>
              <a:spcBef>
                <a:spcPct val="0"/>
              </a:spcBef>
              <a:spcAft>
                <a:spcPct val="15000"/>
              </a:spcAft>
              <a:buChar char="••"/>
            </a:pPr>
            <a:r>
              <a:rPr lang="en-US" sz="1000" kern="1200" dirty="0" smtClean="0"/>
              <a:t>Communication Issues</a:t>
            </a:r>
          </a:p>
          <a:p>
            <a:pPr marL="57150" lvl="1" indent="-57150" algn="l" defTabSz="444500">
              <a:lnSpc>
                <a:spcPct val="90000"/>
              </a:lnSpc>
              <a:spcBef>
                <a:spcPct val="0"/>
              </a:spcBef>
              <a:spcAft>
                <a:spcPct val="15000"/>
              </a:spcAft>
              <a:buChar char="••"/>
            </a:pPr>
            <a:endParaRPr lang="en-US" sz="1000" kern="1200" dirty="0" smtClean="0"/>
          </a:p>
          <a:p>
            <a:pPr marL="57150" lvl="1" indent="-57150" algn="l" defTabSz="444500">
              <a:lnSpc>
                <a:spcPct val="90000"/>
              </a:lnSpc>
              <a:spcBef>
                <a:spcPct val="0"/>
              </a:spcBef>
              <a:spcAft>
                <a:spcPct val="15000"/>
              </a:spcAft>
              <a:buChar char="••"/>
            </a:pPr>
            <a:r>
              <a:rPr lang="en-US" sz="1000" kern="1200" dirty="0" smtClean="0"/>
              <a:t>Productive Land</a:t>
            </a:r>
          </a:p>
          <a:p>
            <a:pPr marL="57150" lvl="1" indent="-57150" algn="l" defTabSz="444500">
              <a:lnSpc>
                <a:spcPct val="90000"/>
              </a:lnSpc>
              <a:spcBef>
                <a:spcPct val="0"/>
              </a:spcBef>
              <a:spcAft>
                <a:spcPct val="15000"/>
              </a:spcAft>
              <a:buChar char="••"/>
            </a:pPr>
            <a:r>
              <a:rPr lang="en-US" sz="1000" kern="1200" dirty="0" smtClean="0"/>
              <a:t>Benefit of Flood Protection</a:t>
            </a:r>
          </a:p>
          <a:p>
            <a:pPr marL="57150" lvl="1" indent="-57150" algn="l" defTabSz="444500">
              <a:lnSpc>
                <a:spcPct val="90000"/>
              </a:lnSpc>
              <a:spcBef>
                <a:spcPct val="0"/>
              </a:spcBef>
              <a:spcAft>
                <a:spcPct val="15000"/>
              </a:spcAft>
              <a:buChar char="••"/>
            </a:pPr>
            <a:endParaRPr lang="en-US" sz="1000" kern="1200" dirty="0" smtClean="0"/>
          </a:p>
          <a:p>
            <a:pPr marL="57150" lvl="1" indent="-57150" algn="l" defTabSz="444500">
              <a:lnSpc>
                <a:spcPct val="90000"/>
              </a:lnSpc>
              <a:spcBef>
                <a:spcPct val="0"/>
              </a:spcBef>
              <a:spcAft>
                <a:spcPct val="15000"/>
              </a:spcAft>
              <a:buChar char="••"/>
            </a:pPr>
            <a:endParaRPr lang="en-US" sz="1000" kern="1200" dirty="0" smtClean="0"/>
          </a:p>
          <a:p>
            <a:pPr marL="57150" lvl="1" indent="-57150" algn="l" defTabSz="444500">
              <a:lnSpc>
                <a:spcPct val="90000"/>
              </a:lnSpc>
              <a:spcBef>
                <a:spcPct val="0"/>
              </a:spcBef>
              <a:spcAft>
                <a:spcPct val="15000"/>
              </a:spcAft>
              <a:buChar char="••"/>
            </a:pPr>
            <a:r>
              <a:rPr lang="en-US" sz="1000" kern="1200" dirty="0" smtClean="0"/>
              <a:t>Poor Fish Passage</a:t>
            </a:r>
          </a:p>
          <a:p>
            <a:pPr marL="57150" lvl="1" indent="-57150" algn="l" defTabSz="444500">
              <a:lnSpc>
                <a:spcPct val="90000"/>
              </a:lnSpc>
              <a:spcBef>
                <a:spcPct val="0"/>
              </a:spcBef>
              <a:spcAft>
                <a:spcPct val="15000"/>
              </a:spcAft>
              <a:buChar char="••"/>
            </a:pPr>
            <a:r>
              <a:rPr lang="en-US" sz="1000" kern="1200" dirty="0" smtClean="0"/>
              <a:t>Degraded Wetlands</a:t>
            </a:r>
          </a:p>
          <a:p>
            <a:pPr marL="57150" lvl="1" indent="-57150" algn="l" defTabSz="444500">
              <a:lnSpc>
                <a:spcPct val="90000"/>
              </a:lnSpc>
              <a:spcBef>
                <a:spcPct val="0"/>
              </a:spcBef>
              <a:spcAft>
                <a:spcPct val="15000"/>
              </a:spcAft>
              <a:buChar char="••"/>
            </a:pPr>
            <a:endParaRPr lang="en-US" sz="1000" kern="1200" dirty="0" smtClean="0"/>
          </a:p>
          <a:p>
            <a:pPr marL="57150" lvl="1" indent="-57150" algn="l" defTabSz="444500">
              <a:lnSpc>
                <a:spcPct val="90000"/>
              </a:lnSpc>
              <a:spcBef>
                <a:spcPct val="0"/>
              </a:spcBef>
              <a:spcAft>
                <a:spcPct val="15000"/>
              </a:spcAft>
              <a:buChar char="••"/>
            </a:pPr>
            <a:r>
              <a:rPr lang="en-US" sz="1000" kern="1200" dirty="0" smtClean="0"/>
              <a:t>Disconnections</a:t>
            </a:r>
          </a:p>
          <a:p>
            <a:pPr marL="57150" lvl="1" indent="-57150" algn="l" defTabSz="444500">
              <a:lnSpc>
                <a:spcPct val="90000"/>
              </a:lnSpc>
              <a:spcBef>
                <a:spcPct val="0"/>
              </a:spcBef>
              <a:spcAft>
                <a:spcPct val="15000"/>
              </a:spcAft>
              <a:buChar char="••"/>
            </a:pPr>
            <a:r>
              <a:rPr lang="en-US" sz="1000" kern="1200" dirty="0" smtClean="0"/>
              <a:t>Progress with the Treaty Settlement</a:t>
            </a:r>
          </a:p>
          <a:p>
            <a:pPr marL="57150" lvl="1" indent="-57150" algn="l" defTabSz="444500">
              <a:lnSpc>
                <a:spcPct val="90000"/>
              </a:lnSpc>
              <a:spcBef>
                <a:spcPct val="0"/>
              </a:spcBef>
              <a:spcAft>
                <a:spcPct val="15000"/>
              </a:spcAft>
              <a:buChar char="••"/>
            </a:pPr>
            <a:endParaRPr lang="en-US" sz="1000" kern="1200" dirty="0" smtClean="0"/>
          </a:p>
          <a:p>
            <a:pPr marL="57150" lvl="1" indent="-57150" algn="l" defTabSz="444500">
              <a:lnSpc>
                <a:spcPct val="90000"/>
              </a:lnSpc>
              <a:spcBef>
                <a:spcPct val="0"/>
              </a:spcBef>
              <a:spcAft>
                <a:spcPct val="15000"/>
              </a:spcAft>
              <a:buChar char="••"/>
            </a:pPr>
            <a:endParaRPr lang="en-US" sz="1000" kern="1200" dirty="0"/>
          </a:p>
        </p:txBody>
      </p:sp>
    </p:spTree>
    <p:extLst>
      <p:ext uri="{BB962C8B-B14F-4D97-AF65-F5344CB8AC3E}">
        <p14:creationId xmlns:p14="http://schemas.microsoft.com/office/powerpoint/2010/main" val="461377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2971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9852668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406914715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6153866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8746118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4229347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9277927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65501714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46430878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997121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906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61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46957450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28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630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581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981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167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5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781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634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E98C8-5725-40AD-94A8-E827E06EB742}" type="datetimeFigureOut">
              <a:rPr lang="en-US" smtClean="0">
                <a:solidFill>
                  <a:prstClr val="black">
                    <a:tint val="75000"/>
                  </a:prstClr>
                </a:solidFill>
              </a:rPr>
              <a:pPr/>
              <a:t>2/28/2016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ADE7-940A-4CF6-8B8A-66B8590F88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59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01122294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707097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2761868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5423455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535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0543696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6947116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2/28/2016</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9349545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2EE98C8-5725-40AD-94A8-E827E06EB742}" type="datetimeFigureOut">
              <a:rPr lang="en-US" kern="1200" smtClean="0">
                <a:solidFill>
                  <a:prstClr val="black">
                    <a:tint val="75000"/>
                  </a:prstClr>
                </a:solidFill>
                <a:latin typeface="Calibri"/>
                <a:ea typeface="+mn-ea"/>
                <a:cs typeface="+mn-cs"/>
              </a:rPr>
              <a:pPr/>
              <a:t>2/28/2016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BB3ADE7-940A-4CF6-8B8A-66B8590F881A}"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2103730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9.jpg"/><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0.jpg"/><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31.jpg"/><Relationship Id="rId1" Type="http://schemas.openxmlformats.org/officeDocument/2006/relationships/slideLayout" Target="../slideLayouts/slideLayout1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2.jp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image" Target="../media/image33.jpg"/><Relationship Id="rId1" Type="http://schemas.openxmlformats.org/officeDocument/2006/relationships/slideLayout" Target="../slideLayouts/slideLayout19.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4.jpg"/><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5.jp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6.JP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8.png"/><Relationship Id="rId7" Type="http://schemas.openxmlformats.org/officeDocument/2006/relationships/diagramColors" Target="../diagrams/colors7.xml"/><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png"/><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6.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8.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chart" Target="../charts/char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image" Target="../media/image7.jp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slideLayout" Target="../slideLayouts/slideLayout1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3.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image" Target="../media/image8.JP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notesSlide" Target="../notesSlides/notesSlide4.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10000" b="-10000"/>
          </a:stretch>
        </a:blipFill>
        <a:effectLst/>
      </p:bgPr>
    </p:bg>
    <p:spTree>
      <p:nvGrpSpPr>
        <p:cNvPr id="1" name="Shape 52"/>
        <p:cNvGrpSpPr/>
        <p:nvPr/>
      </p:nvGrpSpPr>
      <p:grpSpPr>
        <a:xfrm>
          <a:off x="0" y="0"/>
          <a:ext cx="0" cy="0"/>
          <a:chOff x="0" y="0"/>
          <a:chExt cx="0" cy="0"/>
        </a:xfrm>
      </p:grpSpPr>
      <p:sp>
        <p:nvSpPr>
          <p:cNvPr id="54" name="Shape 54"/>
          <p:cNvSpPr txBox="1">
            <a:spLocks noGrp="1"/>
          </p:cNvSpPr>
          <p:nvPr>
            <p:ph type="ctrTitle"/>
          </p:nvPr>
        </p:nvSpPr>
        <p:spPr>
          <a:xfrm>
            <a:off x="742230" y="540974"/>
            <a:ext cx="7091954" cy="1606577"/>
          </a:xfrm>
          <a:prstGeom prst="rect">
            <a:avLst/>
          </a:prstGeom>
        </p:spPr>
        <p:txBody>
          <a:bodyPr lIns="91425" tIns="91425" rIns="91425" bIns="91425" anchor="b" anchorCtr="0">
            <a:noAutofit/>
          </a:bodyPr>
          <a:lstStyle/>
          <a:p>
            <a:pPr algn="ctr">
              <a:spcBef>
                <a:spcPts val="0"/>
              </a:spcBef>
              <a:buNone/>
            </a:pPr>
            <a:r>
              <a:rPr lang="en" sz="4400" dirty="0">
                <a:solidFill>
                  <a:schemeClr val="tx1"/>
                </a:solidFill>
              </a:rPr>
              <a:t>Stakeholder Study </a:t>
            </a:r>
            <a:r>
              <a:rPr lang="en" sz="4400" dirty="0" smtClean="0">
                <a:solidFill>
                  <a:schemeClr val="tx1"/>
                </a:solidFill>
              </a:rPr>
              <a:t>in Wairarapa </a:t>
            </a:r>
            <a:r>
              <a:rPr lang="en" sz="4400" dirty="0">
                <a:solidFill>
                  <a:schemeClr val="tx1"/>
                </a:solidFill>
              </a:rPr>
              <a:t>Moana</a:t>
            </a:r>
          </a:p>
        </p:txBody>
      </p:sp>
      <p:sp>
        <p:nvSpPr>
          <p:cNvPr id="55" name="Shape 55"/>
          <p:cNvSpPr txBox="1">
            <a:spLocks noGrp="1"/>
          </p:cNvSpPr>
          <p:nvPr>
            <p:ph type="subTitle" idx="1"/>
          </p:nvPr>
        </p:nvSpPr>
        <p:spPr>
          <a:xfrm>
            <a:off x="1000266" y="2390418"/>
            <a:ext cx="6447820" cy="1211361"/>
          </a:xfrm>
          <a:prstGeom prst="rect">
            <a:avLst/>
          </a:prstGeom>
        </p:spPr>
        <p:txBody>
          <a:bodyPr lIns="91425" tIns="91425" rIns="91425" bIns="91425" anchor="t" anchorCtr="0">
            <a:noAutofit/>
          </a:bodyPr>
          <a:lstStyle/>
          <a:p>
            <a:pPr rtl="0">
              <a:spcBef>
                <a:spcPts val="0"/>
              </a:spcBef>
              <a:buNone/>
            </a:pPr>
            <a:r>
              <a:rPr lang="en" sz="1800" dirty="0" smtClean="0">
                <a:solidFill>
                  <a:srgbClr val="000000"/>
                </a:solidFill>
              </a:rPr>
              <a:t>Natalie Diltz, Jena Mazzucco, Austin Scott, Jeffrey Sirocki</a:t>
            </a:r>
          </a:p>
          <a:p>
            <a:pPr rtl="0">
              <a:spcBef>
                <a:spcPts val="0"/>
              </a:spcBef>
              <a:buNone/>
            </a:pPr>
            <a:r>
              <a:rPr lang="en" sz="1800" dirty="0" smtClean="0">
                <a:solidFill>
                  <a:srgbClr val="000000"/>
                </a:solidFill>
              </a:rPr>
              <a:t>March 2</a:t>
            </a:r>
            <a:r>
              <a:rPr lang="en" sz="1800" baseline="30000" dirty="0" smtClean="0">
                <a:solidFill>
                  <a:srgbClr val="000000"/>
                </a:solidFill>
              </a:rPr>
              <a:t>nd</a:t>
            </a:r>
            <a:r>
              <a:rPr lang="en" sz="1800" dirty="0" smtClean="0">
                <a:solidFill>
                  <a:srgbClr val="000000"/>
                </a:solidFill>
              </a:rPr>
              <a:t>, </a:t>
            </a:r>
            <a:r>
              <a:rPr lang="en" sz="1800" dirty="0" smtClean="0">
                <a:solidFill>
                  <a:srgbClr val="000000"/>
                </a:solidFill>
              </a:rPr>
              <a:t>2016</a:t>
            </a:r>
          </a:p>
          <a:p>
            <a:pPr rtl="0">
              <a:spcBef>
                <a:spcPts val="0"/>
              </a:spcBef>
              <a:buNone/>
            </a:pPr>
            <a:r>
              <a:rPr lang="en" sz="1800" dirty="0" smtClean="0">
                <a:solidFill>
                  <a:srgbClr val="000000"/>
                </a:solidFill>
              </a:rPr>
              <a:t>WPI IQP</a:t>
            </a:r>
            <a:endParaRPr lang="en" sz="1800" dirty="0">
              <a:solidFill>
                <a:srgbClr val="000000"/>
              </a:solidFill>
            </a:endParaRPr>
          </a:p>
        </p:txBody>
      </p:sp>
      <p:pic>
        <p:nvPicPr>
          <p:cNvPr id="6" name="Shape 58"/>
          <p:cNvPicPr preferRelativeResize="0"/>
          <p:nvPr/>
        </p:nvPicPr>
        <p:blipFill>
          <a:blip r:embed="rId4">
            <a:alphaModFix/>
          </a:blip>
          <a:stretch>
            <a:fillRect/>
          </a:stretch>
        </p:blipFill>
        <p:spPr>
          <a:xfrm>
            <a:off x="303214" y="3531462"/>
            <a:ext cx="2524125" cy="1388606"/>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906" y="3291839"/>
            <a:ext cx="2778577" cy="2147082"/>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6115" y="-101600"/>
            <a:ext cx="8908492" cy="6763657"/>
          </a:xfrm>
          <a:prstGeom prst="rect">
            <a:avLst/>
          </a:prstGeom>
          <a:solidFill>
            <a:schemeClr val="accent3">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1000"/>
            <a:ext cx="8546722" cy="6325815"/>
          </a:xfrm>
          <a:ln w="76200">
            <a:solidFill>
              <a:schemeClr val="accent1"/>
            </a:solidFill>
          </a:ln>
        </p:spPr>
      </p:pic>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idx="12"/>
          </p:nvPr>
        </p:nvSpPr>
        <p:spPr>
          <a:xfrm>
            <a:off x="8341267" y="4757232"/>
            <a:ext cx="683339" cy="365125"/>
          </a:xfrm>
        </p:spPr>
        <p:txBody>
          <a:bodyPr/>
          <a:lstStyle/>
          <a:p>
            <a:r>
              <a:rPr lang="en-US" sz="1000" dirty="0">
                <a:solidFill>
                  <a:schemeClr val="tx1"/>
                </a:solidFill>
                <a:latin typeface="Cambria" panose="02040503050406030204" pitchFamily="18" charset="0"/>
              </a:rPr>
              <a:t>8</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92" t="20070" r="59960" b="70762"/>
          <a:stretch/>
        </p:blipFill>
        <p:spPr>
          <a:xfrm>
            <a:off x="1039091" y="1440873"/>
            <a:ext cx="2687782" cy="581891"/>
          </a:xfrm>
          <a:prstGeom prst="rect">
            <a:avLst/>
          </a:prstGeom>
        </p:spPr>
      </p:pic>
    </p:spTree>
    <p:extLst>
      <p:ext uri="{BB962C8B-B14F-4D97-AF65-F5344CB8AC3E}">
        <p14:creationId xmlns:p14="http://schemas.microsoft.com/office/powerpoint/2010/main" val="2140163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prstGeom prst="rect">
            <a:avLst/>
          </a:prstGeom>
        </p:spPr>
        <p:txBody>
          <a:bodyPr lIns="91425" tIns="91425" rIns="91425" bIns="91425" anchor="t" anchorCtr="0">
            <a:noAutofit/>
          </a:bodyPr>
          <a:lstStyle/>
          <a:p>
            <a:pPr>
              <a:spcBef>
                <a:spcPts val="0"/>
              </a:spcBef>
              <a:buNone/>
            </a:pPr>
            <a:r>
              <a:rPr lang="en-US" dirty="0" smtClean="0"/>
              <a:t>Objectives</a:t>
            </a:r>
            <a:endParaRPr lang="en" dirty="0"/>
          </a:p>
        </p:txBody>
      </p:sp>
      <p:sp>
        <p:nvSpPr>
          <p:cNvPr id="4" name="Rectangle 3"/>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9</a:t>
            </a:r>
            <a:endParaRPr lang="en-US" sz="1000" dirty="0">
              <a:solidFill>
                <a:schemeClr val="tx1"/>
              </a:solidFill>
              <a:latin typeface="Cambria" panose="02040503050406030204" pitchFamily="18" charset="0"/>
            </a:endParaRPr>
          </a:p>
        </p:txBody>
      </p:sp>
      <p:sp>
        <p:nvSpPr>
          <p:cNvPr id="38" name="Chevron 37"/>
          <p:cNvSpPr/>
          <p:nvPr/>
        </p:nvSpPr>
        <p:spPr>
          <a:xfrm rot="5400000">
            <a:off x="515225" y="1463518"/>
            <a:ext cx="822828" cy="564697"/>
          </a:xfrm>
          <a:prstGeom prst="chevron">
            <a:avLst/>
          </a:prstGeom>
          <a:solidFill>
            <a:srgbClr val="00B0F0"/>
          </a:solidFill>
          <a:ln>
            <a:solidFill>
              <a:schemeClr val="accent1"/>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endParaRPr>
          </a:p>
        </p:txBody>
      </p:sp>
      <p:sp>
        <p:nvSpPr>
          <p:cNvPr id="39" name="Chevron 38"/>
          <p:cNvSpPr/>
          <p:nvPr/>
        </p:nvSpPr>
        <p:spPr>
          <a:xfrm rot="5400000">
            <a:off x="510463" y="1205595"/>
            <a:ext cx="822828" cy="555172"/>
          </a:xfrm>
          <a:prstGeom prst="chevron">
            <a:avLst/>
          </a:prstGeom>
          <a:solidFill>
            <a:srgbClr val="0070C0"/>
          </a:solidFill>
          <a:ln>
            <a:solidFill>
              <a:schemeClr val="accent1"/>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endParaRPr>
          </a:p>
        </p:txBody>
      </p:sp>
      <p:sp>
        <p:nvSpPr>
          <p:cNvPr id="42" name="TextBox 41"/>
          <p:cNvSpPr txBox="1"/>
          <p:nvPr/>
        </p:nvSpPr>
        <p:spPr>
          <a:xfrm>
            <a:off x="729337" y="1439676"/>
            <a:ext cx="41365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584200"/>
            <a:r>
              <a:rPr lang="en-US" sz="2000" b="1" dirty="0" smtClean="0">
                <a:solidFill>
                  <a:sysClr val="windowText" lastClr="000000"/>
                </a:solidFill>
                <a:latin typeface="Book Antiqua"/>
                <a:ea typeface="+mn-ea"/>
                <a:cs typeface="+mn-cs"/>
                <a:sym typeface="Helvetica Neue Light"/>
              </a:rPr>
              <a:t>1</a:t>
            </a:r>
            <a:endParaRPr lang="en-US" sz="2000" b="1" dirty="0">
              <a:solidFill>
                <a:sysClr val="windowText" lastClr="000000"/>
              </a:solidFill>
              <a:latin typeface="Book Antiqua"/>
              <a:ea typeface="+mn-ea"/>
              <a:cs typeface="+mn-cs"/>
              <a:sym typeface="Helvetica Neue Light"/>
            </a:endParaRPr>
          </a:p>
        </p:txBody>
      </p:sp>
      <p:sp>
        <p:nvSpPr>
          <p:cNvPr id="43" name="Chevron 42"/>
          <p:cNvSpPr/>
          <p:nvPr/>
        </p:nvSpPr>
        <p:spPr>
          <a:xfrm rot="5400000">
            <a:off x="524751" y="2665053"/>
            <a:ext cx="822828" cy="564697"/>
          </a:xfrm>
          <a:prstGeom prst="chevron">
            <a:avLst/>
          </a:prstGeom>
          <a:solidFill>
            <a:schemeClr val="accent4">
              <a:lumMod val="40000"/>
              <a:lumOff val="60000"/>
            </a:schemeClr>
          </a:solidFill>
          <a:ln>
            <a:solidFill>
              <a:schemeClr val="accent1"/>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endParaRPr>
          </a:p>
        </p:txBody>
      </p:sp>
      <p:sp>
        <p:nvSpPr>
          <p:cNvPr id="44" name="Chevron 43"/>
          <p:cNvSpPr/>
          <p:nvPr/>
        </p:nvSpPr>
        <p:spPr>
          <a:xfrm rot="5400000">
            <a:off x="519989" y="2424086"/>
            <a:ext cx="822828" cy="555172"/>
          </a:xfrm>
          <a:prstGeom prst="chevron">
            <a:avLst/>
          </a:prstGeom>
          <a:solidFill>
            <a:schemeClr val="accent4"/>
          </a:solidFill>
          <a:ln>
            <a:solidFill>
              <a:schemeClr val="accent1"/>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endParaRPr>
          </a:p>
        </p:txBody>
      </p:sp>
      <p:sp>
        <p:nvSpPr>
          <p:cNvPr id="45" name="TextBox 44"/>
          <p:cNvSpPr txBox="1"/>
          <p:nvPr/>
        </p:nvSpPr>
        <p:spPr>
          <a:xfrm>
            <a:off x="729337" y="2672711"/>
            <a:ext cx="41365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584200"/>
            <a:r>
              <a:rPr lang="en-US" sz="2000" b="1" dirty="0">
                <a:solidFill>
                  <a:sysClr val="windowText" lastClr="000000"/>
                </a:solidFill>
                <a:latin typeface="Book Antiqua"/>
                <a:ea typeface="+mn-ea"/>
                <a:cs typeface="+mn-cs"/>
                <a:sym typeface="Helvetica Neue Light"/>
              </a:rPr>
              <a:t>2</a:t>
            </a:r>
          </a:p>
        </p:txBody>
      </p:sp>
      <p:sp>
        <p:nvSpPr>
          <p:cNvPr id="49" name="Chevron 48"/>
          <p:cNvSpPr/>
          <p:nvPr/>
        </p:nvSpPr>
        <p:spPr>
          <a:xfrm rot="5400000">
            <a:off x="524752" y="3852840"/>
            <a:ext cx="822828" cy="564697"/>
          </a:xfrm>
          <a:prstGeom prst="chevron">
            <a:avLst/>
          </a:prstGeom>
          <a:solidFill>
            <a:schemeClr val="accent1"/>
          </a:solidFill>
          <a:ln>
            <a:solidFill>
              <a:schemeClr val="accent1"/>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endParaRPr>
          </a:p>
        </p:txBody>
      </p:sp>
      <p:sp>
        <p:nvSpPr>
          <p:cNvPr id="50" name="Chevron 49"/>
          <p:cNvSpPr/>
          <p:nvPr/>
        </p:nvSpPr>
        <p:spPr>
          <a:xfrm rot="5400000">
            <a:off x="519989" y="3611874"/>
            <a:ext cx="822828" cy="555172"/>
          </a:xfrm>
          <a:prstGeom prst="chevron">
            <a:avLst/>
          </a:prstGeom>
          <a:solidFill>
            <a:srgbClr val="00B050"/>
          </a:solidFill>
          <a:ln>
            <a:solidFill>
              <a:schemeClr val="accent1"/>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729337" y="3866734"/>
            <a:ext cx="41365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584200"/>
            <a:r>
              <a:rPr lang="en-US" sz="2000" b="1" dirty="0" smtClean="0">
                <a:solidFill>
                  <a:sysClr val="windowText" lastClr="000000"/>
                </a:solidFill>
                <a:latin typeface="Book Antiqua"/>
                <a:ea typeface="+mn-ea"/>
                <a:cs typeface="+mn-cs"/>
                <a:sym typeface="Helvetica Neue Light"/>
              </a:rPr>
              <a:t>3</a:t>
            </a:r>
            <a:endParaRPr lang="en-US" sz="2000" b="1" dirty="0">
              <a:solidFill>
                <a:sysClr val="windowText" lastClr="000000"/>
              </a:solidFill>
              <a:latin typeface="Book Antiqua"/>
              <a:ea typeface="+mn-ea"/>
              <a:cs typeface="+mn-cs"/>
              <a:sym typeface="Helvetica Neue Light"/>
            </a:endParaRPr>
          </a:p>
        </p:txBody>
      </p:sp>
      <p:sp>
        <p:nvSpPr>
          <p:cNvPr id="5" name="TextBox 4"/>
          <p:cNvSpPr txBox="1"/>
          <p:nvPr/>
        </p:nvSpPr>
        <p:spPr>
          <a:xfrm>
            <a:off x="1604709" y="1106540"/>
            <a:ext cx="6005670" cy="1138773"/>
          </a:xfrm>
          <a:prstGeom prst="rect">
            <a:avLst/>
          </a:prstGeom>
          <a:noFill/>
        </p:spPr>
        <p:txBody>
          <a:bodyPr wrap="square" rtlCol="0">
            <a:spAutoFit/>
          </a:bodyPr>
          <a:lstStyle/>
          <a:p>
            <a:pPr lvl="0" fontAlgn="base"/>
            <a:r>
              <a:rPr lang="en-US" sz="1800" dirty="0">
                <a:latin typeface="Cambria" panose="02040503050406030204" pitchFamily="18" charset="0"/>
              </a:rPr>
              <a:t>To observe and gain understanding of the </a:t>
            </a:r>
            <a:r>
              <a:rPr lang="en-US" sz="1800" dirty="0" smtClean="0">
                <a:latin typeface="Cambria" panose="02040503050406030204" pitchFamily="18" charset="0"/>
              </a:rPr>
              <a:t>current </a:t>
            </a:r>
          </a:p>
          <a:p>
            <a:pPr lvl="0" fontAlgn="base"/>
            <a:r>
              <a:rPr lang="en-US" sz="1800" dirty="0" smtClean="0">
                <a:latin typeface="Cambria" panose="02040503050406030204" pitchFamily="18" charset="0"/>
              </a:rPr>
              <a:t>political</a:t>
            </a:r>
            <a:r>
              <a:rPr lang="en-US" sz="1800" dirty="0">
                <a:latin typeface="Cambria" panose="02040503050406030204" pitchFamily="18" charset="0"/>
              </a:rPr>
              <a:t>, ecological, economic, and cultural situation in Wairarapa Moana</a:t>
            </a:r>
          </a:p>
          <a:p>
            <a:endParaRPr lang="en-US" dirty="0">
              <a:latin typeface="Cambria" panose="02040503050406030204" pitchFamily="18" charset="0"/>
            </a:endParaRPr>
          </a:p>
        </p:txBody>
      </p:sp>
      <p:sp>
        <p:nvSpPr>
          <p:cNvPr id="6" name="TextBox 5"/>
          <p:cNvSpPr txBox="1"/>
          <p:nvPr/>
        </p:nvSpPr>
        <p:spPr>
          <a:xfrm>
            <a:off x="1604709" y="2441879"/>
            <a:ext cx="5998758" cy="861774"/>
          </a:xfrm>
          <a:prstGeom prst="rect">
            <a:avLst/>
          </a:prstGeom>
          <a:noFill/>
        </p:spPr>
        <p:txBody>
          <a:bodyPr wrap="none" rtlCol="0">
            <a:spAutoFit/>
          </a:bodyPr>
          <a:lstStyle/>
          <a:p>
            <a:pPr lvl="0" fontAlgn="base"/>
            <a:r>
              <a:rPr lang="en-US" sz="1800" dirty="0">
                <a:latin typeface="Cambria" panose="02040503050406030204" pitchFamily="18" charset="0"/>
              </a:rPr>
              <a:t>To identify the perspectives and needs of each </a:t>
            </a:r>
            <a:r>
              <a:rPr lang="en-US" sz="1800" dirty="0" smtClean="0">
                <a:latin typeface="Cambria" panose="02040503050406030204" pitchFamily="18" charset="0"/>
              </a:rPr>
              <a:t>stakeholder </a:t>
            </a:r>
          </a:p>
          <a:p>
            <a:pPr lvl="0" fontAlgn="base"/>
            <a:r>
              <a:rPr lang="en-US" sz="1800" dirty="0" smtClean="0">
                <a:latin typeface="Cambria" panose="02040503050406030204" pitchFamily="18" charset="0"/>
              </a:rPr>
              <a:t>group regarding </a:t>
            </a:r>
            <a:r>
              <a:rPr lang="en-US" sz="1800" dirty="0">
                <a:latin typeface="Cambria" panose="02040503050406030204" pitchFamily="18" charset="0"/>
              </a:rPr>
              <a:t>the management of  Lake Wairarapa</a:t>
            </a:r>
          </a:p>
          <a:p>
            <a:endParaRPr lang="en-US" dirty="0"/>
          </a:p>
        </p:txBody>
      </p:sp>
      <p:sp>
        <p:nvSpPr>
          <p:cNvPr id="52" name="TextBox 51"/>
          <p:cNvSpPr txBox="1"/>
          <p:nvPr/>
        </p:nvSpPr>
        <p:spPr>
          <a:xfrm>
            <a:off x="1604709" y="3635244"/>
            <a:ext cx="5585183" cy="1138773"/>
          </a:xfrm>
          <a:prstGeom prst="rect">
            <a:avLst/>
          </a:prstGeom>
          <a:noFill/>
        </p:spPr>
        <p:txBody>
          <a:bodyPr wrap="none" rtlCol="0">
            <a:spAutoFit/>
          </a:bodyPr>
          <a:lstStyle/>
          <a:p>
            <a:pPr lvl="0"/>
            <a:r>
              <a:rPr lang="en-US" sz="1800" dirty="0">
                <a:latin typeface="Cambria" panose="02040503050406030204" pitchFamily="18" charset="0"/>
              </a:rPr>
              <a:t>To determine common interests, concerns and major </a:t>
            </a:r>
            <a:endParaRPr lang="en-US" sz="1800" dirty="0" smtClean="0">
              <a:latin typeface="Cambria" panose="02040503050406030204" pitchFamily="18" charset="0"/>
            </a:endParaRPr>
          </a:p>
          <a:p>
            <a:pPr lvl="0"/>
            <a:r>
              <a:rPr lang="en-US" sz="1800" dirty="0" smtClean="0">
                <a:latin typeface="Cambria" panose="02040503050406030204" pitchFamily="18" charset="0"/>
              </a:rPr>
              <a:t>differences by </a:t>
            </a:r>
            <a:r>
              <a:rPr lang="en-US" sz="1800" dirty="0">
                <a:latin typeface="Cambria" panose="02040503050406030204" pitchFamily="18" charset="0"/>
              </a:rPr>
              <a:t>highlighting recurring </a:t>
            </a:r>
            <a:r>
              <a:rPr lang="en-US" sz="1800" dirty="0" smtClean="0">
                <a:latin typeface="Cambria" panose="02040503050406030204" pitchFamily="18" charset="0"/>
              </a:rPr>
              <a:t>themes regarding</a:t>
            </a:r>
          </a:p>
          <a:p>
            <a:pPr lvl="0"/>
            <a:r>
              <a:rPr lang="en-US" sz="1800" dirty="0" smtClean="0">
                <a:latin typeface="Cambria" panose="02040503050406030204" pitchFamily="18" charset="0"/>
              </a:rPr>
              <a:t>the Blundell Barrage Gates</a:t>
            </a:r>
            <a:endParaRPr lang="en-US" sz="1800" dirty="0">
              <a:latin typeface="Cambria" panose="02040503050406030204" pitchFamily="18" charset="0"/>
            </a:endParaRPr>
          </a:p>
          <a:p>
            <a:endParaRPr lang="en-US"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24607995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anim calcmode="lin" valueType="num">
                                      <p:cBhvr>
                                        <p:cTn id="52" dur="1000" fill="hold"/>
                                        <p:tgtEl>
                                          <p:spTgt spid="49"/>
                                        </p:tgtEl>
                                        <p:attrNameLst>
                                          <p:attrName>ppt_x</p:attrName>
                                        </p:attrNameLst>
                                      </p:cBhvr>
                                      <p:tavLst>
                                        <p:tav tm="0">
                                          <p:val>
                                            <p:strVal val="#ppt_x"/>
                                          </p:val>
                                        </p:tav>
                                        <p:tav tm="100000">
                                          <p:val>
                                            <p:strVal val="#ppt_x"/>
                                          </p:val>
                                        </p:tav>
                                      </p:tavLst>
                                    </p:anim>
                                    <p:anim calcmode="lin" valueType="num">
                                      <p:cBhvr>
                                        <p:cTn id="53" dur="1000" fill="hold"/>
                                        <p:tgtEl>
                                          <p:spTgt spid="4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1000"/>
                                        <p:tgtEl>
                                          <p:spTgt spid="50"/>
                                        </p:tgtEl>
                                      </p:cBhvr>
                                    </p:animEffect>
                                    <p:anim calcmode="lin" valueType="num">
                                      <p:cBhvr>
                                        <p:cTn id="57" dur="1000" fill="hold"/>
                                        <p:tgtEl>
                                          <p:spTgt spid="50"/>
                                        </p:tgtEl>
                                        <p:attrNameLst>
                                          <p:attrName>ppt_x</p:attrName>
                                        </p:attrNameLst>
                                      </p:cBhvr>
                                      <p:tavLst>
                                        <p:tav tm="0">
                                          <p:val>
                                            <p:strVal val="#ppt_x"/>
                                          </p:val>
                                        </p:tav>
                                        <p:tav tm="100000">
                                          <p:val>
                                            <p:strVal val="#ppt_x"/>
                                          </p:val>
                                        </p:tav>
                                      </p:tavLst>
                                    </p:anim>
                                    <p:anim calcmode="lin" valueType="num">
                                      <p:cBhvr>
                                        <p:cTn id="58" dur="1000" fill="hold"/>
                                        <p:tgtEl>
                                          <p:spTgt spid="5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1000"/>
                                        <p:tgtEl>
                                          <p:spTgt spid="51"/>
                                        </p:tgtEl>
                                      </p:cBhvr>
                                    </p:animEffect>
                                    <p:anim calcmode="lin" valueType="num">
                                      <p:cBhvr>
                                        <p:cTn id="62" dur="1000" fill="hold"/>
                                        <p:tgtEl>
                                          <p:spTgt spid="51"/>
                                        </p:tgtEl>
                                        <p:attrNameLst>
                                          <p:attrName>ppt_x</p:attrName>
                                        </p:attrNameLst>
                                      </p:cBhvr>
                                      <p:tavLst>
                                        <p:tav tm="0">
                                          <p:val>
                                            <p:strVal val="#ppt_x"/>
                                          </p:val>
                                        </p:tav>
                                        <p:tav tm="100000">
                                          <p:val>
                                            <p:strVal val="#ppt_x"/>
                                          </p:val>
                                        </p:tav>
                                      </p:tavLst>
                                    </p:anim>
                                    <p:anim calcmode="lin" valueType="num">
                                      <p:cBhvr>
                                        <p:cTn id="63" dur="1000" fill="hold"/>
                                        <p:tgtEl>
                                          <p:spTgt spid="5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1000"/>
                                        <p:tgtEl>
                                          <p:spTgt spid="52"/>
                                        </p:tgtEl>
                                      </p:cBhvr>
                                    </p:animEffect>
                                    <p:anim calcmode="lin" valueType="num">
                                      <p:cBhvr>
                                        <p:cTn id="67" dur="1000" fill="hold"/>
                                        <p:tgtEl>
                                          <p:spTgt spid="52"/>
                                        </p:tgtEl>
                                        <p:attrNameLst>
                                          <p:attrName>ppt_x</p:attrName>
                                        </p:attrNameLst>
                                      </p:cBhvr>
                                      <p:tavLst>
                                        <p:tav tm="0">
                                          <p:val>
                                            <p:strVal val="#ppt_x"/>
                                          </p:val>
                                        </p:tav>
                                        <p:tav tm="100000">
                                          <p:val>
                                            <p:strVal val="#ppt_x"/>
                                          </p:val>
                                        </p:tav>
                                      </p:tavLst>
                                    </p:anim>
                                    <p:anim calcmode="lin" valueType="num">
                                      <p:cBhvr>
                                        <p:cTn id="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p:bldP spid="43" grpId="0" animBg="1"/>
      <p:bldP spid="44" grpId="0" animBg="1"/>
      <p:bldP spid="45" grpId="0"/>
      <p:bldP spid="49" grpId="0" animBg="1"/>
      <p:bldP spid="50" grpId="0" animBg="1"/>
      <p:bldP spid="51" grpId="0"/>
      <p:bldP spid="5" grpId="0"/>
      <p:bldP spid="6"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Methods</a:t>
            </a:r>
            <a:endParaRPr lang="en-US" dirty="0"/>
          </a:p>
        </p:txBody>
      </p:sp>
      <p:sp>
        <p:nvSpPr>
          <p:cNvPr id="4" name="Rectangle 3"/>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10</a:t>
            </a:r>
            <a:endParaRPr lang="en-US" sz="1000" dirty="0">
              <a:solidFill>
                <a:schemeClr val="tx1"/>
              </a:solidFill>
              <a:latin typeface="Cambria" panose="02040503050406030204" pitchFamily="18" charset="0"/>
            </a:endParaRPr>
          </a:p>
        </p:txBody>
      </p:sp>
      <p:grpSp>
        <p:nvGrpSpPr>
          <p:cNvPr id="8" name="Group 7"/>
          <p:cNvGrpSpPr/>
          <p:nvPr/>
        </p:nvGrpSpPr>
        <p:grpSpPr>
          <a:xfrm>
            <a:off x="3104594" y="1182350"/>
            <a:ext cx="2585006" cy="709950"/>
            <a:chOff x="0" y="866515"/>
            <a:chExt cx="4876800" cy="772200"/>
          </a:xfrm>
        </p:grpSpPr>
        <p:sp>
          <p:nvSpPr>
            <p:cNvPr id="9" name="Rounded Rectangle 8"/>
            <p:cNvSpPr/>
            <p:nvPr/>
          </p:nvSpPr>
          <p:spPr>
            <a:xfrm>
              <a:off x="0" y="866515"/>
              <a:ext cx="4876800" cy="772200"/>
            </a:xfrm>
            <a:prstGeom prst="roundRect">
              <a:avLst/>
            </a:prstGeom>
            <a:ln>
              <a:solidFill>
                <a:schemeClr val="accent1"/>
              </a:solidFill>
            </a:ln>
          </p:spPr>
          <p:style>
            <a:lnRef idx="2">
              <a:schemeClr val="lt1">
                <a:hueOff val="0"/>
                <a:satOff val="0"/>
                <a:lumOff val="0"/>
                <a:alphaOff val="0"/>
              </a:schemeClr>
            </a:lnRef>
            <a:fillRef idx="1">
              <a:schemeClr val="accent4">
                <a:hueOff val="1645434"/>
                <a:satOff val="7132"/>
                <a:lumOff val="4706"/>
                <a:alphaOff val="0"/>
              </a:schemeClr>
            </a:fillRef>
            <a:effectRef idx="0">
              <a:schemeClr val="accent4">
                <a:hueOff val="1645434"/>
                <a:satOff val="7132"/>
                <a:lumOff val="4706"/>
                <a:alphaOff val="0"/>
              </a:schemeClr>
            </a:effectRef>
            <a:fontRef idx="minor">
              <a:schemeClr val="lt1"/>
            </a:fontRef>
          </p:style>
        </p:sp>
        <p:sp>
          <p:nvSpPr>
            <p:cNvPr id="10" name="Rounded Rectangle 4"/>
            <p:cNvSpPr/>
            <p:nvPr/>
          </p:nvSpPr>
          <p:spPr>
            <a:xfrm>
              <a:off x="37696" y="904211"/>
              <a:ext cx="4801407" cy="696808"/>
            </a:xfrm>
            <a:prstGeom prst="rect">
              <a:avLst/>
            </a:prstGeom>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1600" b="1" kern="1200" dirty="0" smtClean="0"/>
                <a:t>Stakeholder Interviews</a:t>
              </a:r>
              <a:endParaRPr lang="en-US" sz="1600" b="1" kern="1200" dirty="0"/>
            </a:p>
          </p:txBody>
        </p:sp>
      </p:grpSp>
      <p:grpSp>
        <p:nvGrpSpPr>
          <p:cNvPr id="11" name="Group 10"/>
          <p:cNvGrpSpPr/>
          <p:nvPr/>
        </p:nvGrpSpPr>
        <p:grpSpPr>
          <a:xfrm>
            <a:off x="424894" y="1182350"/>
            <a:ext cx="2585006" cy="709950"/>
            <a:chOff x="0" y="151674"/>
            <a:chExt cx="4876800" cy="772200"/>
          </a:xfrm>
          <a:solidFill>
            <a:srgbClr val="0070C0"/>
          </a:solidFill>
        </p:grpSpPr>
        <p:sp>
          <p:nvSpPr>
            <p:cNvPr id="12" name="Rounded Rectangle 11"/>
            <p:cNvSpPr/>
            <p:nvPr/>
          </p:nvSpPr>
          <p:spPr>
            <a:xfrm>
              <a:off x="0" y="151674"/>
              <a:ext cx="4876800" cy="772200"/>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ounded Rectangle 4"/>
            <p:cNvSpPr/>
            <p:nvPr/>
          </p:nvSpPr>
          <p:spPr>
            <a:xfrm>
              <a:off x="37696" y="189370"/>
              <a:ext cx="4801408" cy="696808"/>
            </a:xfrm>
            <a:prstGeom prst="rect">
              <a:avLst/>
            </a:prstGeom>
            <a:grp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1600" b="1" kern="1200" dirty="0" smtClean="0"/>
                <a:t>Participant Observation</a:t>
              </a:r>
              <a:endParaRPr lang="en-US" sz="1600" b="1" kern="1200" dirty="0"/>
            </a:p>
          </p:txBody>
        </p:sp>
      </p:grpSp>
      <p:grpSp>
        <p:nvGrpSpPr>
          <p:cNvPr id="14" name="Group 13"/>
          <p:cNvGrpSpPr/>
          <p:nvPr/>
        </p:nvGrpSpPr>
        <p:grpSpPr>
          <a:xfrm>
            <a:off x="5791574" y="1182350"/>
            <a:ext cx="2545043" cy="709950"/>
            <a:chOff x="0" y="866515"/>
            <a:chExt cx="4876800" cy="772200"/>
          </a:xfrm>
          <a:solidFill>
            <a:srgbClr val="00B050"/>
          </a:solidFill>
        </p:grpSpPr>
        <p:sp>
          <p:nvSpPr>
            <p:cNvPr id="15" name="Rounded Rectangle 14"/>
            <p:cNvSpPr/>
            <p:nvPr/>
          </p:nvSpPr>
          <p:spPr>
            <a:xfrm>
              <a:off x="0" y="866515"/>
              <a:ext cx="4876800" cy="772200"/>
            </a:xfrm>
            <a:prstGeom prst="roundRect">
              <a:avLst/>
            </a:prstGeom>
            <a:grpFill/>
          </p:spPr>
          <p:style>
            <a:lnRef idx="2">
              <a:schemeClr val="lt1">
                <a:hueOff val="0"/>
                <a:satOff val="0"/>
                <a:lumOff val="0"/>
                <a:alphaOff val="0"/>
              </a:schemeClr>
            </a:lnRef>
            <a:fillRef idx="1">
              <a:schemeClr val="accent4">
                <a:hueOff val="1645434"/>
                <a:satOff val="7132"/>
                <a:lumOff val="4706"/>
                <a:alphaOff val="0"/>
              </a:schemeClr>
            </a:fillRef>
            <a:effectRef idx="0">
              <a:schemeClr val="accent4">
                <a:hueOff val="1645434"/>
                <a:satOff val="7132"/>
                <a:lumOff val="4706"/>
                <a:alphaOff val="0"/>
              </a:schemeClr>
            </a:effectRef>
            <a:fontRef idx="minor">
              <a:schemeClr val="lt1"/>
            </a:fontRef>
          </p:style>
        </p:sp>
        <p:sp>
          <p:nvSpPr>
            <p:cNvPr id="16" name="Rounded Rectangle 4"/>
            <p:cNvSpPr/>
            <p:nvPr/>
          </p:nvSpPr>
          <p:spPr>
            <a:xfrm>
              <a:off x="37696" y="904211"/>
              <a:ext cx="4801408" cy="696808"/>
            </a:xfrm>
            <a:prstGeom prst="rect">
              <a:avLst/>
            </a:prstGeom>
            <a:grp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1600" b="1" kern="1200" dirty="0" smtClean="0"/>
                <a:t>Coding Transcriptions</a:t>
              </a:r>
              <a:endParaRPr lang="en-US" sz="1600" b="1" kern="1200" dirty="0"/>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24"/>
          <a:stretch/>
        </p:blipFill>
        <p:spPr bwMode="auto">
          <a:xfrm>
            <a:off x="3104594" y="2116612"/>
            <a:ext cx="2565024" cy="169877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17" descr="https://lh6.googleusercontent.com/4kge6UfhRzd3BVWdrQ-LSL6Ylgy7sQSAfGzrgTjHs8af-okKXeWyqEO8n_yOapcj8Z1mjU04Wo0gXsNFWbfqxhnrDvr_VzXJ5vai4nNmbCKVIO-Pc4F65-_ibPe5PrPVo4_ZOb75"/>
          <p:cNvPicPr/>
          <p:nvPr/>
        </p:nvPicPr>
        <p:blipFill>
          <a:blip r:embed="rId3">
            <a:extLst>
              <a:ext uri="{28A0092B-C50C-407E-A947-70E740481C1C}">
                <a14:useLocalDpi xmlns:a14="http://schemas.microsoft.com/office/drawing/2010/main" val="0"/>
              </a:ext>
            </a:extLst>
          </a:blip>
          <a:srcRect/>
          <a:stretch>
            <a:fillRect/>
          </a:stretch>
        </p:blipFill>
        <p:spPr bwMode="auto">
          <a:xfrm>
            <a:off x="5791574" y="2116612"/>
            <a:ext cx="2545043" cy="1696695"/>
          </a:xfrm>
          <a:prstGeom prst="rect">
            <a:avLst/>
          </a:prstGeom>
          <a:noFill/>
          <a:ln>
            <a:solidFill>
              <a:schemeClr val="accent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10" t="30140"/>
          <a:stretch/>
        </p:blipFill>
        <p:spPr>
          <a:xfrm>
            <a:off x="418848" y="2116612"/>
            <a:ext cx="2557033" cy="1710016"/>
          </a:xfrm>
          <a:prstGeom prst="rect">
            <a:avLst/>
          </a:prstGeom>
          <a:ln>
            <a:solidFill>
              <a:schemeClr val="accent1"/>
            </a:solidFill>
          </a:ln>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385387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39" r="1"/>
          <a:stretch/>
        </p:blipFill>
        <p:spPr>
          <a:xfrm>
            <a:off x="-762294" y="-500870"/>
            <a:ext cx="10460476" cy="6676663"/>
          </a:xfrm>
          <a:prstGeom prst="rect">
            <a:avLst/>
          </a:prstGeom>
        </p:spPr>
      </p:pic>
      <p:sp>
        <p:nvSpPr>
          <p:cNvPr id="7" name="Rectangle 6"/>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11</a:t>
            </a:r>
            <a:endParaRPr lang="en-US" sz="1000" dirty="0">
              <a:solidFill>
                <a:schemeClr val="tx1"/>
              </a:solidFill>
              <a:latin typeface="Cambria" panose="02040503050406030204" pitchFamily="18" charset="0"/>
            </a:endParaRPr>
          </a:p>
        </p:txBody>
      </p:sp>
      <p:sp>
        <p:nvSpPr>
          <p:cNvPr id="5" name="Freeform 4"/>
          <p:cNvSpPr/>
          <p:nvPr/>
        </p:nvSpPr>
        <p:spPr>
          <a:xfrm>
            <a:off x="910628" y="1153592"/>
            <a:ext cx="3733943" cy="648388"/>
          </a:xfrm>
          <a:custGeom>
            <a:avLst/>
            <a:gdLst>
              <a:gd name="connsiteX0" fmla="*/ 0 w 2971783"/>
              <a:gd name="connsiteY0" fmla="*/ 0 h 648386"/>
              <a:gd name="connsiteX1" fmla="*/ 2647590 w 2971783"/>
              <a:gd name="connsiteY1" fmla="*/ 0 h 648386"/>
              <a:gd name="connsiteX2" fmla="*/ 2971783 w 2971783"/>
              <a:gd name="connsiteY2" fmla="*/ 324193 h 648386"/>
              <a:gd name="connsiteX3" fmla="*/ 2647590 w 2971783"/>
              <a:gd name="connsiteY3" fmla="*/ 648386 h 648386"/>
              <a:gd name="connsiteX4" fmla="*/ 0 w 2971783"/>
              <a:gd name="connsiteY4" fmla="*/ 648386 h 648386"/>
              <a:gd name="connsiteX5" fmla="*/ 0 w 2971783"/>
              <a:gd name="connsiteY5" fmla="*/ 0 h 6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783" h="648386">
                <a:moveTo>
                  <a:pt x="2971783" y="648385"/>
                </a:moveTo>
                <a:lnTo>
                  <a:pt x="324193" y="648385"/>
                </a:lnTo>
                <a:lnTo>
                  <a:pt x="0" y="324193"/>
                </a:lnTo>
                <a:lnTo>
                  <a:pt x="324193" y="1"/>
                </a:lnTo>
                <a:lnTo>
                  <a:pt x="2971783" y="1"/>
                </a:lnTo>
                <a:lnTo>
                  <a:pt x="2971783" y="64838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48016" tIns="49531" rIns="92456" bIns="49531" numCol="1" spcCol="1270" anchor="ctr" anchorCtr="0">
            <a:noAutofit/>
          </a:bodyPr>
          <a:lstStyle/>
          <a:p>
            <a:pPr defTabSz="577850">
              <a:lnSpc>
                <a:spcPct val="90000"/>
              </a:lnSpc>
              <a:spcBef>
                <a:spcPct val="0"/>
              </a:spcBef>
              <a:spcAft>
                <a:spcPct val="35000"/>
              </a:spcAft>
            </a:pPr>
            <a:r>
              <a:rPr lang="en-US" sz="2000" kern="1200" dirty="0" smtClean="0"/>
              <a:t>Political</a:t>
            </a:r>
          </a:p>
          <a:p>
            <a:pPr defTabSz="577850">
              <a:lnSpc>
                <a:spcPct val="90000"/>
              </a:lnSpc>
              <a:spcBef>
                <a:spcPct val="0"/>
              </a:spcBef>
              <a:spcAft>
                <a:spcPct val="35000"/>
              </a:spcAft>
            </a:pPr>
            <a:r>
              <a:rPr lang="en-US" sz="1200" kern="1200" dirty="0" smtClean="0"/>
              <a:t>Wairarapa </a:t>
            </a:r>
            <a:r>
              <a:rPr lang="en-US" sz="1200" kern="1200" dirty="0"/>
              <a:t>Moana Coordinating </a:t>
            </a:r>
            <a:r>
              <a:rPr lang="en-US" sz="1200" kern="1200" dirty="0" smtClean="0"/>
              <a:t>Committee</a:t>
            </a:r>
            <a:endParaRPr lang="en-US" sz="1200" kern="1200" dirty="0"/>
          </a:p>
        </p:txBody>
      </p:sp>
      <p:sp>
        <p:nvSpPr>
          <p:cNvPr id="13" name="Freeform 12"/>
          <p:cNvSpPr/>
          <p:nvPr/>
        </p:nvSpPr>
        <p:spPr>
          <a:xfrm>
            <a:off x="910628" y="1995527"/>
            <a:ext cx="3733943" cy="648387"/>
          </a:xfrm>
          <a:custGeom>
            <a:avLst/>
            <a:gdLst>
              <a:gd name="connsiteX0" fmla="*/ 0 w 2971783"/>
              <a:gd name="connsiteY0" fmla="*/ 0 h 648386"/>
              <a:gd name="connsiteX1" fmla="*/ 2647590 w 2971783"/>
              <a:gd name="connsiteY1" fmla="*/ 0 h 648386"/>
              <a:gd name="connsiteX2" fmla="*/ 2971783 w 2971783"/>
              <a:gd name="connsiteY2" fmla="*/ 324193 h 648386"/>
              <a:gd name="connsiteX3" fmla="*/ 2647590 w 2971783"/>
              <a:gd name="connsiteY3" fmla="*/ 648386 h 648386"/>
              <a:gd name="connsiteX4" fmla="*/ 0 w 2971783"/>
              <a:gd name="connsiteY4" fmla="*/ 648386 h 648386"/>
              <a:gd name="connsiteX5" fmla="*/ 0 w 2971783"/>
              <a:gd name="connsiteY5" fmla="*/ 0 h 6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783" h="648386">
                <a:moveTo>
                  <a:pt x="2971783" y="648385"/>
                </a:moveTo>
                <a:lnTo>
                  <a:pt x="324193" y="648385"/>
                </a:lnTo>
                <a:lnTo>
                  <a:pt x="0" y="324193"/>
                </a:lnTo>
                <a:lnTo>
                  <a:pt x="324193" y="1"/>
                </a:lnTo>
                <a:lnTo>
                  <a:pt x="2971783" y="1"/>
                </a:lnTo>
                <a:lnTo>
                  <a:pt x="2971783" y="64838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8016" tIns="49531" rIns="92456" bIns="49530" numCol="1" spcCol="1270" anchor="ctr" anchorCtr="0">
            <a:noAutofit/>
          </a:bodyPr>
          <a:lstStyle/>
          <a:p>
            <a:pPr lvl="0" defTabSz="577850">
              <a:lnSpc>
                <a:spcPct val="90000"/>
              </a:lnSpc>
              <a:spcBef>
                <a:spcPct val="0"/>
              </a:spcBef>
              <a:spcAft>
                <a:spcPct val="35000"/>
              </a:spcAft>
            </a:pPr>
            <a:r>
              <a:rPr lang="en-US" sz="2000" kern="1200" dirty="0" smtClean="0">
                <a:solidFill>
                  <a:prstClr val="white"/>
                </a:solidFill>
              </a:rPr>
              <a:t>Ecological</a:t>
            </a:r>
            <a:endParaRPr lang="en-US" sz="2000" kern="1200" dirty="0">
              <a:solidFill>
                <a:prstClr val="white"/>
              </a:solidFill>
            </a:endParaRPr>
          </a:p>
          <a:p>
            <a:pPr lvl="0" defTabSz="577850">
              <a:lnSpc>
                <a:spcPct val="90000"/>
              </a:lnSpc>
              <a:spcBef>
                <a:spcPct val="0"/>
              </a:spcBef>
              <a:spcAft>
                <a:spcPct val="35000"/>
              </a:spcAft>
            </a:pPr>
            <a:r>
              <a:rPr lang="en-US" sz="1200" kern="1200" dirty="0" smtClean="0">
                <a:solidFill>
                  <a:prstClr val="white"/>
                </a:solidFill>
              </a:rPr>
              <a:t>Tour of Wairarapa Moana</a:t>
            </a:r>
            <a:endParaRPr lang="en-US" sz="1200" kern="1200" dirty="0">
              <a:solidFill>
                <a:prstClr val="white"/>
              </a:solidFill>
            </a:endParaRPr>
          </a:p>
        </p:txBody>
      </p:sp>
      <p:sp>
        <p:nvSpPr>
          <p:cNvPr id="15" name="Freeform 14"/>
          <p:cNvSpPr/>
          <p:nvPr/>
        </p:nvSpPr>
        <p:spPr>
          <a:xfrm>
            <a:off x="910628" y="2837462"/>
            <a:ext cx="3733943" cy="648387"/>
          </a:xfrm>
          <a:custGeom>
            <a:avLst/>
            <a:gdLst>
              <a:gd name="connsiteX0" fmla="*/ 0 w 2971783"/>
              <a:gd name="connsiteY0" fmla="*/ 0 h 648386"/>
              <a:gd name="connsiteX1" fmla="*/ 2647590 w 2971783"/>
              <a:gd name="connsiteY1" fmla="*/ 0 h 648386"/>
              <a:gd name="connsiteX2" fmla="*/ 2971783 w 2971783"/>
              <a:gd name="connsiteY2" fmla="*/ 324193 h 648386"/>
              <a:gd name="connsiteX3" fmla="*/ 2647590 w 2971783"/>
              <a:gd name="connsiteY3" fmla="*/ 648386 h 648386"/>
              <a:gd name="connsiteX4" fmla="*/ 0 w 2971783"/>
              <a:gd name="connsiteY4" fmla="*/ 648386 h 648386"/>
              <a:gd name="connsiteX5" fmla="*/ 0 w 2971783"/>
              <a:gd name="connsiteY5" fmla="*/ 0 h 6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783" h="648386">
                <a:moveTo>
                  <a:pt x="2971783" y="648385"/>
                </a:moveTo>
                <a:lnTo>
                  <a:pt x="324193" y="648385"/>
                </a:lnTo>
                <a:lnTo>
                  <a:pt x="0" y="324193"/>
                </a:lnTo>
                <a:lnTo>
                  <a:pt x="324193" y="1"/>
                </a:lnTo>
                <a:lnTo>
                  <a:pt x="2971783" y="1"/>
                </a:lnTo>
                <a:lnTo>
                  <a:pt x="2971783" y="64838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8016" tIns="49531" rIns="92456" bIns="49530" numCol="1" spcCol="1270" anchor="ctr" anchorCtr="0">
            <a:noAutofit/>
          </a:bodyPr>
          <a:lstStyle/>
          <a:p>
            <a:pPr lvl="0" defTabSz="577850">
              <a:lnSpc>
                <a:spcPct val="90000"/>
              </a:lnSpc>
              <a:spcBef>
                <a:spcPct val="0"/>
              </a:spcBef>
              <a:spcAft>
                <a:spcPct val="35000"/>
              </a:spcAft>
            </a:pPr>
            <a:r>
              <a:rPr lang="en-US" sz="2000" kern="1200" dirty="0" smtClean="0">
                <a:solidFill>
                  <a:prstClr val="white"/>
                </a:solidFill>
              </a:rPr>
              <a:t>Economic</a:t>
            </a:r>
            <a:endParaRPr lang="en-US" sz="2000" kern="1200" dirty="0">
              <a:solidFill>
                <a:prstClr val="white"/>
              </a:solidFill>
            </a:endParaRPr>
          </a:p>
          <a:p>
            <a:pPr lvl="0" defTabSz="577850">
              <a:lnSpc>
                <a:spcPct val="90000"/>
              </a:lnSpc>
              <a:spcBef>
                <a:spcPct val="0"/>
              </a:spcBef>
              <a:spcAft>
                <a:spcPct val="35000"/>
              </a:spcAft>
            </a:pPr>
            <a:r>
              <a:rPr lang="en-US" sz="1200" kern="1200" dirty="0" smtClean="0">
                <a:solidFill>
                  <a:prstClr val="white"/>
                </a:solidFill>
              </a:rPr>
              <a:t>Interview of David Boone</a:t>
            </a:r>
            <a:endParaRPr lang="en-US" sz="1200" kern="1200" dirty="0">
              <a:solidFill>
                <a:prstClr val="white"/>
              </a:solidFill>
            </a:endParaRPr>
          </a:p>
        </p:txBody>
      </p:sp>
      <p:sp>
        <p:nvSpPr>
          <p:cNvPr id="17" name="Freeform 16"/>
          <p:cNvSpPr/>
          <p:nvPr/>
        </p:nvSpPr>
        <p:spPr>
          <a:xfrm>
            <a:off x="910628" y="3679396"/>
            <a:ext cx="3733944" cy="648387"/>
          </a:xfrm>
          <a:custGeom>
            <a:avLst/>
            <a:gdLst>
              <a:gd name="connsiteX0" fmla="*/ 0 w 2971783"/>
              <a:gd name="connsiteY0" fmla="*/ 0 h 648386"/>
              <a:gd name="connsiteX1" fmla="*/ 2647590 w 2971783"/>
              <a:gd name="connsiteY1" fmla="*/ 0 h 648386"/>
              <a:gd name="connsiteX2" fmla="*/ 2971783 w 2971783"/>
              <a:gd name="connsiteY2" fmla="*/ 324193 h 648386"/>
              <a:gd name="connsiteX3" fmla="*/ 2647590 w 2971783"/>
              <a:gd name="connsiteY3" fmla="*/ 648386 h 648386"/>
              <a:gd name="connsiteX4" fmla="*/ 0 w 2971783"/>
              <a:gd name="connsiteY4" fmla="*/ 648386 h 648386"/>
              <a:gd name="connsiteX5" fmla="*/ 0 w 2971783"/>
              <a:gd name="connsiteY5" fmla="*/ 0 h 6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783" h="648386">
                <a:moveTo>
                  <a:pt x="2971783" y="648385"/>
                </a:moveTo>
                <a:lnTo>
                  <a:pt x="324193" y="648385"/>
                </a:lnTo>
                <a:lnTo>
                  <a:pt x="0" y="324193"/>
                </a:lnTo>
                <a:lnTo>
                  <a:pt x="324193" y="1"/>
                </a:lnTo>
                <a:lnTo>
                  <a:pt x="2971783" y="1"/>
                </a:lnTo>
                <a:lnTo>
                  <a:pt x="2971783" y="64838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48016" tIns="49531" rIns="92457" bIns="49530" numCol="1" spcCol="1270" anchor="ctr" anchorCtr="0">
            <a:noAutofit/>
          </a:bodyPr>
          <a:lstStyle/>
          <a:p>
            <a:pPr lvl="0" defTabSz="577850">
              <a:lnSpc>
                <a:spcPct val="90000"/>
              </a:lnSpc>
              <a:spcBef>
                <a:spcPct val="0"/>
              </a:spcBef>
              <a:spcAft>
                <a:spcPct val="35000"/>
              </a:spcAft>
            </a:pPr>
            <a:r>
              <a:rPr lang="en-US" sz="2000" kern="1200" dirty="0" smtClean="0">
                <a:solidFill>
                  <a:prstClr val="white"/>
                </a:solidFill>
              </a:rPr>
              <a:t>Cultural</a:t>
            </a:r>
            <a:endParaRPr lang="en-US" sz="2000" kern="1200" dirty="0">
              <a:solidFill>
                <a:prstClr val="white"/>
              </a:solidFill>
            </a:endParaRPr>
          </a:p>
          <a:p>
            <a:pPr lvl="0" defTabSz="577850">
              <a:lnSpc>
                <a:spcPct val="90000"/>
              </a:lnSpc>
              <a:spcBef>
                <a:spcPct val="0"/>
              </a:spcBef>
              <a:spcAft>
                <a:spcPct val="35000"/>
              </a:spcAft>
            </a:pPr>
            <a:r>
              <a:rPr lang="en-US" sz="1200" kern="1200" dirty="0" err="1" smtClean="0">
                <a:solidFill>
                  <a:prstClr val="white"/>
                </a:solidFill>
              </a:rPr>
              <a:t>Kohunui</a:t>
            </a:r>
            <a:r>
              <a:rPr lang="en-US" sz="1200" kern="1200" dirty="0" smtClean="0">
                <a:solidFill>
                  <a:prstClr val="white"/>
                </a:solidFill>
              </a:rPr>
              <a:t> Marae</a:t>
            </a:r>
            <a:endParaRPr lang="en-US" sz="1200" kern="1200" dirty="0">
              <a:solidFill>
                <a:prstClr val="white"/>
              </a:solidFill>
            </a:endParaRPr>
          </a:p>
        </p:txBody>
      </p:sp>
      <p:sp>
        <p:nvSpPr>
          <p:cNvPr id="18" name="Oval 17"/>
          <p:cNvSpPr/>
          <p:nvPr/>
        </p:nvSpPr>
        <p:spPr>
          <a:xfrm>
            <a:off x="561037" y="2841345"/>
            <a:ext cx="648386" cy="648386"/>
          </a:xfrm>
          <a:prstGeom prst="ellipse">
            <a:avLst/>
          </a:prstGeom>
          <a:blipFill dpi="0" rotWithShape="1">
            <a:blip r:embed="rId4">
              <a:extLst>
                <a:ext uri="{28A0092B-C50C-407E-A947-70E740481C1C}">
                  <a14:useLocalDpi xmlns:a14="http://schemas.microsoft.com/office/drawing/2010/main" val="0"/>
                </a:ext>
              </a:extLst>
            </a:blip>
            <a:srcRect/>
            <a:stretch>
              <a:fillRect l="-50000" t="-21000" r="-50000" b="-17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1" name="Oval 10"/>
          <p:cNvSpPr/>
          <p:nvPr/>
        </p:nvSpPr>
        <p:spPr>
          <a:xfrm>
            <a:off x="561037" y="3699849"/>
            <a:ext cx="648498" cy="648498"/>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2" name="Title 1"/>
          <p:cNvSpPr txBox="1">
            <a:spLocks/>
          </p:cNvSpPr>
          <p:nvPr/>
        </p:nvSpPr>
        <p:spPr>
          <a:xfrm>
            <a:off x="311700" y="445025"/>
            <a:ext cx="8520599" cy="572699"/>
          </a:xfrm>
          <a:prstGeom prst="rect">
            <a:avLst/>
          </a:prstGeom>
        </p:spPr>
        <p:txBody>
          <a:bodyPr vert="horz" lIns="91425" tIns="91425" rIns="91425" bIns="91425" rtlCol="0" anchor="t" anchorCtr="0">
            <a:normAutofit fontScale="90000" lnSpcReduction="10000"/>
          </a:bodyPr>
          <a:lstStyle>
            <a:lvl1pPr algn="l" defTabSz="342900" rtl="0" eaLnBrk="1" latinLnBrk="0" hangingPunct="1">
              <a:spcBef>
                <a:spcPts val="0"/>
              </a:spcBef>
              <a:buNone/>
              <a:defRPr sz="2700" kern="1200">
                <a:solidFill>
                  <a:schemeClr val="accent1"/>
                </a:solidFill>
                <a:latin typeface="+mj-lt"/>
                <a:ea typeface="+mj-ea"/>
                <a:cs typeface="+mj-cs"/>
              </a:defRPr>
            </a:lvl1pPr>
            <a:lvl2pPr eaLnBrk="1" hangingPunct="1">
              <a:spcBef>
                <a:spcPts val="0"/>
              </a:spcBef>
              <a:defRPr>
                <a:solidFill>
                  <a:schemeClr val="tx2"/>
                </a:solidFill>
              </a:defRPr>
            </a:lvl2pPr>
            <a:lvl3pPr eaLnBrk="1" hangingPunct="1">
              <a:spcBef>
                <a:spcPts val="0"/>
              </a:spcBef>
              <a:defRPr>
                <a:solidFill>
                  <a:schemeClr val="tx2"/>
                </a:solidFill>
              </a:defRPr>
            </a:lvl3pPr>
            <a:lvl4pPr eaLnBrk="1" hangingPunct="1">
              <a:spcBef>
                <a:spcPts val="0"/>
              </a:spcBef>
              <a:defRPr>
                <a:solidFill>
                  <a:schemeClr val="tx2"/>
                </a:solidFill>
              </a:defRPr>
            </a:lvl4pPr>
            <a:lvl5pPr eaLnBrk="1" hangingPunct="1">
              <a:spcBef>
                <a:spcPts val="0"/>
              </a:spcBef>
              <a:defRPr>
                <a:solidFill>
                  <a:schemeClr val="tx2"/>
                </a:solidFill>
              </a:defRPr>
            </a:lvl5pPr>
            <a:lvl6pPr eaLnBrk="1" hangingPunct="1">
              <a:spcBef>
                <a:spcPts val="0"/>
              </a:spcBef>
              <a:defRPr>
                <a:solidFill>
                  <a:schemeClr val="tx2"/>
                </a:solidFill>
              </a:defRPr>
            </a:lvl6pPr>
            <a:lvl7pPr eaLnBrk="1" hangingPunct="1">
              <a:spcBef>
                <a:spcPts val="0"/>
              </a:spcBef>
              <a:defRPr>
                <a:solidFill>
                  <a:schemeClr val="tx2"/>
                </a:solidFill>
              </a:defRPr>
            </a:lvl7pPr>
            <a:lvl8pPr eaLnBrk="1" hangingPunct="1">
              <a:spcBef>
                <a:spcPts val="0"/>
              </a:spcBef>
              <a:defRPr>
                <a:solidFill>
                  <a:schemeClr val="tx2"/>
                </a:solidFill>
              </a:defRPr>
            </a:lvl8pPr>
            <a:lvl9pPr eaLnBrk="1" hangingPunct="1">
              <a:spcBef>
                <a:spcPts val="0"/>
              </a:spcBef>
              <a:defRPr>
                <a:solidFill>
                  <a:schemeClr val="tx2"/>
                </a:solidFill>
              </a:defRPr>
            </a:lvl9pPr>
          </a:lstStyle>
          <a:p>
            <a:r>
              <a:rPr lang="en-US" sz="3100" dirty="0" smtClean="0">
                <a:solidFill>
                  <a:schemeClr val="tx1"/>
                </a:solidFill>
              </a:rPr>
              <a:t>Participant Observation</a:t>
            </a:r>
            <a:endParaRPr lang="en-US" dirty="0">
              <a:solidFill>
                <a:schemeClr val="tx1"/>
              </a:solidFill>
            </a:endParaRPr>
          </a:p>
        </p:txBody>
      </p:sp>
      <p:sp>
        <p:nvSpPr>
          <p:cNvPr id="3" name="Oval 2"/>
          <p:cNvSpPr/>
          <p:nvPr/>
        </p:nvSpPr>
        <p:spPr>
          <a:xfrm>
            <a:off x="556493" y="2004004"/>
            <a:ext cx="650080" cy="65486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8187" y="2008216"/>
            <a:ext cx="648386" cy="648386"/>
          </a:xfrm>
          <a:prstGeom prst="ellipse">
            <a:avLst/>
          </a:prstGeom>
          <a:blipFill dpi="0" rotWithShape="1">
            <a:blip r:embed="rId6">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9" name="Oval 18"/>
          <p:cNvSpPr/>
          <p:nvPr/>
        </p:nvSpPr>
        <p:spPr>
          <a:xfrm>
            <a:off x="556493" y="1163686"/>
            <a:ext cx="650080" cy="6548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6493" y="1171299"/>
            <a:ext cx="648386" cy="648386"/>
          </a:xfrm>
          <a:prstGeom prst="ellipse">
            <a:avLst/>
          </a:prstGeom>
          <a:blipFill>
            <a:blip r:embed="rId7">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624196014"/>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5975" y="-116114"/>
            <a:ext cx="9815790" cy="5491975"/>
          </a:xfrm>
          <a:prstGeom prst="rect">
            <a:avLst/>
          </a:prstGeom>
          <a:ln w="38100">
            <a:solidFill>
              <a:schemeClr val="bg1"/>
            </a:solidFill>
          </a:ln>
        </p:spPr>
      </p:pic>
      <p:sp>
        <p:nvSpPr>
          <p:cNvPr id="6" name="TextBox 5"/>
          <p:cNvSpPr txBox="1"/>
          <p:nvPr/>
        </p:nvSpPr>
        <p:spPr>
          <a:xfrm>
            <a:off x="2128224" y="1468425"/>
            <a:ext cx="1480390" cy="307777"/>
          </a:xfrm>
          <a:prstGeom prst="rect">
            <a:avLst/>
          </a:prstGeom>
          <a:noFill/>
        </p:spPr>
        <p:txBody>
          <a:bodyPr wrap="square" rtlCol="0">
            <a:spAutoFit/>
          </a:bodyPr>
          <a:lstStyle/>
          <a:p>
            <a:pPr algn="ctr"/>
            <a:r>
              <a:rPr lang="en-US" i="1" dirty="0" smtClean="0">
                <a:solidFill>
                  <a:schemeClr val="bg1"/>
                </a:solidFill>
                <a:latin typeface="+mn-lt"/>
              </a:rPr>
              <a:t>Interviewee</a:t>
            </a:r>
            <a:endParaRPr lang="en-US" i="1" dirty="0">
              <a:solidFill>
                <a:schemeClr val="bg1"/>
              </a:solidFill>
              <a:latin typeface="+mn-lt"/>
            </a:endParaRPr>
          </a:p>
        </p:txBody>
      </p:sp>
      <p:sp>
        <p:nvSpPr>
          <p:cNvPr id="7" name="TextBox 6"/>
          <p:cNvSpPr txBox="1"/>
          <p:nvPr/>
        </p:nvSpPr>
        <p:spPr>
          <a:xfrm>
            <a:off x="3494314" y="1867225"/>
            <a:ext cx="1480390" cy="307777"/>
          </a:xfrm>
          <a:prstGeom prst="rect">
            <a:avLst/>
          </a:prstGeom>
          <a:noFill/>
        </p:spPr>
        <p:txBody>
          <a:bodyPr wrap="square" rtlCol="0">
            <a:spAutoFit/>
          </a:bodyPr>
          <a:lstStyle/>
          <a:p>
            <a:pPr algn="ctr"/>
            <a:r>
              <a:rPr lang="en-US" i="1" dirty="0" smtClean="0">
                <a:solidFill>
                  <a:schemeClr val="bg1"/>
                </a:solidFill>
                <a:latin typeface="+mn-lt"/>
              </a:rPr>
              <a:t>Interviewer</a:t>
            </a:r>
            <a:endParaRPr lang="en-US" i="1" dirty="0">
              <a:solidFill>
                <a:schemeClr val="bg1"/>
              </a:solidFill>
              <a:latin typeface="+mn-lt"/>
            </a:endParaRPr>
          </a:p>
        </p:txBody>
      </p:sp>
      <p:sp>
        <p:nvSpPr>
          <p:cNvPr id="8" name="TextBox 7"/>
          <p:cNvSpPr txBox="1"/>
          <p:nvPr/>
        </p:nvSpPr>
        <p:spPr>
          <a:xfrm>
            <a:off x="5158485" y="1854198"/>
            <a:ext cx="1480390" cy="307777"/>
          </a:xfrm>
          <a:prstGeom prst="rect">
            <a:avLst/>
          </a:prstGeom>
          <a:noFill/>
        </p:spPr>
        <p:txBody>
          <a:bodyPr wrap="square" rtlCol="0">
            <a:spAutoFit/>
          </a:bodyPr>
          <a:lstStyle/>
          <a:p>
            <a:pPr algn="ctr"/>
            <a:r>
              <a:rPr lang="en-US" i="1" dirty="0" smtClean="0">
                <a:solidFill>
                  <a:schemeClr val="bg1"/>
                </a:solidFill>
                <a:latin typeface="+mn-lt"/>
              </a:rPr>
              <a:t>Note Taker</a:t>
            </a:r>
            <a:endParaRPr lang="en-US" i="1" dirty="0">
              <a:solidFill>
                <a:schemeClr val="bg1"/>
              </a:solidFill>
              <a:latin typeface="+mn-lt"/>
            </a:endParaRPr>
          </a:p>
        </p:txBody>
      </p:sp>
      <p:sp>
        <p:nvSpPr>
          <p:cNvPr id="9" name="TextBox 8"/>
          <p:cNvSpPr txBox="1"/>
          <p:nvPr/>
        </p:nvSpPr>
        <p:spPr>
          <a:xfrm>
            <a:off x="6226210" y="2334617"/>
            <a:ext cx="1458583" cy="523220"/>
          </a:xfrm>
          <a:prstGeom prst="rect">
            <a:avLst/>
          </a:prstGeom>
          <a:noFill/>
        </p:spPr>
        <p:txBody>
          <a:bodyPr wrap="square" rtlCol="0">
            <a:spAutoFit/>
          </a:bodyPr>
          <a:lstStyle/>
          <a:p>
            <a:pPr algn="ctr"/>
            <a:r>
              <a:rPr lang="en-US" i="1" dirty="0" smtClean="0">
                <a:solidFill>
                  <a:schemeClr val="bg1"/>
                </a:solidFill>
                <a:latin typeface="+mn-lt"/>
              </a:rPr>
              <a:t>Recording Device</a:t>
            </a:r>
            <a:endParaRPr lang="en-US" i="1" dirty="0">
              <a:solidFill>
                <a:schemeClr val="bg1"/>
              </a:solidFill>
              <a:latin typeface="+mn-lt"/>
            </a:endParaRPr>
          </a:p>
        </p:txBody>
      </p:sp>
      <p:cxnSp>
        <p:nvCxnSpPr>
          <p:cNvPr id="11" name="Straight Arrow Connector 10"/>
          <p:cNvCxnSpPr/>
          <p:nvPr/>
        </p:nvCxnSpPr>
        <p:spPr>
          <a:xfrm flipH="1">
            <a:off x="6400800" y="2657475"/>
            <a:ext cx="238075" cy="2186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74704" y="2884833"/>
            <a:ext cx="1480390" cy="307777"/>
          </a:xfrm>
          <a:prstGeom prst="rect">
            <a:avLst/>
          </a:prstGeom>
          <a:noFill/>
        </p:spPr>
        <p:txBody>
          <a:bodyPr wrap="square" rtlCol="0">
            <a:spAutoFit/>
          </a:bodyPr>
          <a:lstStyle/>
          <a:p>
            <a:pPr algn="ctr"/>
            <a:r>
              <a:rPr lang="en-US" i="1" dirty="0" smtClean="0">
                <a:solidFill>
                  <a:schemeClr val="bg1"/>
                </a:solidFill>
                <a:latin typeface="+mn-lt"/>
              </a:rPr>
              <a:t>Biscuits</a:t>
            </a:r>
            <a:endParaRPr lang="en-US" i="1" dirty="0">
              <a:solidFill>
                <a:schemeClr val="bg1"/>
              </a:solidFill>
              <a:latin typeface="+mn-lt"/>
            </a:endParaRPr>
          </a:p>
        </p:txBody>
      </p:sp>
      <p:cxnSp>
        <p:nvCxnSpPr>
          <p:cNvPr id="15" name="Straight Arrow Connector 14"/>
          <p:cNvCxnSpPr/>
          <p:nvPr/>
        </p:nvCxnSpPr>
        <p:spPr>
          <a:xfrm flipH="1" flipV="1">
            <a:off x="5158485" y="2963787"/>
            <a:ext cx="195713" cy="749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311700" y="391419"/>
            <a:ext cx="8520599" cy="572699"/>
          </a:xfrm>
          <a:prstGeom prst="rect">
            <a:avLst/>
          </a:prstGeom>
        </p:spPr>
        <p:txBody>
          <a:bodyPr vert="horz" lIns="91440" tIns="45720" rIns="91440" bIns="45720" rtlCol="0" anchor="t">
            <a:normAutofit fontScale="97500"/>
          </a:bodyPr>
          <a:lst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1"/>
                </a:solidFill>
              </a:rPr>
              <a:t>Interview Protocol</a:t>
            </a:r>
            <a:endParaRPr lang="en-US" dirty="0">
              <a:solidFill>
                <a:schemeClr val="bg1"/>
              </a:solidFill>
            </a:endParaRPr>
          </a:p>
        </p:txBody>
      </p:sp>
      <p:sp>
        <p:nvSpPr>
          <p:cNvPr id="18" name="Rectangle 17"/>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12</a:t>
            </a:r>
            <a:endParaRPr lang="en-US" sz="1000" dirty="0">
              <a:solidFill>
                <a:schemeClr val="tx1"/>
              </a:solidFill>
              <a:latin typeface="Cambria" panose="02040503050406030204"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262370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0218" y="-368383"/>
            <a:ext cx="9905059" cy="6603373"/>
          </a:xfrm>
        </p:spPr>
      </p:pic>
      <p:sp>
        <p:nvSpPr>
          <p:cNvPr id="2" name="Title 1"/>
          <p:cNvSpPr>
            <a:spLocks noGrp="1"/>
          </p:cNvSpPr>
          <p:nvPr>
            <p:ph type="title"/>
          </p:nvPr>
        </p:nvSpPr>
        <p:spPr>
          <a:xfrm>
            <a:off x="-440217" y="1617579"/>
            <a:ext cx="9905058" cy="990600"/>
          </a:xfrm>
        </p:spPr>
        <p:txBody>
          <a:bodyPr>
            <a:normAutofit/>
          </a:bodyPr>
          <a:lstStyle/>
          <a:p>
            <a:pPr algn="ctr"/>
            <a:r>
              <a:rPr lang="en-US" sz="4400" dirty="0" smtClean="0">
                <a:solidFill>
                  <a:schemeClr val="tx1"/>
                </a:solidFill>
              </a:rPr>
              <a:t>Our Results</a:t>
            </a:r>
            <a:endParaRPr lang="en-US" sz="4400" dirty="0">
              <a:solidFill>
                <a:schemeClr val="tx1"/>
              </a:solidFill>
            </a:endParaRPr>
          </a:p>
        </p:txBody>
      </p:sp>
    </p:spTree>
    <p:extLst>
      <p:ext uri="{BB962C8B-B14F-4D97-AF65-F5344CB8AC3E}">
        <p14:creationId xmlns:p14="http://schemas.microsoft.com/office/powerpoint/2010/main" val="556645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782" y="-54262"/>
            <a:ext cx="22266897" cy="5007262"/>
          </a:xfrm>
          <a:prstGeom prst="rect">
            <a:avLst/>
          </a:prstGeom>
        </p:spPr>
      </p:pic>
      <p:sp>
        <p:nvSpPr>
          <p:cNvPr id="2" name="Title 1"/>
          <p:cNvSpPr>
            <a:spLocks noGrp="1"/>
          </p:cNvSpPr>
          <p:nvPr>
            <p:ph type="title"/>
          </p:nvPr>
        </p:nvSpPr>
        <p:spPr>
          <a:xfrm>
            <a:off x="311700" y="391419"/>
            <a:ext cx="8520599" cy="572699"/>
          </a:xfrm>
        </p:spPr>
        <p:txBody>
          <a:bodyPr>
            <a:normAutofit fontScale="90000"/>
          </a:bodyPr>
          <a:lstStyle/>
          <a:p>
            <a:r>
              <a:rPr lang="en-US" dirty="0" smtClean="0">
                <a:solidFill>
                  <a:schemeClr val="bg1"/>
                </a:solidFill>
              </a:rPr>
              <a:t>Landowners</a:t>
            </a:r>
            <a:endParaRPr lang="en-US" dirty="0">
              <a:solidFill>
                <a:schemeClr val="bg1"/>
              </a:solidFill>
            </a:endParaRPr>
          </a:p>
        </p:txBody>
      </p:sp>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13</a:t>
            </a:r>
            <a:endParaRPr lang="en-US" sz="1000" dirty="0">
              <a:solidFill>
                <a:schemeClr val="tx1"/>
              </a:solidFill>
              <a:latin typeface="Cambria" panose="02040503050406030204" pitchFamily="18" charset="0"/>
            </a:endParaRPr>
          </a:p>
        </p:txBody>
      </p:sp>
      <p:sp>
        <p:nvSpPr>
          <p:cNvPr id="8" name="Text Placeholder 7"/>
          <p:cNvSpPr>
            <a:spLocks noGrp="1"/>
          </p:cNvSpPr>
          <p:nvPr>
            <p:ph type="body" idx="1"/>
          </p:nvPr>
        </p:nvSpPr>
        <p:spPr/>
        <p:txBody>
          <a:bodyPr/>
          <a:lstStyle/>
          <a:p>
            <a:endParaRPr lang="en-US" dirty="0"/>
          </a:p>
        </p:txBody>
      </p:sp>
      <p:graphicFrame>
        <p:nvGraphicFramePr>
          <p:cNvPr id="9" name="Diagram 8"/>
          <p:cNvGraphicFramePr/>
          <p:nvPr>
            <p:extLst>
              <p:ext uri="{D42A27DB-BD31-4B8C-83A1-F6EECF244321}">
                <p14:modId xmlns:p14="http://schemas.microsoft.com/office/powerpoint/2010/main" val="813319058"/>
              </p:ext>
            </p:extLst>
          </p:nvPr>
        </p:nvGraphicFramePr>
        <p:xfrm>
          <a:off x="460650" y="921811"/>
          <a:ext cx="7308299" cy="3639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3063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577850"/>
            <a:ext cx="9169400" cy="6877050"/>
          </a:xfrm>
          <a:prstGeom prst="rect">
            <a:avLst/>
          </a:prstGeom>
        </p:spPr>
      </p:pic>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14</a:t>
            </a:r>
            <a:endParaRPr lang="en-US" sz="1000" dirty="0">
              <a:solidFill>
                <a:schemeClr val="tx1"/>
              </a:solidFill>
              <a:latin typeface="Cambria" panose="02040503050406030204" pitchFamily="18" charset="0"/>
            </a:endParaRPr>
          </a:p>
        </p:txBody>
      </p:sp>
      <p:sp>
        <p:nvSpPr>
          <p:cNvPr id="8" name="Text Placeholder 7"/>
          <p:cNvSpPr>
            <a:spLocks noGrp="1"/>
          </p:cNvSpPr>
          <p:nvPr>
            <p:ph type="body" idx="1"/>
          </p:nvPr>
        </p:nvSpPr>
        <p:spPr/>
        <p:txBody>
          <a:bodyPr/>
          <a:lstStyle/>
          <a:p>
            <a:endParaRPr lang="en-US" dirty="0"/>
          </a:p>
        </p:txBody>
      </p:sp>
      <p:sp>
        <p:nvSpPr>
          <p:cNvPr id="2" name="Title 1"/>
          <p:cNvSpPr>
            <a:spLocks noGrp="1"/>
          </p:cNvSpPr>
          <p:nvPr>
            <p:ph type="title"/>
          </p:nvPr>
        </p:nvSpPr>
        <p:spPr>
          <a:xfrm>
            <a:off x="311700" y="340170"/>
            <a:ext cx="8520599" cy="572699"/>
          </a:xfrm>
        </p:spPr>
        <p:txBody>
          <a:bodyPr>
            <a:normAutofit fontScale="90000"/>
          </a:bodyPr>
          <a:lstStyle/>
          <a:p>
            <a:r>
              <a:rPr lang="en-US" dirty="0" smtClean="0">
                <a:solidFill>
                  <a:schemeClr val="bg1"/>
                </a:solidFill>
              </a:rPr>
              <a:t>Recreational </a:t>
            </a:r>
            <a:r>
              <a:rPr lang="en-US" dirty="0" smtClean="0">
                <a:solidFill>
                  <a:schemeClr val="bg1"/>
                </a:solidFill>
              </a:rPr>
              <a:t>Water Users</a:t>
            </a:r>
            <a:endParaRPr lang="en-US" dirty="0">
              <a:solidFill>
                <a:schemeClr val="bg1"/>
              </a:solidFill>
            </a:endParaRPr>
          </a:p>
        </p:txBody>
      </p:sp>
      <p:graphicFrame>
        <p:nvGraphicFramePr>
          <p:cNvPr id="9" name="Diagram 8"/>
          <p:cNvGraphicFramePr/>
          <p:nvPr>
            <p:extLst>
              <p:ext uri="{D42A27DB-BD31-4B8C-83A1-F6EECF244321}">
                <p14:modId xmlns:p14="http://schemas.microsoft.com/office/powerpoint/2010/main" val="2060356274"/>
              </p:ext>
            </p:extLst>
          </p:nvPr>
        </p:nvGraphicFramePr>
        <p:xfrm>
          <a:off x="460650" y="891863"/>
          <a:ext cx="7308299" cy="3639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2154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3191" y="-885466"/>
            <a:ext cx="12373970" cy="6956961"/>
          </a:xfrm>
          <a:prstGeom prst="rect">
            <a:avLst/>
          </a:prstGeom>
        </p:spPr>
      </p:pic>
      <p:sp>
        <p:nvSpPr>
          <p:cNvPr id="2" name="Title 1"/>
          <p:cNvSpPr>
            <a:spLocks noGrp="1"/>
          </p:cNvSpPr>
          <p:nvPr>
            <p:ph type="title"/>
          </p:nvPr>
        </p:nvSpPr>
        <p:spPr>
          <a:xfrm>
            <a:off x="311699" y="391419"/>
            <a:ext cx="8520599" cy="572699"/>
          </a:xfrm>
        </p:spPr>
        <p:txBody>
          <a:bodyPr>
            <a:normAutofit fontScale="90000"/>
          </a:bodyPr>
          <a:lstStyle/>
          <a:p>
            <a:r>
              <a:rPr lang="en-US" dirty="0" smtClean="0">
                <a:solidFill>
                  <a:schemeClr val="bg1"/>
                </a:solidFill>
              </a:rPr>
              <a:t>Rangitane o Wairarapa</a:t>
            </a:r>
            <a:endParaRPr lang="en-US" dirty="0">
              <a:solidFill>
                <a:schemeClr val="bg1"/>
              </a:solidFill>
            </a:endParaRPr>
          </a:p>
        </p:txBody>
      </p:sp>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15</a:t>
            </a:r>
            <a:endParaRPr lang="en-US" sz="1000" dirty="0">
              <a:solidFill>
                <a:schemeClr val="tx1"/>
              </a:solidFill>
              <a:latin typeface="Cambria" panose="02040503050406030204" pitchFamily="18" charset="0"/>
            </a:endParaRPr>
          </a:p>
        </p:txBody>
      </p:sp>
      <p:sp>
        <p:nvSpPr>
          <p:cNvPr id="8" name="Text Placeholder 7"/>
          <p:cNvSpPr>
            <a:spLocks noGrp="1"/>
          </p:cNvSpPr>
          <p:nvPr>
            <p:ph type="body" idx="1"/>
          </p:nvPr>
        </p:nvSpPr>
        <p:spPr/>
        <p:txBody>
          <a:bodyPr/>
          <a:lstStyle/>
          <a:p>
            <a:endParaRPr lang="en-US" dirty="0"/>
          </a:p>
        </p:txBody>
      </p:sp>
      <p:graphicFrame>
        <p:nvGraphicFramePr>
          <p:cNvPr id="9" name="Diagram 8"/>
          <p:cNvGraphicFramePr/>
          <p:nvPr>
            <p:extLst>
              <p:ext uri="{D42A27DB-BD31-4B8C-83A1-F6EECF244321}">
                <p14:modId xmlns:p14="http://schemas.microsoft.com/office/powerpoint/2010/main" val="655185658"/>
              </p:ext>
            </p:extLst>
          </p:nvPr>
        </p:nvGraphicFramePr>
        <p:xfrm>
          <a:off x="311700" y="980330"/>
          <a:ext cx="7308299" cy="3639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a:picLocks noChangeAspect="1"/>
          </p:cNvPicPr>
          <p:nvPr/>
        </p:nvPicPr>
        <p:blipFill rotWithShape="1">
          <a:blip r:embed="rId3"/>
          <a:srcRect l="79238" t="-479" r="270" b="77492"/>
          <a:stretch/>
        </p:blipFill>
        <p:spPr>
          <a:xfrm>
            <a:off x="8918720" y="-961398"/>
            <a:ext cx="2535637" cy="159914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51284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3970"/>
            <a:ext cx="9563101" cy="6375401"/>
          </a:xfrm>
          <a:prstGeom prst="rect">
            <a:avLst/>
          </a:prstGeom>
        </p:spPr>
      </p:pic>
      <p:grpSp>
        <p:nvGrpSpPr>
          <p:cNvPr id="10" name="Group 9"/>
          <p:cNvGrpSpPr/>
          <p:nvPr/>
        </p:nvGrpSpPr>
        <p:grpSpPr>
          <a:xfrm>
            <a:off x="460649" y="323294"/>
            <a:ext cx="4485423" cy="591256"/>
            <a:chOff x="3696" y="1152118"/>
            <a:chExt cx="1417141" cy="1477667"/>
          </a:xfrm>
        </p:grpSpPr>
        <p:sp>
          <p:nvSpPr>
            <p:cNvPr id="12" name="Rectangle 11"/>
            <p:cNvSpPr/>
            <p:nvPr/>
          </p:nvSpPr>
          <p:spPr>
            <a:xfrm>
              <a:off x="3696" y="1152118"/>
              <a:ext cx="1417141" cy="1477667"/>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3696" y="1152118"/>
              <a:ext cx="1417141" cy="14776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p:txBody>
        </p:sp>
      </p:grpSp>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16</a:t>
            </a:r>
            <a:endParaRPr lang="en-US" sz="1000" dirty="0">
              <a:solidFill>
                <a:schemeClr val="tx1"/>
              </a:solidFill>
              <a:latin typeface="Cambria" panose="02040503050406030204" pitchFamily="18" charset="0"/>
            </a:endParaRPr>
          </a:p>
        </p:txBody>
      </p:sp>
      <p:graphicFrame>
        <p:nvGraphicFramePr>
          <p:cNvPr id="9" name="Diagram 8"/>
          <p:cNvGraphicFramePr/>
          <p:nvPr>
            <p:extLst>
              <p:ext uri="{D42A27DB-BD31-4B8C-83A1-F6EECF244321}">
                <p14:modId xmlns:p14="http://schemas.microsoft.com/office/powerpoint/2010/main" val="1209240638"/>
              </p:ext>
            </p:extLst>
          </p:nvPr>
        </p:nvGraphicFramePr>
        <p:xfrm>
          <a:off x="460650" y="914549"/>
          <a:ext cx="7308299" cy="3639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p:cNvSpPr txBox="1">
            <a:spLocks/>
          </p:cNvSpPr>
          <p:nvPr/>
        </p:nvSpPr>
        <p:spPr>
          <a:xfrm>
            <a:off x="460650" y="391419"/>
            <a:ext cx="8371649" cy="572699"/>
          </a:xfrm>
          <a:prstGeom prst="rect">
            <a:avLst/>
          </a:prstGeom>
        </p:spPr>
        <p:txBody>
          <a:bodyPr vert="horz" lIns="91425" tIns="91425" rIns="91425" bIns="91425" rtlCol="0" anchor="t" anchorCtr="0">
            <a:normAutofit fontScale="97500" lnSpcReduction="10000"/>
          </a:bodyPr>
          <a:lstStyle>
            <a:lvl1pPr algn="l" defTabSz="342900" rtl="0" eaLnBrk="1" latinLnBrk="0" hangingPunct="1">
              <a:spcBef>
                <a:spcPts val="0"/>
              </a:spcBef>
              <a:buNone/>
              <a:defRPr sz="2700" kern="1200">
                <a:solidFill>
                  <a:schemeClr val="accent1"/>
                </a:solidFill>
                <a:latin typeface="+mj-lt"/>
                <a:ea typeface="+mj-ea"/>
                <a:cs typeface="+mj-cs"/>
              </a:defRPr>
            </a:lvl1pPr>
            <a:lvl2pPr eaLnBrk="1" hangingPunct="1">
              <a:spcBef>
                <a:spcPts val="0"/>
              </a:spcBef>
              <a:defRPr>
                <a:solidFill>
                  <a:schemeClr val="tx2"/>
                </a:solidFill>
              </a:defRPr>
            </a:lvl2pPr>
            <a:lvl3pPr eaLnBrk="1" hangingPunct="1">
              <a:spcBef>
                <a:spcPts val="0"/>
              </a:spcBef>
              <a:defRPr>
                <a:solidFill>
                  <a:schemeClr val="tx2"/>
                </a:solidFill>
              </a:defRPr>
            </a:lvl3pPr>
            <a:lvl4pPr eaLnBrk="1" hangingPunct="1">
              <a:spcBef>
                <a:spcPts val="0"/>
              </a:spcBef>
              <a:defRPr>
                <a:solidFill>
                  <a:schemeClr val="tx2"/>
                </a:solidFill>
              </a:defRPr>
            </a:lvl4pPr>
            <a:lvl5pPr eaLnBrk="1" hangingPunct="1">
              <a:spcBef>
                <a:spcPts val="0"/>
              </a:spcBef>
              <a:defRPr>
                <a:solidFill>
                  <a:schemeClr val="tx2"/>
                </a:solidFill>
              </a:defRPr>
            </a:lvl5pPr>
            <a:lvl6pPr eaLnBrk="1" hangingPunct="1">
              <a:spcBef>
                <a:spcPts val="0"/>
              </a:spcBef>
              <a:defRPr>
                <a:solidFill>
                  <a:schemeClr val="tx2"/>
                </a:solidFill>
              </a:defRPr>
            </a:lvl6pPr>
            <a:lvl7pPr eaLnBrk="1" hangingPunct="1">
              <a:spcBef>
                <a:spcPts val="0"/>
              </a:spcBef>
              <a:defRPr>
                <a:solidFill>
                  <a:schemeClr val="tx2"/>
                </a:solidFill>
              </a:defRPr>
            </a:lvl7pPr>
            <a:lvl8pPr eaLnBrk="1" hangingPunct="1">
              <a:spcBef>
                <a:spcPts val="0"/>
              </a:spcBef>
              <a:defRPr>
                <a:solidFill>
                  <a:schemeClr val="tx2"/>
                </a:solidFill>
              </a:defRPr>
            </a:lvl8pPr>
            <a:lvl9pPr eaLnBrk="1" hangingPunct="1">
              <a:spcBef>
                <a:spcPts val="0"/>
              </a:spcBef>
              <a:defRPr>
                <a:solidFill>
                  <a:schemeClr val="tx2"/>
                </a:solidFill>
              </a:defRPr>
            </a:lvl9pPr>
          </a:lstStyle>
          <a:p>
            <a:r>
              <a:rPr lang="en-US" dirty="0" smtClean="0">
                <a:solidFill>
                  <a:schemeClr val="tx1"/>
                </a:solidFill>
              </a:rPr>
              <a:t>Department of Conservation</a:t>
            </a:r>
            <a:endParaRPr lang="en-US" dirty="0">
              <a:solidFill>
                <a:schemeClr val="tx1"/>
              </a:solidFill>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72459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a:t>
            </a:r>
            <a:endParaRPr lang="en-US" sz="1000" dirty="0">
              <a:solidFill>
                <a:schemeClr val="tx1"/>
              </a:solidFill>
              <a:latin typeface="Cambria" panose="02040503050406030204" pitchFamily="18" charset="0"/>
            </a:endParaRPr>
          </a:p>
        </p:txBody>
      </p:sp>
      <p:pic>
        <p:nvPicPr>
          <p:cNvPr id="2" name="Picture 1" descr="IMG_0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74133"/>
            <a:ext cx="9186204" cy="6124136"/>
          </a:xfrm>
          <a:prstGeom prst="rect">
            <a:avLst/>
          </a:prstGeom>
        </p:spPr>
      </p:pic>
      <p:sp>
        <p:nvSpPr>
          <p:cNvPr id="4" name="Shape 63"/>
          <p:cNvSpPr txBox="1">
            <a:spLocks/>
          </p:cNvSpPr>
          <p:nvPr/>
        </p:nvSpPr>
        <p:spPr>
          <a:xfrm>
            <a:off x="334790" y="524678"/>
            <a:ext cx="8520599" cy="1167299"/>
          </a:xfrm>
          <a:prstGeom prst="rect">
            <a:avLst/>
          </a:prstGeom>
        </p:spPr>
        <p:txBody>
          <a:bodyPr vert="horz" lIns="91425" tIns="91425" rIns="91425" bIns="91425" rtlCol="0" anchor="t" anchorCtr="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spcBef>
                <a:spcPts val="0"/>
              </a:spcBef>
              <a:buClr>
                <a:schemeClr val="dk1"/>
              </a:buClr>
              <a:buSzPct val="45833"/>
              <a:buFont typeface="Arial"/>
              <a:buNone/>
            </a:pPr>
            <a:r>
              <a:rPr lang="en-US" sz="2200" b="1" dirty="0" err="1" smtClean="0">
                <a:solidFill>
                  <a:schemeClr val="dk1"/>
                </a:solidFill>
                <a:latin typeface="Cambria" panose="02040503050406030204" pitchFamily="18" charset="0"/>
              </a:rPr>
              <a:t>Kāhore</a:t>
            </a:r>
            <a:r>
              <a:rPr lang="en-US" sz="2200" b="1" dirty="0" smtClean="0">
                <a:solidFill>
                  <a:schemeClr val="dk1"/>
                </a:solidFill>
                <a:latin typeface="Cambria" panose="02040503050406030204" pitchFamily="18" charset="0"/>
              </a:rPr>
              <a:t> </a:t>
            </a:r>
            <a:r>
              <a:rPr lang="en-US" sz="2200" b="1" dirty="0" err="1" smtClean="0">
                <a:solidFill>
                  <a:schemeClr val="dk1"/>
                </a:solidFill>
                <a:latin typeface="Cambria" panose="02040503050406030204" pitchFamily="18" charset="0"/>
              </a:rPr>
              <a:t>taku</a:t>
            </a:r>
            <a:r>
              <a:rPr lang="en-US" sz="2200" b="1" dirty="0" smtClean="0">
                <a:solidFill>
                  <a:schemeClr val="dk1"/>
                </a:solidFill>
                <a:latin typeface="Cambria" panose="02040503050406030204" pitchFamily="18" charset="0"/>
              </a:rPr>
              <a:t> </a:t>
            </a:r>
            <a:r>
              <a:rPr lang="en-US" sz="2200" b="1" dirty="0" err="1" smtClean="0">
                <a:solidFill>
                  <a:schemeClr val="dk1"/>
                </a:solidFill>
                <a:latin typeface="Cambria" panose="02040503050406030204" pitchFamily="18" charset="0"/>
              </a:rPr>
              <a:t>toa</a:t>
            </a:r>
            <a:r>
              <a:rPr lang="en-US" sz="2200" b="1" dirty="0" smtClean="0">
                <a:solidFill>
                  <a:schemeClr val="dk1"/>
                </a:solidFill>
                <a:latin typeface="Cambria" panose="02040503050406030204" pitchFamily="18" charset="0"/>
              </a:rPr>
              <a:t> </a:t>
            </a:r>
            <a:r>
              <a:rPr lang="en-US" sz="2200" b="1" dirty="0" err="1" smtClean="0">
                <a:solidFill>
                  <a:schemeClr val="dk1"/>
                </a:solidFill>
                <a:latin typeface="Cambria" panose="02040503050406030204" pitchFamily="18" charset="0"/>
              </a:rPr>
              <a:t>i</a:t>
            </a:r>
            <a:r>
              <a:rPr lang="en-US" sz="2200" b="1" dirty="0" smtClean="0">
                <a:solidFill>
                  <a:schemeClr val="dk1"/>
                </a:solidFill>
                <a:latin typeface="Cambria" panose="02040503050406030204" pitchFamily="18" charset="0"/>
              </a:rPr>
              <a:t> </a:t>
            </a:r>
            <a:r>
              <a:rPr lang="en-US" sz="2200" b="1" dirty="0" err="1" smtClean="0">
                <a:solidFill>
                  <a:schemeClr val="dk1"/>
                </a:solidFill>
                <a:latin typeface="Cambria" panose="02040503050406030204" pitchFamily="18" charset="0"/>
              </a:rPr>
              <a:t>te</a:t>
            </a:r>
            <a:r>
              <a:rPr lang="en-US" sz="2200" b="1" dirty="0" smtClean="0">
                <a:solidFill>
                  <a:schemeClr val="dk1"/>
                </a:solidFill>
                <a:latin typeface="Cambria" panose="02040503050406030204" pitchFamily="18" charset="0"/>
              </a:rPr>
              <a:t> </a:t>
            </a:r>
            <a:r>
              <a:rPr lang="en-US" sz="2200" b="1" dirty="0" err="1" smtClean="0">
                <a:solidFill>
                  <a:schemeClr val="dk1"/>
                </a:solidFill>
                <a:latin typeface="Cambria" panose="02040503050406030204" pitchFamily="18" charset="0"/>
              </a:rPr>
              <a:t>toa</a:t>
            </a:r>
            <a:r>
              <a:rPr lang="en-US" sz="2200" b="1" dirty="0" smtClean="0">
                <a:solidFill>
                  <a:schemeClr val="dk1"/>
                </a:solidFill>
                <a:latin typeface="Cambria" panose="02040503050406030204" pitchFamily="18" charset="0"/>
              </a:rPr>
              <a:t> </a:t>
            </a:r>
            <a:r>
              <a:rPr lang="en-US" sz="2200" b="1" dirty="0" err="1" smtClean="0">
                <a:solidFill>
                  <a:schemeClr val="dk1"/>
                </a:solidFill>
                <a:latin typeface="Cambria" panose="02040503050406030204" pitchFamily="18" charset="0"/>
              </a:rPr>
              <a:t>takitahi</a:t>
            </a:r>
            <a:r>
              <a:rPr lang="en-US" sz="2200" b="1" dirty="0" smtClean="0">
                <a:solidFill>
                  <a:schemeClr val="dk1"/>
                </a:solidFill>
                <a:latin typeface="Cambria" panose="02040503050406030204" pitchFamily="18" charset="0"/>
              </a:rPr>
              <a:t>, he </a:t>
            </a:r>
            <a:r>
              <a:rPr lang="en-US" sz="2200" b="1" dirty="0" err="1" smtClean="0">
                <a:solidFill>
                  <a:schemeClr val="dk1"/>
                </a:solidFill>
                <a:latin typeface="Cambria" panose="02040503050406030204" pitchFamily="18" charset="0"/>
              </a:rPr>
              <a:t>toa</a:t>
            </a:r>
            <a:r>
              <a:rPr lang="en-US" sz="2200" b="1" dirty="0" smtClean="0">
                <a:solidFill>
                  <a:schemeClr val="dk1"/>
                </a:solidFill>
                <a:latin typeface="Cambria" panose="02040503050406030204" pitchFamily="18" charset="0"/>
              </a:rPr>
              <a:t> </a:t>
            </a:r>
            <a:r>
              <a:rPr lang="en-US" sz="2200" b="1" dirty="0" err="1" smtClean="0">
                <a:solidFill>
                  <a:schemeClr val="dk1"/>
                </a:solidFill>
                <a:latin typeface="Cambria" panose="02040503050406030204" pitchFamily="18" charset="0"/>
              </a:rPr>
              <a:t>takitini</a:t>
            </a:r>
            <a:endParaRPr lang="en-US" sz="2200" b="1" dirty="0" smtClean="0">
              <a:solidFill>
                <a:schemeClr val="dk1"/>
              </a:solidFill>
              <a:latin typeface="Cambria" panose="02040503050406030204" pitchFamily="18" charset="0"/>
            </a:endParaRPr>
          </a:p>
          <a:p>
            <a:pPr>
              <a:spcBef>
                <a:spcPts val="0"/>
              </a:spcBef>
              <a:buFont typeface="Wingdings 3" charset="2"/>
              <a:buNone/>
            </a:pPr>
            <a:r>
              <a:rPr lang="en-US" sz="2200" i="1" dirty="0" smtClean="0">
                <a:solidFill>
                  <a:schemeClr val="dk1"/>
                </a:solidFill>
                <a:latin typeface="Cambria" panose="02040503050406030204" pitchFamily="18" charset="0"/>
              </a:rPr>
              <a:t>We cannot succeed without the support of those around us</a:t>
            </a:r>
          </a:p>
          <a:p>
            <a:pPr>
              <a:spcBef>
                <a:spcPts val="0"/>
              </a:spcBef>
              <a:buFont typeface="Wingdings 3" charset="2"/>
              <a:buNone/>
            </a:pPr>
            <a:endParaRPr lang="en-US" sz="2000" dirty="0">
              <a:solidFill>
                <a:schemeClr val="dk1"/>
              </a:solidFill>
              <a:latin typeface="Cambria" panose="02040503050406030204" pitchFamily="18" charset="0"/>
            </a:endParaRPr>
          </a:p>
        </p:txBody>
      </p:sp>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p:cNvSpPr txBox="1">
            <a:spLocks/>
          </p:cNvSpPr>
          <p:nvPr/>
        </p:nvSpPr>
        <p:spPr>
          <a:xfrm>
            <a:off x="8400964" y="4791075"/>
            <a:ext cx="683339" cy="365125"/>
          </a:xfrm>
          <a:prstGeom prst="rect">
            <a:avLst/>
          </a:prstGeom>
        </p:spPr>
        <p:txBody>
          <a:bodyPr vert="horz" lIns="91440" tIns="45720" rIns="91440" bIns="45720" rtlCol="0" anchor="ctr"/>
          <a:lstStyle>
            <a:defPPr marR="0" algn="l" rtl="0">
              <a:lnSpc>
                <a:spcPct val="100000"/>
              </a:lnSpc>
              <a:spcBef>
                <a:spcPts val="0"/>
              </a:spcBef>
              <a:spcAft>
                <a:spcPts val="0"/>
              </a:spcAft>
            </a:defPPr>
            <a:lvl1pPr marR="0" algn="r" rtl="0">
              <a:lnSpc>
                <a:spcPct val="100000"/>
              </a:lnSpc>
              <a:spcBef>
                <a:spcPts val="0"/>
              </a:spcBef>
              <a:spcAft>
                <a:spcPts val="0"/>
              </a:spcAft>
              <a:buNone/>
              <a:defRPr sz="675" b="0" i="0" u="none" strike="noStrike" cap="none" baseline="0">
                <a:solidFill>
                  <a:schemeClr val="accent1"/>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000" dirty="0" smtClean="0">
                <a:solidFill>
                  <a:schemeClr val="tx1"/>
                </a:solidFill>
                <a:latin typeface="Cambria" panose="02040503050406030204" pitchFamily="18" charset="0"/>
              </a:rPr>
              <a:t>1</a:t>
            </a:r>
            <a:endParaRPr lang="en-US" sz="1000" dirty="0">
              <a:solidFill>
                <a:schemeClr val="tx1"/>
              </a:solidFill>
              <a:latin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806543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72575" cy="6115050"/>
          </a:xfrm>
          <a:prstGeom prst="rect">
            <a:avLst/>
          </a:prstGeom>
        </p:spPr>
      </p:pic>
      <p:sp>
        <p:nvSpPr>
          <p:cNvPr id="2" name="Title 1"/>
          <p:cNvSpPr>
            <a:spLocks noGrp="1"/>
          </p:cNvSpPr>
          <p:nvPr>
            <p:ph type="title"/>
          </p:nvPr>
        </p:nvSpPr>
        <p:spPr>
          <a:xfrm>
            <a:off x="311700" y="391419"/>
            <a:ext cx="8520599" cy="572699"/>
          </a:xfrm>
        </p:spPr>
        <p:txBody>
          <a:bodyPr>
            <a:normAutofit/>
          </a:bodyPr>
          <a:lstStyle/>
          <a:p>
            <a:r>
              <a:rPr lang="en-US" sz="2200" dirty="0" smtClean="0">
                <a:solidFill>
                  <a:schemeClr val="tx1"/>
                </a:solidFill>
              </a:rPr>
              <a:t>South Wairarapa District Council</a:t>
            </a:r>
            <a:endParaRPr lang="en-US" sz="2200" dirty="0">
              <a:solidFill>
                <a:schemeClr val="tx1"/>
              </a:solidFill>
            </a:endParaRPr>
          </a:p>
        </p:txBody>
      </p:sp>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17</a:t>
            </a:r>
            <a:endParaRPr lang="en-US" sz="1000" dirty="0">
              <a:solidFill>
                <a:schemeClr val="tx1"/>
              </a:solidFill>
              <a:latin typeface="Cambria" panose="02040503050406030204" pitchFamily="18" charset="0"/>
            </a:endParaRPr>
          </a:p>
        </p:txBody>
      </p:sp>
      <p:sp>
        <p:nvSpPr>
          <p:cNvPr id="8" name="Text Placeholder 7"/>
          <p:cNvSpPr>
            <a:spLocks noGrp="1"/>
          </p:cNvSpPr>
          <p:nvPr>
            <p:ph type="body" idx="1"/>
          </p:nvPr>
        </p:nvSpPr>
        <p:spPr/>
        <p:txBody>
          <a:bodyPr/>
          <a:lstStyle/>
          <a:p>
            <a:endParaRPr lang="en-US" dirty="0"/>
          </a:p>
        </p:txBody>
      </p:sp>
      <p:graphicFrame>
        <p:nvGraphicFramePr>
          <p:cNvPr id="9" name="Diagram 8"/>
          <p:cNvGraphicFramePr/>
          <p:nvPr>
            <p:extLst>
              <p:ext uri="{D42A27DB-BD31-4B8C-83A1-F6EECF244321}">
                <p14:modId xmlns:p14="http://schemas.microsoft.com/office/powerpoint/2010/main" val="64812132"/>
              </p:ext>
            </p:extLst>
          </p:nvPr>
        </p:nvGraphicFramePr>
        <p:xfrm>
          <a:off x="460650" y="923434"/>
          <a:ext cx="7308299" cy="3657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25993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565"/>
            <a:ext cx="9684204" cy="6456136"/>
          </a:xfrm>
          <a:prstGeom prst="rect">
            <a:avLst/>
          </a:prstGeom>
        </p:spPr>
      </p:pic>
      <p:sp>
        <p:nvSpPr>
          <p:cNvPr id="19" name="Rectangle 18"/>
          <p:cNvSpPr/>
          <p:nvPr/>
        </p:nvSpPr>
        <p:spPr>
          <a:xfrm>
            <a:off x="151038" y="1619935"/>
            <a:ext cx="8841921" cy="2327951"/>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graphicFrame>
        <p:nvGraphicFramePr>
          <p:cNvPr id="32" name="Chart 31"/>
          <p:cNvGraphicFramePr>
            <a:graphicFrameLocks/>
          </p:cNvGraphicFramePr>
          <p:nvPr>
            <p:extLst>
              <p:ext uri="{D42A27DB-BD31-4B8C-83A1-F6EECF244321}">
                <p14:modId xmlns:p14="http://schemas.microsoft.com/office/powerpoint/2010/main" val="3274383706"/>
              </p:ext>
            </p:extLst>
          </p:nvPr>
        </p:nvGraphicFramePr>
        <p:xfrm>
          <a:off x="-6672251" y="1721631"/>
          <a:ext cx="17245035" cy="238938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p:cNvSpPr>
            <a:spLocks noGrp="1"/>
          </p:cNvSpPr>
          <p:nvPr>
            <p:ph type="title"/>
          </p:nvPr>
        </p:nvSpPr>
        <p:spPr>
          <a:xfrm>
            <a:off x="628650" y="273844"/>
            <a:ext cx="7886700" cy="994172"/>
          </a:xfrm>
        </p:spPr>
        <p:txBody>
          <a:bodyPr/>
          <a:lstStyle/>
          <a:p>
            <a:r>
              <a:rPr lang="en-US" b="1" dirty="0" smtClean="0"/>
              <a:t>Flood Management</a:t>
            </a:r>
            <a:endParaRPr lang="en-US" b="1" dirty="0"/>
          </a:p>
        </p:txBody>
      </p:sp>
      <p:graphicFrame>
        <p:nvGraphicFramePr>
          <p:cNvPr id="27" name="Chart 26"/>
          <p:cNvGraphicFramePr>
            <a:graphicFrameLocks/>
          </p:cNvGraphicFramePr>
          <p:nvPr>
            <p:extLst>
              <p:ext uri="{D42A27DB-BD31-4B8C-83A1-F6EECF244321}">
                <p14:modId xmlns:p14="http://schemas.microsoft.com/office/powerpoint/2010/main" val="1221879806"/>
              </p:ext>
            </p:extLst>
          </p:nvPr>
        </p:nvGraphicFramePr>
        <p:xfrm>
          <a:off x="1950267" y="1918447"/>
          <a:ext cx="1871832" cy="16264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p:cNvGraphicFramePr>
            <a:graphicFrameLocks/>
          </p:cNvGraphicFramePr>
          <p:nvPr>
            <p:extLst>
              <p:ext uri="{D42A27DB-BD31-4B8C-83A1-F6EECF244321}">
                <p14:modId xmlns:p14="http://schemas.microsoft.com/office/powerpoint/2010/main" val="570483297"/>
              </p:ext>
            </p:extLst>
          </p:nvPr>
        </p:nvGraphicFramePr>
        <p:xfrm>
          <a:off x="3262702" y="1929508"/>
          <a:ext cx="1871832" cy="16315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p:cNvGraphicFramePr>
            <a:graphicFrameLocks/>
          </p:cNvGraphicFramePr>
          <p:nvPr>
            <p:extLst>
              <p:ext uri="{D42A27DB-BD31-4B8C-83A1-F6EECF244321}">
                <p14:modId xmlns:p14="http://schemas.microsoft.com/office/powerpoint/2010/main" val="2583051533"/>
              </p:ext>
            </p:extLst>
          </p:nvPr>
        </p:nvGraphicFramePr>
        <p:xfrm>
          <a:off x="4662419" y="1929508"/>
          <a:ext cx="1871832" cy="16315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p:cNvGraphicFramePr>
            <a:graphicFrameLocks/>
          </p:cNvGraphicFramePr>
          <p:nvPr>
            <p:extLst>
              <p:ext uri="{D42A27DB-BD31-4B8C-83A1-F6EECF244321}">
                <p14:modId xmlns:p14="http://schemas.microsoft.com/office/powerpoint/2010/main" val="2431769612"/>
              </p:ext>
            </p:extLst>
          </p:nvPr>
        </p:nvGraphicFramePr>
        <p:xfrm>
          <a:off x="6041488" y="1915871"/>
          <a:ext cx="1871832" cy="163159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p:cNvGraphicFramePr>
            <a:graphicFrameLocks/>
          </p:cNvGraphicFramePr>
          <p:nvPr>
            <p:extLst>
              <p:ext uri="{D42A27DB-BD31-4B8C-83A1-F6EECF244321}">
                <p14:modId xmlns:p14="http://schemas.microsoft.com/office/powerpoint/2010/main" val="2065899531"/>
              </p:ext>
            </p:extLst>
          </p:nvPr>
        </p:nvGraphicFramePr>
        <p:xfrm>
          <a:off x="7327299" y="1926172"/>
          <a:ext cx="1893104" cy="1621293"/>
        </p:xfrm>
        <a:graphic>
          <a:graphicData uri="http://schemas.openxmlformats.org/drawingml/2006/chart">
            <c:chart xmlns:c="http://schemas.openxmlformats.org/drawingml/2006/chart" xmlns:r="http://schemas.openxmlformats.org/officeDocument/2006/relationships" r:id="rId8"/>
          </a:graphicData>
        </a:graphic>
      </p:graphicFrame>
      <p:sp>
        <p:nvSpPr>
          <p:cNvPr id="33" name="Rectangle 32"/>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18</a:t>
            </a:r>
            <a:endParaRPr lang="en-US" sz="1000" dirty="0">
              <a:solidFill>
                <a:schemeClr val="tx1"/>
              </a:solidFill>
              <a:latin typeface="Cambria" panose="02040503050406030204" pitchFamily="18" charset="0"/>
            </a:endParaRPr>
          </a:p>
        </p:txBody>
      </p:sp>
      <p:sp>
        <p:nvSpPr>
          <p:cNvPr id="2" name="TextBox 1"/>
          <p:cNvSpPr txBox="1"/>
          <p:nvPr/>
        </p:nvSpPr>
        <p:spPr>
          <a:xfrm>
            <a:off x="8351157" y="3540726"/>
            <a:ext cx="939883" cy="307777"/>
          </a:xfrm>
          <a:prstGeom prst="rect">
            <a:avLst/>
          </a:prstGeom>
          <a:noFill/>
        </p:spPr>
        <p:txBody>
          <a:bodyPr wrap="square" rtlCol="0">
            <a:spAutoFit/>
          </a:bodyPr>
          <a:lstStyle/>
          <a:p>
            <a:r>
              <a:rPr lang="en-US" b="1" dirty="0" smtClean="0"/>
              <a:t>n=29</a:t>
            </a:r>
            <a:endParaRPr lang="en-US" b="1" dirty="0"/>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592406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401177" cy="626745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4" name="Title 1"/>
          <p:cNvSpPr>
            <a:spLocks noGrp="1"/>
          </p:cNvSpPr>
          <p:nvPr>
            <p:ph type="title"/>
          </p:nvPr>
        </p:nvSpPr>
        <p:spPr>
          <a:xfrm>
            <a:off x="457199" y="339349"/>
            <a:ext cx="8198661" cy="875772"/>
          </a:xfrm>
        </p:spPr>
        <p:txBody>
          <a:bodyPr>
            <a:normAutofit fontScale="90000"/>
          </a:bodyPr>
          <a:lstStyle/>
          <a:p>
            <a:pPr algn="l"/>
            <a:r>
              <a:rPr lang="en-US" b="1" dirty="0"/>
              <a:t>Management Suggestions</a:t>
            </a:r>
            <a:br>
              <a:rPr lang="en-US" b="1" dirty="0"/>
            </a:br>
            <a:endParaRPr lang="en-US" b="1"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426480099"/>
              </p:ext>
            </p:extLst>
          </p:nvPr>
        </p:nvGraphicFramePr>
        <p:xfrm>
          <a:off x="228600" y="846139"/>
          <a:ext cx="8654143" cy="3991994"/>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1088572" y="1086911"/>
            <a:ext cx="2094952" cy="3441546"/>
          </a:xfrm>
          <a:prstGeom prst="roundRect">
            <a:avLst/>
          </a:prstGeom>
          <a:solidFill>
            <a:srgbClr val="7030A0">
              <a:alpha val="14118"/>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19</a:t>
            </a:r>
            <a:endParaRPr lang="en-US" sz="1000" dirty="0">
              <a:solidFill>
                <a:schemeClr val="tx1"/>
              </a:solidFill>
              <a:latin typeface="Cambria" panose="02040503050406030204" pitchFamily="18" charset="0"/>
            </a:endParaRPr>
          </a:p>
        </p:txBody>
      </p:sp>
      <p:sp>
        <p:nvSpPr>
          <p:cNvPr id="13" name="TextBox 12"/>
          <p:cNvSpPr txBox="1"/>
          <p:nvPr/>
        </p:nvSpPr>
        <p:spPr>
          <a:xfrm>
            <a:off x="8063543" y="4387039"/>
            <a:ext cx="669567" cy="307777"/>
          </a:xfrm>
          <a:prstGeom prst="rect">
            <a:avLst/>
          </a:prstGeom>
          <a:noFill/>
        </p:spPr>
        <p:txBody>
          <a:bodyPr wrap="square" rtlCol="0">
            <a:spAutoFit/>
          </a:bodyPr>
          <a:lstStyle/>
          <a:p>
            <a:r>
              <a:rPr lang="en-US" b="1" dirty="0">
                <a:latin typeface="+mn-lt"/>
              </a:rPr>
              <a:t>n</a:t>
            </a:r>
            <a:r>
              <a:rPr lang="en-US" b="1" dirty="0" smtClean="0">
                <a:latin typeface="+mn-lt"/>
              </a:rPr>
              <a:t>=29</a:t>
            </a:r>
            <a:endParaRPr lang="en-US" b="1" dirty="0">
              <a:latin typeface="+mn-lt"/>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262274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2501"/>
            <a:ext cx="9144001" cy="6096001"/>
          </a:xfrm>
          <a:prstGeom prst="rect">
            <a:avLst/>
          </a:prstGeom>
        </p:spPr>
      </p:pic>
      <p:sp>
        <p:nvSpPr>
          <p:cNvPr id="19" name="Rectangle 18"/>
          <p:cNvSpPr/>
          <p:nvPr/>
        </p:nvSpPr>
        <p:spPr>
          <a:xfrm>
            <a:off x="130629" y="1723232"/>
            <a:ext cx="8841921" cy="2331527"/>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graphicFrame>
        <p:nvGraphicFramePr>
          <p:cNvPr id="10" name="Chart 9"/>
          <p:cNvGraphicFramePr/>
          <p:nvPr>
            <p:extLst>
              <p:ext uri="{D42A27DB-BD31-4B8C-83A1-F6EECF244321}">
                <p14:modId xmlns:p14="http://schemas.microsoft.com/office/powerpoint/2010/main" val="868803529"/>
              </p:ext>
            </p:extLst>
          </p:nvPr>
        </p:nvGraphicFramePr>
        <p:xfrm>
          <a:off x="-6518695" y="1640818"/>
          <a:ext cx="15201631" cy="2748256"/>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p:cNvGrpSpPr/>
          <p:nvPr/>
        </p:nvGrpSpPr>
        <p:grpSpPr>
          <a:xfrm>
            <a:off x="529182" y="393175"/>
            <a:ext cx="5131389" cy="755510"/>
            <a:chOff x="3696" y="1152118"/>
            <a:chExt cx="1417141" cy="1477667"/>
          </a:xfrm>
        </p:grpSpPr>
        <p:sp>
          <p:nvSpPr>
            <p:cNvPr id="14" name="Rectangle 13"/>
            <p:cNvSpPr/>
            <p:nvPr/>
          </p:nvSpPr>
          <p:spPr>
            <a:xfrm>
              <a:off x="3696" y="1152118"/>
              <a:ext cx="1417141" cy="1477667"/>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3696" y="1152118"/>
              <a:ext cx="1417141" cy="14776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p:txBody>
        </p:sp>
      </p:grpSp>
      <p:graphicFrame>
        <p:nvGraphicFramePr>
          <p:cNvPr id="5" name="Chart 4"/>
          <p:cNvGraphicFramePr/>
          <p:nvPr>
            <p:extLst>
              <p:ext uri="{D42A27DB-BD31-4B8C-83A1-F6EECF244321}">
                <p14:modId xmlns:p14="http://schemas.microsoft.com/office/powerpoint/2010/main" val="2828824447"/>
              </p:ext>
            </p:extLst>
          </p:nvPr>
        </p:nvGraphicFramePr>
        <p:xfrm>
          <a:off x="3345305" y="2077820"/>
          <a:ext cx="1538989" cy="15924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16850419"/>
              </p:ext>
            </p:extLst>
          </p:nvPr>
        </p:nvGraphicFramePr>
        <p:xfrm>
          <a:off x="7345717" y="2077820"/>
          <a:ext cx="1506505" cy="15924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extLst>
              <p:ext uri="{D42A27DB-BD31-4B8C-83A1-F6EECF244321}">
                <p14:modId xmlns:p14="http://schemas.microsoft.com/office/powerpoint/2010/main" val="561069166"/>
              </p:ext>
            </p:extLst>
          </p:nvPr>
        </p:nvGraphicFramePr>
        <p:xfrm>
          <a:off x="2085566" y="2092759"/>
          <a:ext cx="1414775" cy="15924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p:cNvGraphicFramePr/>
          <p:nvPr>
            <p:extLst>
              <p:ext uri="{D42A27DB-BD31-4B8C-83A1-F6EECF244321}">
                <p14:modId xmlns:p14="http://schemas.microsoft.com/office/powerpoint/2010/main" val="4098507171"/>
              </p:ext>
            </p:extLst>
          </p:nvPr>
        </p:nvGraphicFramePr>
        <p:xfrm>
          <a:off x="4739451" y="2077820"/>
          <a:ext cx="1404582" cy="159247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p:cNvGraphicFramePr/>
          <p:nvPr>
            <p:extLst>
              <p:ext uri="{D42A27DB-BD31-4B8C-83A1-F6EECF244321}">
                <p14:modId xmlns:p14="http://schemas.microsoft.com/office/powerpoint/2010/main" val="980237812"/>
              </p:ext>
            </p:extLst>
          </p:nvPr>
        </p:nvGraphicFramePr>
        <p:xfrm>
          <a:off x="6123404" y="2061210"/>
          <a:ext cx="1292472" cy="1592471"/>
        </p:xfrm>
        <a:graphic>
          <a:graphicData uri="http://schemas.openxmlformats.org/drawingml/2006/chart">
            <c:chart xmlns:c="http://schemas.openxmlformats.org/drawingml/2006/chart" xmlns:r="http://schemas.openxmlformats.org/officeDocument/2006/relationships" r:id="rId8"/>
          </a:graphicData>
        </a:graphic>
      </p:graphicFrame>
      <p:sp>
        <p:nvSpPr>
          <p:cNvPr id="11" name="Title 1"/>
          <p:cNvSpPr>
            <a:spLocks noGrp="1"/>
          </p:cNvSpPr>
          <p:nvPr>
            <p:ph type="title"/>
          </p:nvPr>
        </p:nvSpPr>
        <p:spPr>
          <a:xfrm>
            <a:off x="628650" y="273844"/>
            <a:ext cx="7886700" cy="994172"/>
          </a:xfrm>
        </p:spPr>
        <p:txBody>
          <a:bodyPr/>
          <a:lstStyle/>
          <a:p>
            <a:r>
              <a:rPr lang="en-US" b="1" dirty="0" smtClean="0"/>
              <a:t>Perception of Water Quality</a:t>
            </a:r>
            <a:endParaRPr lang="en-US" b="1" dirty="0"/>
          </a:p>
        </p:txBody>
      </p:sp>
      <p:sp>
        <p:nvSpPr>
          <p:cNvPr id="22" name="Rectangle 21"/>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20</a:t>
            </a:r>
            <a:endParaRPr lang="en-US" sz="1000" dirty="0">
              <a:solidFill>
                <a:schemeClr val="tx1"/>
              </a:solidFill>
              <a:latin typeface="Cambria" panose="02040503050406030204" pitchFamily="18" charset="0"/>
            </a:endParaRPr>
          </a:p>
        </p:txBody>
      </p:sp>
      <p:sp>
        <p:nvSpPr>
          <p:cNvPr id="25" name="TextBox 24"/>
          <p:cNvSpPr txBox="1"/>
          <p:nvPr/>
        </p:nvSpPr>
        <p:spPr>
          <a:xfrm>
            <a:off x="8334747" y="3653681"/>
            <a:ext cx="939883" cy="307777"/>
          </a:xfrm>
          <a:prstGeom prst="rect">
            <a:avLst/>
          </a:prstGeom>
          <a:noFill/>
        </p:spPr>
        <p:txBody>
          <a:bodyPr wrap="square" rtlCol="0">
            <a:spAutoFit/>
          </a:bodyPr>
          <a:lstStyle/>
          <a:p>
            <a:r>
              <a:rPr lang="en-US" b="1" dirty="0" smtClean="0"/>
              <a:t>n=29</a:t>
            </a:r>
            <a:endParaRPr lang="en-US" b="1" dirty="0"/>
          </a:p>
        </p:txBody>
      </p:sp>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835381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44" y="-640745"/>
            <a:ext cx="9390743" cy="6260495"/>
          </a:xfrm>
          <a:prstGeom prst="rect">
            <a:avLst/>
          </a:prstGeom>
        </p:spPr>
      </p:pic>
      <p:sp>
        <p:nvSpPr>
          <p:cNvPr id="2" name="Title 1"/>
          <p:cNvSpPr>
            <a:spLocks noGrp="1"/>
          </p:cNvSpPr>
          <p:nvPr>
            <p:ph type="title"/>
          </p:nvPr>
        </p:nvSpPr>
        <p:spPr/>
        <p:txBody>
          <a:bodyPr/>
          <a:lstStyle/>
          <a:p>
            <a:r>
              <a:rPr lang="en-US" b="1" dirty="0" smtClean="0"/>
              <a:t>Water Quality Factors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6682684"/>
              </p:ext>
            </p:extLst>
          </p:nvPr>
        </p:nvGraphicFramePr>
        <p:xfrm>
          <a:off x="505277" y="963324"/>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21</a:t>
            </a:r>
            <a:endParaRPr lang="en-US" sz="1000" dirty="0">
              <a:solidFill>
                <a:schemeClr val="tx1"/>
              </a:solidFill>
              <a:latin typeface="Cambria" panose="02040503050406030204" pitchFamily="18" charset="0"/>
            </a:endParaRPr>
          </a:p>
        </p:txBody>
      </p:sp>
      <p:sp>
        <p:nvSpPr>
          <p:cNvPr id="8" name="Rectangle 7"/>
          <p:cNvSpPr/>
          <p:nvPr/>
        </p:nvSpPr>
        <p:spPr>
          <a:xfrm flipV="1">
            <a:off x="8230623" y="4054759"/>
            <a:ext cx="741928" cy="457428"/>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9" name="TextBox 8"/>
          <p:cNvSpPr txBox="1"/>
          <p:nvPr/>
        </p:nvSpPr>
        <p:spPr>
          <a:xfrm>
            <a:off x="8334747" y="4148983"/>
            <a:ext cx="939883" cy="307777"/>
          </a:xfrm>
          <a:prstGeom prst="rect">
            <a:avLst/>
          </a:prstGeom>
          <a:noFill/>
        </p:spPr>
        <p:txBody>
          <a:bodyPr wrap="square" rtlCol="0">
            <a:spAutoFit/>
          </a:bodyPr>
          <a:lstStyle/>
          <a:p>
            <a:r>
              <a:rPr lang="en-US" b="1" dirty="0" smtClean="0"/>
              <a:t>n=29</a:t>
            </a:r>
            <a:endParaRPr lang="en-US" b="1" dirty="0"/>
          </a:p>
        </p:txBody>
      </p:sp>
      <p:graphicFrame>
        <p:nvGraphicFramePr>
          <p:cNvPr id="17" name="Table 16"/>
          <p:cNvGraphicFramePr>
            <a:graphicFrameLocks noGrp="1"/>
          </p:cNvGraphicFramePr>
          <p:nvPr>
            <p:extLst>
              <p:ext uri="{D42A27DB-BD31-4B8C-83A1-F6EECF244321}">
                <p14:modId xmlns:p14="http://schemas.microsoft.com/office/powerpoint/2010/main" val="4280045495"/>
              </p:ext>
            </p:extLst>
          </p:nvPr>
        </p:nvGraphicFramePr>
        <p:xfrm>
          <a:off x="615617" y="1942744"/>
          <a:ext cx="7776360" cy="1778000"/>
        </p:xfrm>
        <a:graphic>
          <a:graphicData uri="http://schemas.openxmlformats.org/drawingml/2006/table">
            <a:tbl>
              <a:tblPr firstRow="1" bandRow="1">
                <a:tableStyleId>{5C22544A-7EE6-4342-B048-85BDC9FD1C3A}</a:tableStyleId>
              </a:tblPr>
              <a:tblGrid>
                <a:gridCol w="1402446"/>
                <a:gridCol w="208280"/>
                <a:gridCol w="1359760"/>
                <a:gridCol w="268445"/>
                <a:gridCol w="1354986"/>
                <a:gridCol w="220595"/>
                <a:gridCol w="1361293"/>
                <a:gridCol w="256492"/>
                <a:gridCol w="1344063"/>
              </a:tblGrid>
              <a:tr h="370840">
                <a:tc>
                  <a:txBody>
                    <a:bodyPr/>
                    <a:lstStyle/>
                    <a:p>
                      <a:r>
                        <a:rPr lang="en-US" sz="1400" b="1" dirty="0" smtClean="0">
                          <a:solidFill>
                            <a:schemeClr val="tx1"/>
                          </a:solidFill>
                        </a:rPr>
                        <a:t>Farming </a:t>
                      </a:r>
                    </a:p>
                    <a:p>
                      <a:r>
                        <a:rPr lang="en-US" sz="1400" b="1" dirty="0" smtClean="0">
                          <a:solidFill>
                            <a:schemeClr val="tx1"/>
                          </a:solidFill>
                        </a:rPr>
                        <a:t>Practices*</a:t>
                      </a: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400" b="1">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400" b="1">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Farming </a:t>
                      </a:r>
                    </a:p>
                    <a:p>
                      <a:r>
                        <a:rPr lang="en-US" sz="1400" b="1" dirty="0" smtClean="0">
                          <a:solidFill>
                            <a:schemeClr val="tx1"/>
                          </a:solidFill>
                        </a:rPr>
                        <a:t>Practices</a:t>
                      </a: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400" b="1">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400" b="1">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Farming</a:t>
                      </a:r>
                      <a:r>
                        <a:rPr lang="en-US" sz="1400" b="1" baseline="0" dirty="0" smtClean="0">
                          <a:solidFill>
                            <a:schemeClr val="tx1"/>
                          </a:solidFill>
                        </a:rPr>
                        <a:t> </a:t>
                      </a:r>
                    </a:p>
                    <a:p>
                      <a:r>
                        <a:rPr lang="en-US" sz="1400" b="1" baseline="0" dirty="0" smtClean="0">
                          <a:solidFill>
                            <a:schemeClr val="tx1"/>
                          </a:solidFill>
                        </a:rPr>
                        <a:t>Practices*</a:t>
                      </a: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r>
                        <a:rPr lang="en-US" sz="1400" b="1" dirty="0" smtClean="0">
                          <a:solidFill>
                            <a:schemeClr val="tx1"/>
                          </a:solidFill>
                        </a:rPr>
                        <a:t>Reduced Flow</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Reduced Flow*</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Reduced Flow*</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endParaRPr lang="en-US" sz="14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Wastewater</a:t>
                      </a: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Wastewater*</a:t>
                      </a: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endParaRPr lang="en-US" sz="14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Muddy/</a:t>
                      </a:r>
                    </a:p>
                    <a:p>
                      <a:r>
                        <a:rPr lang="en-US" sz="1400" b="1" dirty="0" smtClean="0">
                          <a:solidFill>
                            <a:schemeClr val="tx1"/>
                          </a:solidFill>
                        </a:rPr>
                        <a:t>Shallow</a:t>
                      </a:r>
                      <a:r>
                        <a:rPr lang="en-US" sz="1400" b="1" baseline="0" dirty="0" smtClean="0">
                          <a:solidFill>
                            <a:schemeClr val="tx1"/>
                          </a:solidFill>
                        </a:rPr>
                        <a:t> Lake</a:t>
                      </a: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smtClean="0">
                          <a:solidFill>
                            <a:schemeClr val="tx1"/>
                          </a:solidFill>
                        </a:rPr>
                        <a:t>Muddy/</a:t>
                      </a:r>
                    </a:p>
                    <a:p>
                      <a:r>
                        <a:rPr lang="en-US" sz="1400" b="1" dirty="0" smtClean="0">
                          <a:solidFill>
                            <a:schemeClr val="tx1"/>
                          </a:solidFill>
                        </a:rPr>
                        <a:t>Shallow Lake</a:t>
                      </a: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227612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205232" cy="613682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4" name="Title 1"/>
          <p:cNvSpPr txBox="1">
            <a:spLocks/>
          </p:cNvSpPr>
          <p:nvPr/>
        </p:nvSpPr>
        <p:spPr>
          <a:xfrm>
            <a:off x="252187" y="3629"/>
            <a:ext cx="862965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b="1" dirty="0" smtClean="0">
                <a:solidFill>
                  <a:sysClr val="windowText" lastClr="000000"/>
                </a:solidFill>
              </a:rPr>
              <a:t>Considerations for Future Operation</a:t>
            </a:r>
            <a:endParaRPr kumimoji="0" lang="en-US" sz="3000" b="1" i="0" u="none" strike="noStrike" kern="1200" cap="none" spc="0" normalizeH="0" baseline="0" noProof="0" dirty="0">
              <a:ln>
                <a:noFill/>
              </a:ln>
              <a:solidFill>
                <a:sysClr val="windowText" lastClr="000000"/>
              </a:solidFill>
              <a:effectLst/>
              <a:uLnTx/>
              <a:uFillTx/>
            </a:endParaRPr>
          </a:p>
        </p:txBody>
      </p:sp>
      <p:graphicFrame>
        <p:nvGraphicFramePr>
          <p:cNvPr id="5" name="Content Placeholder 3"/>
          <p:cNvGraphicFramePr>
            <a:graphicFrameLocks/>
          </p:cNvGraphicFramePr>
          <p:nvPr>
            <p:extLst>
              <p:ext uri="{D42A27DB-BD31-4B8C-83A1-F6EECF244321}">
                <p14:modId xmlns:p14="http://schemas.microsoft.com/office/powerpoint/2010/main" val="65126809"/>
              </p:ext>
            </p:extLst>
          </p:nvPr>
        </p:nvGraphicFramePr>
        <p:xfrm>
          <a:off x="464457" y="885371"/>
          <a:ext cx="7721600" cy="3920275"/>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1335314" y="1146629"/>
            <a:ext cx="2656115" cy="3323771"/>
          </a:xfrm>
          <a:prstGeom prst="roundRect">
            <a:avLst/>
          </a:prstGeom>
          <a:solidFill>
            <a:srgbClr val="7030A0">
              <a:alpha val="10196"/>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sp>
        <p:nvSpPr>
          <p:cNvPr id="9" name="Rectangle 8"/>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22</a:t>
            </a:r>
            <a:endParaRPr lang="en-US" sz="1000" dirty="0">
              <a:solidFill>
                <a:schemeClr val="tx1"/>
              </a:solidFill>
              <a:latin typeface="Cambria" panose="02040503050406030204" pitchFamily="18" charset="0"/>
            </a:endParaRPr>
          </a:p>
        </p:txBody>
      </p:sp>
      <p:sp>
        <p:nvSpPr>
          <p:cNvPr id="12" name="TextBox 11"/>
          <p:cNvSpPr txBox="1"/>
          <p:nvPr/>
        </p:nvSpPr>
        <p:spPr>
          <a:xfrm>
            <a:off x="8063543" y="4387039"/>
            <a:ext cx="669567" cy="307777"/>
          </a:xfrm>
          <a:prstGeom prst="rect">
            <a:avLst/>
          </a:prstGeom>
          <a:noFill/>
        </p:spPr>
        <p:txBody>
          <a:bodyPr wrap="square" rtlCol="0">
            <a:spAutoFit/>
          </a:bodyPr>
          <a:lstStyle/>
          <a:p>
            <a:r>
              <a:rPr lang="en-US" b="1" dirty="0">
                <a:latin typeface="+mn-lt"/>
              </a:rPr>
              <a:t>n</a:t>
            </a:r>
            <a:r>
              <a:rPr lang="en-US" b="1" dirty="0" smtClean="0">
                <a:latin typeface="+mn-lt"/>
              </a:rPr>
              <a:t>=29</a:t>
            </a:r>
            <a:endParaRPr lang="en-US" b="1" dirty="0">
              <a:latin typeface="+mn-l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05071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0152" y="-188686"/>
            <a:ext cx="23816169" cy="5332186"/>
          </a:xfrm>
          <a:prstGeom prst="rect">
            <a:avLst/>
          </a:prstGeom>
        </p:spPr>
      </p:pic>
      <p:sp>
        <p:nvSpPr>
          <p:cNvPr id="8" name="Rectangle 7"/>
          <p:cNvSpPr/>
          <p:nvPr/>
        </p:nvSpPr>
        <p:spPr>
          <a:xfrm>
            <a:off x="151038" y="101600"/>
            <a:ext cx="8841921" cy="481874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4" name="Title 1"/>
          <p:cNvSpPr>
            <a:spLocks noGrp="1"/>
          </p:cNvSpPr>
          <p:nvPr>
            <p:ph type="title"/>
          </p:nvPr>
        </p:nvSpPr>
        <p:spPr>
          <a:xfrm>
            <a:off x="246743" y="0"/>
            <a:ext cx="7925846" cy="813513"/>
          </a:xfrm>
        </p:spPr>
        <p:txBody>
          <a:bodyPr>
            <a:normAutofit/>
          </a:bodyPr>
          <a:lstStyle/>
          <a:p>
            <a:pPr algn="l"/>
            <a:r>
              <a:rPr lang="en-US" sz="3000" b="1" dirty="0" smtClean="0"/>
              <a:t>Priorities When Determining Water Levels</a:t>
            </a:r>
            <a:endParaRPr lang="en-US" sz="3000" b="1"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508962468"/>
              </p:ext>
            </p:extLst>
          </p:nvPr>
        </p:nvGraphicFramePr>
        <p:xfrm>
          <a:off x="116115" y="609600"/>
          <a:ext cx="8795656" cy="4310744"/>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985157" y="915113"/>
            <a:ext cx="916214" cy="3582795"/>
          </a:xfrm>
          <a:prstGeom prst="roundRect">
            <a:avLst/>
          </a:prstGeom>
          <a:solidFill>
            <a:srgbClr val="7030A0">
              <a:alpha val="902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23</a:t>
            </a:r>
            <a:endParaRPr lang="en-US" sz="1000" dirty="0">
              <a:solidFill>
                <a:schemeClr val="tx1"/>
              </a:solidFill>
              <a:latin typeface="Cambria" panose="02040503050406030204" pitchFamily="18" charset="0"/>
            </a:endParaRPr>
          </a:p>
        </p:txBody>
      </p:sp>
      <p:sp>
        <p:nvSpPr>
          <p:cNvPr id="14" name="TextBox 13"/>
          <p:cNvSpPr txBox="1"/>
          <p:nvPr/>
        </p:nvSpPr>
        <p:spPr>
          <a:xfrm>
            <a:off x="8063543" y="4387039"/>
            <a:ext cx="669567" cy="307777"/>
          </a:xfrm>
          <a:prstGeom prst="rect">
            <a:avLst/>
          </a:prstGeom>
          <a:noFill/>
        </p:spPr>
        <p:txBody>
          <a:bodyPr wrap="square" rtlCol="0">
            <a:spAutoFit/>
          </a:bodyPr>
          <a:lstStyle/>
          <a:p>
            <a:r>
              <a:rPr lang="en-US" b="1" dirty="0">
                <a:latin typeface="+mn-lt"/>
              </a:rPr>
              <a:t>n</a:t>
            </a:r>
            <a:r>
              <a:rPr lang="en-US" b="1" dirty="0" smtClean="0">
                <a:latin typeface="+mn-lt"/>
              </a:rPr>
              <a:t>=29</a:t>
            </a:r>
            <a:endParaRPr lang="en-US" b="1" dirty="0">
              <a:latin typeface="+mn-lt"/>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8657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ignette2.wikia.nocookie.net/helmet-heroes/images/b/b3/Big_Stick.png/revision/latest?cb=20130712180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51821">
            <a:off x="1069439" y="4086919"/>
            <a:ext cx="900032" cy="65494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932888" y="3658522"/>
            <a:ext cx="6314309" cy="1926407"/>
          </a:xfrm>
          <a:prstGeom prst="rect">
            <a:avLst/>
          </a:prstGeom>
          <a:solidFill>
            <a:srgbClr val="3399FF">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3198" y="3658522"/>
            <a:ext cx="3036086" cy="1926407"/>
          </a:xfrm>
          <a:prstGeom prst="rect">
            <a:avLst/>
          </a:prstGeom>
          <a:solidFill>
            <a:srgbClr val="11EA00">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solidFill>
                  <a:schemeClr val="tx1"/>
                </a:solidFill>
              </a:rPr>
              <a:t>Current Cutoff Conflict</a:t>
            </a:r>
            <a:endParaRPr lang="en-US" dirty="0">
              <a:solidFill>
                <a:schemeClr val="tx1"/>
              </a:solidFill>
            </a:endParaRPr>
          </a:p>
        </p:txBody>
      </p:sp>
      <p:pic>
        <p:nvPicPr>
          <p:cNvPr id="5" name="Picture 4"/>
          <p:cNvPicPr>
            <a:picLocks noChangeAspect="1"/>
          </p:cNvPicPr>
          <p:nvPr/>
        </p:nvPicPr>
        <p:blipFill rotWithShape="1">
          <a:blip r:embed="rId3"/>
          <a:srcRect l="1096" t="2863" r="43014"/>
          <a:stretch/>
        </p:blipFill>
        <p:spPr>
          <a:xfrm rot="5400000">
            <a:off x="4448411" y="690339"/>
            <a:ext cx="2531878" cy="2474000"/>
          </a:xfrm>
          <a:prstGeom prst="rect">
            <a:avLst/>
          </a:prstGeom>
          <a:ln w="38100">
            <a:solidFill>
              <a:schemeClr val="accent1"/>
            </a:solidFill>
          </a:ln>
          <a:effectLst>
            <a:outerShdw blurRad="292100" dist="139700" dir="2700000" algn="tl" rotWithShape="0">
              <a:srgbClr val="333333">
                <a:alpha val="65000"/>
              </a:srgbClr>
            </a:outerShdw>
          </a:effectLst>
        </p:spPr>
      </p:pic>
      <p:graphicFrame>
        <p:nvGraphicFramePr>
          <p:cNvPr id="10" name="Diagram 9"/>
          <p:cNvGraphicFramePr/>
          <p:nvPr>
            <p:extLst>
              <p:ext uri="{D42A27DB-BD31-4B8C-83A1-F6EECF244321}">
                <p14:modId xmlns:p14="http://schemas.microsoft.com/office/powerpoint/2010/main" val="1803211381"/>
              </p:ext>
            </p:extLst>
          </p:nvPr>
        </p:nvGraphicFramePr>
        <p:xfrm>
          <a:off x="225976" y="1168544"/>
          <a:ext cx="3898350" cy="1100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Oval 10"/>
          <p:cNvSpPr/>
          <p:nvPr/>
        </p:nvSpPr>
        <p:spPr>
          <a:xfrm>
            <a:off x="6003143" y="617674"/>
            <a:ext cx="895350" cy="800100"/>
          </a:xfrm>
          <a:prstGeom prst="ellipse">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83"/>
          <p:cNvSpPr txBox="1">
            <a:spLocks noGrp="1"/>
          </p:cNvSpPr>
          <p:nvPr>
            <p:ph type="body" idx="1"/>
          </p:nvPr>
        </p:nvSpPr>
        <p:spPr>
          <a:xfrm>
            <a:off x="381075" y="3300300"/>
            <a:ext cx="4190924" cy="2858699"/>
          </a:xfrm>
          <a:prstGeom prst="rect">
            <a:avLst/>
          </a:prstGeom>
        </p:spPr>
        <p:txBody>
          <a:bodyPr lIns="91425" tIns="91425" rIns="91425" bIns="91425" anchor="t" anchorCtr="0">
            <a:noAutofit/>
          </a:bodyPr>
          <a:lstStyle/>
          <a:p>
            <a:pPr marL="0" indent="0">
              <a:buNone/>
            </a:pPr>
            <a:endParaRPr dirty="0"/>
          </a:p>
          <a:p>
            <a:pPr rtl="0">
              <a:spcBef>
                <a:spcPts val="0"/>
              </a:spcBef>
              <a:buNone/>
            </a:pPr>
            <a:endParaRPr dirty="0"/>
          </a:p>
          <a:p>
            <a:pPr>
              <a:spcBef>
                <a:spcPts val="0"/>
              </a:spcBef>
              <a:buNone/>
            </a:pPr>
            <a:endParaRPr dirty="0"/>
          </a:p>
        </p:txBody>
      </p:sp>
      <p:sp>
        <p:nvSpPr>
          <p:cNvPr id="3" name="Freeform 2"/>
          <p:cNvSpPr/>
          <p:nvPr/>
        </p:nvSpPr>
        <p:spPr>
          <a:xfrm>
            <a:off x="1698774" y="3658522"/>
            <a:ext cx="2296632" cy="1234261"/>
          </a:xfrm>
          <a:custGeom>
            <a:avLst/>
            <a:gdLst>
              <a:gd name="connsiteX0" fmla="*/ 0 w 2296632"/>
              <a:gd name="connsiteY0" fmla="*/ 1202364 h 1234261"/>
              <a:gd name="connsiteX1" fmla="*/ 457200 w 2296632"/>
              <a:gd name="connsiteY1" fmla="*/ 957815 h 1234261"/>
              <a:gd name="connsiteX2" fmla="*/ 701749 w 2296632"/>
              <a:gd name="connsiteY2" fmla="*/ 224168 h 1234261"/>
              <a:gd name="connsiteX3" fmla="*/ 1063256 w 2296632"/>
              <a:gd name="connsiteY3" fmla="*/ 22150 h 1234261"/>
              <a:gd name="connsiteX4" fmla="*/ 1403498 w 2296632"/>
              <a:gd name="connsiteY4" fmla="*/ 107210 h 1234261"/>
              <a:gd name="connsiteX5" fmla="*/ 1711842 w 2296632"/>
              <a:gd name="connsiteY5" fmla="*/ 925917 h 1234261"/>
              <a:gd name="connsiteX6" fmla="*/ 2296632 w 2296632"/>
              <a:gd name="connsiteY6" fmla="*/ 1234261 h 12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632" h="1234261">
                <a:moveTo>
                  <a:pt x="0" y="1202364"/>
                </a:moveTo>
                <a:cubicBezTo>
                  <a:pt x="170121" y="1161606"/>
                  <a:pt x="340242" y="1120848"/>
                  <a:pt x="457200" y="957815"/>
                </a:cubicBezTo>
                <a:cubicBezTo>
                  <a:pt x="574158" y="794782"/>
                  <a:pt x="600740" y="380112"/>
                  <a:pt x="701749" y="224168"/>
                </a:cubicBezTo>
                <a:cubicBezTo>
                  <a:pt x="802758" y="68224"/>
                  <a:pt x="946298" y="41643"/>
                  <a:pt x="1063256" y="22150"/>
                </a:cubicBezTo>
                <a:cubicBezTo>
                  <a:pt x="1180214" y="2657"/>
                  <a:pt x="1295400" y="-43418"/>
                  <a:pt x="1403498" y="107210"/>
                </a:cubicBezTo>
                <a:cubicBezTo>
                  <a:pt x="1511596" y="257838"/>
                  <a:pt x="1562986" y="738075"/>
                  <a:pt x="1711842" y="925917"/>
                </a:cubicBezTo>
                <a:cubicBezTo>
                  <a:pt x="1860698" y="1113759"/>
                  <a:pt x="2078665" y="1174010"/>
                  <a:pt x="2296632" y="1234261"/>
                </a:cubicBezTo>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24</a:t>
            </a:r>
            <a:endParaRPr lang="en-US" sz="1000" dirty="0">
              <a:solidFill>
                <a:schemeClr val="tx1"/>
              </a:solidFill>
              <a:latin typeface="Cambria" panose="02040503050406030204" pitchFamily="18" charset="0"/>
            </a:endParaRPr>
          </a:p>
        </p:txBody>
      </p:sp>
      <p:sp>
        <p:nvSpPr>
          <p:cNvPr id="22" name="TextBox 21"/>
          <p:cNvSpPr txBox="1"/>
          <p:nvPr/>
        </p:nvSpPr>
        <p:spPr>
          <a:xfrm>
            <a:off x="590830" y="4466376"/>
            <a:ext cx="1244952" cy="307777"/>
          </a:xfrm>
          <a:prstGeom prst="rect">
            <a:avLst/>
          </a:prstGeom>
          <a:noFill/>
        </p:spPr>
        <p:txBody>
          <a:bodyPr wrap="square" rtlCol="0">
            <a:spAutoFit/>
          </a:bodyPr>
          <a:lstStyle/>
          <a:p>
            <a:r>
              <a:rPr lang="en-US" i="1" dirty="0" smtClean="0">
                <a:solidFill>
                  <a:schemeClr val="bg1"/>
                </a:solidFill>
                <a:latin typeface="+mn-lt"/>
              </a:rPr>
              <a:t>Cutoff</a:t>
            </a:r>
            <a:endParaRPr lang="en-US" i="1" dirty="0">
              <a:solidFill>
                <a:schemeClr val="bg1"/>
              </a:solidFill>
              <a:latin typeface="+mn-lt"/>
            </a:endParaRPr>
          </a:p>
        </p:txBody>
      </p:sp>
      <p:sp>
        <p:nvSpPr>
          <p:cNvPr id="23" name="TextBox 22"/>
          <p:cNvSpPr txBox="1"/>
          <p:nvPr/>
        </p:nvSpPr>
        <p:spPr>
          <a:xfrm>
            <a:off x="3838797" y="4466375"/>
            <a:ext cx="2042923" cy="307777"/>
          </a:xfrm>
          <a:prstGeom prst="rect">
            <a:avLst/>
          </a:prstGeom>
          <a:noFill/>
        </p:spPr>
        <p:txBody>
          <a:bodyPr wrap="square" rtlCol="0">
            <a:spAutoFit/>
          </a:bodyPr>
          <a:lstStyle/>
          <a:p>
            <a:r>
              <a:rPr lang="en-US" i="1" dirty="0" smtClean="0">
                <a:solidFill>
                  <a:schemeClr val="bg1"/>
                </a:solidFill>
                <a:latin typeface="+mn-lt"/>
              </a:rPr>
              <a:t>Lake Wairarapa</a:t>
            </a:r>
            <a:endParaRPr lang="en-US" i="1" dirty="0">
              <a:solidFill>
                <a:schemeClr val="bg1"/>
              </a:solidFill>
              <a:latin typeface="+mn-lt"/>
            </a:endParaRPr>
          </a:p>
        </p:txBody>
      </p:sp>
      <p:sp>
        <p:nvSpPr>
          <p:cNvPr id="25" name="Shape 83"/>
          <p:cNvSpPr txBox="1">
            <a:spLocks/>
          </p:cNvSpPr>
          <p:nvPr/>
        </p:nvSpPr>
        <p:spPr>
          <a:xfrm>
            <a:off x="249826" y="2314080"/>
            <a:ext cx="7491160" cy="2858699"/>
          </a:xfrm>
          <a:prstGeom prst="rect">
            <a:avLst/>
          </a:prstGeom>
        </p:spPr>
        <p:txBody>
          <a:bodyPr vert="horz" lIns="91425" tIns="91425" rIns="91425" bIns="91425" rtlCol="0" anchor="t" anchorCtr="0">
            <a:noAutofit/>
          </a:bodyPr>
          <a:lstStyle>
            <a:lvl1pPr marL="257175" indent="-257175" algn="l" defTabSz="342900" rtl="0" eaLnBrk="1" latinLnBrk="0" hangingPunct="1">
              <a:spcBef>
                <a:spcPts val="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lnSpc>
                <a:spcPct val="150000"/>
              </a:lnSpc>
              <a:buNone/>
            </a:pPr>
            <a:r>
              <a:rPr lang="en-US" sz="1800" dirty="0" smtClean="0">
                <a:solidFill>
                  <a:srgbClr val="000000"/>
                </a:solidFill>
                <a:latin typeface="Cambria" panose="02040503050406030204" pitchFamily="18" charset="0"/>
              </a:rPr>
              <a:t>Barrier keeps </a:t>
            </a:r>
            <a:r>
              <a:rPr lang="en-US" sz="1800" dirty="0" smtClean="0">
                <a:solidFill>
                  <a:srgbClr val="000000"/>
                </a:solidFill>
                <a:latin typeface="Cambria" panose="02040503050406030204" pitchFamily="18" charset="0"/>
              </a:rPr>
              <a:t>cutoff </a:t>
            </a:r>
            <a:r>
              <a:rPr lang="en-US" sz="1800" dirty="0" smtClean="0">
                <a:solidFill>
                  <a:srgbClr val="000000"/>
                </a:solidFill>
                <a:latin typeface="Cambria" panose="02040503050406030204" pitchFamily="18" charset="0"/>
              </a:rPr>
              <a:t>levels high							</a:t>
            </a:r>
          </a:p>
          <a:p>
            <a:pPr marL="0" indent="0">
              <a:lnSpc>
                <a:spcPct val="150000"/>
              </a:lnSpc>
              <a:buNone/>
            </a:pPr>
            <a:r>
              <a:rPr lang="en-US" sz="1800" dirty="0" smtClean="0">
                <a:solidFill>
                  <a:srgbClr val="000000"/>
                </a:solidFill>
                <a:latin typeface="Cambria" panose="02040503050406030204" pitchFamily="18" charset="0"/>
              </a:rPr>
              <a:t>Barrier prevents flushing</a:t>
            </a:r>
          </a:p>
          <a:p>
            <a:pPr marL="0" indent="0">
              <a:buFont typeface="Wingdings 3" charset="2"/>
              <a:buNone/>
            </a:pPr>
            <a:endParaRPr lang="en-US" dirty="0" smtClean="0"/>
          </a:p>
          <a:p>
            <a:pPr>
              <a:buFont typeface="Wingdings 3" charset="2"/>
              <a:buNone/>
            </a:pPr>
            <a:endParaRPr lang="en-US" dirty="0" smtClean="0"/>
          </a:p>
          <a:p>
            <a:pPr>
              <a:buFont typeface="Wingdings 3" charset="2"/>
              <a:buNone/>
            </a:pPr>
            <a:endParaRPr lang="en-US" dirty="0"/>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71738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3.20988E-6 L -0.00069 0.09753 " pathEditMode="relative" rAng="0" ptsTypes="AA">
                                      <p:cBhvr>
                                        <p:cTn id="6" dur="2000" fill="hold"/>
                                        <p:tgtEl>
                                          <p:spTgt spid="17"/>
                                        </p:tgtEl>
                                        <p:attrNameLst>
                                          <p:attrName>ppt_x</p:attrName>
                                          <p:attrName>ppt_y</p:attrName>
                                        </p:attrNameLst>
                                      </p:cBhvr>
                                      <p:rCtr x="-35" y="487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1" nodeType="clickEffect">
                                  <p:stCondLst>
                                    <p:cond delay="0"/>
                                  </p:stCondLst>
                                  <p:childTnLst>
                                    <p:animMotion origin="layout" path="M -0.00069 0.09753 L -2.22222E-6 3.20988E-6 " pathEditMode="relative" rAng="0" ptsTypes="AA">
                                      <p:cBhvr>
                                        <p:cTn id="10" dur="2000" fill="hold"/>
                                        <p:tgtEl>
                                          <p:spTgt spid="17"/>
                                        </p:tgtEl>
                                        <p:attrNameLst>
                                          <p:attrName>ppt_x</p:attrName>
                                          <p:attrName>ppt_y</p:attrName>
                                        </p:attrNameLst>
                                      </p:cBhvr>
                                      <p:rCtr x="35" y="-487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2.22222E-6 3.20988E-6 L -0.00069 0.09753 " pathEditMode="relative" rAng="0" ptsTypes="AA">
                                      <p:cBhvr>
                                        <p:cTn id="14" dur="2000" fill="hold"/>
                                        <p:tgtEl>
                                          <p:spTgt spid="17"/>
                                        </p:tgtEl>
                                        <p:attrNameLst>
                                          <p:attrName>ppt_x</p:attrName>
                                          <p:attrName>ppt_y</p:attrName>
                                        </p:attrNameLst>
                                      </p:cBhvr>
                                      <p:rCtr x="-35" y="487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fill="hold" grpId="0" nodeType="clickEffect">
                                  <p:stCondLst>
                                    <p:cond delay="0"/>
                                  </p:stCondLst>
                                  <p:childTnLst>
                                    <p:animMotion origin="layout" path="M -4.72222E-6 -2.83951E-6 L -0.0019 0.16482 " pathEditMode="relative" rAng="0" ptsTypes="AA">
                                      <p:cBhvr>
                                        <p:cTn id="18" dur="3000" fill="hold"/>
                                        <p:tgtEl>
                                          <p:spTgt spid="3"/>
                                        </p:tgtEl>
                                        <p:attrNameLst>
                                          <p:attrName>ppt_x</p:attrName>
                                          <p:attrName>ppt_y</p:attrName>
                                        </p:attrNameLst>
                                      </p:cBhvr>
                                      <p:rCtr x="-104" y="8241"/>
                                    </p:animMotion>
                                  </p:childTnLst>
                                </p:cTn>
                              </p:par>
                              <p:par>
                                <p:cTn id="19" presetID="42" presetClass="path" presetSubtype="0" fill="hold" grpId="0" nodeType="withEffect">
                                  <p:stCondLst>
                                    <p:cond delay="0"/>
                                  </p:stCondLst>
                                  <p:childTnLst>
                                    <p:animMotion origin="layout" path="M 2.5E-6 3.20988E-6 L -0.00018 0.09938 " pathEditMode="relative" rAng="0" ptsTypes="AA">
                                      <p:cBhvr>
                                        <p:cTn id="20" dur="2000" fill="hold"/>
                                        <p:tgtEl>
                                          <p:spTgt spid="4"/>
                                        </p:tgtEl>
                                        <p:attrNameLst>
                                          <p:attrName>ppt_x</p:attrName>
                                          <p:attrName>ppt_y</p:attrName>
                                        </p:attrNameLst>
                                      </p:cBhvr>
                                      <p:rCtr x="-17" y="4969"/>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3" nodeType="clickEffect">
                                  <p:stCondLst>
                                    <p:cond delay="0"/>
                                  </p:stCondLst>
                                  <p:childTnLst>
                                    <p:animMotion origin="layout" path="M -0.00069 0.09753 L 2.22222E-6 1.7284E-6 " pathEditMode="relative" rAng="0" ptsTypes="AA">
                                      <p:cBhvr>
                                        <p:cTn id="24" dur="2000" fill="hold"/>
                                        <p:tgtEl>
                                          <p:spTgt spid="17"/>
                                        </p:tgtEl>
                                        <p:attrNameLst>
                                          <p:attrName>ppt_x</p:attrName>
                                          <p:attrName>ppt_y</p:attrName>
                                        </p:attrNameLst>
                                      </p:cBhvr>
                                      <p:rCtr x="0" y="-4568"/>
                                    </p:animMotion>
                                  </p:childTnLst>
                                </p:cTn>
                              </p:par>
                              <p:par>
                                <p:cTn id="25" presetID="42" presetClass="path" presetSubtype="0" accel="50000" decel="50000" fill="hold" grpId="1" nodeType="withEffect">
                                  <p:stCondLst>
                                    <p:cond delay="0"/>
                                  </p:stCondLst>
                                  <p:childTnLst>
                                    <p:animMotion origin="layout" path="M -0.00018 0.09938 L 1.94444E-6 6.93889E-18 " pathEditMode="relative" rAng="0" ptsTypes="AA">
                                      <p:cBhvr>
                                        <p:cTn id="26" dur="2000" fill="hold"/>
                                        <p:tgtEl>
                                          <p:spTgt spid="4"/>
                                        </p:tgtEl>
                                        <p:attrNameLst>
                                          <p:attrName>ppt_x</p:attrName>
                                          <p:attrName>ppt_y</p:attrName>
                                        </p:attrNameLst>
                                      </p:cBhvr>
                                      <p:rCtr x="-191" y="-4907"/>
                                    </p:animMotion>
                                  </p:childTnLst>
                                </p:cTn>
                              </p:par>
                              <p:par>
                                <p:cTn id="27" presetID="1" presetClass="emph" presetSubtype="2" fill="hold" nodeType="withEffect">
                                  <p:stCondLst>
                                    <p:cond delay="0"/>
                                  </p:stCondLst>
                                  <p:childTnLst>
                                    <p:animClr clrSpc="rgb" dir="cw">
                                      <p:cBhvr>
                                        <p:cTn id="28" dur="2000" fill="hold"/>
                                        <p:tgtEl>
                                          <p:spTgt spid="4"/>
                                        </p:tgtEl>
                                        <p:attrNameLst>
                                          <p:attrName>fillcolor</p:attrName>
                                        </p:attrNameLst>
                                      </p:cBhvr>
                                      <p:to>
                                        <a:srgbClr val="3399FF"/>
                                      </p:to>
                                    </p:animClr>
                                    <p:set>
                                      <p:cBhvr>
                                        <p:cTn id="29" dur="2000" fill="hold"/>
                                        <p:tgtEl>
                                          <p:spTgt spid="4"/>
                                        </p:tgtEl>
                                        <p:attrNameLst>
                                          <p:attrName>fill.type</p:attrName>
                                        </p:attrNameLst>
                                      </p:cBhvr>
                                      <p:to>
                                        <p:strVal val="solid"/>
                                      </p:to>
                                    </p:set>
                                    <p:set>
                                      <p:cBhvr>
                                        <p:cTn id="30"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4" grpId="0" animBg="1"/>
      <p:bldP spid="4" grpId="1"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25</a:t>
            </a:r>
            <a:endParaRPr lang="en-US" sz="1000" dirty="0">
              <a:solidFill>
                <a:schemeClr val="tx1"/>
              </a:solidFill>
              <a:latin typeface="Cambria" panose="02040503050406030204" pitchFamily="18" charset="0"/>
            </a:endParaRPr>
          </a:p>
        </p:txBody>
      </p:sp>
      <p:sp>
        <p:nvSpPr>
          <p:cNvPr id="9" name="Title 1"/>
          <p:cNvSpPr>
            <a:spLocks noGrp="1"/>
          </p:cNvSpPr>
          <p:nvPr>
            <p:ph type="title"/>
          </p:nvPr>
        </p:nvSpPr>
        <p:spPr>
          <a:xfrm>
            <a:off x="457200" y="274638"/>
            <a:ext cx="6617368" cy="855841"/>
          </a:xfrm>
        </p:spPr>
        <p:txBody>
          <a:bodyPr/>
          <a:lstStyle/>
          <a:p>
            <a:pPr algn="l"/>
            <a:r>
              <a:rPr lang="en-US" dirty="0" smtClean="0">
                <a:solidFill>
                  <a:schemeClr val="tx1"/>
                </a:solidFill>
              </a:rPr>
              <a:t>Areas for Improvement</a:t>
            </a:r>
            <a:endParaRPr lang="en-US" dirty="0">
              <a:solidFill>
                <a:schemeClr val="tx1"/>
              </a:solidFill>
            </a:endParaRPr>
          </a:p>
        </p:txBody>
      </p:sp>
      <p:graphicFrame>
        <p:nvGraphicFramePr>
          <p:cNvPr id="10" name="Content Placeholder 3"/>
          <p:cNvGraphicFramePr>
            <a:graphicFrameLocks/>
          </p:cNvGraphicFramePr>
          <p:nvPr>
            <p:extLst>
              <p:ext uri="{D42A27DB-BD31-4B8C-83A1-F6EECF244321}">
                <p14:modId xmlns:p14="http://schemas.microsoft.com/office/powerpoint/2010/main" val="2449206514"/>
              </p:ext>
            </p:extLst>
          </p:nvPr>
        </p:nvGraphicFramePr>
        <p:xfrm>
          <a:off x="457200" y="1006643"/>
          <a:ext cx="6617368" cy="3388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860030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descr="IMG_01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08" y="-245943"/>
            <a:ext cx="10346313" cy="6897542"/>
          </a:xfrm>
          <a:prstGeom prst="rect">
            <a:avLst/>
          </a:prstGeom>
        </p:spPr>
      </p:pic>
      <p:sp>
        <p:nvSpPr>
          <p:cNvPr id="5" name="TextBox 4"/>
          <p:cNvSpPr txBox="1"/>
          <p:nvPr/>
        </p:nvSpPr>
        <p:spPr>
          <a:xfrm>
            <a:off x="254550" y="147645"/>
            <a:ext cx="5812532" cy="3416320"/>
          </a:xfrm>
          <a:prstGeom prst="rect">
            <a:avLst/>
          </a:prstGeom>
          <a:noFill/>
        </p:spPr>
        <p:txBody>
          <a:bodyPr wrap="square" rtlCol="0">
            <a:spAutoFit/>
          </a:bodyPr>
          <a:lstStyle/>
          <a:p>
            <a:r>
              <a:rPr lang="en-US" sz="1800" i="1" dirty="0" smtClean="0">
                <a:latin typeface="Cambria"/>
                <a:cs typeface="Cambria"/>
              </a:rPr>
              <a:t>“It’s </a:t>
            </a:r>
            <a:r>
              <a:rPr lang="en-US" sz="1800" i="1" dirty="0">
                <a:latin typeface="Cambria"/>
                <a:cs typeface="Cambria"/>
              </a:rPr>
              <a:t>a big water store in times of flood so it’s got its role as part of the lower valley and central valley’s flood protection systems… It’s got its role as a recreational asset, fishing, shooting, </a:t>
            </a:r>
            <a:r>
              <a:rPr lang="en-US" sz="1800" i="1" dirty="0" err="1">
                <a:latin typeface="Cambria"/>
                <a:cs typeface="Cambria"/>
              </a:rPr>
              <a:t>birdwatching</a:t>
            </a:r>
            <a:r>
              <a:rPr lang="en-US" sz="1800" i="1" dirty="0">
                <a:latin typeface="Cambria"/>
                <a:cs typeface="Cambria"/>
              </a:rPr>
              <a:t>. It’s got its role as a natural asset. Different people in the community will latch onto one of those. But when you talk to them, you’ll find that they recognize all of them. For </a:t>
            </a:r>
            <a:r>
              <a:rPr lang="en-US" sz="1800" i="1" dirty="0" err="1">
                <a:latin typeface="Cambria"/>
                <a:cs typeface="Cambria"/>
              </a:rPr>
              <a:t>Wairarapa</a:t>
            </a:r>
            <a:r>
              <a:rPr lang="en-US" sz="1800" i="1" dirty="0">
                <a:latin typeface="Cambria"/>
                <a:cs typeface="Cambria"/>
              </a:rPr>
              <a:t> people, </a:t>
            </a:r>
            <a:r>
              <a:rPr lang="en-US" sz="1800" i="1" dirty="0" err="1">
                <a:latin typeface="Cambria"/>
                <a:cs typeface="Cambria"/>
              </a:rPr>
              <a:t>Wairarapa</a:t>
            </a:r>
            <a:r>
              <a:rPr lang="en-US" sz="1800" i="1" dirty="0">
                <a:latin typeface="Cambria"/>
                <a:cs typeface="Cambria"/>
              </a:rPr>
              <a:t> </a:t>
            </a:r>
            <a:r>
              <a:rPr lang="en-US" sz="1800" i="1" dirty="0" err="1">
                <a:latin typeface="Cambria"/>
                <a:cs typeface="Cambria"/>
              </a:rPr>
              <a:t>Moana</a:t>
            </a:r>
            <a:r>
              <a:rPr lang="en-US" sz="1800" i="1" dirty="0">
                <a:latin typeface="Cambria"/>
                <a:cs typeface="Cambria"/>
              </a:rPr>
              <a:t> really is the heart of the whole place and if you identify with </a:t>
            </a:r>
            <a:r>
              <a:rPr lang="en-US" sz="1800" i="1" dirty="0" err="1">
                <a:latin typeface="Cambria"/>
                <a:cs typeface="Cambria"/>
              </a:rPr>
              <a:t>Wairarapa</a:t>
            </a:r>
            <a:r>
              <a:rPr lang="en-US" sz="1800" i="1" dirty="0">
                <a:latin typeface="Cambria"/>
                <a:cs typeface="Cambria"/>
              </a:rPr>
              <a:t>, one of the first things you’ll identify with is that body of water</a:t>
            </a:r>
            <a:r>
              <a:rPr lang="en-US" sz="1800" i="1" dirty="0" smtClean="0">
                <a:latin typeface="Cambria"/>
                <a:cs typeface="Cambria"/>
              </a:rPr>
              <a:t>.”</a:t>
            </a:r>
          </a:p>
          <a:p>
            <a:endParaRPr lang="en-US" sz="1800" i="1" dirty="0">
              <a:latin typeface="Cambria"/>
              <a:cs typeface="Cambria"/>
            </a:endParaRPr>
          </a:p>
          <a:p>
            <a:r>
              <a:rPr lang="en-US" sz="1800" i="1" dirty="0" smtClean="0">
                <a:latin typeface="Cambria"/>
                <a:cs typeface="Cambria"/>
              </a:rPr>
              <a:t>				             ~Tony </a:t>
            </a:r>
            <a:r>
              <a:rPr lang="en-US" sz="1800" i="1" dirty="0" err="1" smtClean="0">
                <a:latin typeface="Cambria"/>
                <a:cs typeface="Cambria"/>
              </a:rPr>
              <a:t>Silbery</a:t>
            </a:r>
            <a:endParaRPr lang="en-US" sz="1800" dirty="0">
              <a:latin typeface="Cambria"/>
              <a:cs typeface="Cambria"/>
            </a:endParaRPr>
          </a:p>
        </p:txBody>
      </p:sp>
      <p:sp>
        <p:nvSpPr>
          <p:cNvPr id="7" name="Rectangle 6"/>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26</a:t>
            </a:r>
            <a:endParaRPr lang="en-US" sz="1000" dirty="0">
              <a:solidFill>
                <a:schemeClr val="tx1"/>
              </a:solidFill>
              <a:latin typeface="Cambria" panose="020405030504060302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145094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83"/>
          <p:cNvSpPr txBox="1">
            <a:spLocks/>
          </p:cNvSpPr>
          <p:nvPr/>
        </p:nvSpPr>
        <p:spPr>
          <a:xfrm>
            <a:off x="311700" y="2399745"/>
            <a:ext cx="7491160" cy="2858699"/>
          </a:xfrm>
          <a:prstGeom prst="rect">
            <a:avLst/>
          </a:prstGeom>
        </p:spPr>
        <p:txBody>
          <a:bodyPr vert="horz" lIns="91425" tIns="91425" rIns="91425" bIns="91425" rtlCol="0" anchor="t" anchorCtr="0">
            <a:noAutofit/>
          </a:bodyPr>
          <a:lstStyle>
            <a:lvl1pPr marL="257175" indent="-257175" algn="l" defTabSz="342900" rtl="0" eaLnBrk="1" latinLnBrk="0" hangingPunct="1">
              <a:spcBef>
                <a:spcPts val="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lnSpc>
                <a:spcPct val="150000"/>
              </a:lnSpc>
              <a:buNone/>
            </a:pPr>
            <a:r>
              <a:rPr lang="en-US" sz="1800" dirty="0" smtClean="0">
                <a:solidFill>
                  <a:srgbClr val="000000"/>
                </a:solidFill>
                <a:latin typeface="Cambria" panose="02040503050406030204" pitchFamily="18" charset="0"/>
              </a:rPr>
              <a:t>Dynamic Water System							Prone to Flooding</a:t>
            </a:r>
          </a:p>
          <a:p>
            <a:pPr marL="0" indent="0">
              <a:buFont typeface="Wingdings 3" charset="2"/>
              <a:buNone/>
            </a:pPr>
            <a:endParaRPr lang="en-US" dirty="0" smtClean="0"/>
          </a:p>
          <a:p>
            <a:pPr>
              <a:buFont typeface="Wingdings 3" charset="2"/>
              <a:buNone/>
            </a:pPr>
            <a:endParaRPr lang="en-US" dirty="0" smtClean="0"/>
          </a:p>
          <a:p>
            <a:pPr>
              <a:buFont typeface="Wingdings 3" charset="2"/>
              <a:buNone/>
            </a:pPr>
            <a:endParaRPr lang="en-US" dirty="0"/>
          </a:p>
        </p:txBody>
      </p:sp>
      <p:sp>
        <p:nvSpPr>
          <p:cNvPr id="2" name="Title 1"/>
          <p:cNvSpPr>
            <a:spLocks noGrp="1"/>
          </p:cNvSpPr>
          <p:nvPr>
            <p:ph type="title"/>
          </p:nvPr>
        </p:nvSpPr>
        <p:spPr/>
        <p:txBody>
          <a:bodyPr>
            <a:normAutofit fontScale="90000"/>
          </a:bodyPr>
          <a:lstStyle/>
          <a:p>
            <a:r>
              <a:rPr lang="en-US" dirty="0" smtClean="0"/>
              <a:t>Wairarapa Moana</a:t>
            </a:r>
            <a:endParaRPr lang="en-US" dirty="0"/>
          </a:p>
        </p:txBody>
      </p:sp>
      <p:sp>
        <p:nvSpPr>
          <p:cNvPr id="13" name="Rectangle 12"/>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a:t>
            </a:r>
            <a:endParaRPr lang="en-US" sz="1000" dirty="0">
              <a:solidFill>
                <a:schemeClr val="tx1"/>
              </a:solidFill>
              <a:latin typeface="Cambria" panose="02040503050406030204" pitchFamily="18" charset="0"/>
            </a:endParaRPr>
          </a:p>
        </p:txBody>
      </p:sp>
      <p:grpSp>
        <p:nvGrpSpPr>
          <p:cNvPr id="18" name="Group 17"/>
          <p:cNvGrpSpPr/>
          <p:nvPr/>
        </p:nvGrpSpPr>
        <p:grpSpPr>
          <a:xfrm>
            <a:off x="311700" y="1816349"/>
            <a:ext cx="6844145" cy="2438400"/>
            <a:chOff x="356795" y="1986087"/>
            <a:chExt cx="6844145" cy="2438400"/>
          </a:xfrm>
        </p:grpSpPr>
        <p:pic>
          <p:nvPicPr>
            <p:cNvPr id="4" name="Picture 3"/>
            <p:cNvPicPr>
              <a:picLocks noChangeAspect="1"/>
            </p:cNvPicPr>
            <p:nvPr/>
          </p:nvPicPr>
          <p:blipFill rotWithShape="1">
            <a:blip r:embed="rId3">
              <a:lum contrast="21000"/>
            </a:blip>
            <a:srcRect l="2598" t="9497" r="2325" b="4528"/>
            <a:stretch/>
          </p:blipFill>
          <p:spPr>
            <a:xfrm>
              <a:off x="356795" y="1986087"/>
              <a:ext cx="6844145" cy="2438400"/>
            </a:xfrm>
            <a:prstGeom prst="rect">
              <a:avLst/>
            </a:prstGeom>
            <a:ln w="38100">
              <a:solidFill>
                <a:schemeClr val="accent1"/>
              </a:solidFill>
            </a:ln>
          </p:spPr>
        </p:pic>
        <p:sp>
          <p:nvSpPr>
            <p:cNvPr id="5" name="TextBox 4"/>
            <p:cNvSpPr txBox="1"/>
            <p:nvPr/>
          </p:nvSpPr>
          <p:spPr>
            <a:xfrm>
              <a:off x="754980" y="3823593"/>
              <a:ext cx="1444974" cy="338595"/>
            </a:xfrm>
            <a:prstGeom prst="rect">
              <a:avLst/>
            </a:prstGeom>
            <a:noFill/>
            <a:ln>
              <a:noFill/>
            </a:ln>
          </p:spPr>
          <p:txBody>
            <a:bodyPr wrap="square" rtlCol="0">
              <a:spAutoFit/>
            </a:bodyPr>
            <a:lstStyle/>
            <a:p>
              <a:pPr algn="ctr"/>
              <a:r>
                <a:rPr lang="en-US" i="1" dirty="0" smtClean="0">
                  <a:solidFill>
                    <a:schemeClr val="bg1"/>
                  </a:solidFill>
                  <a:latin typeface="+mn-lt"/>
                </a:rPr>
                <a:t>Lake Onoke</a:t>
              </a:r>
              <a:endParaRPr lang="en-US" i="1" dirty="0">
                <a:solidFill>
                  <a:schemeClr val="bg1"/>
                </a:solidFill>
                <a:latin typeface="+mn-lt"/>
              </a:endParaRPr>
            </a:p>
          </p:txBody>
        </p:sp>
        <p:sp>
          <p:nvSpPr>
            <p:cNvPr id="6" name="TextBox 5"/>
            <p:cNvSpPr txBox="1"/>
            <p:nvPr/>
          </p:nvSpPr>
          <p:spPr>
            <a:xfrm>
              <a:off x="4571999" y="2138935"/>
              <a:ext cx="1911541" cy="338595"/>
            </a:xfrm>
            <a:prstGeom prst="rect">
              <a:avLst/>
            </a:prstGeom>
            <a:noFill/>
            <a:ln>
              <a:noFill/>
            </a:ln>
          </p:spPr>
          <p:txBody>
            <a:bodyPr wrap="square" rtlCol="0">
              <a:spAutoFit/>
            </a:bodyPr>
            <a:lstStyle/>
            <a:p>
              <a:r>
                <a:rPr lang="en-US" i="1" dirty="0" smtClean="0">
                  <a:solidFill>
                    <a:schemeClr val="bg1"/>
                  </a:solidFill>
                  <a:latin typeface="+mn-lt"/>
                </a:rPr>
                <a:t>Lake Wairarapa</a:t>
              </a:r>
              <a:endParaRPr lang="en-US" i="1" dirty="0">
                <a:solidFill>
                  <a:schemeClr val="bg1"/>
                </a:solidFill>
                <a:latin typeface="+mn-lt"/>
              </a:endParaRPr>
            </a:p>
          </p:txBody>
        </p:sp>
        <p:sp>
          <p:nvSpPr>
            <p:cNvPr id="10" name="TextBox 9"/>
            <p:cNvSpPr txBox="1"/>
            <p:nvPr/>
          </p:nvSpPr>
          <p:spPr>
            <a:xfrm>
              <a:off x="3893168" y="3205287"/>
              <a:ext cx="1911541" cy="338595"/>
            </a:xfrm>
            <a:prstGeom prst="rect">
              <a:avLst/>
            </a:prstGeom>
            <a:noFill/>
            <a:ln>
              <a:noFill/>
            </a:ln>
          </p:spPr>
          <p:txBody>
            <a:bodyPr wrap="square" rtlCol="0">
              <a:spAutoFit/>
            </a:bodyPr>
            <a:lstStyle/>
            <a:p>
              <a:r>
                <a:rPr lang="en-US" i="1" dirty="0" smtClean="0">
                  <a:solidFill>
                    <a:schemeClr val="bg1"/>
                  </a:solidFill>
                  <a:latin typeface="+mn-lt"/>
                </a:rPr>
                <a:t>Ruamahanga River</a:t>
              </a:r>
              <a:endParaRPr lang="en-US" i="1" dirty="0">
                <a:solidFill>
                  <a:schemeClr val="bg1"/>
                </a:solidFill>
                <a:latin typeface="+mn-lt"/>
              </a:endParaRPr>
            </a:p>
          </p:txBody>
        </p:sp>
      </p:grpSp>
      <p:sp>
        <p:nvSpPr>
          <p:cNvPr id="12" name="TextBox 11"/>
          <p:cNvSpPr txBox="1"/>
          <p:nvPr/>
        </p:nvSpPr>
        <p:spPr>
          <a:xfrm rot="394936">
            <a:off x="47433" y="3948505"/>
            <a:ext cx="1444974" cy="307777"/>
          </a:xfrm>
          <a:prstGeom prst="rect">
            <a:avLst/>
          </a:prstGeom>
          <a:noFill/>
          <a:ln>
            <a:noFill/>
          </a:ln>
        </p:spPr>
        <p:txBody>
          <a:bodyPr wrap="square" rtlCol="0">
            <a:spAutoFit/>
          </a:bodyPr>
          <a:lstStyle/>
          <a:p>
            <a:pPr algn="ctr"/>
            <a:r>
              <a:rPr lang="en-US" i="1" dirty="0" smtClean="0">
                <a:solidFill>
                  <a:schemeClr val="bg1"/>
                </a:solidFill>
                <a:latin typeface="+mn-lt"/>
              </a:rPr>
              <a:t>Onoke Spit</a:t>
            </a:r>
            <a:endParaRPr lang="en-US" i="1" dirty="0">
              <a:solidFill>
                <a:schemeClr val="bg1"/>
              </a:solidFill>
              <a:latin typeface="+mn-lt"/>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1852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61111E-6 -4.44444E-6 L 3.61111E-6 -0.25 " pathEditMode="relative" rAng="0" ptsTypes="AA">
                                      <p:cBhvr>
                                        <p:cTn id="6" dur="2000" fill="hold"/>
                                        <p:tgtEl>
                                          <p:spTgt spid="17"/>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5853"/>
            <a:ext cx="9144000" cy="6096000"/>
          </a:xfrm>
          <a:prstGeom prst="rect">
            <a:avLst/>
          </a:prstGeom>
        </p:spPr>
      </p:pic>
      <p:sp>
        <p:nvSpPr>
          <p:cNvPr id="5" name="Rectangle 4"/>
          <p:cNvSpPr/>
          <p:nvPr/>
        </p:nvSpPr>
        <p:spPr>
          <a:xfrm>
            <a:off x="182685" y="128337"/>
            <a:ext cx="8841921" cy="4766045"/>
          </a:xfrm>
          <a:prstGeom prst="rect">
            <a:avLst/>
          </a:prstGeom>
          <a:solidFill>
            <a:schemeClr val="accent5">
              <a:tint val="40000"/>
              <a:hueOff val="0"/>
              <a:satOff val="0"/>
              <a:lumOff val="0"/>
              <a:alpha val="66000"/>
            </a:schemeClr>
          </a:solid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8" name="Rectangle 7"/>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27</a:t>
            </a:r>
            <a:endParaRPr lang="en-US" sz="1000" dirty="0">
              <a:solidFill>
                <a:schemeClr val="tx1"/>
              </a:solidFill>
              <a:latin typeface="Cambria" panose="02040503050406030204" pitchFamily="18" charset="0"/>
            </a:endParaRPr>
          </a:p>
        </p:txBody>
      </p:sp>
      <p:sp>
        <p:nvSpPr>
          <p:cNvPr id="13" name="Title 1"/>
          <p:cNvSpPr txBox="1">
            <a:spLocks/>
          </p:cNvSpPr>
          <p:nvPr/>
        </p:nvSpPr>
        <p:spPr>
          <a:xfrm>
            <a:off x="-1258185" y="94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ysClr val="windowText" lastClr="000000"/>
                </a:solidFill>
                <a:effectLst/>
                <a:uLnTx/>
                <a:uFillTx/>
                <a:latin typeface="Calibri"/>
                <a:ea typeface="+mj-ea"/>
                <a:cs typeface="+mj-cs"/>
              </a:rPr>
              <a:t>Acknowledgements</a:t>
            </a: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4" name="Content Placeholder 2"/>
          <p:cNvSpPr txBox="1">
            <a:spLocks/>
          </p:cNvSpPr>
          <p:nvPr/>
        </p:nvSpPr>
        <p:spPr>
          <a:xfrm>
            <a:off x="602699" y="978171"/>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Ian Gunn &amp; Jean Gunn- </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Sponsor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Professor Kinicki- </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Advisor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Professor Eddy- </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Advisor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Professor McCauley- </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Research Advisor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David Boone- </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Section Leader of the Department of Flood Protection, GWRC </a:t>
            </a:r>
            <a:endPar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1800" dirty="0" smtClean="0">
                <a:solidFill>
                  <a:sysClr val="windowText" lastClr="000000"/>
                </a:solidFill>
                <a:latin typeface="Calibri"/>
              </a:rPr>
              <a:t>Sean Andrewartha- </a:t>
            </a:r>
            <a:r>
              <a:rPr lang="en-US" sz="1400" i="1" dirty="0" smtClean="0">
                <a:solidFill>
                  <a:sysClr val="windowText" lastClr="000000"/>
                </a:solidFill>
                <a:latin typeface="Calibri"/>
              </a:rPr>
              <a:t>Resource Consent</a:t>
            </a:r>
            <a:endParaRPr kumimoji="0" lang="en-US" sz="1800" b="0" u="none" strike="noStrike" kern="1200" cap="none" spc="0" normalizeH="0" baseline="0" noProof="0" dirty="0" smtClean="0">
              <a:ln>
                <a:noFill/>
              </a:ln>
              <a:solidFill>
                <a:sysClr val="windowText" lastClr="000000"/>
              </a:solidFill>
              <a:effectLst/>
              <a:uLnTx/>
              <a:uFillTx/>
              <a:latin typeface="Calibri"/>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rPr>
              <a:t>Ra Smith- </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GWRC,</a:t>
            </a: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n-US" sz="1400" b="0" i="1" u="none" strike="noStrike" kern="1200" cap="none" spc="0" normalizeH="0" baseline="0" noProof="0" dirty="0" err="1" smtClean="0">
                <a:ln>
                  <a:noFill/>
                </a:ln>
                <a:solidFill>
                  <a:sysClr val="windowText" lastClr="000000"/>
                </a:solidFill>
                <a:effectLst/>
                <a:uLnTx/>
                <a:uFillTx/>
                <a:latin typeface="Calibri"/>
                <a:ea typeface="+mn-ea"/>
                <a:cs typeface="+mn-cs"/>
              </a:rPr>
              <a:t>Ngati</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n-US" sz="1400" b="0" i="1" u="none" strike="noStrike" kern="1200" cap="none" spc="0" normalizeH="0" baseline="0" noProof="0" dirty="0" err="1" smtClean="0">
                <a:ln>
                  <a:noFill/>
                </a:ln>
                <a:solidFill>
                  <a:sysClr val="windowText" lastClr="000000"/>
                </a:solidFill>
                <a:effectLst/>
                <a:uLnTx/>
                <a:uFillTx/>
                <a:latin typeface="Calibri"/>
                <a:ea typeface="+mn-ea"/>
                <a:cs typeface="+mn-cs"/>
              </a:rPr>
              <a:t>Kahungunu</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n-US" sz="1400" b="0" i="1" u="none" strike="noStrike" kern="1200" cap="none" spc="0" normalizeH="0" baseline="0" noProof="0" dirty="0" err="1" smtClean="0">
                <a:ln>
                  <a:noFill/>
                </a:ln>
                <a:solidFill>
                  <a:sysClr val="windowText" lastClr="000000"/>
                </a:solidFill>
                <a:effectLst/>
                <a:uLnTx/>
                <a:uFillTx/>
                <a:latin typeface="Calibri"/>
                <a:ea typeface="+mn-ea"/>
                <a:cs typeface="+mn-cs"/>
              </a:rPr>
              <a:t>ki</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 Wairarapa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Laura Hanlan- </a:t>
            </a:r>
            <a:r>
              <a:rPr kumimoji="0" lang="en-US" sz="1400" b="0" i="1" u="none" strike="noStrike" kern="1200" cap="none" spc="0" normalizeH="0" baseline="0" noProof="0" dirty="0" smtClean="0">
                <a:ln>
                  <a:noFill/>
                </a:ln>
                <a:solidFill>
                  <a:sysClr val="windowText" lastClr="000000"/>
                </a:solidFill>
                <a:effectLst/>
                <a:uLnTx/>
                <a:uFillTx/>
                <a:latin typeface="Calibri"/>
                <a:ea typeface="+mn-ea"/>
                <a:cs typeface="+mn-cs"/>
              </a:rPr>
              <a:t>Librarian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Interviewees: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Paora</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Amundsen, Ian Bill, Murray Buchanan, Anna Burrows, Ted Colton, Neville Davies, Fraser Donald, Mark Ellingham, Garry Foster, Ann Gray, Noel Gray, Ed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Handyside</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Joe Hansen, Russell Hooper, Brian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Jephson</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Daniel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Kawana</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Mike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Kawana</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Russell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Kawana</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Bevan Kelly, Chris Lester, Ross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Linten</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Robin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McConachy</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Mike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McGreary</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Colin Olds, Joseph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Potangaroa</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Horipo</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n-US" sz="1200" b="0" i="1" u="none" strike="noStrike" kern="1200" cap="none" spc="0" normalizeH="0" baseline="0" noProof="0" dirty="0" err="1" smtClean="0">
                <a:ln>
                  <a:noFill/>
                </a:ln>
                <a:solidFill>
                  <a:sysClr val="windowText" lastClr="000000"/>
                </a:solidFill>
                <a:effectLst/>
                <a:uLnTx/>
                <a:uFillTx/>
                <a:latin typeface="Calibri"/>
                <a:ea typeface="+mn-ea"/>
                <a:cs typeface="+mn-cs"/>
              </a:rPr>
              <a:t>Rimene</a:t>
            </a:r>
            <a:r>
              <a:rPr kumimoji="0" lang="en-US" sz="1200" b="0" i="1" u="none" strike="noStrike" kern="1200" cap="none" spc="0" normalizeH="0" baseline="0" noProof="0" dirty="0" smtClean="0">
                <a:ln>
                  <a:noFill/>
                </a:ln>
                <a:solidFill>
                  <a:sysClr val="windowText" lastClr="000000"/>
                </a:solidFill>
                <a:effectLst/>
                <a:uLnTx/>
                <a:uFillTx/>
                <a:latin typeface="Calibri"/>
                <a:ea typeface="+mn-ea"/>
                <a:cs typeface="+mn-cs"/>
              </a:rPr>
              <a:t>, Hugh Robertson, Tony Silbery, and Adrienne Staples </a:t>
            </a:r>
            <a:endParaRPr kumimoji="0" lang="en-US" sz="1200" b="0" i="1"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002398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57776" y="-3146880"/>
            <a:ext cx="13659554" cy="9143998"/>
          </a:xfrm>
          <a:prstGeom prst="rect">
            <a:avLst/>
          </a:prstGeom>
        </p:spPr>
      </p:pic>
      <p:sp>
        <p:nvSpPr>
          <p:cNvPr id="2" name="Title 1"/>
          <p:cNvSpPr>
            <a:spLocks noGrp="1"/>
          </p:cNvSpPr>
          <p:nvPr>
            <p:ph type="title"/>
          </p:nvPr>
        </p:nvSpPr>
        <p:spPr/>
        <p:txBody>
          <a:bodyPr>
            <a:normAutofit fontScale="90000"/>
          </a:bodyPr>
          <a:lstStyle/>
          <a:p>
            <a:endParaRPr lang="en-US" dirty="0"/>
          </a:p>
        </p:txBody>
      </p:sp>
      <p:sp>
        <p:nvSpPr>
          <p:cNvPr id="3" name="Text Placeholder 2"/>
          <p:cNvSpPr>
            <a:spLocks noGrp="1"/>
          </p:cNvSpPr>
          <p:nvPr>
            <p:ph type="body" idx="1"/>
          </p:nvPr>
        </p:nvSpPr>
        <p:spPr/>
        <p:txBody>
          <a:bodyPr/>
          <a:lstStyle/>
          <a:p>
            <a:endParaRPr lang="en-US"/>
          </a:p>
        </p:txBody>
      </p:sp>
      <p:sp>
        <p:nvSpPr>
          <p:cNvPr id="5" name="TextBox 4"/>
          <p:cNvSpPr txBox="1"/>
          <p:nvPr/>
        </p:nvSpPr>
        <p:spPr>
          <a:xfrm>
            <a:off x="442395" y="214015"/>
            <a:ext cx="2896967" cy="769441"/>
          </a:xfrm>
          <a:prstGeom prst="rect">
            <a:avLst/>
          </a:prstGeom>
          <a:noFill/>
        </p:spPr>
        <p:txBody>
          <a:bodyPr wrap="square" rtlCol="0">
            <a:spAutoFit/>
          </a:bodyPr>
          <a:lstStyle/>
          <a:p>
            <a:r>
              <a:rPr lang="en-US" sz="4400" dirty="0" smtClean="0">
                <a:solidFill>
                  <a:schemeClr val="tx1"/>
                </a:solidFill>
                <a:latin typeface="Cambria"/>
                <a:cs typeface="Cambria"/>
              </a:rPr>
              <a:t>Questions?</a:t>
            </a:r>
            <a:endParaRPr lang="en-US" sz="4400" dirty="0">
              <a:solidFill>
                <a:schemeClr val="tx1"/>
              </a:solidFill>
              <a:latin typeface="Cambria"/>
              <a:cs typeface="Cambria"/>
            </a:endParaRPr>
          </a:p>
        </p:txBody>
      </p:sp>
      <p:sp>
        <p:nvSpPr>
          <p:cNvPr id="8" name="Rectangle 7"/>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28</a:t>
            </a:r>
            <a:endParaRPr lang="en-US" sz="1000" dirty="0">
              <a:solidFill>
                <a:schemeClr val="tx1"/>
              </a:solidFill>
              <a:latin typeface="Cambria" panose="020405030504060302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61704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4159752707"/>
              </p:ext>
            </p:extLst>
          </p:nvPr>
        </p:nvGraphicFramePr>
        <p:xfrm>
          <a:off x="457199" y="308429"/>
          <a:ext cx="7235372"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29</a:t>
            </a:r>
            <a:endParaRPr lang="en-US" sz="1000" dirty="0">
              <a:solidFill>
                <a:schemeClr val="tx1"/>
              </a:solidFill>
              <a:latin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5924803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686095610"/>
              </p:ext>
            </p:extLst>
          </p:nvPr>
        </p:nvGraphicFramePr>
        <p:xfrm>
          <a:off x="0" y="445026"/>
          <a:ext cx="7503886" cy="447531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30</a:t>
            </a:r>
            <a:endParaRPr lang="en-US" sz="1000" dirty="0">
              <a:solidFill>
                <a:schemeClr val="tx1"/>
              </a:solidFill>
              <a:latin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8386489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907786768"/>
              </p:ext>
            </p:extLst>
          </p:nvPr>
        </p:nvGraphicFramePr>
        <p:xfrm>
          <a:off x="0" y="445025"/>
          <a:ext cx="7053943"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31</a:t>
            </a:r>
            <a:endParaRPr lang="en-US" sz="1000" dirty="0">
              <a:solidFill>
                <a:schemeClr val="tx1"/>
              </a:solidFill>
              <a:latin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934160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401177" cy="626745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32</a:t>
            </a:r>
            <a:endParaRPr lang="en-US" sz="1000" dirty="0">
              <a:solidFill>
                <a:schemeClr val="tx1"/>
              </a:solidFill>
              <a:latin typeface="Cambria" panose="02040503050406030204" pitchFamily="18" charset="0"/>
            </a:endParaRPr>
          </a:p>
        </p:txBody>
      </p:sp>
      <p:sp>
        <p:nvSpPr>
          <p:cNvPr id="14" name="TextBox 13"/>
          <p:cNvSpPr txBox="1"/>
          <p:nvPr/>
        </p:nvSpPr>
        <p:spPr>
          <a:xfrm>
            <a:off x="311701" y="949323"/>
            <a:ext cx="7308299" cy="1107996"/>
          </a:xfrm>
          <a:prstGeom prst="rect">
            <a:avLst/>
          </a:prstGeom>
          <a:noFill/>
        </p:spPr>
        <p:txBody>
          <a:bodyPr wrap="square" rtlCol="0">
            <a:spAutoFit/>
          </a:bodyPr>
          <a:lstStyle/>
          <a:p>
            <a:r>
              <a:rPr lang="en-US" sz="2200" i="1" dirty="0" smtClean="0">
                <a:latin typeface="Cambria" panose="02040503050406030204" pitchFamily="18" charset="0"/>
              </a:rPr>
              <a:t>“…from </a:t>
            </a:r>
            <a:r>
              <a:rPr lang="en-US" sz="2200" i="1" dirty="0">
                <a:latin typeface="Cambria" panose="02040503050406030204" pitchFamily="18" charset="0"/>
              </a:rPr>
              <a:t>a cultural perspective anything that is put in place to hinder those </a:t>
            </a:r>
            <a:r>
              <a:rPr lang="en-US" sz="2200" i="1" dirty="0" smtClean="0">
                <a:latin typeface="Cambria" panose="02040503050406030204" pitchFamily="18" charset="0"/>
              </a:rPr>
              <a:t>veins, to </a:t>
            </a:r>
            <a:r>
              <a:rPr lang="en-US" sz="2200" i="1" dirty="0">
                <a:latin typeface="Cambria" panose="02040503050406030204" pitchFamily="18" charset="0"/>
              </a:rPr>
              <a:t>stop the </a:t>
            </a:r>
            <a:r>
              <a:rPr lang="en-US" sz="2200" i="1" dirty="0" smtClean="0">
                <a:latin typeface="Cambria" panose="02040503050406030204" pitchFamily="18" charset="0"/>
              </a:rPr>
              <a:t>lifeblood </a:t>
            </a:r>
            <a:r>
              <a:rPr lang="en-US" sz="2200" i="1" dirty="0">
                <a:latin typeface="Cambria" panose="02040503050406030204" pitchFamily="18" charset="0"/>
              </a:rPr>
              <a:t>running through them, affects us culturally.</a:t>
            </a:r>
          </a:p>
        </p:txBody>
      </p:sp>
      <p:sp>
        <p:nvSpPr>
          <p:cNvPr id="15" name="Title 1"/>
          <p:cNvSpPr>
            <a:spLocks noGrp="1"/>
          </p:cNvSpPr>
          <p:nvPr>
            <p:ph type="title"/>
          </p:nvPr>
        </p:nvSpPr>
        <p:spPr>
          <a:xfrm>
            <a:off x="311700" y="391419"/>
            <a:ext cx="8520599" cy="572699"/>
          </a:xfrm>
        </p:spPr>
        <p:txBody>
          <a:bodyPr>
            <a:normAutofit/>
          </a:bodyPr>
          <a:lstStyle/>
          <a:p>
            <a:r>
              <a:rPr lang="en-US" sz="2200" dirty="0" smtClean="0">
                <a:solidFill>
                  <a:schemeClr val="tx1"/>
                </a:solidFill>
              </a:rPr>
              <a:t>Rangitane o Wairarapa</a:t>
            </a:r>
            <a:endParaRPr lang="en-US" sz="2200" dirty="0">
              <a:solidFill>
                <a:schemeClr val="tx1"/>
              </a:solidFill>
            </a:endParaRPr>
          </a:p>
        </p:txBody>
      </p:sp>
      <p:sp>
        <p:nvSpPr>
          <p:cNvPr id="16" name="TextBox 15"/>
          <p:cNvSpPr txBox="1"/>
          <p:nvPr/>
        </p:nvSpPr>
        <p:spPr>
          <a:xfrm>
            <a:off x="1684660" y="2211801"/>
            <a:ext cx="7308299" cy="1107996"/>
          </a:xfrm>
          <a:prstGeom prst="rect">
            <a:avLst/>
          </a:prstGeom>
          <a:noFill/>
        </p:spPr>
        <p:txBody>
          <a:bodyPr wrap="square" rtlCol="0">
            <a:spAutoFit/>
          </a:bodyPr>
          <a:lstStyle/>
          <a:p>
            <a:r>
              <a:rPr lang="en-US" sz="2200" i="1" dirty="0" smtClean="0">
                <a:latin typeface="Cambria" panose="02040503050406030204" pitchFamily="18" charset="0"/>
              </a:rPr>
              <a:t>“We </a:t>
            </a:r>
            <a:r>
              <a:rPr lang="en-US" sz="2200" i="1" dirty="0">
                <a:latin typeface="Cambria" panose="02040503050406030204" pitchFamily="18" charset="0"/>
              </a:rPr>
              <a:t>get a memorandum partnership and a memorandum of </a:t>
            </a:r>
            <a:r>
              <a:rPr lang="en-US" sz="2200" i="1" dirty="0" smtClean="0">
                <a:latin typeface="Cambria" panose="02040503050406030204" pitchFamily="18" charset="0"/>
              </a:rPr>
              <a:t>understanding… Memorandum </a:t>
            </a:r>
            <a:r>
              <a:rPr lang="en-US" sz="2200" i="1" dirty="0">
                <a:latin typeface="Cambria" panose="02040503050406030204" pitchFamily="18" charset="0"/>
              </a:rPr>
              <a:t>partnership, there’s only one partner and that’s the council so </a:t>
            </a:r>
            <a:r>
              <a:rPr lang="en-US" sz="2200" i="1" dirty="0" smtClean="0">
                <a:latin typeface="Cambria" panose="02040503050406030204" pitchFamily="18" charset="0"/>
              </a:rPr>
              <a:t>where’s </a:t>
            </a:r>
            <a:r>
              <a:rPr lang="en-US" sz="2200" i="1" dirty="0">
                <a:latin typeface="Cambria" panose="02040503050406030204" pitchFamily="18" charset="0"/>
              </a:rPr>
              <a:t>the </a:t>
            </a:r>
            <a:r>
              <a:rPr lang="en-US" sz="2200" i="1" dirty="0" smtClean="0">
                <a:latin typeface="Cambria" panose="02040503050406030204" pitchFamily="18" charset="0"/>
              </a:rPr>
              <a:t>partnership?</a:t>
            </a:r>
            <a:endParaRPr lang="en-US" sz="2200" i="1" dirty="0">
              <a:latin typeface="Cambria" panose="02040503050406030204" pitchFamily="18" charset="0"/>
            </a:endParaRPr>
          </a:p>
        </p:txBody>
      </p:sp>
      <p:sp>
        <p:nvSpPr>
          <p:cNvPr id="18" name="TextBox 17"/>
          <p:cNvSpPr txBox="1"/>
          <p:nvPr/>
        </p:nvSpPr>
        <p:spPr>
          <a:xfrm>
            <a:off x="311700" y="3573533"/>
            <a:ext cx="7308299" cy="430887"/>
          </a:xfrm>
          <a:prstGeom prst="rect">
            <a:avLst/>
          </a:prstGeom>
          <a:noFill/>
        </p:spPr>
        <p:txBody>
          <a:bodyPr wrap="square" rtlCol="0">
            <a:spAutoFit/>
          </a:bodyPr>
          <a:lstStyle/>
          <a:p>
            <a:r>
              <a:rPr lang="en-US" sz="2200" i="1" dirty="0" smtClean="0">
                <a:latin typeface="Cambria" panose="02040503050406030204" pitchFamily="18" charset="0"/>
              </a:rPr>
              <a:t>“Fish don’t time migratory patterns according to people.”</a:t>
            </a:r>
            <a:endParaRPr lang="en-US" sz="2200" i="1" dirty="0">
              <a:latin typeface="Cambria" panose="020405030504060302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65902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401177" cy="626745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idx="12"/>
          </p:nvPr>
        </p:nvSpPr>
        <p:spPr>
          <a:xfrm>
            <a:off x="8341267" y="4757232"/>
            <a:ext cx="683339" cy="365125"/>
          </a:xfrm>
        </p:spPr>
        <p:txBody>
          <a:bodyPr/>
          <a:lstStyle/>
          <a:p>
            <a:r>
              <a:rPr lang="en-US" sz="1000" dirty="0">
                <a:solidFill>
                  <a:schemeClr val="tx1"/>
                </a:solidFill>
                <a:latin typeface="Cambria" panose="02040503050406030204" pitchFamily="18" charset="0"/>
              </a:rPr>
              <a:t>3</a:t>
            </a:r>
            <a:r>
              <a:rPr lang="en-US" sz="1000" dirty="0" smtClean="0">
                <a:solidFill>
                  <a:schemeClr val="tx1"/>
                </a:solidFill>
                <a:latin typeface="Cambria" panose="02040503050406030204" pitchFamily="18" charset="0"/>
              </a:rPr>
              <a:t>3</a:t>
            </a:r>
            <a:endParaRPr lang="en-US" sz="1000" dirty="0">
              <a:solidFill>
                <a:schemeClr val="tx1"/>
              </a:solidFill>
              <a:latin typeface="Cambria" panose="02040503050406030204" pitchFamily="18" charset="0"/>
            </a:endParaRPr>
          </a:p>
        </p:txBody>
      </p:sp>
      <p:sp>
        <p:nvSpPr>
          <p:cNvPr id="14" name="TextBox 13"/>
          <p:cNvSpPr txBox="1"/>
          <p:nvPr/>
        </p:nvSpPr>
        <p:spPr>
          <a:xfrm>
            <a:off x="311701" y="949323"/>
            <a:ext cx="7308299" cy="1446550"/>
          </a:xfrm>
          <a:prstGeom prst="rect">
            <a:avLst/>
          </a:prstGeom>
          <a:noFill/>
        </p:spPr>
        <p:txBody>
          <a:bodyPr wrap="square" rtlCol="0">
            <a:spAutoFit/>
          </a:bodyPr>
          <a:lstStyle/>
          <a:p>
            <a:r>
              <a:rPr lang="en-US" sz="2200" i="1" dirty="0">
                <a:latin typeface="Cambria" panose="02040503050406030204" pitchFamily="18" charset="0"/>
              </a:rPr>
              <a:t>“If we can create an environment down there where </a:t>
            </a:r>
            <a:r>
              <a:rPr lang="en-US" sz="2200" i="1" dirty="0" smtClean="0">
                <a:latin typeface="Cambria" panose="02040503050406030204" pitchFamily="18" charset="0"/>
              </a:rPr>
              <a:t>we have </a:t>
            </a:r>
            <a:r>
              <a:rPr lang="en-US" sz="2200" i="1" dirty="0">
                <a:latin typeface="Cambria" panose="02040503050406030204" pitchFamily="18" charset="0"/>
              </a:rPr>
              <a:t>tourists come into our area specifically to look at bird life or wetlands or aquatic species, </a:t>
            </a:r>
            <a:r>
              <a:rPr lang="en-US" sz="2200" i="1" dirty="0" smtClean="0">
                <a:latin typeface="Cambria" panose="02040503050406030204" pitchFamily="18" charset="0"/>
              </a:rPr>
              <a:t>then </a:t>
            </a:r>
            <a:r>
              <a:rPr lang="en-US" sz="2200" i="1" dirty="0">
                <a:latin typeface="Cambria" panose="02040503050406030204" pitchFamily="18" charset="0"/>
              </a:rPr>
              <a:t>that’s a real good outcome for this district.”</a:t>
            </a:r>
          </a:p>
        </p:txBody>
      </p:sp>
      <p:sp>
        <p:nvSpPr>
          <p:cNvPr id="15" name="Title 1"/>
          <p:cNvSpPr>
            <a:spLocks noGrp="1"/>
          </p:cNvSpPr>
          <p:nvPr>
            <p:ph type="title"/>
          </p:nvPr>
        </p:nvSpPr>
        <p:spPr>
          <a:xfrm>
            <a:off x="311700" y="391419"/>
            <a:ext cx="8520599" cy="572699"/>
          </a:xfrm>
        </p:spPr>
        <p:txBody>
          <a:bodyPr>
            <a:normAutofit/>
          </a:bodyPr>
          <a:lstStyle/>
          <a:p>
            <a:r>
              <a:rPr lang="en-US" sz="2200" dirty="0" smtClean="0">
                <a:solidFill>
                  <a:schemeClr val="tx1"/>
                </a:solidFill>
              </a:rPr>
              <a:t>South Wairarapa District Council</a:t>
            </a:r>
            <a:endParaRPr lang="en-US" sz="2200" dirty="0">
              <a:solidFill>
                <a:schemeClr val="tx1"/>
              </a:solidFill>
            </a:endParaRPr>
          </a:p>
        </p:txBody>
      </p:sp>
      <p:sp>
        <p:nvSpPr>
          <p:cNvPr id="16" name="TextBox 15"/>
          <p:cNvSpPr txBox="1"/>
          <p:nvPr/>
        </p:nvSpPr>
        <p:spPr>
          <a:xfrm>
            <a:off x="4152269" y="2282981"/>
            <a:ext cx="7308299" cy="430887"/>
          </a:xfrm>
          <a:prstGeom prst="rect">
            <a:avLst/>
          </a:prstGeom>
          <a:noFill/>
        </p:spPr>
        <p:txBody>
          <a:bodyPr wrap="square" rtlCol="0">
            <a:spAutoFit/>
          </a:bodyPr>
          <a:lstStyle/>
          <a:p>
            <a:r>
              <a:rPr lang="en-US" sz="2200" i="1" dirty="0">
                <a:latin typeface="Cambria" panose="02040503050406030204" pitchFamily="18" charset="0"/>
              </a:rPr>
              <a:t>“The economics is </a:t>
            </a:r>
            <a:r>
              <a:rPr lang="en-US" sz="2200" i="1" dirty="0" smtClean="0">
                <a:latin typeface="Cambria" panose="02040503050406030204" pitchFamily="18" charset="0"/>
              </a:rPr>
              <a:t>a major part </a:t>
            </a:r>
            <a:r>
              <a:rPr lang="en-US" sz="2200" i="1" dirty="0">
                <a:latin typeface="Cambria" panose="02040503050406030204" pitchFamily="18" charset="0"/>
              </a:rPr>
              <a:t>of it</a:t>
            </a:r>
            <a:r>
              <a:rPr lang="en-US" sz="2200" i="1" dirty="0" smtClean="0">
                <a:latin typeface="Cambria" panose="02040503050406030204" pitchFamily="18" charset="0"/>
              </a:rPr>
              <a:t>.”</a:t>
            </a:r>
            <a:endParaRPr lang="en-US" sz="2200" i="1" dirty="0">
              <a:latin typeface="Cambria" panose="02040503050406030204" pitchFamily="18" charset="0"/>
            </a:endParaRPr>
          </a:p>
        </p:txBody>
      </p:sp>
      <p:sp>
        <p:nvSpPr>
          <p:cNvPr id="18" name="TextBox 17"/>
          <p:cNvSpPr txBox="1"/>
          <p:nvPr/>
        </p:nvSpPr>
        <p:spPr>
          <a:xfrm>
            <a:off x="311700" y="2882054"/>
            <a:ext cx="7308299" cy="769441"/>
          </a:xfrm>
          <a:prstGeom prst="rect">
            <a:avLst/>
          </a:prstGeom>
          <a:noFill/>
        </p:spPr>
        <p:txBody>
          <a:bodyPr wrap="square" rtlCol="0">
            <a:spAutoFit/>
          </a:bodyPr>
          <a:lstStyle/>
          <a:p>
            <a:r>
              <a:rPr lang="en-US" sz="2200" i="1" dirty="0">
                <a:latin typeface="Cambria" panose="02040503050406030204" pitchFamily="18" charset="0"/>
              </a:rPr>
              <a:t>“Roadways is </a:t>
            </a:r>
            <a:r>
              <a:rPr lang="en-US" sz="2200" i="1" dirty="0" smtClean="0">
                <a:latin typeface="Cambria" panose="02040503050406030204" pitchFamily="18" charset="0"/>
              </a:rPr>
              <a:t>probably another </a:t>
            </a:r>
            <a:r>
              <a:rPr lang="en-US" sz="2200" i="1" dirty="0">
                <a:latin typeface="Cambria" panose="02040503050406030204" pitchFamily="18" charset="0"/>
              </a:rPr>
              <a:t>issue. We’ve got a lot of roads that go under water all the time</a:t>
            </a:r>
            <a:r>
              <a:rPr lang="en-US" sz="2200" i="1" dirty="0" smtClean="0">
                <a:latin typeface="Cambria" panose="02040503050406030204" pitchFamily="18" charset="0"/>
              </a:rPr>
              <a:t>.”</a:t>
            </a:r>
            <a:endParaRPr lang="en-US" sz="2200" i="1" dirty="0">
              <a:latin typeface="Cambria" panose="02040503050406030204" pitchFamily="18" charset="0"/>
            </a:endParaRPr>
          </a:p>
        </p:txBody>
      </p:sp>
      <p:sp>
        <p:nvSpPr>
          <p:cNvPr id="19" name="TextBox 18"/>
          <p:cNvSpPr txBox="1"/>
          <p:nvPr/>
        </p:nvSpPr>
        <p:spPr>
          <a:xfrm>
            <a:off x="3014914" y="3819681"/>
            <a:ext cx="7308299" cy="430887"/>
          </a:xfrm>
          <a:prstGeom prst="rect">
            <a:avLst/>
          </a:prstGeom>
          <a:noFill/>
        </p:spPr>
        <p:txBody>
          <a:bodyPr wrap="square" rtlCol="0">
            <a:spAutoFit/>
          </a:bodyPr>
          <a:lstStyle/>
          <a:p>
            <a:r>
              <a:rPr lang="en-US" sz="2200" i="1" dirty="0">
                <a:latin typeface="Cambria" panose="02040503050406030204" pitchFamily="18" charset="0"/>
              </a:rPr>
              <a:t>“Just purely the environmental aspect that it is</a:t>
            </a:r>
            <a:r>
              <a:rPr lang="en-US" sz="2200" i="1" dirty="0" smtClean="0">
                <a:latin typeface="Cambria" panose="02040503050406030204" pitchFamily="18" charset="0"/>
              </a:rPr>
              <a:t>.”</a:t>
            </a:r>
            <a:endParaRPr lang="en-US" sz="2200" i="1" dirty="0">
              <a:latin typeface="Cambria" panose="02040503050406030204" pitchFamily="18"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134777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401177" cy="626745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34</a:t>
            </a:r>
            <a:endParaRPr lang="en-US" sz="1000" dirty="0">
              <a:solidFill>
                <a:schemeClr val="tx1"/>
              </a:solidFill>
              <a:latin typeface="Cambria" panose="02040503050406030204" pitchFamily="18" charset="0"/>
            </a:endParaRPr>
          </a:p>
        </p:txBody>
      </p:sp>
      <p:sp>
        <p:nvSpPr>
          <p:cNvPr id="14" name="TextBox 13"/>
          <p:cNvSpPr txBox="1"/>
          <p:nvPr/>
        </p:nvSpPr>
        <p:spPr>
          <a:xfrm>
            <a:off x="311700" y="1156092"/>
            <a:ext cx="7308299" cy="1107996"/>
          </a:xfrm>
          <a:prstGeom prst="rect">
            <a:avLst/>
          </a:prstGeom>
          <a:noFill/>
        </p:spPr>
        <p:txBody>
          <a:bodyPr wrap="square" rtlCol="0">
            <a:spAutoFit/>
          </a:bodyPr>
          <a:lstStyle/>
          <a:p>
            <a:r>
              <a:rPr lang="en-US" sz="2200" i="1" dirty="0" smtClean="0">
                <a:latin typeface="Cambria" panose="02040503050406030204" pitchFamily="18" charset="0"/>
              </a:rPr>
              <a:t>“</a:t>
            </a:r>
            <a:r>
              <a:rPr lang="en-US" sz="2200" i="1" dirty="0">
                <a:latin typeface="Cambria" panose="02040503050406030204" pitchFamily="18" charset="0"/>
              </a:rPr>
              <a:t>T</a:t>
            </a:r>
            <a:r>
              <a:rPr lang="en-US" sz="2200" i="1" dirty="0" smtClean="0">
                <a:latin typeface="Cambria" panose="02040503050406030204" pitchFamily="18" charset="0"/>
              </a:rPr>
              <a:t>his </a:t>
            </a:r>
            <a:r>
              <a:rPr lang="en-US" sz="2200" i="1" dirty="0">
                <a:latin typeface="Cambria" panose="02040503050406030204" pitchFamily="18" charset="0"/>
              </a:rPr>
              <a:t>whole area would be </a:t>
            </a:r>
            <a:r>
              <a:rPr lang="en-US" sz="2200" i="1" dirty="0" err="1">
                <a:latin typeface="Cambria" panose="02040503050406030204" pitchFamily="18" charset="0"/>
              </a:rPr>
              <a:t>unfarmable</a:t>
            </a:r>
            <a:r>
              <a:rPr lang="en-US" sz="2200" i="1" dirty="0">
                <a:latin typeface="Cambria" panose="02040503050406030204" pitchFamily="18" charset="0"/>
              </a:rPr>
              <a:t> without it pretty much so it’s huge, huge benefit to this area financially, yeah. It is very important for us that it’s maintained</a:t>
            </a:r>
            <a:r>
              <a:rPr lang="en-US" sz="2200" i="1" dirty="0" smtClean="0">
                <a:latin typeface="Cambria" panose="02040503050406030204" pitchFamily="18" charset="0"/>
              </a:rPr>
              <a:t>.”</a:t>
            </a:r>
            <a:endParaRPr lang="en-US" sz="2200" i="1" dirty="0">
              <a:latin typeface="Cambria" panose="02040503050406030204" pitchFamily="18" charset="0"/>
            </a:endParaRPr>
          </a:p>
        </p:txBody>
      </p:sp>
      <p:sp>
        <p:nvSpPr>
          <p:cNvPr id="15" name="Title 1"/>
          <p:cNvSpPr>
            <a:spLocks noGrp="1"/>
          </p:cNvSpPr>
          <p:nvPr>
            <p:ph type="title"/>
          </p:nvPr>
        </p:nvSpPr>
        <p:spPr>
          <a:xfrm>
            <a:off x="311700" y="391419"/>
            <a:ext cx="8520599" cy="572699"/>
          </a:xfrm>
        </p:spPr>
        <p:txBody>
          <a:bodyPr>
            <a:normAutofit/>
          </a:bodyPr>
          <a:lstStyle/>
          <a:p>
            <a:r>
              <a:rPr lang="en-US" sz="2200" dirty="0" smtClean="0">
                <a:solidFill>
                  <a:schemeClr val="tx1"/>
                </a:solidFill>
              </a:rPr>
              <a:t>Landowners</a:t>
            </a:r>
            <a:endParaRPr lang="en-US" sz="2200" dirty="0">
              <a:solidFill>
                <a:schemeClr val="tx1"/>
              </a:solidFill>
            </a:endParaRPr>
          </a:p>
        </p:txBody>
      </p:sp>
      <p:sp>
        <p:nvSpPr>
          <p:cNvPr id="16" name="TextBox 15"/>
          <p:cNvSpPr txBox="1"/>
          <p:nvPr/>
        </p:nvSpPr>
        <p:spPr>
          <a:xfrm>
            <a:off x="1492821" y="2553242"/>
            <a:ext cx="7515962" cy="1785104"/>
          </a:xfrm>
          <a:prstGeom prst="rect">
            <a:avLst/>
          </a:prstGeom>
          <a:noFill/>
        </p:spPr>
        <p:txBody>
          <a:bodyPr wrap="square" rtlCol="0">
            <a:spAutoFit/>
          </a:bodyPr>
          <a:lstStyle/>
          <a:p>
            <a:r>
              <a:rPr lang="en-US" sz="2200" i="1" dirty="0" smtClean="0">
                <a:latin typeface="Cambria" panose="02040503050406030204" pitchFamily="18" charset="0"/>
              </a:rPr>
              <a:t>“</a:t>
            </a:r>
            <a:r>
              <a:rPr lang="en-US" sz="2200" i="1" dirty="0">
                <a:latin typeface="Cambria" panose="02040503050406030204" pitchFamily="18" charset="0"/>
              </a:rPr>
              <a:t>P</a:t>
            </a:r>
            <a:r>
              <a:rPr lang="en-US" sz="2200" i="1" dirty="0" smtClean="0">
                <a:latin typeface="Cambria" panose="02040503050406030204" pitchFamily="18" charset="0"/>
              </a:rPr>
              <a:t>olitically </a:t>
            </a:r>
            <a:r>
              <a:rPr lang="en-US" sz="2200" i="1" dirty="0">
                <a:latin typeface="Cambria" panose="02040503050406030204" pitchFamily="18" charset="0"/>
              </a:rPr>
              <a:t>the issues are going to come from you’ve got the people that are farming the land and making the food for the world, a small group, and the people that are having the bigger say in the cities that don’t always realize what is required to actually do what you have to do to get the food</a:t>
            </a:r>
            <a:r>
              <a:rPr lang="en-US" sz="2200" i="1" dirty="0" smtClean="0">
                <a:latin typeface="Cambria" panose="02040503050406030204" pitchFamily="18" charset="0"/>
              </a:rPr>
              <a:t>.”</a:t>
            </a:r>
            <a:endParaRPr lang="en-US" sz="2200" i="1" dirty="0">
              <a:latin typeface="Cambria" panose="020405030504060302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006282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401177" cy="626745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35</a:t>
            </a:r>
            <a:endParaRPr lang="en-US" sz="1000" dirty="0">
              <a:solidFill>
                <a:schemeClr val="tx1"/>
              </a:solidFill>
              <a:latin typeface="Cambria" panose="02040503050406030204" pitchFamily="18" charset="0"/>
            </a:endParaRPr>
          </a:p>
        </p:txBody>
      </p:sp>
      <p:sp>
        <p:nvSpPr>
          <p:cNvPr id="15" name="Title 1"/>
          <p:cNvSpPr>
            <a:spLocks noGrp="1"/>
          </p:cNvSpPr>
          <p:nvPr>
            <p:ph type="title"/>
          </p:nvPr>
        </p:nvSpPr>
        <p:spPr>
          <a:xfrm>
            <a:off x="311700" y="391419"/>
            <a:ext cx="8520599" cy="572699"/>
          </a:xfrm>
        </p:spPr>
        <p:txBody>
          <a:bodyPr>
            <a:normAutofit/>
          </a:bodyPr>
          <a:lstStyle/>
          <a:p>
            <a:r>
              <a:rPr lang="en-US" sz="2200" dirty="0" smtClean="0">
                <a:solidFill>
                  <a:schemeClr val="tx1"/>
                </a:solidFill>
              </a:rPr>
              <a:t>Landowners</a:t>
            </a:r>
            <a:endParaRPr lang="en-US" sz="2200" dirty="0">
              <a:solidFill>
                <a:schemeClr val="tx1"/>
              </a:solidFill>
            </a:endParaRPr>
          </a:p>
        </p:txBody>
      </p:sp>
      <p:sp>
        <p:nvSpPr>
          <p:cNvPr id="13" name="TextBox 12"/>
          <p:cNvSpPr txBox="1"/>
          <p:nvPr/>
        </p:nvSpPr>
        <p:spPr>
          <a:xfrm>
            <a:off x="311700" y="1123308"/>
            <a:ext cx="7515962" cy="1446550"/>
          </a:xfrm>
          <a:prstGeom prst="rect">
            <a:avLst/>
          </a:prstGeom>
          <a:noFill/>
        </p:spPr>
        <p:txBody>
          <a:bodyPr wrap="square" rtlCol="0">
            <a:spAutoFit/>
          </a:bodyPr>
          <a:lstStyle/>
          <a:p>
            <a:r>
              <a:rPr lang="en-US" sz="2200" i="1" dirty="0" smtClean="0">
                <a:latin typeface="Cambria" panose="02040503050406030204" pitchFamily="18" charset="0"/>
              </a:rPr>
              <a:t>“</a:t>
            </a:r>
            <a:r>
              <a:rPr lang="en-US" sz="2200" i="1" dirty="0">
                <a:latin typeface="Cambria" panose="02040503050406030204" pitchFamily="18" charset="0"/>
              </a:rPr>
              <a:t>Definitely if we can get a culvert, it could potentially be controlled but a fish passage under the road into the backwater of the lake would just increase the water quality of the backwater</a:t>
            </a:r>
            <a:r>
              <a:rPr lang="en-US" sz="2200" i="1" dirty="0" smtClean="0">
                <a:latin typeface="Cambria" panose="02040503050406030204" pitchFamily="18" charset="0"/>
              </a:rPr>
              <a:t>.”</a:t>
            </a:r>
            <a:endParaRPr lang="en-US" sz="2200" i="1" dirty="0">
              <a:latin typeface="Cambria" panose="02040503050406030204" pitchFamily="18" charset="0"/>
            </a:endParaRPr>
          </a:p>
        </p:txBody>
      </p:sp>
      <p:sp>
        <p:nvSpPr>
          <p:cNvPr id="17" name="TextBox 16"/>
          <p:cNvSpPr txBox="1"/>
          <p:nvPr/>
        </p:nvSpPr>
        <p:spPr>
          <a:xfrm>
            <a:off x="1508644" y="2875886"/>
            <a:ext cx="7515962" cy="1107996"/>
          </a:xfrm>
          <a:prstGeom prst="rect">
            <a:avLst/>
          </a:prstGeom>
          <a:noFill/>
        </p:spPr>
        <p:txBody>
          <a:bodyPr wrap="square" rtlCol="0">
            <a:spAutoFit/>
          </a:bodyPr>
          <a:lstStyle/>
          <a:p>
            <a:r>
              <a:rPr lang="en-US" sz="2200" i="1" dirty="0" smtClean="0">
                <a:latin typeface="Cambria" panose="02040503050406030204" pitchFamily="18" charset="0"/>
              </a:rPr>
              <a:t>“</a:t>
            </a:r>
            <a:r>
              <a:rPr lang="en-US" sz="2200" i="1" dirty="0">
                <a:latin typeface="Cambria" panose="02040503050406030204" pitchFamily="18" charset="0"/>
              </a:rPr>
              <a:t>I guess, it’s modeling, it’s a thing of technology. The more we understood that with the gates there, the more we could model and control </a:t>
            </a:r>
            <a:r>
              <a:rPr lang="en-US" sz="2200" i="1" dirty="0" smtClean="0">
                <a:latin typeface="Cambria" panose="02040503050406030204" pitchFamily="18" charset="0"/>
              </a:rPr>
              <a:t>things.”</a:t>
            </a:r>
            <a:endParaRPr lang="en-US" sz="2200" i="1" dirty="0">
              <a:latin typeface="Cambria" panose="020405030504060302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9595920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401177" cy="626745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36</a:t>
            </a:r>
            <a:endParaRPr lang="en-US" sz="1000" dirty="0">
              <a:solidFill>
                <a:schemeClr val="tx1"/>
              </a:solidFill>
              <a:latin typeface="Cambria" panose="02040503050406030204" pitchFamily="18" charset="0"/>
            </a:endParaRPr>
          </a:p>
        </p:txBody>
      </p:sp>
      <p:sp>
        <p:nvSpPr>
          <p:cNvPr id="14" name="TextBox 13"/>
          <p:cNvSpPr txBox="1"/>
          <p:nvPr/>
        </p:nvSpPr>
        <p:spPr>
          <a:xfrm>
            <a:off x="311701" y="949323"/>
            <a:ext cx="7308299" cy="1477328"/>
          </a:xfrm>
          <a:prstGeom prst="rect">
            <a:avLst/>
          </a:prstGeom>
          <a:noFill/>
        </p:spPr>
        <p:txBody>
          <a:bodyPr wrap="square" rtlCol="0">
            <a:spAutoFit/>
          </a:bodyPr>
          <a:lstStyle/>
          <a:p>
            <a:r>
              <a:rPr lang="en-US" sz="1800" i="1" dirty="0" smtClean="0">
                <a:latin typeface="Cambria" panose="02040503050406030204" pitchFamily="18" charset="0"/>
              </a:rPr>
              <a:t>“</a:t>
            </a:r>
            <a:r>
              <a:rPr lang="en-US" sz="1800" i="1" dirty="0">
                <a:latin typeface="Cambria" panose="02040503050406030204" pitchFamily="18" charset="0"/>
              </a:rPr>
              <a:t>I think there’s problems when the whitebait migrate they tend to follow the banks and they tend to follow at a certain height below the surface and of course the water levels are always fluctuating so you are depending on one little slot, one little gate in order to allow fish passage. That’s pretty hit and miss</a:t>
            </a:r>
            <a:r>
              <a:rPr lang="en-US" sz="1800" i="1" dirty="0" smtClean="0">
                <a:latin typeface="Cambria" panose="02040503050406030204" pitchFamily="18" charset="0"/>
              </a:rPr>
              <a:t>.”</a:t>
            </a:r>
            <a:endParaRPr lang="en-US" sz="1800" i="1" dirty="0">
              <a:latin typeface="Cambria" panose="02040503050406030204" pitchFamily="18" charset="0"/>
            </a:endParaRPr>
          </a:p>
        </p:txBody>
      </p:sp>
      <p:sp>
        <p:nvSpPr>
          <p:cNvPr id="15" name="Title 1"/>
          <p:cNvSpPr>
            <a:spLocks noGrp="1"/>
          </p:cNvSpPr>
          <p:nvPr>
            <p:ph type="title"/>
          </p:nvPr>
        </p:nvSpPr>
        <p:spPr>
          <a:xfrm>
            <a:off x="311700" y="391419"/>
            <a:ext cx="8520599" cy="572699"/>
          </a:xfrm>
        </p:spPr>
        <p:txBody>
          <a:bodyPr>
            <a:normAutofit/>
          </a:bodyPr>
          <a:lstStyle/>
          <a:p>
            <a:r>
              <a:rPr lang="en-US" sz="2200" dirty="0" smtClean="0">
                <a:solidFill>
                  <a:schemeClr val="tx1"/>
                </a:solidFill>
              </a:rPr>
              <a:t>Department of Conservation</a:t>
            </a:r>
            <a:endParaRPr lang="en-US" sz="2200" dirty="0">
              <a:solidFill>
                <a:schemeClr val="tx1"/>
              </a:solidFill>
            </a:endParaRPr>
          </a:p>
        </p:txBody>
      </p:sp>
      <p:sp>
        <p:nvSpPr>
          <p:cNvPr id="18" name="TextBox 17"/>
          <p:cNvSpPr txBox="1"/>
          <p:nvPr/>
        </p:nvSpPr>
        <p:spPr>
          <a:xfrm>
            <a:off x="1524000" y="2535181"/>
            <a:ext cx="7308299" cy="1754326"/>
          </a:xfrm>
          <a:prstGeom prst="rect">
            <a:avLst/>
          </a:prstGeom>
          <a:noFill/>
        </p:spPr>
        <p:txBody>
          <a:bodyPr wrap="square" rtlCol="0">
            <a:spAutoFit/>
          </a:bodyPr>
          <a:lstStyle/>
          <a:p>
            <a:r>
              <a:rPr lang="en-US" sz="1800" i="1" dirty="0" smtClean="0">
                <a:latin typeface="Cambria" panose="02040503050406030204" pitchFamily="18" charset="0"/>
              </a:rPr>
              <a:t>“</a:t>
            </a:r>
            <a:r>
              <a:rPr lang="en-US" sz="1800" i="1" dirty="0">
                <a:latin typeface="Cambria" panose="02040503050406030204" pitchFamily="18" charset="0"/>
              </a:rPr>
              <a:t>more resources put into it and understanding how the natural processes work and what part the barrage gates can play in improving those natural processes to be operated in a sophisticated way, raise and lower the gates in a sophisticated way as according to nature's processes and what nature requires. Also, acknowledging that they are there to protect farmland and it has got to achieve that as well.</a:t>
            </a:r>
            <a:r>
              <a:rPr lang="en-US" sz="1800" i="1" dirty="0" smtClean="0">
                <a:latin typeface="Cambria" panose="02040503050406030204" pitchFamily="18" charset="0"/>
              </a:rPr>
              <a:t>.”</a:t>
            </a:r>
            <a:endParaRPr lang="en-US" sz="1800" i="1" dirty="0">
              <a:latin typeface="Cambria" panose="020405030504060302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359129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0713" y="-38100"/>
            <a:ext cx="12925425" cy="5181600"/>
          </a:xfrm>
          <a:prstGeom prst="rect">
            <a:avLst/>
          </a:prstGeom>
        </p:spPr>
      </p:pic>
      <p:pic>
        <p:nvPicPr>
          <p:cNvPr id="19" name="Picture 18"/>
          <p:cNvPicPr>
            <a:picLocks noChangeAspect="1"/>
          </p:cNvPicPr>
          <p:nvPr/>
        </p:nvPicPr>
        <p:blipFill rotWithShape="1">
          <a:blip r:embed="rId2"/>
          <a:srcRect l="46250" t="57504" r="48466" b="37818"/>
          <a:stretch/>
        </p:blipFill>
        <p:spPr>
          <a:xfrm rot="19051304">
            <a:off x="3723951" y="2851272"/>
            <a:ext cx="683046" cy="242371"/>
          </a:xfrm>
          <a:prstGeom prst="rect">
            <a:avLst/>
          </a:prstGeom>
        </p:spPr>
      </p:pic>
      <p:sp>
        <p:nvSpPr>
          <p:cNvPr id="21" name="Freeform 20"/>
          <p:cNvSpPr/>
          <p:nvPr/>
        </p:nvSpPr>
        <p:spPr>
          <a:xfrm rot="21437503">
            <a:off x="2507852" y="167762"/>
            <a:ext cx="5170849" cy="4401514"/>
          </a:xfrm>
          <a:custGeom>
            <a:avLst/>
            <a:gdLst>
              <a:gd name="connsiteX0" fmla="*/ 53454 w 8044866"/>
              <a:gd name="connsiteY0" fmla="*/ 6400903 h 6756503"/>
              <a:gd name="connsiteX1" fmla="*/ 167754 w 8044866"/>
              <a:gd name="connsiteY1" fmla="*/ 6261203 h 6756503"/>
              <a:gd name="connsiteX2" fmla="*/ 66154 w 8044866"/>
              <a:gd name="connsiteY2" fmla="*/ 6159603 h 6756503"/>
              <a:gd name="connsiteX3" fmla="*/ 2654 w 8044866"/>
              <a:gd name="connsiteY3" fmla="*/ 6019903 h 6756503"/>
              <a:gd name="connsiteX4" fmla="*/ 155054 w 8044866"/>
              <a:gd name="connsiteY4" fmla="*/ 6045303 h 6756503"/>
              <a:gd name="connsiteX5" fmla="*/ 282054 w 8044866"/>
              <a:gd name="connsiteY5" fmla="*/ 6007203 h 6756503"/>
              <a:gd name="connsiteX6" fmla="*/ 205854 w 8044866"/>
              <a:gd name="connsiteY6" fmla="*/ 5867503 h 6756503"/>
              <a:gd name="connsiteX7" fmla="*/ 243954 w 8044866"/>
              <a:gd name="connsiteY7" fmla="*/ 5778603 h 6756503"/>
              <a:gd name="connsiteX8" fmla="*/ 294754 w 8044866"/>
              <a:gd name="connsiteY8" fmla="*/ 5778603 h 6756503"/>
              <a:gd name="connsiteX9" fmla="*/ 307454 w 8044866"/>
              <a:gd name="connsiteY9" fmla="*/ 5664303 h 6756503"/>
              <a:gd name="connsiteX10" fmla="*/ 370954 w 8044866"/>
              <a:gd name="connsiteY10" fmla="*/ 5550003 h 6756503"/>
              <a:gd name="connsiteX11" fmla="*/ 459854 w 8044866"/>
              <a:gd name="connsiteY11" fmla="*/ 5448403 h 6756503"/>
              <a:gd name="connsiteX12" fmla="*/ 574154 w 8044866"/>
              <a:gd name="connsiteY12" fmla="*/ 5537303 h 6756503"/>
              <a:gd name="connsiteX13" fmla="*/ 675754 w 8044866"/>
              <a:gd name="connsiteY13" fmla="*/ 5410303 h 6756503"/>
              <a:gd name="connsiteX14" fmla="*/ 828154 w 8044866"/>
              <a:gd name="connsiteY14" fmla="*/ 5105503 h 6756503"/>
              <a:gd name="connsiteX15" fmla="*/ 802754 w 8044866"/>
              <a:gd name="connsiteY15" fmla="*/ 5042003 h 6756503"/>
              <a:gd name="connsiteX16" fmla="*/ 955154 w 8044866"/>
              <a:gd name="connsiteY16" fmla="*/ 4991203 h 6756503"/>
              <a:gd name="connsiteX17" fmla="*/ 1056754 w 8044866"/>
              <a:gd name="connsiteY17" fmla="*/ 4711803 h 6756503"/>
              <a:gd name="connsiteX18" fmla="*/ 1107554 w 8044866"/>
              <a:gd name="connsiteY18" fmla="*/ 4584803 h 6756503"/>
              <a:gd name="connsiteX19" fmla="*/ 1386954 w 8044866"/>
              <a:gd name="connsiteY19" fmla="*/ 4534003 h 6756503"/>
              <a:gd name="connsiteX20" fmla="*/ 1666354 w 8044866"/>
              <a:gd name="connsiteY20" fmla="*/ 4534003 h 6756503"/>
              <a:gd name="connsiteX21" fmla="*/ 1564754 w 8044866"/>
              <a:gd name="connsiteY21" fmla="*/ 4407003 h 6756503"/>
              <a:gd name="connsiteX22" fmla="*/ 1552054 w 8044866"/>
              <a:gd name="connsiteY22" fmla="*/ 4267303 h 6756503"/>
              <a:gd name="connsiteX23" fmla="*/ 1552054 w 8044866"/>
              <a:gd name="connsiteY23" fmla="*/ 4165703 h 6756503"/>
              <a:gd name="connsiteX24" fmla="*/ 1691754 w 8044866"/>
              <a:gd name="connsiteY24" fmla="*/ 3924403 h 6756503"/>
              <a:gd name="connsiteX25" fmla="*/ 1615554 w 8044866"/>
              <a:gd name="connsiteY25" fmla="*/ 3772003 h 6756503"/>
              <a:gd name="connsiteX26" fmla="*/ 1437754 w 8044866"/>
              <a:gd name="connsiteY26" fmla="*/ 3835503 h 6756503"/>
              <a:gd name="connsiteX27" fmla="*/ 1234554 w 8044866"/>
              <a:gd name="connsiteY27" fmla="*/ 3835503 h 6756503"/>
              <a:gd name="connsiteX28" fmla="*/ 1171054 w 8044866"/>
              <a:gd name="connsiteY28" fmla="*/ 3581503 h 6756503"/>
              <a:gd name="connsiteX29" fmla="*/ 1361554 w 8044866"/>
              <a:gd name="connsiteY29" fmla="*/ 3289403 h 6756503"/>
              <a:gd name="connsiteX30" fmla="*/ 1628254 w 8044866"/>
              <a:gd name="connsiteY30" fmla="*/ 2984603 h 6756503"/>
              <a:gd name="connsiteX31" fmla="*/ 1513954 w 8044866"/>
              <a:gd name="connsiteY31" fmla="*/ 2730603 h 6756503"/>
              <a:gd name="connsiteX32" fmla="*/ 1463154 w 8044866"/>
              <a:gd name="connsiteY32" fmla="*/ 2451203 h 6756503"/>
              <a:gd name="connsiteX33" fmla="*/ 1552054 w 8044866"/>
              <a:gd name="connsiteY33" fmla="*/ 1968603 h 6756503"/>
              <a:gd name="connsiteX34" fmla="*/ 1806054 w 8044866"/>
              <a:gd name="connsiteY34" fmla="*/ 1714603 h 6756503"/>
              <a:gd name="connsiteX35" fmla="*/ 1856854 w 8044866"/>
              <a:gd name="connsiteY35" fmla="*/ 1625703 h 6756503"/>
              <a:gd name="connsiteX36" fmla="*/ 2034654 w 8044866"/>
              <a:gd name="connsiteY36" fmla="*/ 1625703 h 6756503"/>
              <a:gd name="connsiteX37" fmla="*/ 2148954 w 8044866"/>
              <a:gd name="connsiteY37" fmla="*/ 1486003 h 6756503"/>
              <a:gd name="connsiteX38" fmla="*/ 2161654 w 8044866"/>
              <a:gd name="connsiteY38" fmla="*/ 1333603 h 6756503"/>
              <a:gd name="connsiteX39" fmla="*/ 2441054 w 8044866"/>
              <a:gd name="connsiteY39" fmla="*/ 1219303 h 6756503"/>
              <a:gd name="connsiteX40" fmla="*/ 2936354 w 8044866"/>
              <a:gd name="connsiteY40" fmla="*/ 800203 h 6756503"/>
              <a:gd name="connsiteX41" fmla="*/ 3215754 w 8044866"/>
              <a:gd name="connsiteY41" fmla="*/ 736703 h 6756503"/>
              <a:gd name="connsiteX42" fmla="*/ 3431654 w 8044866"/>
              <a:gd name="connsiteY42" fmla="*/ 546203 h 6756503"/>
              <a:gd name="connsiteX43" fmla="*/ 3495154 w 8044866"/>
              <a:gd name="connsiteY43" fmla="*/ 292203 h 6756503"/>
              <a:gd name="connsiteX44" fmla="*/ 3469754 w 8044866"/>
              <a:gd name="connsiteY44" fmla="*/ 177903 h 6756503"/>
              <a:gd name="connsiteX45" fmla="*/ 3774554 w 8044866"/>
              <a:gd name="connsiteY45" fmla="*/ 152503 h 6756503"/>
              <a:gd name="connsiteX46" fmla="*/ 4193654 w 8044866"/>
              <a:gd name="connsiteY46" fmla="*/ 103 h 6756503"/>
              <a:gd name="connsiteX47" fmla="*/ 4358754 w 8044866"/>
              <a:gd name="connsiteY47" fmla="*/ 177903 h 6756503"/>
              <a:gd name="connsiteX48" fmla="*/ 4650854 w 8044866"/>
              <a:gd name="connsiteY48" fmla="*/ 241403 h 6756503"/>
              <a:gd name="connsiteX49" fmla="*/ 5006454 w 8044866"/>
              <a:gd name="connsiteY49" fmla="*/ 304903 h 6756503"/>
              <a:gd name="connsiteX50" fmla="*/ 5184254 w 8044866"/>
              <a:gd name="connsiteY50" fmla="*/ 406503 h 6756503"/>
              <a:gd name="connsiteX51" fmla="*/ 5196954 w 8044866"/>
              <a:gd name="connsiteY51" fmla="*/ 724003 h 6756503"/>
              <a:gd name="connsiteX52" fmla="*/ 5349354 w 8044866"/>
              <a:gd name="connsiteY52" fmla="*/ 901803 h 6756503"/>
              <a:gd name="connsiteX53" fmla="*/ 5209654 w 8044866"/>
              <a:gd name="connsiteY53" fmla="*/ 1371703 h 6756503"/>
              <a:gd name="connsiteX54" fmla="*/ 5019154 w 8044866"/>
              <a:gd name="connsiteY54" fmla="*/ 1879703 h 6756503"/>
              <a:gd name="connsiteX55" fmla="*/ 4892154 w 8044866"/>
              <a:gd name="connsiteY55" fmla="*/ 2159103 h 6756503"/>
              <a:gd name="connsiteX56" fmla="*/ 4765154 w 8044866"/>
              <a:gd name="connsiteY56" fmla="*/ 2425803 h 6756503"/>
              <a:gd name="connsiteX57" fmla="*/ 4854054 w 8044866"/>
              <a:gd name="connsiteY57" fmla="*/ 2514703 h 6756503"/>
              <a:gd name="connsiteX58" fmla="*/ 4993754 w 8044866"/>
              <a:gd name="connsiteY58" fmla="*/ 2222603 h 6756503"/>
              <a:gd name="connsiteX59" fmla="*/ 5158854 w 8044866"/>
              <a:gd name="connsiteY59" fmla="*/ 2235303 h 6756503"/>
              <a:gd name="connsiteX60" fmla="*/ 5298554 w 8044866"/>
              <a:gd name="connsiteY60" fmla="*/ 2121003 h 6756503"/>
              <a:gd name="connsiteX61" fmla="*/ 5450954 w 8044866"/>
              <a:gd name="connsiteY61" fmla="*/ 2171803 h 6756503"/>
              <a:gd name="connsiteX62" fmla="*/ 5501754 w 8044866"/>
              <a:gd name="connsiteY62" fmla="*/ 1968603 h 6756503"/>
              <a:gd name="connsiteX63" fmla="*/ 5743054 w 8044866"/>
              <a:gd name="connsiteY63" fmla="*/ 1816203 h 6756503"/>
              <a:gd name="connsiteX64" fmla="*/ 5971654 w 8044866"/>
              <a:gd name="connsiteY64" fmla="*/ 1562203 h 6756503"/>
              <a:gd name="connsiteX65" fmla="*/ 6212954 w 8044866"/>
              <a:gd name="connsiteY65" fmla="*/ 1498703 h 6756503"/>
              <a:gd name="connsiteX66" fmla="*/ 6390754 w 8044866"/>
              <a:gd name="connsiteY66" fmla="*/ 1359003 h 6756503"/>
              <a:gd name="connsiteX67" fmla="*/ 6530454 w 8044866"/>
              <a:gd name="connsiteY67" fmla="*/ 1270103 h 6756503"/>
              <a:gd name="connsiteX68" fmla="*/ 6670154 w 8044866"/>
              <a:gd name="connsiteY68" fmla="*/ 1193903 h 6756503"/>
              <a:gd name="connsiteX69" fmla="*/ 6886054 w 8044866"/>
              <a:gd name="connsiteY69" fmla="*/ 889103 h 6756503"/>
              <a:gd name="connsiteX70" fmla="*/ 7051154 w 8044866"/>
              <a:gd name="connsiteY70" fmla="*/ 863703 h 6756503"/>
              <a:gd name="connsiteX71" fmla="*/ 7089254 w 8044866"/>
              <a:gd name="connsiteY71" fmla="*/ 698603 h 6756503"/>
              <a:gd name="connsiteX72" fmla="*/ 7305154 w 8044866"/>
              <a:gd name="connsiteY72" fmla="*/ 698603 h 6756503"/>
              <a:gd name="connsiteX73" fmla="*/ 7419454 w 8044866"/>
              <a:gd name="connsiteY73" fmla="*/ 546203 h 6756503"/>
              <a:gd name="connsiteX74" fmla="*/ 7622654 w 8044866"/>
              <a:gd name="connsiteY74" fmla="*/ 330303 h 6756503"/>
              <a:gd name="connsiteX75" fmla="*/ 7749654 w 8044866"/>
              <a:gd name="connsiteY75" fmla="*/ 355703 h 6756503"/>
              <a:gd name="connsiteX76" fmla="*/ 8041754 w 8044866"/>
              <a:gd name="connsiteY76" fmla="*/ 609703 h 6756503"/>
              <a:gd name="connsiteX77" fmla="*/ 7902054 w 8044866"/>
              <a:gd name="connsiteY77" fmla="*/ 851003 h 6756503"/>
              <a:gd name="connsiteX78" fmla="*/ 7876654 w 8044866"/>
              <a:gd name="connsiteY78" fmla="*/ 1016103 h 6756503"/>
              <a:gd name="connsiteX79" fmla="*/ 7838554 w 8044866"/>
              <a:gd name="connsiteY79" fmla="*/ 1092303 h 6756503"/>
              <a:gd name="connsiteX80" fmla="*/ 7711554 w 8044866"/>
              <a:gd name="connsiteY80" fmla="*/ 1054203 h 6756503"/>
              <a:gd name="connsiteX81" fmla="*/ 7673454 w 8044866"/>
              <a:gd name="connsiteY81" fmla="*/ 1282803 h 6756503"/>
              <a:gd name="connsiteX82" fmla="*/ 7762354 w 8044866"/>
              <a:gd name="connsiteY82" fmla="*/ 1384403 h 6756503"/>
              <a:gd name="connsiteX83" fmla="*/ 7952854 w 8044866"/>
              <a:gd name="connsiteY83" fmla="*/ 1270103 h 6756503"/>
              <a:gd name="connsiteX84" fmla="*/ 7927454 w 8044866"/>
              <a:gd name="connsiteY84" fmla="*/ 1435203 h 6756503"/>
              <a:gd name="connsiteX85" fmla="*/ 7749654 w 8044866"/>
              <a:gd name="connsiteY85" fmla="*/ 1498703 h 6756503"/>
              <a:gd name="connsiteX86" fmla="*/ 7546454 w 8044866"/>
              <a:gd name="connsiteY86" fmla="*/ 1524103 h 6756503"/>
              <a:gd name="connsiteX87" fmla="*/ 7381354 w 8044866"/>
              <a:gd name="connsiteY87" fmla="*/ 1676503 h 6756503"/>
              <a:gd name="connsiteX88" fmla="*/ 7292454 w 8044866"/>
              <a:gd name="connsiteY88" fmla="*/ 1689203 h 6756503"/>
              <a:gd name="connsiteX89" fmla="*/ 7152754 w 8044866"/>
              <a:gd name="connsiteY89" fmla="*/ 1587603 h 6756503"/>
              <a:gd name="connsiteX90" fmla="*/ 7140054 w 8044866"/>
              <a:gd name="connsiteY90" fmla="*/ 1752703 h 6756503"/>
              <a:gd name="connsiteX91" fmla="*/ 7140054 w 8044866"/>
              <a:gd name="connsiteY91" fmla="*/ 1879703 h 6756503"/>
              <a:gd name="connsiteX92" fmla="*/ 6936854 w 8044866"/>
              <a:gd name="connsiteY92" fmla="*/ 1816203 h 6756503"/>
              <a:gd name="connsiteX93" fmla="*/ 6771754 w 8044866"/>
              <a:gd name="connsiteY93" fmla="*/ 1994003 h 6756503"/>
              <a:gd name="connsiteX94" fmla="*/ 6644754 w 8044866"/>
              <a:gd name="connsiteY94" fmla="*/ 2082903 h 6756503"/>
              <a:gd name="connsiteX95" fmla="*/ 6771754 w 8044866"/>
              <a:gd name="connsiteY95" fmla="*/ 2159103 h 6756503"/>
              <a:gd name="connsiteX96" fmla="*/ 6593954 w 8044866"/>
              <a:gd name="connsiteY96" fmla="*/ 2375003 h 6756503"/>
              <a:gd name="connsiteX97" fmla="*/ 6454254 w 8044866"/>
              <a:gd name="connsiteY97" fmla="*/ 2489303 h 6756503"/>
              <a:gd name="connsiteX98" fmla="*/ 6352654 w 8044866"/>
              <a:gd name="connsiteY98" fmla="*/ 2552803 h 6756503"/>
              <a:gd name="connsiteX99" fmla="*/ 5984354 w 8044866"/>
              <a:gd name="connsiteY99" fmla="*/ 2540103 h 6756503"/>
              <a:gd name="connsiteX100" fmla="*/ 5857354 w 8044866"/>
              <a:gd name="connsiteY100" fmla="*/ 2679803 h 6756503"/>
              <a:gd name="connsiteX101" fmla="*/ 5793854 w 8044866"/>
              <a:gd name="connsiteY101" fmla="*/ 2832203 h 6756503"/>
              <a:gd name="connsiteX102" fmla="*/ 5692254 w 8044866"/>
              <a:gd name="connsiteY102" fmla="*/ 3022703 h 6756503"/>
              <a:gd name="connsiteX103" fmla="*/ 5743054 w 8044866"/>
              <a:gd name="connsiteY103" fmla="*/ 3149703 h 6756503"/>
              <a:gd name="connsiteX104" fmla="*/ 5577954 w 8044866"/>
              <a:gd name="connsiteY104" fmla="*/ 3149703 h 6756503"/>
              <a:gd name="connsiteX105" fmla="*/ 5400154 w 8044866"/>
              <a:gd name="connsiteY105" fmla="*/ 3187803 h 6756503"/>
              <a:gd name="connsiteX106" fmla="*/ 5628754 w 8044866"/>
              <a:gd name="connsiteY106" fmla="*/ 3352903 h 6756503"/>
              <a:gd name="connsiteX107" fmla="*/ 5476354 w 8044866"/>
              <a:gd name="connsiteY107" fmla="*/ 3441803 h 6756503"/>
              <a:gd name="connsiteX108" fmla="*/ 5247754 w 8044866"/>
              <a:gd name="connsiteY108" fmla="*/ 3213203 h 6756503"/>
              <a:gd name="connsiteX109" fmla="*/ 4968354 w 8044866"/>
              <a:gd name="connsiteY109" fmla="*/ 3327503 h 6756503"/>
              <a:gd name="connsiteX110" fmla="*/ 4650854 w 8044866"/>
              <a:gd name="connsiteY110" fmla="*/ 3568803 h 6756503"/>
              <a:gd name="connsiteX111" fmla="*/ 4447654 w 8044866"/>
              <a:gd name="connsiteY111" fmla="*/ 3619603 h 6756503"/>
              <a:gd name="connsiteX112" fmla="*/ 4333354 w 8044866"/>
              <a:gd name="connsiteY112" fmla="*/ 3632303 h 6756503"/>
              <a:gd name="connsiteX113" fmla="*/ 4346054 w 8044866"/>
              <a:gd name="connsiteY113" fmla="*/ 3530703 h 6756503"/>
              <a:gd name="connsiteX114" fmla="*/ 4053954 w 8044866"/>
              <a:gd name="connsiteY114" fmla="*/ 3759303 h 6756503"/>
              <a:gd name="connsiteX115" fmla="*/ 3850754 w 8044866"/>
              <a:gd name="connsiteY115" fmla="*/ 3822803 h 6756503"/>
              <a:gd name="connsiteX116" fmla="*/ 3774554 w 8044866"/>
              <a:gd name="connsiteY116" fmla="*/ 3733903 h 6756503"/>
              <a:gd name="connsiteX117" fmla="*/ 3584054 w 8044866"/>
              <a:gd name="connsiteY117" fmla="*/ 3797403 h 6756503"/>
              <a:gd name="connsiteX118" fmla="*/ 3571354 w 8044866"/>
              <a:gd name="connsiteY118" fmla="*/ 3911703 h 6756503"/>
              <a:gd name="connsiteX119" fmla="*/ 3685654 w 8044866"/>
              <a:gd name="connsiteY119" fmla="*/ 3924403 h 6756503"/>
              <a:gd name="connsiteX120" fmla="*/ 3291954 w 8044866"/>
              <a:gd name="connsiteY120" fmla="*/ 4368903 h 6756503"/>
              <a:gd name="connsiteX121" fmla="*/ 3025254 w 8044866"/>
              <a:gd name="connsiteY121" fmla="*/ 4394303 h 6756503"/>
              <a:gd name="connsiteX122" fmla="*/ 3012554 w 8044866"/>
              <a:gd name="connsiteY122" fmla="*/ 4546703 h 6756503"/>
              <a:gd name="connsiteX123" fmla="*/ 2809354 w 8044866"/>
              <a:gd name="connsiteY123" fmla="*/ 4686403 h 6756503"/>
              <a:gd name="connsiteX124" fmla="*/ 2504554 w 8044866"/>
              <a:gd name="connsiteY124" fmla="*/ 4800703 h 6756503"/>
              <a:gd name="connsiteX125" fmla="*/ 2441054 w 8044866"/>
              <a:gd name="connsiteY125" fmla="*/ 4749903 h 6756503"/>
              <a:gd name="connsiteX126" fmla="*/ 2377554 w 8044866"/>
              <a:gd name="connsiteY126" fmla="*/ 4762603 h 6756503"/>
              <a:gd name="connsiteX127" fmla="*/ 2250554 w 8044866"/>
              <a:gd name="connsiteY127" fmla="*/ 4673703 h 6756503"/>
              <a:gd name="connsiteX128" fmla="*/ 2047354 w 8044866"/>
              <a:gd name="connsiteY128" fmla="*/ 4711803 h 6756503"/>
              <a:gd name="connsiteX129" fmla="*/ 1894954 w 8044866"/>
              <a:gd name="connsiteY129" fmla="*/ 4915003 h 6756503"/>
              <a:gd name="connsiteX130" fmla="*/ 1894954 w 8044866"/>
              <a:gd name="connsiteY130" fmla="*/ 5003903 h 6756503"/>
              <a:gd name="connsiteX131" fmla="*/ 1894954 w 8044866"/>
              <a:gd name="connsiteY131" fmla="*/ 5092803 h 6756503"/>
              <a:gd name="connsiteX132" fmla="*/ 1590154 w 8044866"/>
              <a:gd name="connsiteY132" fmla="*/ 5270603 h 6756503"/>
              <a:gd name="connsiteX133" fmla="*/ 1640954 w 8044866"/>
              <a:gd name="connsiteY133" fmla="*/ 5296003 h 6756503"/>
              <a:gd name="connsiteX134" fmla="*/ 1628254 w 8044866"/>
              <a:gd name="connsiteY134" fmla="*/ 5372203 h 6756503"/>
              <a:gd name="connsiteX135" fmla="*/ 1463154 w 8044866"/>
              <a:gd name="connsiteY135" fmla="*/ 5461103 h 6756503"/>
              <a:gd name="connsiteX136" fmla="*/ 1348854 w 8044866"/>
              <a:gd name="connsiteY136" fmla="*/ 5550003 h 6756503"/>
              <a:gd name="connsiteX137" fmla="*/ 1120254 w 8044866"/>
              <a:gd name="connsiteY137" fmla="*/ 5575403 h 6756503"/>
              <a:gd name="connsiteX138" fmla="*/ 1005954 w 8044866"/>
              <a:gd name="connsiteY138" fmla="*/ 5715103 h 6756503"/>
              <a:gd name="connsiteX139" fmla="*/ 1005954 w 8044866"/>
              <a:gd name="connsiteY139" fmla="*/ 5778603 h 6756503"/>
              <a:gd name="connsiteX140" fmla="*/ 1044054 w 8044866"/>
              <a:gd name="connsiteY140" fmla="*/ 5842103 h 6756503"/>
              <a:gd name="connsiteX141" fmla="*/ 1171054 w 8044866"/>
              <a:gd name="connsiteY141" fmla="*/ 5829403 h 6756503"/>
              <a:gd name="connsiteX142" fmla="*/ 1056754 w 8044866"/>
              <a:gd name="connsiteY142" fmla="*/ 6083403 h 6756503"/>
              <a:gd name="connsiteX143" fmla="*/ 1044054 w 8044866"/>
              <a:gd name="connsiteY143" fmla="*/ 6261203 h 6756503"/>
              <a:gd name="connsiteX144" fmla="*/ 853554 w 8044866"/>
              <a:gd name="connsiteY144" fmla="*/ 6756503 h 6756503"/>
              <a:gd name="connsiteX145" fmla="*/ 853554 w 8044866"/>
              <a:gd name="connsiteY145" fmla="*/ 6756503 h 6756503"/>
              <a:gd name="connsiteX0" fmla="*/ 53454 w 8044866"/>
              <a:gd name="connsiteY0" fmla="*/ 6400903 h 6756503"/>
              <a:gd name="connsiteX1" fmla="*/ 167754 w 8044866"/>
              <a:gd name="connsiteY1" fmla="*/ 6261203 h 6756503"/>
              <a:gd name="connsiteX2" fmla="*/ 66154 w 8044866"/>
              <a:gd name="connsiteY2" fmla="*/ 6159603 h 6756503"/>
              <a:gd name="connsiteX3" fmla="*/ 2654 w 8044866"/>
              <a:gd name="connsiteY3" fmla="*/ 6019903 h 6756503"/>
              <a:gd name="connsiteX4" fmla="*/ 155054 w 8044866"/>
              <a:gd name="connsiteY4" fmla="*/ 6045303 h 6756503"/>
              <a:gd name="connsiteX5" fmla="*/ 282054 w 8044866"/>
              <a:gd name="connsiteY5" fmla="*/ 6007203 h 6756503"/>
              <a:gd name="connsiteX6" fmla="*/ 205854 w 8044866"/>
              <a:gd name="connsiteY6" fmla="*/ 5867503 h 6756503"/>
              <a:gd name="connsiteX7" fmla="*/ 243954 w 8044866"/>
              <a:gd name="connsiteY7" fmla="*/ 5778603 h 6756503"/>
              <a:gd name="connsiteX8" fmla="*/ 294754 w 8044866"/>
              <a:gd name="connsiteY8" fmla="*/ 5778603 h 6756503"/>
              <a:gd name="connsiteX9" fmla="*/ 307454 w 8044866"/>
              <a:gd name="connsiteY9" fmla="*/ 5664303 h 6756503"/>
              <a:gd name="connsiteX10" fmla="*/ 370954 w 8044866"/>
              <a:gd name="connsiteY10" fmla="*/ 5550003 h 6756503"/>
              <a:gd name="connsiteX11" fmla="*/ 459854 w 8044866"/>
              <a:gd name="connsiteY11" fmla="*/ 5448403 h 6756503"/>
              <a:gd name="connsiteX12" fmla="*/ 574154 w 8044866"/>
              <a:gd name="connsiteY12" fmla="*/ 5537303 h 6756503"/>
              <a:gd name="connsiteX13" fmla="*/ 675754 w 8044866"/>
              <a:gd name="connsiteY13" fmla="*/ 5410303 h 6756503"/>
              <a:gd name="connsiteX14" fmla="*/ 828154 w 8044866"/>
              <a:gd name="connsiteY14" fmla="*/ 5105503 h 6756503"/>
              <a:gd name="connsiteX15" fmla="*/ 802754 w 8044866"/>
              <a:gd name="connsiteY15" fmla="*/ 5042003 h 6756503"/>
              <a:gd name="connsiteX16" fmla="*/ 955154 w 8044866"/>
              <a:gd name="connsiteY16" fmla="*/ 4991203 h 6756503"/>
              <a:gd name="connsiteX17" fmla="*/ 1056754 w 8044866"/>
              <a:gd name="connsiteY17" fmla="*/ 4711803 h 6756503"/>
              <a:gd name="connsiteX18" fmla="*/ 1107554 w 8044866"/>
              <a:gd name="connsiteY18" fmla="*/ 4584803 h 6756503"/>
              <a:gd name="connsiteX19" fmla="*/ 1386954 w 8044866"/>
              <a:gd name="connsiteY19" fmla="*/ 4534003 h 6756503"/>
              <a:gd name="connsiteX20" fmla="*/ 1666354 w 8044866"/>
              <a:gd name="connsiteY20" fmla="*/ 4534003 h 6756503"/>
              <a:gd name="connsiteX21" fmla="*/ 1564754 w 8044866"/>
              <a:gd name="connsiteY21" fmla="*/ 4407003 h 6756503"/>
              <a:gd name="connsiteX22" fmla="*/ 1552054 w 8044866"/>
              <a:gd name="connsiteY22" fmla="*/ 4267303 h 6756503"/>
              <a:gd name="connsiteX23" fmla="*/ 1552054 w 8044866"/>
              <a:gd name="connsiteY23" fmla="*/ 4165703 h 6756503"/>
              <a:gd name="connsiteX24" fmla="*/ 1691754 w 8044866"/>
              <a:gd name="connsiteY24" fmla="*/ 3924403 h 6756503"/>
              <a:gd name="connsiteX25" fmla="*/ 1615554 w 8044866"/>
              <a:gd name="connsiteY25" fmla="*/ 3772003 h 6756503"/>
              <a:gd name="connsiteX26" fmla="*/ 1437754 w 8044866"/>
              <a:gd name="connsiteY26" fmla="*/ 3835503 h 6756503"/>
              <a:gd name="connsiteX27" fmla="*/ 1234554 w 8044866"/>
              <a:gd name="connsiteY27" fmla="*/ 3835503 h 6756503"/>
              <a:gd name="connsiteX28" fmla="*/ 1171054 w 8044866"/>
              <a:gd name="connsiteY28" fmla="*/ 3581503 h 6756503"/>
              <a:gd name="connsiteX29" fmla="*/ 1361554 w 8044866"/>
              <a:gd name="connsiteY29" fmla="*/ 3289403 h 6756503"/>
              <a:gd name="connsiteX30" fmla="*/ 1628254 w 8044866"/>
              <a:gd name="connsiteY30" fmla="*/ 2984603 h 6756503"/>
              <a:gd name="connsiteX31" fmla="*/ 1513954 w 8044866"/>
              <a:gd name="connsiteY31" fmla="*/ 2730603 h 6756503"/>
              <a:gd name="connsiteX32" fmla="*/ 1463154 w 8044866"/>
              <a:gd name="connsiteY32" fmla="*/ 2451203 h 6756503"/>
              <a:gd name="connsiteX33" fmla="*/ 1552054 w 8044866"/>
              <a:gd name="connsiteY33" fmla="*/ 1968603 h 6756503"/>
              <a:gd name="connsiteX34" fmla="*/ 1806054 w 8044866"/>
              <a:gd name="connsiteY34" fmla="*/ 1714603 h 6756503"/>
              <a:gd name="connsiteX35" fmla="*/ 1856854 w 8044866"/>
              <a:gd name="connsiteY35" fmla="*/ 1625703 h 6756503"/>
              <a:gd name="connsiteX36" fmla="*/ 2034654 w 8044866"/>
              <a:gd name="connsiteY36" fmla="*/ 1625703 h 6756503"/>
              <a:gd name="connsiteX37" fmla="*/ 2148954 w 8044866"/>
              <a:gd name="connsiteY37" fmla="*/ 1486003 h 6756503"/>
              <a:gd name="connsiteX38" fmla="*/ 2161654 w 8044866"/>
              <a:gd name="connsiteY38" fmla="*/ 1333603 h 6756503"/>
              <a:gd name="connsiteX39" fmla="*/ 2441054 w 8044866"/>
              <a:gd name="connsiteY39" fmla="*/ 1219303 h 6756503"/>
              <a:gd name="connsiteX40" fmla="*/ 2936354 w 8044866"/>
              <a:gd name="connsiteY40" fmla="*/ 800203 h 6756503"/>
              <a:gd name="connsiteX41" fmla="*/ 3215754 w 8044866"/>
              <a:gd name="connsiteY41" fmla="*/ 736703 h 6756503"/>
              <a:gd name="connsiteX42" fmla="*/ 3431654 w 8044866"/>
              <a:gd name="connsiteY42" fmla="*/ 546203 h 6756503"/>
              <a:gd name="connsiteX43" fmla="*/ 3495154 w 8044866"/>
              <a:gd name="connsiteY43" fmla="*/ 292203 h 6756503"/>
              <a:gd name="connsiteX44" fmla="*/ 3469754 w 8044866"/>
              <a:gd name="connsiteY44" fmla="*/ 177903 h 6756503"/>
              <a:gd name="connsiteX45" fmla="*/ 3774554 w 8044866"/>
              <a:gd name="connsiteY45" fmla="*/ 152503 h 6756503"/>
              <a:gd name="connsiteX46" fmla="*/ 4193654 w 8044866"/>
              <a:gd name="connsiteY46" fmla="*/ 103 h 6756503"/>
              <a:gd name="connsiteX47" fmla="*/ 4358754 w 8044866"/>
              <a:gd name="connsiteY47" fmla="*/ 177903 h 6756503"/>
              <a:gd name="connsiteX48" fmla="*/ 4650854 w 8044866"/>
              <a:gd name="connsiteY48" fmla="*/ 241403 h 6756503"/>
              <a:gd name="connsiteX49" fmla="*/ 5006454 w 8044866"/>
              <a:gd name="connsiteY49" fmla="*/ 304903 h 6756503"/>
              <a:gd name="connsiteX50" fmla="*/ 5184254 w 8044866"/>
              <a:gd name="connsiteY50" fmla="*/ 406503 h 6756503"/>
              <a:gd name="connsiteX51" fmla="*/ 5196954 w 8044866"/>
              <a:gd name="connsiteY51" fmla="*/ 724003 h 6756503"/>
              <a:gd name="connsiteX52" fmla="*/ 5349354 w 8044866"/>
              <a:gd name="connsiteY52" fmla="*/ 901803 h 6756503"/>
              <a:gd name="connsiteX53" fmla="*/ 5209654 w 8044866"/>
              <a:gd name="connsiteY53" fmla="*/ 1371703 h 6756503"/>
              <a:gd name="connsiteX54" fmla="*/ 5019154 w 8044866"/>
              <a:gd name="connsiteY54" fmla="*/ 1879703 h 6756503"/>
              <a:gd name="connsiteX55" fmla="*/ 4892154 w 8044866"/>
              <a:gd name="connsiteY55" fmla="*/ 2159103 h 6756503"/>
              <a:gd name="connsiteX56" fmla="*/ 4765154 w 8044866"/>
              <a:gd name="connsiteY56" fmla="*/ 2425803 h 6756503"/>
              <a:gd name="connsiteX57" fmla="*/ 4854054 w 8044866"/>
              <a:gd name="connsiteY57" fmla="*/ 2514703 h 6756503"/>
              <a:gd name="connsiteX58" fmla="*/ 4993754 w 8044866"/>
              <a:gd name="connsiteY58" fmla="*/ 2222603 h 6756503"/>
              <a:gd name="connsiteX59" fmla="*/ 5158854 w 8044866"/>
              <a:gd name="connsiteY59" fmla="*/ 2235303 h 6756503"/>
              <a:gd name="connsiteX60" fmla="*/ 5298554 w 8044866"/>
              <a:gd name="connsiteY60" fmla="*/ 2121003 h 6756503"/>
              <a:gd name="connsiteX61" fmla="*/ 5450954 w 8044866"/>
              <a:gd name="connsiteY61" fmla="*/ 2171803 h 6756503"/>
              <a:gd name="connsiteX62" fmla="*/ 5501754 w 8044866"/>
              <a:gd name="connsiteY62" fmla="*/ 1968603 h 6756503"/>
              <a:gd name="connsiteX63" fmla="*/ 5743054 w 8044866"/>
              <a:gd name="connsiteY63" fmla="*/ 1816203 h 6756503"/>
              <a:gd name="connsiteX64" fmla="*/ 5971654 w 8044866"/>
              <a:gd name="connsiteY64" fmla="*/ 1562203 h 6756503"/>
              <a:gd name="connsiteX65" fmla="*/ 6212954 w 8044866"/>
              <a:gd name="connsiteY65" fmla="*/ 1498703 h 6756503"/>
              <a:gd name="connsiteX66" fmla="*/ 6390754 w 8044866"/>
              <a:gd name="connsiteY66" fmla="*/ 1359003 h 6756503"/>
              <a:gd name="connsiteX67" fmla="*/ 6530454 w 8044866"/>
              <a:gd name="connsiteY67" fmla="*/ 1270103 h 6756503"/>
              <a:gd name="connsiteX68" fmla="*/ 6670154 w 8044866"/>
              <a:gd name="connsiteY68" fmla="*/ 1193903 h 6756503"/>
              <a:gd name="connsiteX69" fmla="*/ 6886054 w 8044866"/>
              <a:gd name="connsiteY69" fmla="*/ 889103 h 6756503"/>
              <a:gd name="connsiteX70" fmla="*/ 7051154 w 8044866"/>
              <a:gd name="connsiteY70" fmla="*/ 863703 h 6756503"/>
              <a:gd name="connsiteX71" fmla="*/ 7089254 w 8044866"/>
              <a:gd name="connsiteY71" fmla="*/ 698603 h 6756503"/>
              <a:gd name="connsiteX72" fmla="*/ 7305154 w 8044866"/>
              <a:gd name="connsiteY72" fmla="*/ 698603 h 6756503"/>
              <a:gd name="connsiteX73" fmla="*/ 7419454 w 8044866"/>
              <a:gd name="connsiteY73" fmla="*/ 546203 h 6756503"/>
              <a:gd name="connsiteX74" fmla="*/ 7622654 w 8044866"/>
              <a:gd name="connsiteY74" fmla="*/ 330303 h 6756503"/>
              <a:gd name="connsiteX75" fmla="*/ 7749654 w 8044866"/>
              <a:gd name="connsiteY75" fmla="*/ 355703 h 6756503"/>
              <a:gd name="connsiteX76" fmla="*/ 8041754 w 8044866"/>
              <a:gd name="connsiteY76" fmla="*/ 609703 h 6756503"/>
              <a:gd name="connsiteX77" fmla="*/ 7902054 w 8044866"/>
              <a:gd name="connsiteY77" fmla="*/ 851003 h 6756503"/>
              <a:gd name="connsiteX78" fmla="*/ 7876654 w 8044866"/>
              <a:gd name="connsiteY78" fmla="*/ 1016103 h 6756503"/>
              <a:gd name="connsiteX79" fmla="*/ 7838554 w 8044866"/>
              <a:gd name="connsiteY79" fmla="*/ 1092303 h 6756503"/>
              <a:gd name="connsiteX80" fmla="*/ 7711554 w 8044866"/>
              <a:gd name="connsiteY80" fmla="*/ 1054203 h 6756503"/>
              <a:gd name="connsiteX81" fmla="*/ 7673454 w 8044866"/>
              <a:gd name="connsiteY81" fmla="*/ 1282803 h 6756503"/>
              <a:gd name="connsiteX82" fmla="*/ 7762354 w 8044866"/>
              <a:gd name="connsiteY82" fmla="*/ 1384403 h 6756503"/>
              <a:gd name="connsiteX83" fmla="*/ 7952854 w 8044866"/>
              <a:gd name="connsiteY83" fmla="*/ 1270103 h 6756503"/>
              <a:gd name="connsiteX84" fmla="*/ 7927454 w 8044866"/>
              <a:gd name="connsiteY84" fmla="*/ 1435203 h 6756503"/>
              <a:gd name="connsiteX85" fmla="*/ 7749654 w 8044866"/>
              <a:gd name="connsiteY85" fmla="*/ 1498703 h 6756503"/>
              <a:gd name="connsiteX86" fmla="*/ 7546454 w 8044866"/>
              <a:gd name="connsiteY86" fmla="*/ 1524103 h 6756503"/>
              <a:gd name="connsiteX87" fmla="*/ 7381354 w 8044866"/>
              <a:gd name="connsiteY87" fmla="*/ 1676503 h 6756503"/>
              <a:gd name="connsiteX88" fmla="*/ 7292454 w 8044866"/>
              <a:gd name="connsiteY88" fmla="*/ 1689203 h 6756503"/>
              <a:gd name="connsiteX89" fmla="*/ 7152754 w 8044866"/>
              <a:gd name="connsiteY89" fmla="*/ 1587603 h 6756503"/>
              <a:gd name="connsiteX90" fmla="*/ 7140054 w 8044866"/>
              <a:gd name="connsiteY90" fmla="*/ 1752703 h 6756503"/>
              <a:gd name="connsiteX91" fmla="*/ 7140054 w 8044866"/>
              <a:gd name="connsiteY91" fmla="*/ 1879703 h 6756503"/>
              <a:gd name="connsiteX92" fmla="*/ 6936854 w 8044866"/>
              <a:gd name="connsiteY92" fmla="*/ 1816203 h 6756503"/>
              <a:gd name="connsiteX93" fmla="*/ 6771754 w 8044866"/>
              <a:gd name="connsiteY93" fmla="*/ 1994003 h 6756503"/>
              <a:gd name="connsiteX94" fmla="*/ 6644754 w 8044866"/>
              <a:gd name="connsiteY94" fmla="*/ 2082903 h 6756503"/>
              <a:gd name="connsiteX95" fmla="*/ 6771754 w 8044866"/>
              <a:gd name="connsiteY95" fmla="*/ 2159103 h 6756503"/>
              <a:gd name="connsiteX96" fmla="*/ 6593954 w 8044866"/>
              <a:gd name="connsiteY96" fmla="*/ 2375003 h 6756503"/>
              <a:gd name="connsiteX97" fmla="*/ 6454254 w 8044866"/>
              <a:gd name="connsiteY97" fmla="*/ 2489303 h 6756503"/>
              <a:gd name="connsiteX98" fmla="*/ 6352654 w 8044866"/>
              <a:gd name="connsiteY98" fmla="*/ 2552803 h 6756503"/>
              <a:gd name="connsiteX99" fmla="*/ 5984354 w 8044866"/>
              <a:gd name="connsiteY99" fmla="*/ 2540103 h 6756503"/>
              <a:gd name="connsiteX100" fmla="*/ 5857354 w 8044866"/>
              <a:gd name="connsiteY100" fmla="*/ 2679803 h 6756503"/>
              <a:gd name="connsiteX101" fmla="*/ 5793854 w 8044866"/>
              <a:gd name="connsiteY101" fmla="*/ 2832203 h 6756503"/>
              <a:gd name="connsiteX102" fmla="*/ 5692254 w 8044866"/>
              <a:gd name="connsiteY102" fmla="*/ 3022703 h 6756503"/>
              <a:gd name="connsiteX103" fmla="*/ 5743054 w 8044866"/>
              <a:gd name="connsiteY103" fmla="*/ 3149703 h 6756503"/>
              <a:gd name="connsiteX104" fmla="*/ 5577954 w 8044866"/>
              <a:gd name="connsiteY104" fmla="*/ 3149703 h 6756503"/>
              <a:gd name="connsiteX105" fmla="*/ 5400154 w 8044866"/>
              <a:gd name="connsiteY105" fmla="*/ 3187803 h 6756503"/>
              <a:gd name="connsiteX106" fmla="*/ 5628754 w 8044866"/>
              <a:gd name="connsiteY106" fmla="*/ 3352903 h 6756503"/>
              <a:gd name="connsiteX107" fmla="*/ 5476354 w 8044866"/>
              <a:gd name="connsiteY107" fmla="*/ 3441803 h 6756503"/>
              <a:gd name="connsiteX108" fmla="*/ 5247754 w 8044866"/>
              <a:gd name="connsiteY108" fmla="*/ 3213203 h 6756503"/>
              <a:gd name="connsiteX109" fmla="*/ 4968354 w 8044866"/>
              <a:gd name="connsiteY109" fmla="*/ 3327503 h 6756503"/>
              <a:gd name="connsiteX110" fmla="*/ 4650854 w 8044866"/>
              <a:gd name="connsiteY110" fmla="*/ 3568803 h 6756503"/>
              <a:gd name="connsiteX111" fmla="*/ 4447654 w 8044866"/>
              <a:gd name="connsiteY111" fmla="*/ 3619603 h 6756503"/>
              <a:gd name="connsiteX112" fmla="*/ 4333354 w 8044866"/>
              <a:gd name="connsiteY112" fmla="*/ 3632303 h 6756503"/>
              <a:gd name="connsiteX113" fmla="*/ 4346054 w 8044866"/>
              <a:gd name="connsiteY113" fmla="*/ 3530703 h 6756503"/>
              <a:gd name="connsiteX114" fmla="*/ 4053954 w 8044866"/>
              <a:gd name="connsiteY114" fmla="*/ 3759303 h 6756503"/>
              <a:gd name="connsiteX115" fmla="*/ 3850754 w 8044866"/>
              <a:gd name="connsiteY115" fmla="*/ 3822803 h 6756503"/>
              <a:gd name="connsiteX116" fmla="*/ 3774554 w 8044866"/>
              <a:gd name="connsiteY116" fmla="*/ 3733903 h 6756503"/>
              <a:gd name="connsiteX117" fmla="*/ 3584054 w 8044866"/>
              <a:gd name="connsiteY117" fmla="*/ 3797403 h 6756503"/>
              <a:gd name="connsiteX118" fmla="*/ 3571354 w 8044866"/>
              <a:gd name="connsiteY118" fmla="*/ 3911703 h 6756503"/>
              <a:gd name="connsiteX119" fmla="*/ 3685654 w 8044866"/>
              <a:gd name="connsiteY119" fmla="*/ 3924403 h 6756503"/>
              <a:gd name="connsiteX120" fmla="*/ 3291954 w 8044866"/>
              <a:gd name="connsiteY120" fmla="*/ 4368903 h 6756503"/>
              <a:gd name="connsiteX121" fmla="*/ 3025254 w 8044866"/>
              <a:gd name="connsiteY121" fmla="*/ 4394303 h 6756503"/>
              <a:gd name="connsiteX122" fmla="*/ 3012554 w 8044866"/>
              <a:gd name="connsiteY122" fmla="*/ 4546703 h 6756503"/>
              <a:gd name="connsiteX123" fmla="*/ 2809354 w 8044866"/>
              <a:gd name="connsiteY123" fmla="*/ 4686403 h 6756503"/>
              <a:gd name="connsiteX124" fmla="*/ 2504554 w 8044866"/>
              <a:gd name="connsiteY124" fmla="*/ 4800703 h 6756503"/>
              <a:gd name="connsiteX125" fmla="*/ 2441054 w 8044866"/>
              <a:gd name="connsiteY125" fmla="*/ 4749903 h 6756503"/>
              <a:gd name="connsiteX126" fmla="*/ 2377554 w 8044866"/>
              <a:gd name="connsiteY126" fmla="*/ 4762603 h 6756503"/>
              <a:gd name="connsiteX127" fmla="*/ 2250554 w 8044866"/>
              <a:gd name="connsiteY127" fmla="*/ 4673703 h 6756503"/>
              <a:gd name="connsiteX128" fmla="*/ 2047354 w 8044866"/>
              <a:gd name="connsiteY128" fmla="*/ 4711803 h 6756503"/>
              <a:gd name="connsiteX129" fmla="*/ 1894954 w 8044866"/>
              <a:gd name="connsiteY129" fmla="*/ 4915003 h 6756503"/>
              <a:gd name="connsiteX130" fmla="*/ 1894954 w 8044866"/>
              <a:gd name="connsiteY130" fmla="*/ 5003903 h 6756503"/>
              <a:gd name="connsiteX131" fmla="*/ 1894954 w 8044866"/>
              <a:gd name="connsiteY131" fmla="*/ 5092803 h 6756503"/>
              <a:gd name="connsiteX132" fmla="*/ 1590154 w 8044866"/>
              <a:gd name="connsiteY132" fmla="*/ 5270603 h 6756503"/>
              <a:gd name="connsiteX133" fmla="*/ 1640954 w 8044866"/>
              <a:gd name="connsiteY133" fmla="*/ 5296003 h 6756503"/>
              <a:gd name="connsiteX134" fmla="*/ 1628254 w 8044866"/>
              <a:gd name="connsiteY134" fmla="*/ 5372203 h 6756503"/>
              <a:gd name="connsiteX135" fmla="*/ 1463154 w 8044866"/>
              <a:gd name="connsiteY135" fmla="*/ 5461103 h 6756503"/>
              <a:gd name="connsiteX136" fmla="*/ 1348854 w 8044866"/>
              <a:gd name="connsiteY136" fmla="*/ 5550003 h 6756503"/>
              <a:gd name="connsiteX137" fmla="*/ 1120254 w 8044866"/>
              <a:gd name="connsiteY137" fmla="*/ 5575403 h 6756503"/>
              <a:gd name="connsiteX138" fmla="*/ 1005954 w 8044866"/>
              <a:gd name="connsiteY138" fmla="*/ 5715103 h 6756503"/>
              <a:gd name="connsiteX139" fmla="*/ 1005954 w 8044866"/>
              <a:gd name="connsiteY139" fmla="*/ 5778603 h 6756503"/>
              <a:gd name="connsiteX140" fmla="*/ 1044054 w 8044866"/>
              <a:gd name="connsiteY140" fmla="*/ 5842103 h 6756503"/>
              <a:gd name="connsiteX141" fmla="*/ 1171054 w 8044866"/>
              <a:gd name="connsiteY141" fmla="*/ 5829403 h 6756503"/>
              <a:gd name="connsiteX142" fmla="*/ 1056754 w 8044866"/>
              <a:gd name="connsiteY142" fmla="*/ 6083403 h 6756503"/>
              <a:gd name="connsiteX143" fmla="*/ 1044054 w 8044866"/>
              <a:gd name="connsiteY143" fmla="*/ 6261203 h 6756503"/>
              <a:gd name="connsiteX144" fmla="*/ 853554 w 8044866"/>
              <a:gd name="connsiteY144" fmla="*/ 6756503 h 6756503"/>
              <a:gd name="connsiteX145" fmla="*/ 853554 w 8044866"/>
              <a:gd name="connsiteY145" fmla="*/ 6756503 h 6756503"/>
              <a:gd name="connsiteX146" fmla="*/ 53454 w 8044866"/>
              <a:gd name="connsiteY146" fmla="*/ 6400903 h 6756503"/>
              <a:gd name="connsiteX0" fmla="*/ 53454 w 8044866"/>
              <a:gd name="connsiteY0" fmla="*/ 6400903 h 6793191"/>
              <a:gd name="connsiteX1" fmla="*/ 167754 w 8044866"/>
              <a:gd name="connsiteY1" fmla="*/ 6261203 h 6793191"/>
              <a:gd name="connsiteX2" fmla="*/ 66154 w 8044866"/>
              <a:gd name="connsiteY2" fmla="*/ 6159603 h 6793191"/>
              <a:gd name="connsiteX3" fmla="*/ 2654 w 8044866"/>
              <a:gd name="connsiteY3" fmla="*/ 6019903 h 6793191"/>
              <a:gd name="connsiteX4" fmla="*/ 155054 w 8044866"/>
              <a:gd name="connsiteY4" fmla="*/ 6045303 h 6793191"/>
              <a:gd name="connsiteX5" fmla="*/ 282054 w 8044866"/>
              <a:gd name="connsiteY5" fmla="*/ 6007203 h 6793191"/>
              <a:gd name="connsiteX6" fmla="*/ 205854 w 8044866"/>
              <a:gd name="connsiteY6" fmla="*/ 5867503 h 6793191"/>
              <a:gd name="connsiteX7" fmla="*/ 243954 w 8044866"/>
              <a:gd name="connsiteY7" fmla="*/ 5778603 h 6793191"/>
              <a:gd name="connsiteX8" fmla="*/ 294754 w 8044866"/>
              <a:gd name="connsiteY8" fmla="*/ 5778603 h 6793191"/>
              <a:gd name="connsiteX9" fmla="*/ 307454 w 8044866"/>
              <a:gd name="connsiteY9" fmla="*/ 5664303 h 6793191"/>
              <a:gd name="connsiteX10" fmla="*/ 370954 w 8044866"/>
              <a:gd name="connsiteY10" fmla="*/ 5550003 h 6793191"/>
              <a:gd name="connsiteX11" fmla="*/ 459854 w 8044866"/>
              <a:gd name="connsiteY11" fmla="*/ 5448403 h 6793191"/>
              <a:gd name="connsiteX12" fmla="*/ 574154 w 8044866"/>
              <a:gd name="connsiteY12" fmla="*/ 5537303 h 6793191"/>
              <a:gd name="connsiteX13" fmla="*/ 675754 w 8044866"/>
              <a:gd name="connsiteY13" fmla="*/ 5410303 h 6793191"/>
              <a:gd name="connsiteX14" fmla="*/ 828154 w 8044866"/>
              <a:gd name="connsiteY14" fmla="*/ 5105503 h 6793191"/>
              <a:gd name="connsiteX15" fmla="*/ 802754 w 8044866"/>
              <a:gd name="connsiteY15" fmla="*/ 5042003 h 6793191"/>
              <a:gd name="connsiteX16" fmla="*/ 955154 w 8044866"/>
              <a:gd name="connsiteY16" fmla="*/ 4991203 h 6793191"/>
              <a:gd name="connsiteX17" fmla="*/ 1056754 w 8044866"/>
              <a:gd name="connsiteY17" fmla="*/ 4711803 h 6793191"/>
              <a:gd name="connsiteX18" fmla="*/ 1107554 w 8044866"/>
              <a:gd name="connsiteY18" fmla="*/ 4584803 h 6793191"/>
              <a:gd name="connsiteX19" fmla="*/ 1386954 w 8044866"/>
              <a:gd name="connsiteY19" fmla="*/ 4534003 h 6793191"/>
              <a:gd name="connsiteX20" fmla="*/ 1666354 w 8044866"/>
              <a:gd name="connsiteY20" fmla="*/ 4534003 h 6793191"/>
              <a:gd name="connsiteX21" fmla="*/ 1564754 w 8044866"/>
              <a:gd name="connsiteY21" fmla="*/ 4407003 h 6793191"/>
              <a:gd name="connsiteX22" fmla="*/ 1552054 w 8044866"/>
              <a:gd name="connsiteY22" fmla="*/ 4267303 h 6793191"/>
              <a:gd name="connsiteX23" fmla="*/ 1552054 w 8044866"/>
              <a:gd name="connsiteY23" fmla="*/ 4165703 h 6793191"/>
              <a:gd name="connsiteX24" fmla="*/ 1691754 w 8044866"/>
              <a:gd name="connsiteY24" fmla="*/ 3924403 h 6793191"/>
              <a:gd name="connsiteX25" fmla="*/ 1615554 w 8044866"/>
              <a:gd name="connsiteY25" fmla="*/ 3772003 h 6793191"/>
              <a:gd name="connsiteX26" fmla="*/ 1437754 w 8044866"/>
              <a:gd name="connsiteY26" fmla="*/ 3835503 h 6793191"/>
              <a:gd name="connsiteX27" fmla="*/ 1234554 w 8044866"/>
              <a:gd name="connsiteY27" fmla="*/ 3835503 h 6793191"/>
              <a:gd name="connsiteX28" fmla="*/ 1171054 w 8044866"/>
              <a:gd name="connsiteY28" fmla="*/ 3581503 h 6793191"/>
              <a:gd name="connsiteX29" fmla="*/ 1361554 w 8044866"/>
              <a:gd name="connsiteY29" fmla="*/ 3289403 h 6793191"/>
              <a:gd name="connsiteX30" fmla="*/ 1628254 w 8044866"/>
              <a:gd name="connsiteY30" fmla="*/ 2984603 h 6793191"/>
              <a:gd name="connsiteX31" fmla="*/ 1513954 w 8044866"/>
              <a:gd name="connsiteY31" fmla="*/ 2730603 h 6793191"/>
              <a:gd name="connsiteX32" fmla="*/ 1463154 w 8044866"/>
              <a:gd name="connsiteY32" fmla="*/ 2451203 h 6793191"/>
              <a:gd name="connsiteX33" fmla="*/ 1552054 w 8044866"/>
              <a:gd name="connsiteY33" fmla="*/ 1968603 h 6793191"/>
              <a:gd name="connsiteX34" fmla="*/ 1806054 w 8044866"/>
              <a:gd name="connsiteY34" fmla="*/ 1714603 h 6793191"/>
              <a:gd name="connsiteX35" fmla="*/ 1856854 w 8044866"/>
              <a:gd name="connsiteY35" fmla="*/ 1625703 h 6793191"/>
              <a:gd name="connsiteX36" fmla="*/ 2034654 w 8044866"/>
              <a:gd name="connsiteY36" fmla="*/ 1625703 h 6793191"/>
              <a:gd name="connsiteX37" fmla="*/ 2148954 w 8044866"/>
              <a:gd name="connsiteY37" fmla="*/ 1486003 h 6793191"/>
              <a:gd name="connsiteX38" fmla="*/ 2161654 w 8044866"/>
              <a:gd name="connsiteY38" fmla="*/ 1333603 h 6793191"/>
              <a:gd name="connsiteX39" fmla="*/ 2441054 w 8044866"/>
              <a:gd name="connsiteY39" fmla="*/ 1219303 h 6793191"/>
              <a:gd name="connsiteX40" fmla="*/ 2936354 w 8044866"/>
              <a:gd name="connsiteY40" fmla="*/ 800203 h 6793191"/>
              <a:gd name="connsiteX41" fmla="*/ 3215754 w 8044866"/>
              <a:gd name="connsiteY41" fmla="*/ 736703 h 6793191"/>
              <a:gd name="connsiteX42" fmla="*/ 3431654 w 8044866"/>
              <a:gd name="connsiteY42" fmla="*/ 546203 h 6793191"/>
              <a:gd name="connsiteX43" fmla="*/ 3495154 w 8044866"/>
              <a:gd name="connsiteY43" fmla="*/ 292203 h 6793191"/>
              <a:gd name="connsiteX44" fmla="*/ 3469754 w 8044866"/>
              <a:gd name="connsiteY44" fmla="*/ 177903 h 6793191"/>
              <a:gd name="connsiteX45" fmla="*/ 3774554 w 8044866"/>
              <a:gd name="connsiteY45" fmla="*/ 152503 h 6793191"/>
              <a:gd name="connsiteX46" fmla="*/ 4193654 w 8044866"/>
              <a:gd name="connsiteY46" fmla="*/ 103 h 6793191"/>
              <a:gd name="connsiteX47" fmla="*/ 4358754 w 8044866"/>
              <a:gd name="connsiteY47" fmla="*/ 177903 h 6793191"/>
              <a:gd name="connsiteX48" fmla="*/ 4650854 w 8044866"/>
              <a:gd name="connsiteY48" fmla="*/ 241403 h 6793191"/>
              <a:gd name="connsiteX49" fmla="*/ 5006454 w 8044866"/>
              <a:gd name="connsiteY49" fmla="*/ 304903 h 6793191"/>
              <a:gd name="connsiteX50" fmla="*/ 5184254 w 8044866"/>
              <a:gd name="connsiteY50" fmla="*/ 406503 h 6793191"/>
              <a:gd name="connsiteX51" fmla="*/ 5196954 w 8044866"/>
              <a:gd name="connsiteY51" fmla="*/ 724003 h 6793191"/>
              <a:gd name="connsiteX52" fmla="*/ 5349354 w 8044866"/>
              <a:gd name="connsiteY52" fmla="*/ 901803 h 6793191"/>
              <a:gd name="connsiteX53" fmla="*/ 5209654 w 8044866"/>
              <a:gd name="connsiteY53" fmla="*/ 1371703 h 6793191"/>
              <a:gd name="connsiteX54" fmla="*/ 5019154 w 8044866"/>
              <a:gd name="connsiteY54" fmla="*/ 1879703 h 6793191"/>
              <a:gd name="connsiteX55" fmla="*/ 4892154 w 8044866"/>
              <a:gd name="connsiteY55" fmla="*/ 2159103 h 6793191"/>
              <a:gd name="connsiteX56" fmla="*/ 4765154 w 8044866"/>
              <a:gd name="connsiteY56" fmla="*/ 2425803 h 6793191"/>
              <a:gd name="connsiteX57" fmla="*/ 4854054 w 8044866"/>
              <a:gd name="connsiteY57" fmla="*/ 2514703 h 6793191"/>
              <a:gd name="connsiteX58" fmla="*/ 4993754 w 8044866"/>
              <a:gd name="connsiteY58" fmla="*/ 2222603 h 6793191"/>
              <a:gd name="connsiteX59" fmla="*/ 5158854 w 8044866"/>
              <a:gd name="connsiteY59" fmla="*/ 2235303 h 6793191"/>
              <a:gd name="connsiteX60" fmla="*/ 5298554 w 8044866"/>
              <a:gd name="connsiteY60" fmla="*/ 2121003 h 6793191"/>
              <a:gd name="connsiteX61" fmla="*/ 5450954 w 8044866"/>
              <a:gd name="connsiteY61" fmla="*/ 2171803 h 6793191"/>
              <a:gd name="connsiteX62" fmla="*/ 5501754 w 8044866"/>
              <a:gd name="connsiteY62" fmla="*/ 1968603 h 6793191"/>
              <a:gd name="connsiteX63" fmla="*/ 5743054 w 8044866"/>
              <a:gd name="connsiteY63" fmla="*/ 1816203 h 6793191"/>
              <a:gd name="connsiteX64" fmla="*/ 5971654 w 8044866"/>
              <a:gd name="connsiteY64" fmla="*/ 1562203 h 6793191"/>
              <a:gd name="connsiteX65" fmla="*/ 6212954 w 8044866"/>
              <a:gd name="connsiteY65" fmla="*/ 1498703 h 6793191"/>
              <a:gd name="connsiteX66" fmla="*/ 6390754 w 8044866"/>
              <a:gd name="connsiteY66" fmla="*/ 1359003 h 6793191"/>
              <a:gd name="connsiteX67" fmla="*/ 6530454 w 8044866"/>
              <a:gd name="connsiteY67" fmla="*/ 1270103 h 6793191"/>
              <a:gd name="connsiteX68" fmla="*/ 6670154 w 8044866"/>
              <a:gd name="connsiteY68" fmla="*/ 1193903 h 6793191"/>
              <a:gd name="connsiteX69" fmla="*/ 6886054 w 8044866"/>
              <a:gd name="connsiteY69" fmla="*/ 889103 h 6793191"/>
              <a:gd name="connsiteX70" fmla="*/ 7051154 w 8044866"/>
              <a:gd name="connsiteY70" fmla="*/ 863703 h 6793191"/>
              <a:gd name="connsiteX71" fmla="*/ 7089254 w 8044866"/>
              <a:gd name="connsiteY71" fmla="*/ 698603 h 6793191"/>
              <a:gd name="connsiteX72" fmla="*/ 7305154 w 8044866"/>
              <a:gd name="connsiteY72" fmla="*/ 698603 h 6793191"/>
              <a:gd name="connsiteX73" fmla="*/ 7419454 w 8044866"/>
              <a:gd name="connsiteY73" fmla="*/ 546203 h 6793191"/>
              <a:gd name="connsiteX74" fmla="*/ 7622654 w 8044866"/>
              <a:gd name="connsiteY74" fmla="*/ 330303 h 6793191"/>
              <a:gd name="connsiteX75" fmla="*/ 7749654 w 8044866"/>
              <a:gd name="connsiteY75" fmla="*/ 355703 h 6793191"/>
              <a:gd name="connsiteX76" fmla="*/ 8041754 w 8044866"/>
              <a:gd name="connsiteY76" fmla="*/ 609703 h 6793191"/>
              <a:gd name="connsiteX77" fmla="*/ 7902054 w 8044866"/>
              <a:gd name="connsiteY77" fmla="*/ 851003 h 6793191"/>
              <a:gd name="connsiteX78" fmla="*/ 7876654 w 8044866"/>
              <a:gd name="connsiteY78" fmla="*/ 1016103 h 6793191"/>
              <a:gd name="connsiteX79" fmla="*/ 7838554 w 8044866"/>
              <a:gd name="connsiteY79" fmla="*/ 1092303 h 6793191"/>
              <a:gd name="connsiteX80" fmla="*/ 7711554 w 8044866"/>
              <a:gd name="connsiteY80" fmla="*/ 1054203 h 6793191"/>
              <a:gd name="connsiteX81" fmla="*/ 7673454 w 8044866"/>
              <a:gd name="connsiteY81" fmla="*/ 1282803 h 6793191"/>
              <a:gd name="connsiteX82" fmla="*/ 7762354 w 8044866"/>
              <a:gd name="connsiteY82" fmla="*/ 1384403 h 6793191"/>
              <a:gd name="connsiteX83" fmla="*/ 7952854 w 8044866"/>
              <a:gd name="connsiteY83" fmla="*/ 1270103 h 6793191"/>
              <a:gd name="connsiteX84" fmla="*/ 7927454 w 8044866"/>
              <a:gd name="connsiteY84" fmla="*/ 1435203 h 6793191"/>
              <a:gd name="connsiteX85" fmla="*/ 7749654 w 8044866"/>
              <a:gd name="connsiteY85" fmla="*/ 1498703 h 6793191"/>
              <a:gd name="connsiteX86" fmla="*/ 7546454 w 8044866"/>
              <a:gd name="connsiteY86" fmla="*/ 1524103 h 6793191"/>
              <a:gd name="connsiteX87" fmla="*/ 7381354 w 8044866"/>
              <a:gd name="connsiteY87" fmla="*/ 1676503 h 6793191"/>
              <a:gd name="connsiteX88" fmla="*/ 7292454 w 8044866"/>
              <a:gd name="connsiteY88" fmla="*/ 1689203 h 6793191"/>
              <a:gd name="connsiteX89" fmla="*/ 7152754 w 8044866"/>
              <a:gd name="connsiteY89" fmla="*/ 1587603 h 6793191"/>
              <a:gd name="connsiteX90" fmla="*/ 7140054 w 8044866"/>
              <a:gd name="connsiteY90" fmla="*/ 1752703 h 6793191"/>
              <a:gd name="connsiteX91" fmla="*/ 7140054 w 8044866"/>
              <a:gd name="connsiteY91" fmla="*/ 1879703 h 6793191"/>
              <a:gd name="connsiteX92" fmla="*/ 6936854 w 8044866"/>
              <a:gd name="connsiteY92" fmla="*/ 1816203 h 6793191"/>
              <a:gd name="connsiteX93" fmla="*/ 6771754 w 8044866"/>
              <a:gd name="connsiteY93" fmla="*/ 1994003 h 6793191"/>
              <a:gd name="connsiteX94" fmla="*/ 6644754 w 8044866"/>
              <a:gd name="connsiteY94" fmla="*/ 2082903 h 6793191"/>
              <a:gd name="connsiteX95" fmla="*/ 6771754 w 8044866"/>
              <a:gd name="connsiteY95" fmla="*/ 2159103 h 6793191"/>
              <a:gd name="connsiteX96" fmla="*/ 6593954 w 8044866"/>
              <a:gd name="connsiteY96" fmla="*/ 2375003 h 6793191"/>
              <a:gd name="connsiteX97" fmla="*/ 6454254 w 8044866"/>
              <a:gd name="connsiteY97" fmla="*/ 2489303 h 6793191"/>
              <a:gd name="connsiteX98" fmla="*/ 6352654 w 8044866"/>
              <a:gd name="connsiteY98" fmla="*/ 2552803 h 6793191"/>
              <a:gd name="connsiteX99" fmla="*/ 5984354 w 8044866"/>
              <a:gd name="connsiteY99" fmla="*/ 2540103 h 6793191"/>
              <a:gd name="connsiteX100" fmla="*/ 5857354 w 8044866"/>
              <a:gd name="connsiteY100" fmla="*/ 2679803 h 6793191"/>
              <a:gd name="connsiteX101" fmla="*/ 5793854 w 8044866"/>
              <a:gd name="connsiteY101" fmla="*/ 2832203 h 6793191"/>
              <a:gd name="connsiteX102" fmla="*/ 5692254 w 8044866"/>
              <a:gd name="connsiteY102" fmla="*/ 3022703 h 6793191"/>
              <a:gd name="connsiteX103" fmla="*/ 5743054 w 8044866"/>
              <a:gd name="connsiteY103" fmla="*/ 3149703 h 6793191"/>
              <a:gd name="connsiteX104" fmla="*/ 5577954 w 8044866"/>
              <a:gd name="connsiteY104" fmla="*/ 3149703 h 6793191"/>
              <a:gd name="connsiteX105" fmla="*/ 5400154 w 8044866"/>
              <a:gd name="connsiteY105" fmla="*/ 3187803 h 6793191"/>
              <a:gd name="connsiteX106" fmla="*/ 5628754 w 8044866"/>
              <a:gd name="connsiteY106" fmla="*/ 3352903 h 6793191"/>
              <a:gd name="connsiteX107" fmla="*/ 5476354 w 8044866"/>
              <a:gd name="connsiteY107" fmla="*/ 3441803 h 6793191"/>
              <a:gd name="connsiteX108" fmla="*/ 5247754 w 8044866"/>
              <a:gd name="connsiteY108" fmla="*/ 3213203 h 6793191"/>
              <a:gd name="connsiteX109" fmla="*/ 4968354 w 8044866"/>
              <a:gd name="connsiteY109" fmla="*/ 3327503 h 6793191"/>
              <a:gd name="connsiteX110" fmla="*/ 4650854 w 8044866"/>
              <a:gd name="connsiteY110" fmla="*/ 3568803 h 6793191"/>
              <a:gd name="connsiteX111" fmla="*/ 4447654 w 8044866"/>
              <a:gd name="connsiteY111" fmla="*/ 3619603 h 6793191"/>
              <a:gd name="connsiteX112" fmla="*/ 4333354 w 8044866"/>
              <a:gd name="connsiteY112" fmla="*/ 3632303 h 6793191"/>
              <a:gd name="connsiteX113" fmla="*/ 4346054 w 8044866"/>
              <a:gd name="connsiteY113" fmla="*/ 3530703 h 6793191"/>
              <a:gd name="connsiteX114" fmla="*/ 4053954 w 8044866"/>
              <a:gd name="connsiteY114" fmla="*/ 3759303 h 6793191"/>
              <a:gd name="connsiteX115" fmla="*/ 3850754 w 8044866"/>
              <a:gd name="connsiteY115" fmla="*/ 3822803 h 6793191"/>
              <a:gd name="connsiteX116" fmla="*/ 3774554 w 8044866"/>
              <a:gd name="connsiteY116" fmla="*/ 3733903 h 6793191"/>
              <a:gd name="connsiteX117" fmla="*/ 3584054 w 8044866"/>
              <a:gd name="connsiteY117" fmla="*/ 3797403 h 6793191"/>
              <a:gd name="connsiteX118" fmla="*/ 3571354 w 8044866"/>
              <a:gd name="connsiteY118" fmla="*/ 3911703 h 6793191"/>
              <a:gd name="connsiteX119" fmla="*/ 3685654 w 8044866"/>
              <a:gd name="connsiteY119" fmla="*/ 3924403 h 6793191"/>
              <a:gd name="connsiteX120" fmla="*/ 3291954 w 8044866"/>
              <a:gd name="connsiteY120" fmla="*/ 4368903 h 6793191"/>
              <a:gd name="connsiteX121" fmla="*/ 3025254 w 8044866"/>
              <a:gd name="connsiteY121" fmla="*/ 4394303 h 6793191"/>
              <a:gd name="connsiteX122" fmla="*/ 3012554 w 8044866"/>
              <a:gd name="connsiteY122" fmla="*/ 4546703 h 6793191"/>
              <a:gd name="connsiteX123" fmla="*/ 2809354 w 8044866"/>
              <a:gd name="connsiteY123" fmla="*/ 4686403 h 6793191"/>
              <a:gd name="connsiteX124" fmla="*/ 2504554 w 8044866"/>
              <a:gd name="connsiteY124" fmla="*/ 4800703 h 6793191"/>
              <a:gd name="connsiteX125" fmla="*/ 2441054 w 8044866"/>
              <a:gd name="connsiteY125" fmla="*/ 4749903 h 6793191"/>
              <a:gd name="connsiteX126" fmla="*/ 2377554 w 8044866"/>
              <a:gd name="connsiteY126" fmla="*/ 4762603 h 6793191"/>
              <a:gd name="connsiteX127" fmla="*/ 2250554 w 8044866"/>
              <a:gd name="connsiteY127" fmla="*/ 4673703 h 6793191"/>
              <a:gd name="connsiteX128" fmla="*/ 2047354 w 8044866"/>
              <a:gd name="connsiteY128" fmla="*/ 4711803 h 6793191"/>
              <a:gd name="connsiteX129" fmla="*/ 1894954 w 8044866"/>
              <a:gd name="connsiteY129" fmla="*/ 4915003 h 6793191"/>
              <a:gd name="connsiteX130" fmla="*/ 1894954 w 8044866"/>
              <a:gd name="connsiteY130" fmla="*/ 5003903 h 6793191"/>
              <a:gd name="connsiteX131" fmla="*/ 1894954 w 8044866"/>
              <a:gd name="connsiteY131" fmla="*/ 5092803 h 6793191"/>
              <a:gd name="connsiteX132" fmla="*/ 1590154 w 8044866"/>
              <a:gd name="connsiteY132" fmla="*/ 5270603 h 6793191"/>
              <a:gd name="connsiteX133" fmla="*/ 1640954 w 8044866"/>
              <a:gd name="connsiteY133" fmla="*/ 5296003 h 6793191"/>
              <a:gd name="connsiteX134" fmla="*/ 1628254 w 8044866"/>
              <a:gd name="connsiteY134" fmla="*/ 5372203 h 6793191"/>
              <a:gd name="connsiteX135" fmla="*/ 1463154 w 8044866"/>
              <a:gd name="connsiteY135" fmla="*/ 5461103 h 6793191"/>
              <a:gd name="connsiteX136" fmla="*/ 1348854 w 8044866"/>
              <a:gd name="connsiteY136" fmla="*/ 5550003 h 6793191"/>
              <a:gd name="connsiteX137" fmla="*/ 1120254 w 8044866"/>
              <a:gd name="connsiteY137" fmla="*/ 5575403 h 6793191"/>
              <a:gd name="connsiteX138" fmla="*/ 1005954 w 8044866"/>
              <a:gd name="connsiteY138" fmla="*/ 5715103 h 6793191"/>
              <a:gd name="connsiteX139" fmla="*/ 1005954 w 8044866"/>
              <a:gd name="connsiteY139" fmla="*/ 5778603 h 6793191"/>
              <a:gd name="connsiteX140" fmla="*/ 1044054 w 8044866"/>
              <a:gd name="connsiteY140" fmla="*/ 5842103 h 6793191"/>
              <a:gd name="connsiteX141" fmla="*/ 1171054 w 8044866"/>
              <a:gd name="connsiteY141" fmla="*/ 5829403 h 6793191"/>
              <a:gd name="connsiteX142" fmla="*/ 1056754 w 8044866"/>
              <a:gd name="connsiteY142" fmla="*/ 6083403 h 6793191"/>
              <a:gd name="connsiteX143" fmla="*/ 1044054 w 8044866"/>
              <a:gd name="connsiteY143" fmla="*/ 6261203 h 6793191"/>
              <a:gd name="connsiteX144" fmla="*/ 853554 w 8044866"/>
              <a:gd name="connsiteY144" fmla="*/ 6756503 h 6793191"/>
              <a:gd name="connsiteX145" fmla="*/ 828154 w 8044866"/>
              <a:gd name="connsiteY145" fmla="*/ 6756503 h 6793191"/>
              <a:gd name="connsiteX146" fmla="*/ 53454 w 8044866"/>
              <a:gd name="connsiteY146" fmla="*/ 6400903 h 679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044866" h="6793191">
                <a:moveTo>
                  <a:pt x="53454" y="6400903"/>
                </a:moveTo>
                <a:cubicBezTo>
                  <a:pt x="109545" y="6351161"/>
                  <a:pt x="165637" y="6301420"/>
                  <a:pt x="167754" y="6261203"/>
                </a:cubicBezTo>
                <a:cubicBezTo>
                  <a:pt x="169871" y="6220986"/>
                  <a:pt x="93671" y="6199820"/>
                  <a:pt x="66154" y="6159603"/>
                </a:cubicBezTo>
                <a:cubicBezTo>
                  <a:pt x="38637" y="6119386"/>
                  <a:pt x="-12163" y="6038953"/>
                  <a:pt x="2654" y="6019903"/>
                </a:cubicBezTo>
                <a:cubicBezTo>
                  <a:pt x="17471" y="6000853"/>
                  <a:pt x="108487" y="6047420"/>
                  <a:pt x="155054" y="6045303"/>
                </a:cubicBezTo>
                <a:cubicBezTo>
                  <a:pt x="201621" y="6043186"/>
                  <a:pt x="273587" y="6036836"/>
                  <a:pt x="282054" y="6007203"/>
                </a:cubicBezTo>
                <a:cubicBezTo>
                  <a:pt x="290521" y="5977570"/>
                  <a:pt x="212204" y="5905603"/>
                  <a:pt x="205854" y="5867503"/>
                </a:cubicBezTo>
                <a:cubicBezTo>
                  <a:pt x="199504" y="5829403"/>
                  <a:pt x="229137" y="5793420"/>
                  <a:pt x="243954" y="5778603"/>
                </a:cubicBezTo>
                <a:cubicBezTo>
                  <a:pt x="258771" y="5763786"/>
                  <a:pt x="284171" y="5797653"/>
                  <a:pt x="294754" y="5778603"/>
                </a:cubicBezTo>
                <a:cubicBezTo>
                  <a:pt x="305337" y="5759553"/>
                  <a:pt x="294754" y="5702403"/>
                  <a:pt x="307454" y="5664303"/>
                </a:cubicBezTo>
                <a:cubicBezTo>
                  <a:pt x="320154" y="5626203"/>
                  <a:pt x="345554" y="5585986"/>
                  <a:pt x="370954" y="5550003"/>
                </a:cubicBezTo>
                <a:cubicBezTo>
                  <a:pt x="396354" y="5514020"/>
                  <a:pt x="425987" y="5450520"/>
                  <a:pt x="459854" y="5448403"/>
                </a:cubicBezTo>
                <a:cubicBezTo>
                  <a:pt x="493721" y="5446286"/>
                  <a:pt x="538171" y="5543653"/>
                  <a:pt x="574154" y="5537303"/>
                </a:cubicBezTo>
                <a:cubicBezTo>
                  <a:pt x="610137" y="5530953"/>
                  <a:pt x="633421" y="5482270"/>
                  <a:pt x="675754" y="5410303"/>
                </a:cubicBezTo>
                <a:cubicBezTo>
                  <a:pt x="718087" y="5338336"/>
                  <a:pt x="806987" y="5166886"/>
                  <a:pt x="828154" y="5105503"/>
                </a:cubicBezTo>
                <a:cubicBezTo>
                  <a:pt x="849321" y="5044120"/>
                  <a:pt x="781588" y="5061053"/>
                  <a:pt x="802754" y="5042003"/>
                </a:cubicBezTo>
                <a:cubicBezTo>
                  <a:pt x="823920" y="5022953"/>
                  <a:pt x="912821" y="5046236"/>
                  <a:pt x="955154" y="4991203"/>
                </a:cubicBezTo>
                <a:cubicBezTo>
                  <a:pt x="997487" y="4936170"/>
                  <a:pt x="1031354" y="4779536"/>
                  <a:pt x="1056754" y="4711803"/>
                </a:cubicBezTo>
                <a:cubicBezTo>
                  <a:pt x="1082154" y="4644070"/>
                  <a:pt x="1052521" y="4614436"/>
                  <a:pt x="1107554" y="4584803"/>
                </a:cubicBezTo>
                <a:cubicBezTo>
                  <a:pt x="1162587" y="4555170"/>
                  <a:pt x="1293821" y="4542470"/>
                  <a:pt x="1386954" y="4534003"/>
                </a:cubicBezTo>
                <a:cubicBezTo>
                  <a:pt x="1480087" y="4525536"/>
                  <a:pt x="1636721" y="4555170"/>
                  <a:pt x="1666354" y="4534003"/>
                </a:cubicBezTo>
                <a:cubicBezTo>
                  <a:pt x="1695987" y="4512836"/>
                  <a:pt x="1583804" y="4451453"/>
                  <a:pt x="1564754" y="4407003"/>
                </a:cubicBezTo>
                <a:cubicBezTo>
                  <a:pt x="1545704" y="4362553"/>
                  <a:pt x="1554171" y="4307520"/>
                  <a:pt x="1552054" y="4267303"/>
                </a:cubicBezTo>
                <a:cubicBezTo>
                  <a:pt x="1549937" y="4227086"/>
                  <a:pt x="1528771" y="4222853"/>
                  <a:pt x="1552054" y="4165703"/>
                </a:cubicBezTo>
                <a:cubicBezTo>
                  <a:pt x="1575337" y="4108553"/>
                  <a:pt x="1681171" y="3990020"/>
                  <a:pt x="1691754" y="3924403"/>
                </a:cubicBezTo>
                <a:cubicBezTo>
                  <a:pt x="1702337" y="3858786"/>
                  <a:pt x="1657887" y="3786820"/>
                  <a:pt x="1615554" y="3772003"/>
                </a:cubicBezTo>
                <a:cubicBezTo>
                  <a:pt x="1573221" y="3757186"/>
                  <a:pt x="1501254" y="3824920"/>
                  <a:pt x="1437754" y="3835503"/>
                </a:cubicBezTo>
                <a:cubicBezTo>
                  <a:pt x="1374254" y="3846086"/>
                  <a:pt x="1279004" y="3877836"/>
                  <a:pt x="1234554" y="3835503"/>
                </a:cubicBezTo>
                <a:cubicBezTo>
                  <a:pt x="1190104" y="3793170"/>
                  <a:pt x="1149887" y="3672520"/>
                  <a:pt x="1171054" y="3581503"/>
                </a:cubicBezTo>
                <a:cubicBezTo>
                  <a:pt x="1192221" y="3490486"/>
                  <a:pt x="1285354" y="3388886"/>
                  <a:pt x="1361554" y="3289403"/>
                </a:cubicBezTo>
                <a:cubicBezTo>
                  <a:pt x="1437754" y="3189920"/>
                  <a:pt x="1602854" y="3077736"/>
                  <a:pt x="1628254" y="2984603"/>
                </a:cubicBezTo>
                <a:cubicBezTo>
                  <a:pt x="1653654" y="2891470"/>
                  <a:pt x="1541471" y="2819503"/>
                  <a:pt x="1513954" y="2730603"/>
                </a:cubicBezTo>
                <a:cubicBezTo>
                  <a:pt x="1486437" y="2641703"/>
                  <a:pt x="1456804" y="2578203"/>
                  <a:pt x="1463154" y="2451203"/>
                </a:cubicBezTo>
                <a:cubicBezTo>
                  <a:pt x="1469504" y="2324203"/>
                  <a:pt x="1494904" y="2091370"/>
                  <a:pt x="1552054" y="1968603"/>
                </a:cubicBezTo>
                <a:cubicBezTo>
                  <a:pt x="1609204" y="1845836"/>
                  <a:pt x="1755254" y="1771753"/>
                  <a:pt x="1806054" y="1714603"/>
                </a:cubicBezTo>
                <a:cubicBezTo>
                  <a:pt x="1856854" y="1657453"/>
                  <a:pt x="1818754" y="1640520"/>
                  <a:pt x="1856854" y="1625703"/>
                </a:cubicBezTo>
                <a:cubicBezTo>
                  <a:pt x="1894954" y="1610886"/>
                  <a:pt x="1985971" y="1648986"/>
                  <a:pt x="2034654" y="1625703"/>
                </a:cubicBezTo>
                <a:cubicBezTo>
                  <a:pt x="2083337" y="1602420"/>
                  <a:pt x="2127787" y="1534686"/>
                  <a:pt x="2148954" y="1486003"/>
                </a:cubicBezTo>
                <a:cubicBezTo>
                  <a:pt x="2170121" y="1437320"/>
                  <a:pt x="2112971" y="1378053"/>
                  <a:pt x="2161654" y="1333603"/>
                </a:cubicBezTo>
                <a:cubicBezTo>
                  <a:pt x="2210337" y="1289153"/>
                  <a:pt x="2311937" y="1308203"/>
                  <a:pt x="2441054" y="1219303"/>
                </a:cubicBezTo>
                <a:cubicBezTo>
                  <a:pt x="2570171" y="1130403"/>
                  <a:pt x="2807237" y="880636"/>
                  <a:pt x="2936354" y="800203"/>
                </a:cubicBezTo>
                <a:cubicBezTo>
                  <a:pt x="3065471" y="719770"/>
                  <a:pt x="3133204" y="779036"/>
                  <a:pt x="3215754" y="736703"/>
                </a:cubicBezTo>
                <a:cubicBezTo>
                  <a:pt x="3298304" y="694370"/>
                  <a:pt x="3385087" y="620286"/>
                  <a:pt x="3431654" y="546203"/>
                </a:cubicBezTo>
                <a:cubicBezTo>
                  <a:pt x="3478221" y="472120"/>
                  <a:pt x="3488804" y="353586"/>
                  <a:pt x="3495154" y="292203"/>
                </a:cubicBezTo>
                <a:cubicBezTo>
                  <a:pt x="3501504" y="230820"/>
                  <a:pt x="3423187" y="201186"/>
                  <a:pt x="3469754" y="177903"/>
                </a:cubicBezTo>
                <a:cubicBezTo>
                  <a:pt x="3516321" y="154620"/>
                  <a:pt x="3653904" y="182136"/>
                  <a:pt x="3774554" y="152503"/>
                </a:cubicBezTo>
                <a:cubicBezTo>
                  <a:pt x="3895204" y="122870"/>
                  <a:pt x="4096287" y="-4130"/>
                  <a:pt x="4193654" y="103"/>
                </a:cubicBezTo>
                <a:cubicBezTo>
                  <a:pt x="4291021" y="4336"/>
                  <a:pt x="4282554" y="137686"/>
                  <a:pt x="4358754" y="177903"/>
                </a:cubicBezTo>
                <a:cubicBezTo>
                  <a:pt x="4434954" y="218120"/>
                  <a:pt x="4542904" y="220236"/>
                  <a:pt x="4650854" y="241403"/>
                </a:cubicBezTo>
                <a:cubicBezTo>
                  <a:pt x="4758804" y="262570"/>
                  <a:pt x="4917554" y="277386"/>
                  <a:pt x="5006454" y="304903"/>
                </a:cubicBezTo>
                <a:cubicBezTo>
                  <a:pt x="5095354" y="332420"/>
                  <a:pt x="5152504" y="336653"/>
                  <a:pt x="5184254" y="406503"/>
                </a:cubicBezTo>
                <a:cubicBezTo>
                  <a:pt x="5216004" y="476353"/>
                  <a:pt x="5169437" y="641453"/>
                  <a:pt x="5196954" y="724003"/>
                </a:cubicBezTo>
                <a:cubicBezTo>
                  <a:pt x="5224471" y="806553"/>
                  <a:pt x="5347237" y="793853"/>
                  <a:pt x="5349354" y="901803"/>
                </a:cubicBezTo>
                <a:cubicBezTo>
                  <a:pt x="5351471" y="1009753"/>
                  <a:pt x="5264687" y="1208720"/>
                  <a:pt x="5209654" y="1371703"/>
                </a:cubicBezTo>
                <a:cubicBezTo>
                  <a:pt x="5154621" y="1534686"/>
                  <a:pt x="5072071" y="1748470"/>
                  <a:pt x="5019154" y="1879703"/>
                </a:cubicBezTo>
                <a:cubicBezTo>
                  <a:pt x="4966237" y="2010936"/>
                  <a:pt x="4934487" y="2068086"/>
                  <a:pt x="4892154" y="2159103"/>
                </a:cubicBezTo>
                <a:cubicBezTo>
                  <a:pt x="4849821" y="2250120"/>
                  <a:pt x="4771504" y="2366536"/>
                  <a:pt x="4765154" y="2425803"/>
                </a:cubicBezTo>
                <a:cubicBezTo>
                  <a:pt x="4758804" y="2485070"/>
                  <a:pt x="4815954" y="2548570"/>
                  <a:pt x="4854054" y="2514703"/>
                </a:cubicBezTo>
                <a:cubicBezTo>
                  <a:pt x="4892154" y="2480836"/>
                  <a:pt x="4942954" y="2269170"/>
                  <a:pt x="4993754" y="2222603"/>
                </a:cubicBezTo>
                <a:cubicBezTo>
                  <a:pt x="5044554" y="2176036"/>
                  <a:pt x="5108054" y="2252236"/>
                  <a:pt x="5158854" y="2235303"/>
                </a:cubicBezTo>
                <a:cubicBezTo>
                  <a:pt x="5209654" y="2218370"/>
                  <a:pt x="5249871" y="2131586"/>
                  <a:pt x="5298554" y="2121003"/>
                </a:cubicBezTo>
                <a:cubicBezTo>
                  <a:pt x="5347237" y="2110420"/>
                  <a:pt x="5417087" y="2197203"/>
                  <a:pt x="5450954" y="2171803"/>
                </a:cubicBezTo>
                <a:cubicBezTo>
                  <a:pt x="5484821" y="2146403"/>
                  <a:pt x="5453071" y="2027870"/>
                  <a:pt x="5501754" y="1968603"/>
                </a:cubicBezTo>
                <a:cubicBezTo>
                  <a:pt x="5550437" y="1909336"/>
                  <a:pt x="5664737" y="1883936"/>
                  <a:pt x="5743054" y="1816203"/>
                </a:cubicBezTo>
                <a:cubicBezTo>
                  <a:pt x="5821371" y="1748470"/>
                  <a:pt x="5893337" y="1615120"/>
                  <a:pt x="5971654" y="1562203"/>
                </a:cubicBezTo>
                <a:cubicBezTo>
                  <a:pt x="6049971" y="1509286"/>
                  <a:pt x="6143104" y="1532570"/>
                  <a:pt x="6212954" y="1498703"/>
                </a:cubicBezTo>
                <a:cubicBezTo>
                  <a:pt x="6282804" y="1464836"/>
                  <a:pt x="6337837" y="1397103"/>
                  <a:pt x="6390754" y="1359003"/>
                </a:cubicBezTo>
                <a:cubicBezTo>
                  <a:pt x="6443671" y="1320903"/>
                  <a:pt x="6483887" y="1297620"/>
                  <a:pt x="6530454" y="1270103"/>
                </a:cubicBezTo>
                <a:cubicBezTo>
                  <a:pt x="6577021" y="1242586"/>
                  <a:pt x="6610887" y="1257403"/>
                  <a:pt x="6670154" y="1193903"/>
                </a:cubicBezTo>
                <a:cubicBezTo>
                  <a:pt x="6729421" y="1130403"/>
                  <a:pt x="6822554" y="944136"/>
                  <a:pt x="6886054" y="889103"/>
                </a:cubicBezTo>
                <a:cubicBezTo>
                  <a:pt x="6949554" y="834070"/>
                  <a:pt x="7017287" y="895453"/>
                  <a:pt x="7051154" y="863703"/>
                </a:cubicBezTo>
                <a:cubicBezTo>
                  <a:pt x="7085021" y="831953"/>
                  <a:pt x="7046921" y="726120"/>
                  <a:pt x="7089254" y="698603"/>
                </a:cubicBezTo>
                <a:cubicBezTo>
                  <a:pt x="7131587" y="671086"/>
                  <a:pt x="7250121" y="724003"/>
                  <a:pt x="7305154" y="698603"/>
                </a:cubicBezTo>
                <a:cubicBezTo>
                  <a:pt x="7360187" y="673203"/>
                  <a:pt x="7366537" y="607586"/>
                  <a:pt x="7419454" y="546203"/>
                </a:cubicBezTo>
                <a:cubicBezTo>
                  <a:pt x="7472371" y="484820"/>
                  <a:pt x="7567621" y="362053"/>
                  <a:pt x="7622654" y="330303"/>
                </a:cubicBezTo>
                <a:cubicBezTo>
                  <a:pt x="7677687" y="298553"/>
                  <a:pt x="7679804" y="309136"/>
                  <a:pt x="7749654" y="355703"/>
                </a:cubicBezTo>
                <a:cubicBezTo>
                  <a:pt x="7819504" y="402270"/>
                  <a:pt x="8016354" y="527153"/>
                  <a:pt x="8041754" y="609703"/>
                </a:cubicBezTo>
                <a:cubicBezTo>
                  <a:pt x="8067154" y="692253"/>
                  <a:pt x="7929571" y="783270"/>
                  <a:pt x="7902054" y="851003"/>
                </a:cubicBezTo>
                <a:cubicBezTo>
                  <a:pt x="7874537" y="918736"/>
                  <a:pt x="7887237" y="975886"/>
                  <a:pt x="7876654" y="1016103"/>
                </a:cubicBezTo>
                <a:cubicBezTo>
                  <a:pt x="7866071" y="1056320"/>
                  <a:pt x="7866071" y="1085953"/>
                  <a:pt x="7838554" y="1092303"/>
                </a:cubicBezTo>
                <a:cubicBezTo>
                  <a:pt x="7811037" y="1098653"/>
                  <a:pt x="7739071" y="1022453"/>
                  <a:pt x="7711554" y="1054203"/>
                </a:cubicBezTo>
                <a:cubicBezTo>
                  <a:pt x="7684037" y="1085953"/>
                  <a:pt x="7664987" y="1227770"/>
                  <a:pt x="7673454" y="1282803"/>
                </a:cubicBezTo>
                <a:cubicBezTo>
                  <a:pt x="7681921" y="1337836"/>
                  <a:pt x="7715787" y="1386520"/>
                  <a:pt x="7762354" y="1384403"/>
                </a:cubicBezTo>
                <a:cubicBezTo>
                  <a:pt x="7808921" y="1382286"/>
                  <a:pt x="7925337" y="1261636"/>
                  <a:pt x="7952854" y="1270103"/>
                </a:cubicBezTo>
                <a:cubicBezTo>
                  <a:pt x="7980371" y="1278570"/>
                  <a:pt x="7961321" y="1397103"/>
                  <a:pt x="7927454" y="1435203"/>
                </a:cubicBezTo>
                <a:cubicBezTo>
                  <a:pt x="7893587" y="1473303"/>
                  <a:pt x="7813154" y="1483886"/>
                  <a:pt x="7749654" y="1498703"/>
                </a:cubicBezTo>
                <a:cubicBezTo>
                  <a:pt x="7686154" y="1513520"/>
                  <a:pt x="7607837" y="1494470"/>
                  <a:pt x="7546454" y="1524103"/>
                </a:cubicBezTo>
                <a:cubicBezTo>
                  <a:pt x="7485071" y="1553736"/>
                  <a:pt x="7423687" y="1648986"/>
                  <a:pt x="7381354" y="1676503"/>
                </a:cubicBezTo>
                <a:cubicBezTo>
                  <a:pt x="7339021" y="1704020"/>
                  <a:pt x="7330554" y="1704020"/>
                  <a:pt x="7292454" y="1689203"/>
                </a:cubicBezTo>
                <a:cubicBezTo>
                  <a:pt x="7254354" y="1674386"/>
                  <a:pt x="7178154" y="1577020"/>
                  <a:pt x="7152754" y="1587603"/>
                </a:cubicBezTo>
                <a:cubicBezTo>
                  <a:pt x="7127354" y="1598186"/>
                  <a:pt x="7142171" y="1704020"/>
                  <a:pt x="7140054" y="1752703"/>
                </a:cubicBezTo>
                <a:cubicBezTo>
                  <a:pt x="7137937" y="1801386"/>
                  <a:pt x="7173921" y="1869120"/>
                  <a:pt x="7140054" y="1879703"/>
                </a:cubicBezTo>
                <a:cubicBezTo>
                  <a:pt x="7106187" y="1890286"/>
                  <a:pt x="6998237" y="1797153"/>
                  <a:pt x="6936854" y="1816203"/>
                </a:cubicBezTo>
                <a:cubicBezTo>
                  <a:pt x="6875471" y="1835253"/>
                  <a:pt x="6820437" y="1949553"/>
                  <a:pt x="6771754" y="1994003"/>
                </a:cubicBezTo>
                <a:cubicBezTo>
                  <a:pt x="6723071" y="2038453"/>
                  <a:pt x="6644754" y="2055386"/>
                  <a:pt x="6644754" y="2082903"/>
                </a:cubicBezTo>
                <a:cubicBezTo>
                  <a:pt x="6644754" y="2110420"/>
                  <a:pt x="6780221" y="2110420"/>
                  <a:pt x="6771754" y="2159103"/>
                </a:cubicBezTo>
                <a:cubicBezTo>
                  <a:pt x="6763287" y="2207786"/>
                  <a:pt x="6646871" y="2319970"/>
                  <a:pt x="6593954" y="2375003"/>
                </a:cubicBezTo>
                <a:cubicBezTo>
                  <a:pt x="6541037" y="2430036"/>
                  <a:pt x="6494470" y="2459670"/>
                  <a:pt x="6454254" y="2489303"/>
                </a:cubicBezTo>
                <a:cubicBezTo>
                  <a:pt x="6414038" y="2518936"/>
                  <a:pt x="6430971" y="2544336"/>
                  <a:pt x="6352654" y="2552803"/>
                </a:cubicBezTo>
                <a:cubicBezTo>
                  <a:pt x="6274337" y="2561270"/>
                  <a:pt x="6066904" y="2518936"/>
                  <a:pt x="5984354" y="2540103"/>
                </a:cubicBezTo>
                <a:cubicBezTo>
                  <a:pt x="5901804" y="2561270"/>
                  <a:pt x="5889104" y="2631120"/>
                  <a:pt x="5857354" y="2679803"/>
                </a:cubicBezTo>
                <a:cubicBezTo>
                  <a:pt x="5825604" y="2728486"/>
                  <a:pt x="5821371" y="2775053"/>
                  <a:pt x="5793854" y="2832203"/>
                </a:cubicBezTo>
                <a:cubicBezTo>
                  <a:pt x="5766337" y="2889353"/>
                  <a:pt x="5700721" y="2969786"/>
                  <a:pt x="5692254" y="3022703"/>
                </a:cubicBezTo>
                <a:cubicBezTo>
                  <a:pt x="5683787" y="3075620"/>
                  <a:pt x="5762104" y="3128537"/>
                  <a:pt x="5743054" y="3149703"/>
                </a:cubicBezTo>
                <a:cubicBezTo>
                  <a:pt x="5724004" y="3170869"/>
                  <a:pt x="5635104" y="3143353"/>
                  <a:pt x="5577954" y="3149703"/>
                </a:cubicBezTo>
                <a:cubicBezTo>
                  <a:pt x="5520804" y="3156053"/>
                  <a:pt x="5391687" y="3153936"/>
                  <a:pt x="5400154" y="3187803"/>
                </a:cubicBezTo>
                <a:cubicBezTo>
                  <a:pt x="5408621" y="3221670"/>
                  <a:pt x="5616054" y="3310570"/>
                  <a:pt x="5628754" y="3352903"/>
                </a:cubicBezTo>
                <a:cubicBezTo>
                  <a:pt x="5641454" y="3395236"/>
                  <a:pt x="5539854" y="3465086"/>
                  <a:pt x="5476354" y="3441803"/>
                </a:cubicBezTo>
                <a:cubicBezTo>
                  <a:pt x="5412854" y="3418520"/>
                  <a:pt x="5332421" y="3232253"/>
                  <a:pt x="5247754" y="3213203"/>
                </a:cubicBezTo>
                <a:cubicBezTo>
                  <a:pt x="5163087" y="3194153"/>
                  <a:pt x="5067837" y="3268236"/>
                  <a:pt x="4968354" y="3327503"/>
                </a:cubicBezTo>
                <a:cubicBezTo>
                  <a:pt x="4868871" y="3386770"/>
                  <a:pt x="4737637" y="3520120"/>
                  <a:pt x="4650854" y="3568803"/>
                </a:cubicBezTo>
                <a:cubicBezTo>
                  <a:pt x="4564071" y="3617486"/>
                  <a:pt x="4500571" y="3609020"/>
                  <a:pt x="4447654" y="3619603"/>
                </a:cubicBezTo>
                <a:cubicBezTo>
                  <a:pt x="4394737" y="3630186"/>
                  <a:pt x="4350287" y="3647120"/>
                  <a:pt x="4333354" y="3632303"/>
                </a:cubicBezTo>
                <a:cubicBezTo>
                  <a:pt x="4316421" y="3617486"/>
                  <a:pt x="4392621" y="3509536"/>
                  <a:pt x="4346054" y="3530703"/>
                </a:cubicBezTo>
                <a:cubicBezTo>
                  <a:pt x="4299487" y="3551870"/>
                  <a:pt x="4136504" y="3710620"/>
                  <a:pt x="4053954" y="3759303"/>
                </a:cubicBezTo>
                <a:cubicBezTo>
                  <a:pt x="3971404" y="3807986"/>
                  <a:pt x="3897321" y="3827036"/>
                  <a:pt x="3850754" y="3822803"/>
                </a:cubicBezTo>
                <a:cubicBezTo>
                  <a:pt x="3804187" y="3818570"/>
                  <a:pt x="3819004" y="3738136"/>
                  <a:pt x="3774554" y="3733903"/>
                </a:cubicBezTo>
                <a:cubicBezTo>
                  <a:pt x="3730104" y="3729670"/>
                  <a:pt x="3617921" y="3767770"/>
                  <a:pt x="3584054" y="3797403"/>
                </a:cubicBezTo>
                <a:cubicBezTo>
                  <a:pt x="3550187" y="3827036"/>
                  <a:pt x="3554421" y="3890536"/>
                  <a:pt x="3571354" y="3911703"/>
                </a:cubicBezTo>
                <a:cubicBezTo>
                  <a:pt x="3588287" y="3932870"/>
                  <a:pt x="3732221" y="3848203"/>
                  <a:pt x="3685654" y="3924403"/>
                </a:cubicBezTo>
                <a:cubicBezTo>
                  <a:pt x="3639087" y="4000603"/>
                  <a:pt x="3402021" y="4290586"/>
                  <a:pt x="3291954" y="4368903"/>
                </a:cubicBezTo>
                <a:cubicBezTo>
                  <a:pt x="3181887" y="4447220"/>
                  <a:pt x="3071821" y="4364670"/>
                  <a:pt x="3025254" y="4394303"/>
                </a:cubicBezTo>
                <a:cubicBezTo>
                  <a:pt x="2978687" y="4423936"/>
                  <a:pt x="3048537" y="4498020"/>
                  <a:pt x="3012554" y="4546703"/>
                </a:cubicBezTo>
                <a:cubicBezTo>
                  <a:pt x="2976571" y="4595386"/>
                  <a:pt x="2894021" y="4644070"/>
                  <a:pt x="2809354" y="4686403"/>
                </a:cubicBezTo>
                <a:cubicBezTo>
                  <a:pt x="2724687" y="4728736"/>
                  <a:pt x="2565937" y="4790120"/>
                  <a:pt x="2504554" y="4800703"/>
                </a:cubicBezTo>
                <a:cubicBezTo>
                  <a:pt x="2443171" y="4811286"/>
                  <a:pt x="2462221" y="4756253"/>
                  <a:pt x="2441054" y="4749903"/>
                </a:cubicBezTo>
                <a:cubicBezTo>
                  <a:pt x="2419887" y="4743553"/>
                  <a:pt x="2409304" y="4775303"/>
                  <a:pt x="2377554" y="4762603"/>
                </a:cubicBezTo>
                <a:cubicBezTo>
                  <a:pt x="2345804" y="4749903"/>
                  <a:pt x="2305587" y="4682170"/>
                  <a:pt x="2250554" y="4673703"/>
                </a:cubicBezTo>
                <a:cubicBezTo>
                  <a:pt x="2195521" y="4665236"/>
                  <a:pt x="2106621" y="4671586"/>
                  <a:pt x="2047354" y="4711803"/>
                </a:cubicBezTo>
                <a:cubicBezTo>
                  <a:pt x="1988087" y="4752020"/>
                  <a:pt x="1920354" y="4866320"/>
                  <a:pt x="1894954" y="4915003"/>
                </a:cubicBezTo>
                <a:cubicBezTo>
                  <a:pt x="1869554" y="4963686"/>
                  <a:pt x="1894954" y="5003903"/>
                  <a:pt x="1894954" y="5003903"/>
                </a:cubicBezTo>
                <a:cubicBezTo>
                  <a:pt x="1894954" y="5033536"/>
                  <a:pt x="1945754" y="5048353"/>
                  <a:pt x="1894954" y="5092803"/>
                </a:cubicBezTo>
                <a:cubicBezTo>
                  <a:pt x="1844154" y="5137253"/>
                  <a:pt x="1632487" y="5236736"/>
                  <a:pt x="1590154" y="5270603"/>
                </a:cubicBezTo>
                <a:cubicBezTo>
                  <a:pt x="1547821" y="5304470"/>
                  <a:pt x="1634604" y="5279070"/>
                  <a:pt x="1640954" y="5296003"/>
                </a:cubicBezTo>
                <a:cubicBezTo>
                  <a:pt x="1647304" y="5312936"/>
                  <a:pt x="1657887" y="5344686"/>
                  <a:pt x="1628254" y="5372203"/>
                </a:cubicBezTo>
                <a:cubicBezTo>
                  <a:pt x="1598621" y="5399720"/>
                  <a:pt x="1509721" y="5431470"/>
                  <a:pt x="1463154" y="5461103"/>
                </a:cubicBezTo>
                <a:cubicBezTo>
                  <a:pt x="1416587" y="5490736"/>
                  <a:pt x="1406004" y="5530953"/>
                  <a:pt x="1348854" y="5550003"/>
                </a:cubicBezTo>
                <a:cubicBezTo>
                  <a:pt x="1291704" y="5569053"/>
                  <a:pt x="1177404" y="5547886"/>
                  <a:pt x="1120254" y="5575403"/>
                </a:cubicBezTo>
                <a:cubicBezTo>
                  <a:pt x="1063104" y="5602920"/>
                  <a:pt x="1025004" y="5681236"/>
                  <a:pt x="1005954" y="5715103"/>
                </a:cubicBezTo>
                <a:cubicBezTo>
                  <a:pt x="986904" y="5748970"/>
                  <a:pt x="999604" y="5757436"/>
                  <a:pt x="1005954" y="5778603"/>
                </a:cubicBezTo>
                <a:cubicBezTo>
                  <a:pt x="1012304" y="5799770"/>
                  <a:pt x="1016537" y="5833636"/>
                  <a:pt x="1044054" y="5842103"/>
                </a:cubicBezTo>
                <a:cubicBezTo>
                  <a:pt x="1071571" y="5850570"/>
                  <a:pt x="1168937" y="5789186"/>
                  <a:pt x="1171054" y="5829403"/>
                </a:cubicBezTo>
                <a:cubicBezTo>
                  <a:pt x="1173171" y="5869620"/>
                  <a:pt x="1077921" y="6011436"/>
                  <a:pt x="1056754" y="6083403"/>
                </a:cubicBezTo>
                <a:cubicBezTo>
                  <a:pt x="1035587" y="6155370"/>
                  <a:pt x="1077921" y="6149020"/>
                  <a:pt x="1044054" y="6261203"/>
                </a:cubicBezTo>
                <a:cubicBezTo>
                  <a:pt x="1010187" y="6373386"/>
                  <a:pt x="889537" y="6673953"/>
                  <a:pt x="853554" y="6756503"/>
                </a:cubicBezTo>
                <a:cubicBezTo>
                  <a:pt x="817571" y="6839053"/>
                  <a:pt x="836621" y="6756503"/>
                  <a:pt x="828154" y="6756503"/>
                </a:cubicBezTo>
                <a:lnTo>
                  <a:pt x="53454" y="6400903"/>
                </a:lnTo>
                <a:close/>
              </a:path>
            </a:pathLst>
          </a:cu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263" y="246685"/>
            <a:ext cx="6447501" cy="1136112"/>
          </a:xfrm>
        </p:spPr>
        <p:txBody>
          <a:bodyPr>
            <a:normAutofit/>
          </a:bodyPr>
          <a:lstStyle/>
          <a:p>
            <a:r>
              <a:rPr lang="en-US" dirty="0" smtClean="0">
                <a:solidFill>
                  <a:schemeClr val="bg1"/>
                </a:solidFill>
              </a:rPr>
              <a:t>Pre Lower Wairarapa Valley Development Scheme</a:t>
            </a:r>
            <a:endParaRPr lang="en-US" dirty="0">
              <a:solidFill>
                <a:schemeClr val="bg1"/>
              </a:solidFill>
            </a:endParaRPr>
          </a:p>
        </p:txBody>
      </p:sp>
      <p:sp>
        <p:nvSpPr>
          <p:cNvPr id="5" name="TextBox 4"/>
          <p:cNvSpPr txBox="1"/>
          <p:nvPr/>
        </p:nvSpPr>
        <p:spPr>
          <a:xfrm rot="19240388">
            <a:off x="3601432" y="854074"/>
            <a:ext cx="2012266" cy="307777"/>
          </a:xfrm>
          <a:prstGeom prst="rect">
            <a:avLst/>
          </a:prstGeom>
          <a:noFill/>
        </p:spPr>
        <p:txBody>
          <a:bodyPr wrap="square" rtlCol="0">
            <a:spAutoFit/>
          </a:bodyPr>
          <a:lstStyle/>
          <a:p>
            <a:r>
              <a:rPr lang="en-US" i="1" dirty="0" smtClean="0">
                <a:solidFill>
                  <a:schemeClr val="bg1"/>
                </a:solidFill>
                <a:latin typeface="+mn-lt"/>
              </a:rPr>
              <a:t>Lake Wairarapa</a:t>
            </a:r>
            <a:endParaRPr lang="en-US" i="1" dirty="0">
              <a:solidFill>
                <a:schemeClr val="bg1"/>
              </a:solidFill>
              <a:latin typeface="+mn-lt"/>
            </a:endParaRPr>
          </a:p>
        </p:txBody>
      </p:sp>
      <p:sp>
        <p:nvSpPr>
          <p:cNvPr id="6" name="TextBox 5"/>
          <p:cNvSpPr txBox="1"/>
          <p:nvPr/>
        </p:nvSpPr>
        <p:spPr>
          <a:xfrm rot="1296336">
            <a:off x="2356824" y="4553130"/>
            <a:ext cx="840383" cy="523220"/>
          </a:xfrm>
          <a:prstGeom prst="rect">
            <a:avLst/>
          </a:prstGeom>
          <a:noFill/>
        </p:spPr>
        <p:txBody>
          <a:bodyPr wrap="square" rtlCol="0">
            <a:spAutoFit/>
          </a:bodyPr>
          <a:lstStyle/>
          <a:p>
            <a:pPr algn="ctr"/>
            <a:r>
              <a:rPr lang="en-US" i="1" dirty="0" smtClean="0">
                <a:solidFill>
                  <a:schemeClr val="bg1"/>
                </a:solidFill>
                <a:latin typeface="+mn-lt"/>
              </a:rPr>
              <a:t>Lake Onoke</a:t>
            </a:r>
            <a:endParaRPr lang="en-US" i="1" dirty="0">
              <a:solidFill>
                <a:schemeClr val="bg1"/>
              </a:solidFill>
              <a:latin typeface="+mn-lt"/>
            </a:endParaRPr>
          </a:p>
        </p:txBody>
      </p:sp>
      <p:cxnSp>
        <p:nvCxnSpPr>
          <p:cNvPr id="8" name="Straight Arrow Connector 7"/>
          <p:cNvCxnSpPr>
            <a:stCxn id="6" idx="0"/>
          </p:cNvCxnSpPr>
          <p:nvPr/>
        </p:nvCxnSpPr>
        <p:spPr>
          <a:xfrm flipV="1">
            <a:off x="2873345" y="4329629"/>
            <a:ext cx="112226" cy="2418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4343178" y="-75304"/>
            <a:ext cx="3436624" cy="2843454"/>
            <a:chOff x="4343178" y="-75304"/>
            <a:chExt cx="3436624" cy="2843454"/>
          </a:xfrm>
        </p:grpSpPr>
        <p:sp>
          <p:nvSpPr>
            <p:cNvPr id="14" name="Freeform 13"/>
            <p:cNvSpPr/>
            <p:nvPr/>
          </p:nvSpPr>
          <p:spPr>
            <a:xfrm>
              <a:off x="4343178" y="1800770"/>
              <a:ext cx="1971563" cy="967380"/>
            </a:xfrm>
            <a:custGeom>
              <a:avLst/>
              <a:gdLst>
                <a:gd name="connsiteX0" fmla="*/ 15214 w 3183341"/>
                <a:gd name="connsiteY0" fmla="*/ 2287134 h 2287134"/>
                <a:gd name="connsiteX1" fmla="*/ 4456 w 3183341"/>
                <a:gd name="connsiteY1" fmla="*/ 2120390 h 2287134"/>
                <a:gd name="connsiteX2" fmla="*/ 79760 w 3183341"/>
                <a:gd name="connsiteY2" fmla="*/ 1969783 h 2287134"/>
                <a:gd name="connsiteX3" fmla="*/ 117411 w 3183341"/>
                <a:gd name="connsiteY3" fmla="*/ 1921374 h 2287134"/>
                <a:gd name="connsiteX4" fmla="*/ 214230 w 3183341"/>
                <a:gd name="connsiteY4" fmla="*/ 1905237 h 2287134"/>
                <a:gd name="connsiteX5" fmla="*/ 311049 w 3183341"/>
                <a:gd name="connsiteY5" fmla="*/ 1797661 h 2287134"/>
                <a:gd name="connsiteX6" fmla="*/ 321807 w 3183341"/>
                <a:gd name="connsiteY6" fmla="*/ 1706221 h 2287134"/>
                <a:gd name="connsiteX7" fmla="*/ 284155 w 3183341"/>
                <a:gd name="connsiteY7" fmla="*/ 1544856 h 2287134"/>
                <a:gd name="connsiteX8" fmla="*/ 380974 w 3183341"/>
                <a:gd name="connsiteY8" fmla="*/ 1415764 h 2287134"/>
                <a:gd name="connsiteX9" fmla="*/ 547717 w 3183341"/>
                <a:gd name="connsiteY9" fmla="*/ 1437280 h 2287134"/>
                <a:gd name="connsiteX10" fmla="*/ 666051 w 3183341"/>
                <a:gd name="connsiteY10" fmla="*/ 1394249 h 2287134"/>
                <a:gd name="connsiteX11" fmla="*/ 1090978 w 3183341"/>
                <a:gd name="connsiteY11" fmla="*/ 996216 h 2287134"/>
                <a:gd name="connsiteX12" fmla="*/ 1230828 w 3183341"/>
                <a:gd name="connsiteY12" fmla="*/ 980080 h 2287134"/>
                <a:gd name="connsiteX13" fmla="*/ 1306131 w 3183341"/>
                <a:gd name="connsiteY13" fmla="*/ 958564 h 2287134"/>
                <a:gd name="connsiteX14" fmla="*/ 1354541 w 3183341"/>
                <a:gd name="connsiteY14" fmla="*/ 904776 h 2287134"/>
                <a:gd name="connsiteX15" fmla="*/ 1478254 w 3183341"/>
                <a:gd name="connsiteY15" fmla="*/ 915534 h 2287134"/>
                <a:gd name="connsiteX16" fmla="*/ 1596588 w 3183341"/>
                <a:gd name="connsiteY16" fmla="*/ 899397 h 2287134"/>
                <a:gd name="connsiteX17" fmla="*/ 1655755 w 3183341"/>
                <a:gd name="connsiteY17" fmla="*/ 840230 h 2287134"/>
                <a:gd name="connsiteX18" fmla="*/ 1650376 w 3183341"/>
                <a:gd name="connsiteY18" fmla="*/ 770306 h 2287134"/>
                <a:gd name="connsiteX19" fmla="*/ 1688028 w 3183341"/>
                <a:gd name="connsiteY19" fmla="*/ 738033 h 2287134"/>
                <a:gd name="connsiteX20" fmla="*/ 1731058 w 3183341"/>
                <a:gd name="connsiteY20" fmla="*/ 775684 h 2287134"/>
                <a:gd name="connsiteX21" fmla="*/ 1790226 w 3183341"/>
                <a:gd name="connsiteY21" fmla="*/ 764927 h 2287134"/>
                <a:gd name="connsiteX22" fmla="*/ 1854771 w 3183341"/>
                <a:gd name="connsiteY22" fmla="*/ 732654 h 2287134"/>
                <a:gd name="connsiteX23" fmla="*/ 1967727 w 3183341"/>
                <a:gd name="connsiteY23" fmla="*/ 764927 h 2287134"/>
                <a:gd name="connsiteX24" fmla="*/ 2021515 w 3183341"/>
                <a:gd name="connsiteY24" fmla="*/ 748790 h 2287134"/>
                <a:gd name="connsiteX25" fmla="*/ 2000000 w 3183341"/>
                <a:gd name="connsiteY25" fmla="*/ 678866 h 2287134"/>
                <a:gd name="connsiteX26" fmla="*/ 2032273 w 3183341"/>
                <a:gd name="connsiteY26" fmla="*/ 603562 h 2287134"/>
                <a:gd name="connsiteX27" fmla="*/ 2075303 w 3183341"/>
                <a:gd name="connsiteY27" fmla="*/ 608941 h 2287134"/>
                <a:gd name="connsiteX28" fmla="*/ 2107576 w 3183341"/>
                <a:gd name="connsiteY28" fmla="*/ 544395 h 2287134"/>
                <a:gd name="connsiteX29" fmla="*/ 2145228 w 3183341"/>
                <a:gd name="connsiteY29" fmla="*/ 501364 h 2287134"/>
                <a:gd name="connsiteX30" fmla="*/ 2231289 w 3183341"/>
                <a:gd name="connsiteY30" fmla="*/ 506743 h 2287134"/>
                <a:gd name="connsiteX31" fmla="*/ 2268941 w 3183341"/>
                <a:gd name="connsiteY31" fmla="*/ 485228 h 2287134"/>
                <a:gd name="connsiteX32" fmla="*/ 2462578 w 3183341"/>
                <a:gd name="connsiteY32" fmla="*/ 587426 h 2287134"/>
                <a:gd name="connsiteX33" fmla="*/ 2521746 w 3183341"/>
                <a:gd name="connsiteY33" fmla="*/ 474470 h 2287134"/>
                <a:gd name="connsiteX34" fmla="*/ 2666974 w 3183341"/>
                <a:gd name="connsiteY34" fmla="*/ 356136 h 2287134"/>
                <a:gd name="connsiteX35" fmla="*/ 2736898 w 3183341"/>
                <a:gd name="connsiteY35" fmla="*/ 383030 h 2287134"/>
                <a:gd name="connsiteX36" fmla="*/ 2860611 w 3183341"/>
                <a:gd name="connsiteY36" fmla="*/ 388409 h 2287134"/>
                <a:gd name="connsiteX37" fmla="*/ 2860611 w 3183341"/>
                <a:gd name="connsiteY37" fmla="*/ 323863 h 2287134"/>
                <a:gd name="connsiteX38" fmla="*/ 2720762 w 3183341"/>
                <a:gd name="connsiteY38" fmla="*/ 248560 h 2287134"/>
                <a:gd name="connsiteX39" fmla="*/ 2736898 w 3183341"/>
                <a:gd name="connsiteY39" fmla="*/ 157120 h 2287134"/>
                <a:gd name="connsiteX40" fmla="*/ 2839096 w 3183341"/>
                <a:gd name="connsiteY40" fmla="*/ 178635 h 2287134"/>
                <a:gd name="connsiteX41" fmla="*/ 3000461 w 3183341"/>
                <a:gd name="connsiteY41" fmla="*/ 189393 h 2287134"/>
                <a:gd name="connsiteX42" fmla="*/ 2984324 w 3183341"/>
                <a:gd name="connsiteY42" fmla="*/ 130226 h 2287134"/>
                <a:gd name="connsiteX43" fmla="*/ 2941294 w 3183341"/>
                <a:gd name="connsiteY43" fmla="*/ 60301 h 2287134"/>
                <a:gd name="connsiteX44" fmla="*/ 2978946 w 3183341"/>
                <a:gd name="connsiteY44" fmla="*/ 1134 h 2287134"/>
                <a:gd name="connsiteX45" fmla="*/ 3086522 w 3183341"/>
                <a:gd name="connsiteY45" fmla="*/ 22649 h 2287134"/>
                <a:gd name="connsiteX46" fmla="*/ 3118795 w 3183341"/>
                <a:gd name="connsiteY46" fmla="*/ 38786 h 2287134"/>
                <a:gd name="connsiteX47" fmla="*/ 3183341 w 3183341"/>
                <a:gd name="connsiteY47" fmla="*/ 17270 h 2287134"/>
                <a:gd name="connsiteX0" fmla="*/ 15214 w 3183341"/>
                <a:gd name="connsiteY0" fmla="*/ 2287134 h 2287134"/>
                <a:gd name="connsiteX1" fmla="*/ 4456 w 3183341"/>
                <a:gd name="connsiteY1" fmla="*/ 2120390 h 2287134"/>
                <a:gd name="connsiteX2" fmla="*/ 79760 w 3183341"/>
                <a:gd name="connsiteY2" fmla="*/ 1969783 h 2287134"/>
                <a:gd name="connsiteX3" fmla="*/ 117411 w 3183341"/>
                <a:gd name="connsiteY3" fmla="*/ 1921374 h 2287134"/>
                <a:gd name="connsiteX4" fmla="*/ 311049 w 3183341"/>
                <a:gd name="connsiteY4" fmla="*/ 1797661 h 2287134"/>
                <a:gd name="connsiteX5" fmla="*/ 321807 w 3183341"/>
                <a:gd name="connsiteY5" fmla="*/ 1706221 h 2287134"/>
                <a:gd name="connsiteX6" fmla="*/ 284155 w 3183341"/>
                <a:gd name="connsiteY6" fmla="*/ 1544856 h 2287134"/>
                <a:gd name="connsiteX7" fmla="*/ 380974 w 3183341"/>
                <a:gd name="connsiteY7" fmla="*/ 1415764 h 2287134"/>
                <a:gd name="connsiteX8" fmla="*/ 547717 w 3183341"/>
                <a:gd name="connsiteY8" fmla="*/ 1437280 h 2287134"/>
                <a:gd name="connsiteX9" fmla="*/ 666051 w 3183341"/>
                <a:gd name="connsiteY9" fmla="*/ 1394249 h 2287134"/>
                <a:gd name="connsiteX10" fmla="*/ 1090978 w 3183341"/>
                <a:gd name="connsiteY10" fmla="*/ 996216 h 2287134"/>
                <a:gd name="connsiteX11" fmla="*/ 1230828 w 3183341"/>
                <a:gd name="connsiteY11" fmla="*/ 980080 h 2287134"/>
                <a:gd name="connsiteX12" fmla="*/ 1306131 w 3183341"/>
                <a:gd name="connsiteY12" fmla="*/ 958564 h 2287134"/>
                <a:gd name="connsiteX13" fmla="*/ 1354541 w 3183341"/>
                <a:gd name="connsiteY13" fmla="*/ 904776 h 2287134"/>
                <a:gd name="connsiteX14" fmla="*/ 1478254 w 3183341"/>
                <a:gd name="connsiteY14" fmla="*/ 915534 h 2287134"/>
                <a:gd name="connsiteX15" fmla="*/ 1596588 w 3183341"/>
                <a:gd name="connsiteY15" fmla="*/ 899397 h 2287134"/>
                <a:gd name="connsiteX16" fmla="*/ 1655755 w 3183341"/>
                <a:gd name="connsiteY16" fmla="*/ 840230 h 2287134"/>
                <a:gd name="connsiteX17" fmla="*/ 1650376 w 3183341"/>
                <a:gd name="connsiteY17" fmla="*/ 770306 h 2287134"/>
                <a:gd name="connsiteX18" fmla="*/ 1688028 w 3183341"/>
                <a:gd name="connsiteY18" fmla="*/ 738033 h 2287134"/>
                <a:gd name="connsiteX19" fmla="*/ 1731058 w 3183341"/>
                <a:gd name="connsiteY19" fmla="*/ 775684 h 2287134"/>
                <a:gd name="connsiteX20" fmla="*/ 1790226 w 3183341"/>
                <a:gd name="connsiteY20" fmla="*/ 764927 h 2287134"/>
                <a:gd name="connsiteX21" fmla="*/ 1854771 w 3183341"/>
                <a:gd name="connsiteY21" fmla="*/ 732654 h 2287134"/>
                <a:gd name="connsiteX22" fmla="*/ 1967727 w 3183341"/>
                <a:gd name="connsiteY22" fmla="*/ 764927 h 2287134"/>
                <a:gd name="connsiteX23" fmla="*/ 2021515 w 3183341"/>
                <a:gd name="connsiteY23" fmla="*/ 748790 h 2287134"/>
                <a:gd name="connsiteX24" fmla="*/ 2000000 w 3183341"/>
                <a:gd name="connsiteY24" fmla="*/ 678866 h 2287134"/>
                <a:gd name="connsiteX25" fmla="*/ 2032273 w 3183341"/>
                <a:gd name="connsiteY25" fmla="*/ 603562 h 2287134"/>
                <a:gd name="connsiteX26" fmla="*/ 2075303 w 3183341"/>
                <a:gd name="connsiteY26" fmla="*/ 608941 h 2287134"/>
                <a:gd name="connsiteX27" fmla="*/ 2107576 w 3183341"/>
                <a:gd name="connsiteY27" fmla="*/ 544395 h 2287134"/>
                <a:gd name="connsiteX28" fmla="*/ 2145228 w 3183341"/>
                <a:gd name="connsiteY28" fmla="*/ 501364 h 2287134"/>
                <a:gd name="connsiteX29" fmla="*/ 2231289 w 3183341"/>
                <a:gd name="connsiteY29" fmla="*/ 506743 h 2287134"/>
                <a:gd name="connsiteX30" fmla="*/ 2268941 w 3183341"/>
                <a:gd name="connsiteY30" fmla="*/ 485228 h 2287134"/>
                <a:gd name="connsiteX31" fmla="*/ 2462578 w 3183341"/>
                <a:gd name="connsiteY31" fmla="*/ 587426 h 2287134"/>
                <a:gd name="connsiteX32" fmla="*/ 2521746 w 3183341"/>
                <a:gd name="connsiteY32" fmla="*/ 474470 h 2287134"/>
                <a:gd name="connsiteX33" fmla="*/ 2666974 w 3183341"/>
                <a:gd name="connsiteY33" fmla="*/ 356136 h 2287134"/>
                <a:gd name="connsiteX34" fmla="*/ 2736898 w 3183341"/>
                <a:gd name="connsiteY34" fmla="*/ 383030 h 2287134"/>
                <a:gd name="connsiteX35" fmla="*/ 2860611 w 3183341"/>
                <a:gd name="connsiteY35" fmla="*/ 388409 h 2287134"/>
                <a:gd name="connsiteX36" fmla="*/ 2860611 w 3183341"/>
                <a:gd name="connsiteY36" fmla="*/ 323863 h 2287134"/>
                <a:gd name="connsiteX37" fmla="*/ 2720762 w 3183341"/>
                <a:gd name="connsiteY37" fmla="*/ 248560 h 2287134"/>
                <a:gd name="connsiteX38" fmla="*/ 2736898 w 3183341"/>
                <a:gd name="connsiteY38" fmla="*/ 157120 h 2287134"/>
                <a:gd name="connsiteX39" fmla="*/ 2839096 w 3183341"/>
                <a:gd name="connsiteY39" fmla="*/ 178635 h 2287134"/>
                <a:gd name="connsiteX40" fmla="*/ 3000461 w 3183341"/>
                <a:gd name="connsiteY40" fmla="*/ 189393 h 2287134"/>
                <a:gd name="connsiteX41" fmla="*/ 2984324 w 3183341"/>
                <a:gd name="connsiteY41" fmla="*/ 130226 h 2287134"/>
                <a:gd name="connsiteX42" fmla="*/ 2941294 w 3183341"/>
                <a:gd name="connsiteY42" fmla="*/ 60301 h 2287134"/>
                <a:gd name="connsiteX43" fmla="*/ 2978946 w 3183341"/>
                <a:gd name="connsiteY43" fmla="*/ 1134 h 2287134"/>
                <a:gd name="connsiteX44" fmla="*/ 3086522 w 3183341"/>
                <a:gd name="connsiteY44" fmla="*/ 22649 h 2287134"/>
                <a:gd name="connsiteX45" fmla="*/ 3118795 w 3183341"/>
                <a:gd name="connsiteY45" fmla="*/ 38786 h 2287134"/>
                <a:gd name="connsiteX46" fmla="*/ 3183341 w 3183341"/>
                <a:gd name="connsiteY46" fmla="*/ 17270 h 2287134"/>
                <a:gd name="connsiteX0" fmla="*/ 15214 w 3183341"/>
                <a:gd name="connsiteY0" fmla="*/ 2287134 h 2287134"/>
                <a:gd name="connsiteX1" fmla="*/ 4456 w 3183341"/>
                <a:gd name="connsiteY1" fmla="*/ 2120390 h 2287134"/>
                <a:gd name="connsiteX2" fmla="*/ 79760 w 3183341"/>
                <a:gd name="connsiteY2" fmla="*/ 1969783 h 2287134"/>
                <a:gd name="connsiteX3" fmla="*/ 311049 w 3183341"/>
                <a:gd name="connsiteY3" fmla="*/ 1797661 h 2287134"/>
                <a:gd name="connsiteX4" fmla="*/ 321807 w 3183341"/>
                <a:gd name="connsiteY4" fmla="*/ 1706221 h 2287134"/>
                <a:gd name="connsiteX5" fmla="*/ 284155 w 3183341"/>
                <a:gd name="connsiteY5" fmla="*/ 1544856 h 2287134"/>
                <a:gd name="connsiteX6" fmla="*/ 380974 w 3183341"/>
                <a:gd name="connsiteY6" fmla="*/ 1415764 h 2287134"/>
                <a:gd name="connsiteX7" fmla="*/ 547717 w 3183341"/>
                <a:gd name="connsiteY7" fmla="*/ 1437280 h 2287134"/>
                <a:gd name="connsiteX8" fmla="*/ 666051 w 3183341"/>
                <a:gd name="connsiteY8" fmla="*/ 1394249 h 2287134"/>
                <a:gd name="connsiteX9" fmla="*/ 1090978 w 3183341"/>
                <a:gd name="connsiteY9" fmla="*/ 996216 h 2287134"/>
                <a:gd name="connsiteX10" fmla="*/ 1230828 w 3183341"/>
                <a:gd name="connsiteY10" fmla="*/ 980080 h 2287134"/>
                <a:gd name="connsiteX11" fmla="*/ 1306131 w 3183341"/>
                <a:gd name="connsiteY11" fmla="*/ 958564 h 2287134"/>
                <a:gd name="connsiteX12" fmla="*/ 1354541 w 3183341"/>
                <a:gd name="connsiteY12" fmla="*/ 904776 h 2287134"/>
                <a:gd name="connsiteX13" fmla="*/ 1478254 w 3183341"/>
                <a:gd name="connsiteY13" fmla="*/ 915534 h 2287134"/>
                <a:gd name="connsiteX14" fmla="*/ 1596588 w 3183341"/>
                <a:gd name="connsiteY14" fmla="*/ 899397 h 2287134"/>
                <a:gd name="connsiteX15" fmla="*/ 1655755 w 3183341"/>
                <a:gd name="connsiteY15" fmla="*/ 840230 h 2287134"/>
                <a:gd name="connsiteX16" fmla="*/ 1650376 w 3183341"/>
                <a:gd name="connsiteY16" fmla="*/ 770306 h 2287134"/>
                <a:gd name="connsiteX17" fmla="*/ 1688028 w 3183341"/>
                <a:gd name="connsiteY17" fmla="*/ 738033 h 2287134"/>
                <a:gd name="connsiteX18" fmla="*/ 1731058 w 3183341"/>
                <a:gd name="connsiteY18" fmla="*/ 775684 h 2287134"/>
                <a:gd name="connsiteX19" fmla="*/ 1790226 w 3183341"/>
                <a:gd name="connsiteY19" fmla="*/ 764927 h 2287134"/>
                <a:gd name="connsiteX20" fmla="*/ 1854771 w 3183341"/>
                <a:gd name="connsiteY20" fmla="*/ 732654 h 2287134"/>
                <a:gd name="connsiteX21" fmla="*/ 1967727 w 3183341"/>
                <a:gd name="connsiteY21" fmla="*/ 764927 h 2287134"/>
                <a:gd name="connsiteX22" fmla="*/ 2021515 w 3183341"/>
                <a:gd name="connsiteY22" fmla="*/ 748790 h 2287134"/>
                <a:gd name="connsiteX23" fmla="*/ 2000000 w 3183341"/>
                <a:gd name="connsiteY23" fmla="*/ 678866 h 2287134"/>
                <a:gd name="connsiteX24" fmla="*/ 2032273 w 3183341"/>
                <a:gd name="connsiteY24" fmla="*/ 603562 h 2287134"/>
                <a:gd name="connsiteX25" fmla="*/ 2075303 w 3183341"/>
                <a:gd name="connsiteY25" fmla="*/ 608941 h 2287134"/>
                <a:gd name="connsiteX26" fmla="*/ 2107576 w 3183341"/>
                <a:gd name="connsiteY26" fmla="*/ 544395 h 2287134"/>
                <a:gd name="connsiteX27" fmla="*/ 2145228 w 3183341"/>
                <a:gd name="connsiteY27" fmla="*/ 501364 h 2287134"/>
                <a:gd name="connsiteX28" fmla="*/ 2231289 w 3183341"/>
                <a:gd name="connsiteY28" fmla="*/ 506743 h 2287134"/>
                <a:gd name="connsiteX29" fmla="*/ 2268941 w 3183341"/>
                <a:gd name="connsiteY29" fmla="*/ 485228 h 2287134"/>
                <a:gd name="connsiteX30" fmla="*/ 2462578 w 3183341"/>
                <a:gd name="connsiteY30" fmla="*/ 587426 h 2287134"/>
                <a:gd name="connsiteX31" fmla="*/ 2521746 w 3183341"/>
                <a:gd name="connsiteY31" fmla="*/ 474470 h 2287134"/>
                <a:gd name="connsiteX32" fmla="*/ 2666974 w 3183341"/>
                <a:gd name="connsiteY32" fmla="*/ 356136 h 2287134"/>
                <a:gd name="connsiteX33" fmla="*/ 2736898 w 3183341"/>
                <a:gd name="connsiteY33" fmla="*/ 383030 h 2287134"/>
                <a:gd name="connsiteX34" fmla="*/ 2860611 w 3183341"/>
                <a:gd name="connsiteY34" fmla="*/ 388409 h 2287134"/>
                <a:gd name="connsiteX35" fmla="*/ 2860611 w 3183341"/>
                <a:gd name="connsiteY35" fmla="*/ 323863 h 2287134"/>
                <a:gd name="connsiteX36" fmla="*/ 2720762 w 3183341"/>
                <a:gd name="connsiteY36" fmla="*/ 248560 h 2287134"/>
                <a:gd name="connsiteX37" fmla="*/ 2736898 w 3183341"/>
                <a:gd name="connsiteY37" fmla="*/ 157120 h 2287134"/>
                <a:gd name="connsiteX38" fmla="*/ 2839096 w 3183341"/>
                <a:gd name="connsiteY38" fmla="*/ 178635 h 2287134"/>
                <a:gd name="connsiteX39" fmla="*/ 3000461 w 3183341"/>
                <a:gd name="connsiteY39" fmla="*/ 189393 h 2287134"/>
                <a:gd name="connsiteX40" fmla="*/ 2984324 w 3183341"/>
                <a:gd name="connsiteY40" fmla="*/ 130226 h 2287134"/>
                <a:gd name="connsiteX41" fmla="*/ 2941294 w 3183341"/>
                <a:gd name="connsiteY41" fmla="*/ 60301 h 2287134"/>
                <a:gd name="connsiteX42" fmla="*/ 2978946 w 3183341"/>
                <a:gd name="connsiteY42" fmla="*/ 1134 h 2287134"/>
                <a:gd name="connsiteX43" fmla="*/ 3086522 w 3183341"/>
                <a:gd name="connsiteY43" fmla="*/ 22649 h 2287134"/>
                <a:gd name="connsiteX44" fmla="*/ 3118795 w 3183341"/>
                <a:gd name="connsiteY44" fmla="*/ 38786 h 2287134"/>
                <a:gd name="connsiteX45" fmla="*/ 3183341 w 3183341"/>
                <a:gd name="connsiteY45" fmla="*/ 17270 h 2287134"/>
                <a:gd name="connsiteX0" fmla="*/ 0 w 3178885"/>
                <a:gd name="connsiteY0" fmla="*/ 2120390 h 2120390"/>
                <a:gd name="connsiteX1" fmla="*/ 75304 w 3178885"/>
                <a:gd name="connsiteY1" fmla="*/ 1969783 h 2120390"/>
                <a:gd name="connsiteX2" fmla="*/ 306593 w 3178885"/>
                <a:gd name="connsiteY2" fmla="*/ 1797661 h 2120390"/>
                <a:gd name="connsiteX3" fmla="*/ 317351 w 3178885"/>
                <a:gd name="connsiteY3" fmla="*/ 1706221 h 2120390"/>
                <a:gd name="connsiteX4" fmla="*/ 279699 w 3178885"/>
                <a:gd name="connsiteY4" fmla="*/ 1544856 h 2120390"/>
                <a:gd name="connsiteX5" fmla="*/ 376518 w 3178885"/>
                <a:gd name="connsiteY5" fmla="*/ 1415764 h 2120390"/>
                <a:gd name="connsiteX6" fmla="*/ 543261 w 3178885"/>
                <a:gd name="connsiteY6" fmla="*/ 1437280 h 2120390"/>
                <a:gd name="connsiteX7" fmla="*/ 661595 w 3178885"/>
                <a:gd name="connsiteY7" fmla="*/ 1394249 h 2120390"/>
                <a:gd name="connsiteX8" fmla="*/ 1086522 w 3178885"/>
                <a:gd name="connsiteY8" fmla="*/ 996216 h 2120390"/>
                <a:gd name="connsiteX9" fmla="*/ 1226372 w 3178885"/>
                <a:gd name="connsiteY9" fmla="*/ 980080 h 2120390"/>
                <a:gd name="connsiteX10" fmla="*/ 1301675 w 3178885"/>
                <a:gd name="connsiteY10" fmla="*/ 958564 h 2120390"/>
                <a:gd name="connsiteX11" fmla="*/ 1350085 w 3178885"/>
                <a:gd name="connsiteY11" fmla="*/ 904776 h 2120390"/>
                <a:gd name="connsiteX12" fmla="*/ 1473798 w 3178885"/>
                <a:gd name="connsiteY12" fmla="*/ 915534 h 2120390"/>
                <a:gd name="connsiteX13" fmla="*/ 1592132 w 3178885"/>
                <a:gd name="connsiteY13" fmla="*/ 899397 h 2120390"/>
                <a:gd name="connsiteX14" fmla="*/ 1651299 w 3178885"/>
                <a:gd name="connsiteY14" fmla="*/ 840230 h 2120390"/>
                <a:gd name="connsiteX15" fmla="*/ 1645920 w 3178885"/>
                <a:gd name="connsiteY15" fmla="*/ 770306 h 2120390"/>
                <a:gd name="connsiteX16" fmla="*/ 1683572 w 3178885"/>
                <a:gd name="connsiteY16" fmla="*/ 738033 h 2120390"/>
                <a:gd name="connsiteX17" fmla="*/ 1726602 w 3178885"/>
                <a:gd name="connsiteY17" fmla="*/ 775684 h 2120390"/>
                <a:gd name="connsiteX18" fmla="*/ 1785770 w 3178885"/>
                <a:gd name="connsiteY18" fmla="*/ 764927 h 2120390"/>
                <a:gd name="connsiteX19" fmla="*/ 1850315 w 3178885"/>
                <a:gd name="connsiteY19" fmla="*/ 732654 h 2120390"/>
                <a:gd name="connsiteX20" fmla="*/ 1963271 w 3178885"/>
                <a:gd name="connsiteY20" fmla="*/ 764927 h 2120390"/>
                <a:gd name="connsiteX21" fmla="*/ 2017059 w 3178885"/>
                <a:gd name="connsiteY21" fmla="*/ 748790 h 2120390"/>
                <a:gd name="connsiteX22" fmla="*/ 1995544 w 3178885"/>
                <a:gd name="connsiteY22" fmla="*/ 678866 h 2120390"/>
                <a:gd name="connsiteX23" fmla="*/ 2027817 w 3178885"/>
                <a:gd name="connsiteY23" fmla="*/ 603562 h 2120390"/>
                <a:gd name="connsiteX24" fmla="*/ 2070847 w 3178885"/>
                <a:gd name="connsiteY24" fmla="*/ 608941 h 2120390"/>
                <a:gd name="connsiteX25" fmla="*/ 2103120 w 3178885"/>
                <a:gd name="connsiteY25" fmla="*/ 544395 h 2120390"/>
                <a:gd name="connsiteX26" fmla="*/ 2140772 w 3178885"/>
                <a:gd name="connsiteY26" fmla="*/ 501364 h 2120390"/>
                <a:gd name="connsiteX27" fmla="*/ 2226833 w 3178885"/>
                <a:gd name="connsiteY27" fmla="*/ 506743 h 2120390"/>
                <a:gd name="connsiteX28" fmla="*/ 2264485 w 3178885"/>
                <a:gd name="connsiteY28" fmla="*/ 485228 h 2120390"/>
                <a:gd name="connsiteX29" fmla="*/ 2458122 w 3178885"/>
                <a:gd name="connsiteY29" fmla="*/ 587426 h 2120390"/>
                <a:gd name="connsiteX30" fmla="*/ 2517290 w 3178885"/>
                <a:gd name="connsiteY30" fmla="*/ 474470 h 2120390"/>
                <a:gd name="connsiteX31" fmla="*/ 2662518 w 3178885"/>
                <a:gd name="connsiteY31" fmla="*/ 356136 h 2120390"/>
                <a:gd name="connsiteX32" fmla="*/ 2732442 w 3178885"/>
                <a:gd name="connsiteY32" fmla="*/ 383030 h 2120390"/>
                <a:gd name="connsiteX33" fmla="*/ 2856155 w 3178885"/>
                <a:gd name="connsiteY33" fmla="*/ 388409 h 2120390"/>
                <a:gd name="connsiteX34" fmla="*/ 2856155 w 3178885"/>
                <a:gd name="connsiteY34" fmla="*/ 323863 h 2120390"/>
                <a:gd name="connsiteX35" fmla="*/ 2716306 w 3178885"/>
                <a:gd name="connsiteY35" fmla="*/ 248560 h 2120390"/>
                <a:gd name="connsiteX36" fmla="*/ 2732442 w 3178885"/>
                <a:gd name="connsiteY36" fmla="*/ 157120 h 2120390"/>
                <a:gd name="connsiteX37" fmla="*/ 2834640 w 3178885"/>
                <a:gd name="connsiteY37" fmla="*/ 178635 h 2120390"/>
                <a:gd name="connsiteX38" fmla="*/ 2996005 w 3178885"/>
                <a:gd name="connsiteY38" fmla="*/ 189393 h 2120390"/>
                <a:gd name="connsiteX39" fmla="*/ 2979868 w 3178885"/>
                <a:gd name="connsiteY39" fmla="*/ 130226 h 2120390"/>
                <a:gd name="connsiteX40" fmla="*/ 2936838 w 3178885"/>
                <a:gd name="connsiteY40" fmla="*/ 60301 h 2120390"/>
                <a:gd name="connsiteX41" fmla="*/ 2974490 w 3178885"/>
                <a:gd name="connsiteY41" fmla="*/ 1134 h 2120390"/>
                <a:gd name="connsiteX42" fmla="*/ 3082066 w 3178885"/>
                <a:gd name="connsiteY42" fmla="*/ 22649 h 2120390"/>
                <a:gd name="connsiteX43" fmla="*/ 3114339 w 3178885"/>
                <a:gd name="connsiteY43" fmla="*/ 38786 h 2120390"/>
                <a:gd name="connsiteX44" fmla="*/ 3178885 w 3178885"/>
                <a:gd name="connsiteY44" fmla="*/ 17270 h 2120390"/>
                <a:gd name="connsiteX0" fmla="*/ 0 w 3103581"/>
                <a:gd name="connsiteY0" fmla="*/ 1969783 h 1969783"/>
                <a:gd name="connsiteX1" fmla="*/ 231289 w 3103581"/>
                <a:gd name="connsiteY1" fmla="*/ 1797661 h 1969783"/>
                <a:gd name="connsiteX2" fmla="*/ 242047 w 3103581"/>
                <a:gd name="connsiteY2" fmla="*/ 1706221 h 1969783"/>
                <a:gd name="connsiteX3" fmla="*/ 204395 w 3103581"/>
                <a:gd name="connsiteY3" fmla="*/ 1544856 h 1969783"/>
                <a:gd name="connsiteX4" fmla="*/ 301214 w 3103581"/>
                <a:gd name="connsiteY4" fmla="*/ 1415764 h 1969783"/>
                <a:gd name="connsiteX5" fmla="*/ 467957 w 3103581"/>
                <a:gd name="connsiteY5" fmla="*/ 1437280 h 1969783"/>
                <a:gd name="connsiteX6" fmla="*/ 586291 w 3103581"/>
                <a:gd name="connsiteY6" fmla="*/ 1394249 h 1969783"/>
                <a:gd name="connsiteX7" fmla="*/ 1011218 w 3103581"/>
                <a:gd name="connsiteY7" fmla="*/ 996216 h 1969783"/>
                <a:gd name="connsiteX8" fmla="*/ 1151068 w 3103581"/>
                <a:gd name="connsiteY8" fmla="*/ 980080 h 1969783"/>
                <a:gd name="connsiteX9" fmla="*/ 1226371 w 3103581"/>
                <a:gd name="connsiteY9" fmla="*/ 958564 h 1969783"/>
                <a:gd name="connsiteX10" fmla="*/ 1274781 w 3103581"/>
                <a:gd name="connsiteY10" fmla="*/ 904776 h 1969783"/>
                <a:gd name="connsiteX11" fmla="*/ 1398494 w 3103581"/>
                <a:gd name="connsiteY11" fmla="*/ 915534 h 1969783"/>
                <a:gd name="connsiteX12" fmla="*/ 1516828 w 3103581"/>
                <a:gd name="connsiteY12" fmla="*/ 899397 h 1969783"/>
                <a:gd name="connsiteX13" fmla="*/ 1575995 w 3103581"/>
                <a:gd name="connsiteY13" fmla="*/ 840230 h 1969783"/>
                <a:gd name="connsiteX14" fmla="*/ 1570616 w 3103581"/>
                <a:gd name="connsiteY14" fmla="*/ 770306 h 1969783"/>
                <a:gd name="connsiteX15" fmla="*/ 1608268 w 3103581"/>
                <a:gd name="connsiteY15" fmla="*/ 738033 h 1969783"/>
                <a:gd name="connsiteX16" fmla="*/ 1651298 w 3103581"/>
                <a:gd name="connsiteY16" fmla="*/ 775684 h 1969783"/>
                <a:gd name="connsiteX17" fmla="*/ 1710466 w 3103581"/>
                <a:gd name="connsiteY17" fmla="*/ 764927 h 1969783"/>
                <a:gd name="connsiteX18" fmla="*/ 1775011 w 3103581"/>
                <a:gd name="connsiteY18" fmla="*/ 732654 h 1969783"/>
                <a:gd name="connsiteX19" fmla="*/ 1887967 w 3103581"/>
                <a:gd name="connsiteY19" fmla="*/ 764927 h 1969783"/>
                <a:gd name="connsiteX20" fmla="*/ 1941755 w 3103581"/>
                <a:gd name="connsiteY20" fmla="*/ 748790 h 1969783"/>
                <a:gd name="connsiteX21" fmla="*/ 1920240 w 3103581"/>
                <a:gd name="connsiteY21" fmla="*/ 678866 h 1969783"/>
                <a:gd name="connsiteX22" fmla="*/ 1952513 w 3103581"/>
                <a:gd name="connsiteY22" fmla="*/ 603562 h 1969783"/>
                <a:gd name="connsiteX23" fmla="*/ 1995543 w 3103581"/>
                <a:gd name="connsiteY23" fmla="*/ 608941 h 1969783"/>
                <a:gd name="connsiteX24" fmla="*/ 2027816 w 3103581"/>
                <a:gd name="connsiteY24" fmla="*/ 544395 h 1969783"/>
                <a:gd name="connsiteX25" fmla="*/ 2065468 w 3103581"/>
                <a:gd name="connsiteY25" fmla="*/ 501364 h 1969783"/>
                <a:gd name="connsiteX26" fmla="*/ 2151529 w 3103581"/>
                <a:gd name="connsiteY26" fmla="*/ 506743 h 1969783"/>
                <a:gd name="connsiteX27" fmla="*/ 2189181 w 3103581"/>
                <a:gd name="connsiteY27" fmla="*/ 485228 h 1969783"/>
                <a:gd name="connsiteX28" fmla="*/ 2382818 w 3103581"/>
                <a:gd name="connsiteY28" fmla="*/ 587426 h 1969783"/>
                <a:gd name="connsiteX29" fmla="*/ 2441986 w 3103581"/>
                <a:gd name="connsiteY29" fmla="*/ 474470 h 1969783"/>
                <a:gd name="connsiteX30" fmla="*/ 2587214 w 3103581"/>
                <a:gd name="connsiteY30" fmla="*/ 356136 h 1969783"/>
                <a:gd name="connsiteX31" fmla="*/ 2657138 w 3103581"/>
                <a:gd name="connsiteY31" fmla="*/ 383030 h 1969783"/>
                <a:gd name="connsiteX32" fmla="*/ 2780851 w 3103581"/>
                <a:gd name="connsiteY32" fmla="*/ 388409 h 1969783"/>
                <a:gd name="connsiteX33" fmla="*/ 2780851 w 3103581"/>
                <a:gd name="connsiteY33" fmla="*/ 323863 h 1969783"/>
                <a:gd name="connsiteX34" fmla="*/ 2641002 w 3103581"/>
                <a:gd name="connsiteY34" fmla="*/ 248560 h 1969783"/>
                <a:gd name="connsiteX35" fmla="*/ 2657138 w 3103581"/>
                <a:gd name="connsiteY35" fmla="*/ 157120 h 1969783"/>
                <a:gd name="connsiteX36" fmla="*/ 2759336 w 3103581"/>
                <a:gd name="connsiteY36" fmla="*/ 178635 h 1969783"/>
                <a:gd name="connsiteX37" fmla="*/ 2920701 w 3103581"/>
                <a:gd name="connsiteY37" fmla="*/ 189393 h 1969783"/>
                <a:gd name="connsiteX38" fmla="*/ 2904564 w 3103581"/>
                <a:gd name="connsiteY38" fmla="*/ 130226 h 1969783"/>
                <a:gd name="connsiteX39" fmla="*/ 2861534 w 3103581"/>
                <a:gd name="connsiteY39" fmla="*/ 60301 h 1969783"/>
                <a:gd name="connsiteX40" fmla="*/ 2899186 w 3103581"/>
                <a:gd name="connsiteY40" fmla="*/ 1134 h 1969783"/>
                <a:gd name="connsiteX41" fmla="*/ 3006762 w 3103581"/>
                <a:gd name="connsiteY41" fmla="*/ 22649 h 1969783"/>
                <a:gd name="connsiteX42" fmla="*/ 3039035 w 3103581"/>
                <a:gd name="connsiteY42" fmla="*/ 38786 h 1969783"/>
                <a:gd name="connsiteX43" fmla="*/ 3103581 w 3103581"/>
                <a:gd name="connsiteY43" fmla="*/ 17270 h 1969783"/>
                <a:gd name="connsiteX0" fmla="*/ 28358 w 2900650"/>
                <a:gd name="connsiteY0" fmla="*/ 1797661 h 1797661"/>
                <a:gd name="connsiteX1" fmla="*/ 39116 w 2900650"/>
                <a:gd name="connsiteY1" fmla="*/ 1706221 h 1797661"/>
                <a:gd name="connsiteX2" fmla="*/ 1464 w 2900650"/>
                <a:gd name="connsiteY2" fmla="*/ 1544856 h 1797661"/>
                <a:gd name="connsiteX3" fmla="*/ 98283 w 2900650"/>
                <a:gd name="connsiteY3" fmla="*/ 1415764 h 1797661"/>
                <a:gd name="connsiteX4" fmla="*/ 265026 w 2900650"/>
                <a:gd name="connsiteY4" fmla="*/ 1437280 h 1797661"/>
                <a:gd name="connsiteX5" fmla="*/ 383360 w 2900650"/>
                <a:gd name="connsiteY5" fmla="*/ 1394249 h 1797661"/>
                <a:gd name="connsiteX6" fmla="*/ 808287 w 2900650"/>
                <a:gd name="connsiteY6" fmla="*/ 996216 h 1797661"/>
                <a:gd name="connsiteX7" fmla="*/ 948137 w 2900650"/>
                <a:gd name="connsiteY7" fmla="*/ 980080 h 1797661"/>
                <a:gd name="connsiteX8" fmla="*/ 1023440 w 2900650"/>
                <a:gd name="connsiteY8" fmla="*/ 958564 h 1797661"/>
                <a:gd name="connsiteX9" fmla="*/ 1071850 w 2900650"/>
                <a:gd name="connsiteY9" fmla="*/ 904776 h 1797661"/>
                <a:gd name="connsiteX10" fmla="*/ 1195563 w 2900650"/>
                <a:gd name="connsiteY10" fmla="*/ 915534 h 1797661"/>
                <a:gd name="connsiteX11" fmla="*/ 1313897 w 2900650"/>
                <a:gd name="connsiteY11" fmla="*/ 899397 h 1797661"/>
                <a:gd name="connsiteX12" fmla="*/ 1373064 w 2900650"/>
                <a:gd name="connsiteY12" fmla="*/ 840230 h 1797661"/>
                <a:gd name="connsiteX13" fmla="*/ 1367685 w 2900650"/>
                <a:gd name="connsiteY13" fmla="*/ 770306 h 1797661"/>
                <a:gd name="connsiteX14" fmla="*/ 1405337 w 2900650"/>
                <a:gd name="connsiteY14" fmla="*/ 738033 h 1797661"/>
                <a:gd name="connsiteX15" fmla="*/ 1448367 w 2900650"/>
                <a:gd name="connsiteY15" fmla="*/ 775684 h 1797661"/>
                <a:gd name="connsiteX16" fmla="*/ 1507535 w 2900650"/>
                <a:gd name="connsiteY16" fmla="*/ 764927 h 1797661"/>
                <a:gd name="connsiteX17" fmla="*/ 1572080 w 2900650"/>
                <a:gd name="connsiteY17" fmla="*/ 732654 h 1797661"/>
                <a:gd name="connsiteX18" fmla="*/ 1685036 w 2900650"/>
                <a:gd name="connsiteY18" fmla="*/ 764927 h 1797661"/>
                <a:gd name="connsiteX19" fmla="*/ 1738824 w 2900650"/>
                <a:gd name="connsiteY19" fmla="*/ 748790 h 1797661"/>
                <a:gd name="connsiteX20" fmla="*/ 1717309 w 2900650"/>
                <a:gd name="connsiteY20" fmla="*/ 678866 h 1797661"/>
                <a:gd name="connsiteX21" fmla="*/ 1749582 w 2900650"/>
                <a:gd name="connsiteY21" fmla="*/ 603562 h 1797661"/>
                <a:gd name="connsiteX22" fmla="*/ 1792612 w 2900650"/>
                <a:gd name="connsiteY22" fmla="*/ 608941 h 1797661"/>
                <a:gd name="connsiteX23" fmla="*/ 1824885 w 2900650"/>
                <a:gd name="connsiteY23" fmla="*/ 544395 h 1797661"/>
                <a:gd name="connsiteX24" fmla="*/ 1862537 w 2900650"/>
                <a:gd name="connsiteY24" fmla="*/ 501364 h 1797661"/>
                <a:gd name="connsiteX25" fmla="*/ 1948598 w 2900650"/>
                <a:gd name="connsiteY25" fmla="*/ 506743 h 1797661"/>
                <a:gd name="connsiteX26" fmla="*/ 1986250 w 2900650"/>
                <a:gd name="connsiteY26" fmla="*/ 485228 h 1797661"/>
                <a:gd name="connsiteX27" fmla="*/ 2179887 w 2900650"/>
                <a:gd name="connsiteY27" fmla="*/ 587426 h 1797661"/>
                <a:gd name="connsiteX28" fmla="*/ 2239055 w 2900650"/>
                <a:gd name="connsiteY28" fmla="*/ 474470 h 1797661"/>
                <a:gd name="connsiteX29" fmla="*/ 2384283 w 2900650"/>
                <a:gd name="connsiteY29" fmla="*/ 356136 h 1797661"/>
                <a:gd name="connsiteX30" fmla="*/ 2454207 w 2900650"/>
                <a:gd name="connsiteY30" fmla="*/ 383030 h 1797661"/>
                <a:gd name="connsiteX31" fmla="*/ 2577920 w 2900650"/>
                <a:gd name="connsiteY31" fmla="*/ 388409 h 1797661"/>
                <a:gd name="connsiteX32" fmla="*/ 2577920 w 2900650"/>
                <a:gd name="connsiteY32" fmla="*/ 323863 h 1797661"/>
                <a:gd name="connsiteX33" fmla="*/ 2438071 w 2900650"/>
                <a:gd name="connsiteY33" fmla="*/ 248560 h 1797661"/>
                <a:gd name="connsiteX34" fmla="*/ 2454207 w 2900650"/>
                <a:gd name="connsiteY34" fmla="*/ 157120 h 1797661"/>
                <a:gd name="connsiteX35" fmla="*/ 2556405 w 2900650"/>
                <a:gd name="connsiteY35" fmla="*/ 178635 h 1797661"/>
                <a:gd name="connsiteX36" fmla="*/ 2717770 w 2900650"/>
                <a:gd name="connsiteY36" fmla="*/ 189393 h 1797661"/>
                <a:gd name="connsiteX37" fmla="*/ 2701633 w 2900650"/>
                <a:gd name="connsiteY37" fmla="*/ 130226 h 1797661"/>
                <a:gd name="connsiteX38" fmla="*/ 2658603 w 2900650"/>
                <a:gd name="connsiteY38" fmla="*/ 60301 h 1797661"/>
                <a:gd name="connsiteX39" fmla="*/ 2696255 w 2900650"/>
                <a:gd name="connsiteY39" fmla="*/ 1134 h 1797661"/>
                <a:gd name="connsiteX40" fmla="*/ 2803831 w 2900650"/>
                <a:gd name="connsiteY40" fmla="*/ 22649 h 1797661"/>
                <a:gd name="connsiteX41" fmla="*/ 2836104 w 2900650"/>
                <a:gd name="connsiteY41" fmla="*/ 38786 h 1797661"/>
                <a:gd name="connsiteX42" fmla="*/ 2900650 w 2900650"/>
                <a:gd name="connsiteY42" fmla="*/ 17270 h 1797661"/>
                <a:gd name="connsiteX0" fmla="*/ 39116 w 2900650"/>
                <a:gd name="connsiteY0" fmla="*/ 1706221 h 1706221"/>
                <a:gd name="connsiteX1" fmla="*/ 1464 w 2900650"/>
                <a:gd name="connsiteY1" fmla="*/ 1544856 h 1706221"/>
                <a:gd name="connsiteX2" fmla="*/ 98283 w 2900650"/>
                <a:gd name="connsiteY2" fmla="*/ 1415764 h 1706221"/>
                <a:gd name="connsiteX3" fmla="*/ 265026 w 2900650"/>
                <a:gd name="connsiteY3" fmla="*/ 1437280 h 1706221"/>
                <a:gd name="connsiteX4" fmla="*/ 383360 w 2900650"/>
                <a:gd name="connsiteY4" fmla="*/ 1394249 h 1706221"/>
                <a:gd name="connsiteX5" fmla="*/ 808287 w 2900650"/>
                <a:gd name="connsiteY5" fmla="*/ 996216 h 1706221"/>
                <a:gd name="connsiteX6" fmla="*/ 948137 w 2900650"/>
                <a:gd name="connsiteY6" fmla="*/ 980080 h 1706221"/>
                <a:gd name="connsiteX7" fmla="*/ 1023440 w 2900650"/>
                <a:gd name="connsiteY7" fmla="*/ 958564 h 1706221"/>
                <a:gd name="connsiteX8" fmla="*/ 1071850 w 2900650"/>
                <a:gd name="connsiteY8" fmla="*/ 904776 h 1706221"/>
                <a:gd name="connsiteX9" fmla="*/ 1195563 w 2900650"/>
                <a:gd name="connsiteY9" fmla="*/ 915534 h 1706221"/>
                <a:gd name="connsiteX10" fmla="*/ 1313897 w 2900650"/>
                <a:gd name="connsiteY10" fmla="*/ 899397 h 1706221"/>
                <a:gd name="connsiteX11" fmla="*/ 1373064 w 2900650"/>
                <a:gd name="connsiteY11" fmla="*/ 840230 h 1706221"/>
                <a:gd name="connsiteX12" fmla="*/ 1367685 w 2900650"/>
                <a:gd name="connsiteY12" fmla="*/ 770306 h 1706221"/>
                <a:gd name="connsiteX13" fmla="*/ 1405337 w 2900650"/>
                <a:gd name="connsiteY13" fmla="*/ 738033 h 1706221"/>
                <a:gd name="connsiteX14" fmla="*/ 1448367 w 2900650"/>
                <a:gd name="connsiteY14" fmla="*/ 775684 h 1706221"/>
                <a:gd name="connsiteX15" fmla="*/ 1507535 w 2900650"/>
                <a:gd name="connsiteY15" fmla="*/ 764927 h 1706221"/>
                <a:gd name="connsiteX16" fmla="*/ 1572080 w 2900650"/>
                <a:gd name="connsiteY16" fmla="*/ 732654 h 1706221"/>
                <a:gd name="connsiteX17" fmla="*/ 1685036 w 2900650"/>
                <a:gd name="connsiteY17" fmla="*/ 764927 h 1706221"/>
                <a:gd name="connsiteX18" fmla="*/ 1738824 w 2900650"/>
                <a:gd name="connsiteY18" fmla="*/ 748790 h 1706221"/>
                <a:gd name="connsiteX19" fmla="*/ 1717309 w 2900650"/>
                <a:gd name="connsiteY19" fmla="*/ 678866 h 1706221"/>
                <a:gd name="connsiteX20" fmla="*/ 1749582 w 2900650"/>
                <a:gd name="connsiteY20" fmla="*/ 603562 h 1706221"/>
                <a:gd name="connsiteX21" fmla="*/ 1792612 w 2900650"/>
                <a:gd name="connsiteY21" fmla="*/ 608941 h 1706221"/>
                <a:gd name="connsiteX22" fmla="*/ 1824885 w 2900650"/>
                <a:gd name="connsiteY22" fmla="*/ 544395 h 1706221"/>
                <a:gd name="connsiteX23" fmla="*/ 1862537 w 2900650"/>
                <a:gd name="connsiteY23" fmla="*/ 501364 h 1706221"/>
                <a:gd name="connsiteX24" fmla="*/ 1948598 w 2900650"/>
                <a:gd name="connsiteY24" fmla="*/ 506743 h 1706221"/>
                <a:gd name="connsiteX25" fmla="*/ 1986250 w 2900650"/>
                <a:gd name="connsiteY25" fmla="*/ 485228 h 1706221"/>
                <a:gd name="connsiteX26" fmla="*/ 2179887 w 2900650"/>
                <a:gd name="connsiteY26" fmla="*/ 587426 h 1706221"/>
                <a:gd name="connsiteX27" fmla="*/ 2239055 w 2900650"/>
                <a:gd name="connsiteY27" fmla="*/ 474470 h 1706221"/>
                <a:gd name="connsiteX28" fmla="*/ 2384283 w 2900650"/>
                <a:gd name="connsiteY28" fmla="*/ 356136 h 1706221"/>
                <a:gd name="connsiteX29" fmla="*/ 2454207 w 2900650"/>
                <a:gd name="connsiteY29" fmla="*/ 383030 h 1706221"/>
                <a:gd name="connsiteX30" fmla="*/ 2577920 w 2900650"/>
                <a:gd name="connsiteY30" fmla="*/ 388409 h 1706221"/>
                <a:gd name="connsiteX31" fmla="*/ 2577920 w 2900650"/>
                <a:gd name="connsiteY31" fmla="*/ 323863 h 1706221"/>
                <a:gd name="connsiteX32" fmla="*/ 2438071 w 2900650"/>
                <a:gd name="connsiteY32" fmla="*/ 248560 h 1706221"/>
                <a:gd name="connsiteX33" fmla="*/ 2454207 w 2900650"/>
                <a:gd name="connsiteY33" fmla="*/ 157120 h 1706221"/>
                <a:gd name="connsiteX34" fmla="*/ 2556405 w 2900650"/>
                <a:gd name="connsiteY34" fmla="*/ 178635 h 1706221"/>
                <a:gd name="connsiteX35" fmla="*/ 2717770 w 2900650"/>
                <a:gd name="connsiteY35" fmla="*/ 189393 h 1706221"/>
                <a:gd name="connsiteX36" fmla="*/ 2701633 w 2900650"/>
                <a:gd name="connsiteY36" fmla="*/ 130226 h 1706221"/>
                <a:gd name="connsiteX37" fmla="*/ 2658603 w 2900650"/>
                <a:gd name="connsiteY37" fmla="*/ 60301 h 1706221"/>
                <a:gd name="connsiteX38" fmla="*/ 2696255 w 2900650"/>
                <a:gd name="connsiteY38" fmla="*/ 1134 h 1706221"/>
                <a:gd name="connsiteX39" fmla="*/ 2803831 w 2900650"/>
                <a:gd name="connsiteY39" fmla="*/ 22649 h 1706221"/>
                <a:gd name="connsiteX40" fmla="*/ 2836104 w 2900650"/>
                <a:gd name="connsiteY40" fmla="*/ 38786 h 1706221"/>
                <a:gd name="connsiteX41" fmla="*/ 2900650 w 2900650"/>
                <a:gd name="connsiteY41" fmla="*/ 17270 h 1706221"/>
                <a:gd name="connsiteX0" fmla="*/ 0 w 2899186"/>
                <a:gd name="connsiteY0" fmla="*/ 1544856 h 1544856"/>
                <a:gd name="connsiteX1" fmla="*/ 96819 w 2899186"/>
                <a:gd name="connsiteY1" fmla="*/ 1415764 h 1544856"/>
                <a:gd name="connsiteX2" fmla="*/ 263562 w 2899186"/>
                <a:gd name="connsiteY2" fmla="*/ 1437280 h 1544856"/>
                <a:gd name="connsiteX3" fmla="*/ 381896 w 2899186"/>
                <a:gd name="connsiteY3" fmla="*/ 1394249 h 1544856"/>
                <a:gd name="connsiteX4" fmla="*/ 806823 w 2899186"/>
                <a:gd name="connsiteY4" fmla="*/ 996216 h 1544856"/>
                <a:gd name="connsiteX5" fmla="*/ 946673 w 2899186"/>
                <a:gd name="connsiteY5" fmla="*/ 980080 h 1544856"/>
                <a:gd name="connsiteX6" fmla="*/ 1021976 w 2899186"/>
                <a:gd name="connsiteY6" fmla="*/ 958564 h 1544856"/>
                <a:gd name="connsiteX7" fmla="*/ 1070386 w 2899186"/>
                <a:gd name="connsiteY7" fmla="*/ 904776 h 1544856"/>
                <a:gd name="connsiteX8" fmla="*/ 1194099 w 2899186"/>
                <a:gd name="connsiteY8" fmla="*/ 915534 h 1544856"/>
                <a:gd name="connsiteX9" fmla="*/ 1312433 w 2899186"/>
                <a:gd name="connsiteY9" fmla="*/ 899397 h 1544856"/>
                <a:gd name="connsiteX10" fmla="*/ 1371600 w 2899186"/>
                <a:gd name="connsiteY10" fmla="*/ 840230 h 1544856"/>
                <a:gd name="connsiteX11" fmla="*/ 1366221 w 2899186"/>
                <a:gd name="connsiteY11" fmla="*/ 770306 h 1544856"/>
                <a:gd name="connsiteX12" fmla="*/ 1403873 w 2899186"/>
                <a:gd name="connsiteY12" fmla="*/ 738033 h 1544856"/>
                <a:gd name="connsiteX13" fmla="*/ 1446903 w 2899186"/>
                <a:gd name="connsiteY13" fmla="*/ 775684 h 1544856"/>
                <a:gd name="connsiteX14" fmla="*/ 1506071 w 2899186"/>
                <a:gd name="connsiteY14" fmla="*/ 764927 h 1544856"/>
                <a:gd name="connsiteX15" fmla="*/ 1570616 w 2899186"/>
                <a:gd name="connsiteY15" fmla="*/ 732654 h 1544856"/>
                <a:gd name="connsiteX16" fmla="*/ 1683572 w 2899186"/>
                <a:gd name="connsiteY16" fmla="*/ 764927 h 1544856"/>
                <a:gd name="connsiteX17" fmla="*/ 1737360 w 2899186"/>
                <a:gd name="connsiteY17" fmla="*/ 748790 h 1544856"/>
                <a:gd name="connsiteX18" fmla="*/ 1715845 w 2899186"/>
                <a:gd name="connsiteY18" fmla="*/ 678866 h 1544856"/>
                <a:gd name="connsiteX19" fmla="*/ 1748118 w 2899186"/>
                <a:gd name="connsiteY19" fmla="*/ 603562 h 1544856"/>
                <a:gd name="connsiteX20" fmla="*/ 1791148 w 2899186"/>
                <a:gd name="connsiteY20" fmla="*/ 608941 h 1544856"/>
                <a:gd name="connsiteX21" fmla="*/ 1823421 w 2899186"/>
                <a:gd name="connsiteY21" fmla="*/ 544395 h 1544856"/>
                <a:gd name="connsiteX22" fmla="*/ 1861073 w 2899186"/>
                <a:gd name="connsiteY22" fmla="*/ 501364 h 1544856"/>
                <a:gd name="connsiteX23" fmla="*/ 1947134 w 2899186"/>
                <a:gd name="connsiteY23" fmla="*/ 506743 h 1544856"/>
                <a:gd name="connsiteX24" fmla="*/ 1984786 w 2899186"/>
                <a:gd name="connsiteY24" fmla="*/ 485228 h 1544856"/>
                <a:gd name="connsiteX25" fmla="*/ 2178423 w 2899186"/>
                <a:gd name="connsiteY25" fmla="*/ 587426 h 1544856"/>
                <a:gd name="connsiteX26" fmla="*/ 2237591 w 2899186"/>
                <a:gd name="connsiteY26" fmla="*/ 474470 h 1544856"/>
                <a:gd name="connsiteX27" fmla="*/ 2382819 w 2899186"/>
                <a:gd name="connsiteY27" fmla="*/ 356136 h 1544856"/>
                <a:gd name="connsiteX28" fmla="*/ 2452743 w 2899186"/>
                <a:gd name="connsiteY28" fmla="*/ 383030 h 1544856"/>
                <a:gd name="connsiteX29" fmla="*/ 2576456 w 2899186"/>
                <a:gd name="connsiteY29" fmla="*/ 388409 h 1544856"/>
                <a:gd name="connsiteX30" fmla="*/ 2576456 w 2899186"/>
                <a:gd name="connsiteY30" fmla="*/ 323863 h 1544856"/>
                <a:gd name="connsiteX31" fmla="*/ 2436607 w 2899186"/>
                <a:gd name="connsiteY31" fmla="*/ 248560 h 1544856"/>
                <a:gd name="connsiteX32" fmla="*/ 2452743 w 2899186"/>
                <a:gd name="connsiteY32" fmla="*/ 157120 h 1544856"/>
                <a:gd name="connsiteX33" fmla="*/ 2554941 w 2899186"/>
                <a:gd name="connsiteY33" fmla="*/ 178635 h 1544856"/>
                <a:gd name="connsiteX34" fmla="*/ 2716306 w 2899186"/>
                <a:gd name="connsiteY34" fmla="*/ 189393 h 1544856"/>
                <a:gd name="connsiteX35" fmla="*/ 2700169 w 2899186"/>
                <a:gd name="connsiteY35" fmla="*/ 130226 h 1544856"/>
                <a:gd name="connsiteX36" fmla="*/ 2657139 w 2899186"/>
                <a:gd name="connsiteY36" fmla="*/ 60301 h 1544856"/>
                <a:gd name="connsiteX37" fmla="*/ 2694791 w 2899186"/>
                <a:gd name="connsiteY37" fmla="*/ 1134 h 1544856"/>
                <a:gd name="connsiteX38" fmla="*/ 2802367 w 2899186"/>
                <a:gd name="connsiteY38" fmla="*/ 22649 h 1544856"/>
                <a:gd name="connsiteX39" fmla="*/ 2834640 w 2899186"/>
                <a:gd name="connsiteY39" fmla="*/ 38786 h 1544856"/>
                <a:gd name="connsiteX40" fmla="*/ 2899186 w 2899186"/>
                <a:gd name="connsiteY40" fmla="*/ 17270 h 1544856"/>
                <a:gd name="connsiteX0" fmla="*/ 0 w 2802367"/>
                <a:gd name="connsiteY0" fmla="*/ 1415764 h 1442099"/>
                <a:gd name="connsiteX1" fmla="*/ 166743 w 2802367"/>
                <a:gd name="connsiteY1" fmla="*/ 1437280 h 1442099"/>
                <a:gd name="connsiteX2" fmla="*/ 285077 w 2802367"/>
                <a:gd name="connsiteY2" fmla="*/ 1394249 h 1442099"/>
                <a:gd name="connsiteX3" fmla="*/ 710004 w 2802367"/>
                <a:gd name="connsiteY3" fmla="*/ 996216 h 1442099"/>
                <a:gd name="connsiteX4" fmla="*/ 849854 w 2802367"/>
                <a:gd name="connsiteY4" fmla="*/ 980080 h 1442099"/>
                <a:gd name="connsiteX5" fmla="*/ 925157 w 2802367"/>
                <a:gd name="connsiteY5" fmla="*/ 958564 h 1442099"/>
                <a:gd name="connsiteX6" fmla="*/ 973567 w 2802367"/>
                <a:gd name="connsiteY6" fmla="*/ 904776 h 1442099"/>
                <a:gd name="connsiteX7" fmla="*/ 1097280 w 2802367"/>
                <a:gd name="connsiteY7" fmla="*/ 915534 h 1442099"/>
                <a:gd name="connsiteX8" fmla="*/ 1215614 w 2802367"/>
                <a:gd name="connsiteY8" fmla="*/ 899397 h 1442099"/>
                <a:gd name="connsiteX9" fmla="*/ 1274781 w 2802367"/>
                <a:gd name="connsiteY9" fmla="*/ 840230 h 1442099"/>
                <a:gd name="connsiteX10" fmla="*/ 1269402 w 2802367"/>
                <a:gd name="connsiteY10" fmla="*/ 770306 h 1442099"/>
                <a:gd name="connsiteX11" fmla="*/ 1307054 w 2802367"/>
                <a:gd name="connsiteY11" fmla="*/ 738033 h 1442099"/>
                <a:gd name="connsiteX12" fmla="*/ 1350084 w 2802367"/>
                <a:gd name="connsiteY12" fmla="*/ 775684 h 1442099"/>
                <a:gd name="connsiteX13" fmla="*/ 1409252 w 2802367"/>
                <a:gd name="connsiteY13" fmla="*/ 764927 h 1442099"/>
                <a:gd name="connsiteX14" fmla="*/ 1473797 w 2802367"/>
                <a:gd name="connsiteY14" fmla="*/ 732654 h 1442099"/>
                <a:gd name="connsiteX15" fmla="*/ 1586753 w 2802367"/>
                <a:gd name="connsiteY15" fmla="*/ 764927 h 1442099"/>
                <a:gd name="connsiteX16" fmla="*/ 1640541 w 2802367"/>
                <a:gd name="connsiteY16" fmla="*/ 748790 h 1442099"/>
                <a:gd name="connsiteX17" fmla="*/ 1619026 w 2802367"/>
                <a:gd name="connsiteY17" fmla="*/ 678866 h 1442099"/>
                <a:gd name="connsiteX18" fmla="*/ 1651299 w 2802367"/>
                <a:gd name="connsiteY18" fmla="*/ 603562 h 1442099"/>
                <a:gd name="connsiteX19" fmla="*/ 1694329 w 2802367"/>
                <a:gd name="connsiteY19" fmla="*/ 608941 h 1442099"/>
                <a:gd name="connsiteX20" fmla="*/ 1726602 w 2802367"/>
                <a:gd name="connsiteY20" fmla="*/ 544395 h 1442099"/>
                <a:gd name="connsiteX21" fmla="*/ 1764254 w 2802367"/>
                <a:gd name="connsiteY21" fmla="*/ 501364 h 1442099"/>
                <a:gd name="connsiteX22" fmla="*/ 1850315 w 2802367"/>
                <a:gd name="connsiteY22" fmla="*/ 506743 h 1442099"/>
                <a:gd name="connsiteX23" fmla="*/ 1887967 w 2802367"/>
                <a:gd name="connsiteY23" fmla="*/ 485228 h 1442099"/>
                <a:gd name="connsiteX24" fmla="*/ 2081604 w 2802367"/>
                <a:gd name="connsiteY24" fmla="*/ 587426 h 1442099"/>
                <a:gd name="connsiteX25" fmla="*/ 2140772 w 2802367"/>
                <a:gd name="connsiteY25" fmla="*/ 474470 h 1442099"/>
                <a:gd name="connsiteX26" fmla="*/ 2286000 w 2802367"/>
                <a:gd name="connsiteY26" fmla="*/ 356136 h 1442099"/>
                <a:gd name="connsiteX27" fmla="*/ 2355924 w 2802367"/>
                <a:gd name="connsiteY27" fmla="*/ 383030 h 1442099"/>
                <a:gd name="connsiteX28" fmla="*/ 2479637 w 2802367"/>
                <a:gd name="connsiteY28" fmla="*/ 388409 h 1442099"/>
                <a:gd name="connsiteX29" fmla="*/ 2479637 w 2802367"/>
                <a:gd name="connsiteY29" fmla="*/ 323863 h 1442099"/>
                <a:gd name="connsiteX30" fmla="*/ 2339788 w 2802367"/>
                <a:gd name="connsiteY30" fmla="*/ 248560 h 1442099"/>
                <a:gd name="connsiteX31" fmla="*/ 2355924 w 2802367"/>
                <a:gd name="connsiteY31" fmla="*/ 157120 h 1442099"/>
                <a:gd name="connsiteX32" fmla="*/ 2458122 w 2802367"/>
                <a:gd name="connsiteY32" fmla="*/ 178635 h 1442099"/>
                <a:gd name="connsiteX33" fmla="*/ 2619487 w 2802367"/>
                <a:gd name="connsiteY33" fmla="*/ 189393 h 1442099"/>
                <a:gd name="connsiteX34" fmla="*/ 2603350 w 2802367"/>
                <a:gd name="connsiteY34" fmla="*/ 130226 h 1442099"/>
                <a:gd name="connsiteX35" fmla="*/ 2560320 w 2802367"/>
                <a:gd name="connsiteY35" fmla="*/ 60301 h 1442099"/>
                <a:gd name="connsiteX36" fmla="*/ 2597972 w 2802367"/>
                <a:gd name="connsiteY36" fmla="*/ 1134 h 1442099"/>
                <a:gd name="connsiteX37" fmla="*/ 2705548 w 2802367"/>
                <a:gd name="connsiteY37" fmla="*/ 22649 h 1442099"/>
                <a:gd name="connsiteX38" fmla="*/ 2737821 w 2802367"/>
                <a:gd name="connsiteY38" fmla="*/ 38786 h 1442099"/>
                <a:gd name="connsiteX39" fmla="*/ 2802367 w 2802367"/>
                <a:gd name="connsiteY39" fmla="*/ 17270 h 1442099"/>
                <a:gd name="connsiteX0" fmla="*/ 0 w 2635624"/>
                <a:gd name="connsiteY0" fmla="*/ 1437280 h 1442099"/>
                <a:gd name="connsiteX1" fmla="*/ 118334 w 2635624"/>
                <a:gd name="connsiteY1" fmla="*/ 1394249 h 1442099"/>
                <a:gd name="connsiteX2" fmla="*/ 543261 w 2635624"/>
                <a:gd name="connsiteY2" fmla="*/ 996216 h 1442099"/>
                <a:gd name="connsiteX3" fmla="*/ 683111 w 2635624"/>
                <a:gd name="connsiteY3" fmla="*/ 980080 h 1442099"/>
                <a:gd name="connsiteX4" fmla="*/ 758414 w 2635624"/>
                <a:gd name="connsiteY4" fmla="*/ 958564 h 1442099"/>
                <a:gd name="connsiteX5" fmla="*/ 806824 w 2635624"/>
                <a:gd name="connsiteY5" fmla="*/ 904776 h 1442099"/>
                <a:gd name="connsiteX6" fmla="*/ 930537 w 2635624"/>
                <a:gd name="connsiteY6" fmla="*/ 915534 h 1442099"/>
                <a:gd name="connsiteX7" fmla="*/ 1048871 w 2635624"/>
                <a:gd name="connsiteY7" fmla="*/ 899397 h 1442099"/>
                <a:gd name="connsiteX8" fmla="*/ 1108038 w 2635624"/>
                <a:gd name="connsiteY8" fmla="*/ 840230 h 1442099"/>
                <a:gd name="connsiteX9" fmla="*/ 1102659 w 2635624"/>
                <a:gd name="connsiteY9" fmla="*/ 770306 h 1442099"/>
                <a:gd name="connsiteX10" fmla="*/ 1140311 w 2635624"/>
                <a:gd name="connsiteY10" fmla="*/ 738033 h 1442099"/>
                <a:gd name="connsiteX11" fmla="*/ 1183341 w 2635624"/>
                <a:gd name="connsiteY11" fmla="*/ 775684 h 1442099"/>
                <a:gd name="connsiteX12" fmla="*/ 1242509 w 2635624"/>
                <a:gd name="connsiteY12" fmla="*/ 764927 h 1442099"/>
                <a:gd name="connsiteX13" fmla="*/ 1307054 w 2635624"/>
                <a:gd name="connsiteY13" fmla="*/ 732654 h 1442099"/>
                <a:gd name="connsiteX14" fmla="*/ 1420010 w 2635624"/>
                <a:gd name="connsiteY14" fmla="*/ 764927 h 1442099"/>
                <a:gd name="connsiteX15" fmla="*/ 1473798 w 2635624"/>
                <a:gd name="connsiteY15" fmla="*/ 748790 h 1442099"/>
                <a:gd name="connsiteX16" fmla="*/ 1452283 w 2635624"/>
                <a:gd name="connsiteY16" fmla="*/ 678866 h 1442099"/>
                <a:gd name="connsiteX17" fmla="*/ 1484556 w 2635624"/>
                <a:gd name="connsiteY17" fmla="*/ 603562 h 1442099"/>
                <a:gd name="connsiteX18" fmla="*/ 1527586 w 2635624"/>
                <a:gd name="connsiteY18" fmla="*/ 608941 h 1442099"/>
                <a:gd name="connsiteX19" fmla="*/ 1559859 w 2635624"/>
                <a:gd name="connsiteY19" fmla="*/ 544395 h 1442099"/>
                <a:gd name="connsiteX20" fmla="*/ 1597511 w 2635624"/>
                <a:gd name="connsiteY20" fmla="*/ 501364 h 1442099"/>
                <a:gd name="connsiteX21" fmla="*/ 1683572 w 2635624"/>
                <a:gd name="connsiteY21" fmla="*/ 506743 h 1442099"/>
                <a:gd name="connsiteX22" fmla="*/ 1721224 w 2635624"/>
                <a:gd name="connsiteY22" fmla="*/ 485228 h 1442099"/>
                <a:gd name="connsiteX23" fmla="*/ 1914861 w 2635624"/>
                <a:gd name="connsiteY23" fmla="*/ 587426 h 1442099"/>
                <a:gd name="connsiteX24" fmla="*/ 1974029 w 2635624"/>
                <a:gd name="connsiteY24" fmla="*/ 474470 h 1442099"/>
                <a:gd name="connsiteX25" fmla="*/ 2119257 w 2635624"/>
                <a:gd name="connsiteY25" fmla="*/ 356136 h 1442099"/>
                <a:gd name="connsiteX26" fmla="*/ 2189181 w 2635624"/>
                <a:gd name="connsiteY26" fmla="*/ 383030 h 1442099"/>
                <a:gd name="connsiteX27" fmla="*/ 2312894 w 2635624"/>
                <a:gd name="connsiteY27" fmla="*/ 388409 h 1442099"/>
                <a:gd name="connsiteX28" fmla="*/ 2312894 w 2635624"/>
                <a:gd name="connsiteY28" fmla="*/ 323863 h 1442099"/>
                <a:gd name="connsiteX29" fmla="*/ 2173045 w 2635624"/>
                <a:gd name="connsiteY29" fmla="*/ 248560 h 1442099"/>
                <a:gd name="connsiteX30" fmla="*/ 2189181 w 2635624"/>
                <a:gd name="connsiteY30" fmla="*/ 157120 h 1442099"/>
                <a:gd name="connsiteX31" fmla="*/ 2291379 w 2635624"/>
                <a:gd name="connsiteY31" fmla="*/ 178635 h 1442099"/>
                <a:gd name="connsiteX32" fmla="*/ 2452744 w 2635624"/>
                <a:gd name="connsiteY32" fmla="*/ 189393 h 1442099"/>
                <a:gd name="connsiteX33" fmla="*/ 2436607 w 2635624"/>
                <a:gd name="connsiteY33" fmla="*/ 130226 h 1442099"/>
                <a:gd name="connsiteX34" fmla="*/ 2393577 w 2635624"/>
                <a:gd name="connsiteY34" fmla="*/ 60301 h 1442099"/>
                <a:gd name="connsiteX35" fmla="*/ 2431229 w 2635624"/>
                <a:gd name="connsiteY35" fmla="*/ 1134 h 1442099"/>
                <a:gd name="connsiteX36" fmla="*/ 2538805 w 2635624"/>
                <a:gd name="connsiteY36" fmla="*/ 22649 h 1442099"/>
                <a:gd name="connsiteX37" fmla="*/ 2571078 w 2635624"/>
                <a:gd name="connsiteY37" fmla="*/ 38786 h 1442099"/>
                <a:gd name="connsiteX38" fmla="*/ 2635624 w 2635624"/>
                <a:gd name="connsiteY38" fmla="*/ 17270 h 1442099"/>
                <a:gd name="connsiteX0" fmla="*/ 0 w 2517290"/>
                <a:gd name="connsiteY0" fmla="*/ 1394249 h 1394249"/>
                <a:gd name="connsiteX1" fmla="*/ 424927 w 2517290"/>
                <a:gd name="connsiteY1" fmla="*/ 996216 h 1394249"/>
                <a:gd name="connsiteX2" fmla="*/ 564777 w 2517290"/>
                <a:gd name="connsiteY2" fmla="*/ 980080 h 1394249"/>
                <a:gd name="connsiteX3" fmla="*/ 640080 w 2517290"/>
                <a:gd name="connsiteY3" fmla="*/ 958564 h 1394249"/>
                <a:gd name="connsiteX4" fmla="*/ 688490 w 2517290"/>
                <a:gd name="connsiteY4" fmla="*/ 904776 h 1394249"/>
                <a:gd name="connsiteX5" fmla="*/ 812203 w 2517290"/>
                <a:gd name="connsiteY5" fmla="*/ 915534 h 1394249"/>
                <a:gd name="connsiteX6" fmla="*/ 930537 w 2517290"/>
                <a:gd name="connsiteY6" fmla="*/ 899397 h 1394249"/>
                <a:gd name="connsiteX7" fmla="*/ 989704 w 2517290"/>
                <a:gd name="connsiteY7" fmla="*/ 840230 h 1394249"/>
                <a:gd name="connsiteX8" fmla="*/ 984325 w 2517290"/>
                <a:gd name="connsiteY8" fmla="*/ 770306 h 1394249"/>
                <a:gd name="connsiteX9" fmla="*/ 1021977 w 2517290"/>
                <a:gd name="connsiteY9" fmla="*/ 738033 h 1394249"/>
                <a:gd name="connsiteX10" fmla="*/ 1065007 w 2517290"/>
                <a:gd name="connsiteY10" fmla="*/ 775684 h 1394249"/>
                <a:gd name="connsiteX11" fmla="*/ 1124175 w 2517290"/>
                <a:gd name="connsiteY11" fmla="*/ 764927 h 1394249"/>
                <a:gd name="connsiteX12" fmla="*/ 1188720 w 2517290"/>
                <a:gd name="connsiteY12" fmla="*/ 732654 h 1394249"/>
                <a:gd name="connsiteX13" fmla="*/ 1301676 w 2517290"/>
                <a:gd name="connsiteY13" fmla="*/ 764927 h 1394249"/>
                <a:gd name="connsiteX14" fmla="*/ 1355464 w 2517290"/>
                <a:gd name="connsiteY14" fmla="*/ 748790 h 1394249"/>
                <a:gd name="connsiteX15" fmla="*/ 1333949 w 2517290"/>
                <a:gd name="connsiteY15" fmla="*/ 678866 h 1394249"/>
                <a:gd name="connsiteX16" fmla="*/ 1366222 w 2517290"/>
                <a:gd name="connsiteY16" fmla="*/ 603562 h 1394249"/>
                <a:gd name="connsiteX17" fmla="*/ 1409252 w 2517290"/>
                <a:gd name="connsiteY17" fmla="*/ 608941 h 1394249"/>
                <a:gd name="connsiteX18" fmla="*/ 1441525 w 2517290"/>
                <a:gd name="connsiteY18" fmla="*/ 544395 h 1394249"/>
                <a:gd name="connsiteX19" fmla="*/ 1479177 w 2517290"/>
                <a:gd name="connsiteY19" fmla="*/ 501364 h 1394249"/>
                <a:gd name="connsiteX20" fmla="*/ 1565238 w 2517290"/>
                <a:gd name="connsiteY20" fmla="*/ 506743 h 1394249"/>
                <a:gd name="connsiteX21" fmla="*/ 1602890 w 2517290"/>
                <a:gd name="connsiteY21" fmla="*/ 485228 h 1394249"/>
                <a:gd name="connsiteX22" fmla="*/ 1796527 w 2517290"/>
                <a:gd name="connsiteY22" fmla="*/ 587426 h 1394249"/>
                <a:gd name="connsiteX23" fmla="*/ 1855695 w 2517290"/>
                <a:gd name="connsiteY23" fmla="*/ 474470 h 1394249"/>
                <a:gd name="connsiteX24" fmla="*/ 2000923 w 2517290"/>
                <a:gd name="connsiteY24" fmla="*/ 356136 h 1394249"/>
                <a:gd name="connsiteX25" fmla="*/ 2070847 w 2517290"/>
                <a:gd name="connsiteY25" fmla="*/ 383030 h 1394249"/>
                <a:gd name="connsiteX26" fmla="*/ 2194560 w 2517290"/>
                <a:gd name="connsiteY26" fmla="*/ 388409 h 1394249"/>
                <a:gd name="connsiteX27" fmla="*/ 2194560 w 2517290"/>
                <a:gd name="connsiteY27" fmla="*/ 323863 h 1394249"/>
                <a:gd name="connsiteX28" fmla="*/ 2054711 w 2517290"/>
                <a:gd name="connsiteY28" fmla="*/ 248560 h 1394249"/>
                <a:gd name="connsiteX29" fmla="*/ 2070847 w 2517290"/>
                <a:gd name="connsiteY29" fmla="*/ 157120 h 1394249"/>
                <a:gd name="connsiteX30" fmla="*/ 2173045 w 2517290"/>
                <a:gd name="connsiteY30" fmla="*/ 178635 h 1394249"/>
                <a:gd name="connsiteX31" fmla="*/ 2334410 w 2517290"/>
                <a:gd name="connsiteY31" fmla="*/ 189393 h 1394249"/>
                <a:gd name="connsiteX32" fmla="*/ 2318273 w 2517290"/>
                <a:gd name="connsiteY32" fmla="*/ 130226 h 1394249"/>
                <a:gd name="connsiteX33" fmla="*/ 2275243 w 2517290"/>
                <a:gd name="connsiteY33" fmla="*/ 60301 h 1394249"/>
                <a:gd name="connsiteX34" fmla="*/ 2312895 w 2517290"/>
                <a:gd name="connsiteY34" fmla="*/ 1134 h 1394249"/>
                <a:gd name="connsiteX35" fmla="*/ 2420471 w 2517290"/>
                <a:gd name="connsiteY35" fmla="*/ 22649 h 1394249"/>
                <a:gd name="connsiteX36" fmla="*/ 2452744 w 2517290"/>
                <a:gd name="connsiteY36" fmla="*/ 38786 h 1394249"/>
                <a:gd name="connsiteX37" fmla="*/ 2517290 w 2517290"/>
                <a:gd name="connsiteY37" fmla="*/ 17270 h 1394249"/>
                <a:gd name="connsiteX0" fmla="*/ 0 w 2092363"/>
                <a:gd name="connsiteY0" fmla="*/ 996216 h 996216"/>
                <a:gd name="connsiteX1" fmla="*/ 139850 w 2092363"/>
                <a:gd name="connsiteY1" fmla="*/ 980080 h 996216"/>
                <a:gd name="connsiteX2" fmla="*/ 215153 w 2092363"/>
                <a:gd name="connsiteY2" fmla="*/ 958564 h 996216"/>
                <a:gd name="connsiteX3" fmla="*/ 263563 w 2092363"/>
                <a:gd name="connsiteY3" fmla="*/ 904776 h 996216"/>
                <a:gd name="connsiteX4" fmla="*/ 387276 w 2092363"/>
                <a:gd name="connsiteY4" fmla="*/ 915534 h 996216"/>
                <a:gd name="connsiteX5" fmla="*/ 505610 w 2092363"/>
                <a:gd name="connsiteY5" fmla="*/ 899397 h 996216"/>
                <a:gd name="connsiteX6" fmla="*/ 564777 w 2092363"/>
                <a:gd name="connsiteY6" fmla="*/ 840230 h 996216"/>
                <a:gd name="connsiteX7" fmla="*/ 559398 w 2092363"/>
                <a:gd name="connsiteY7" fmla="*/ 770306 h 996216"/>
                <a:gd name="connsiteX8" fmla="*/ 597050 w 2092363"/>
                <a:gd name="connsiteY8" fmla="*/ 738033 h 996216"/>
                <a:gd name="connsiteX9" fmla="*/ 640080 w 2092363"/>
                <a:gd name="connsiteY9" fmla="*/ 775684 h 996216"/>
                <a:gd name="connsiteX10" fmla="*/ 699248 w 2092363"/>
                <a:gd name="connsiteY10" fmla="*/ 764927 h 996216"/>
                <a:gd name="connsiteX11" fmla="*/ 763793 w 2092363"/>
                <a:gd name="connsiteY11" fmla="*/ 732654 h 996216"/>
                <a:gd name="connsiteX12" fmla="*/ 876749 w 2092363"/>
                <a:gd name="connsiteY12" fmla="*/ 764927 h 996216"/>
                <a:gd name="connsiteX13" fmla="*/ 930537 w 2092363"/>
                <a:gd name="connsiteY13" fmla="*/ 748790 h 996216"/>
                <a:gd name="connsiteX14" fmla="*/ 909022 w 2092363"/>
                <a:gd name="connsiteY14" fmla="*/ 678866 h 996216"/>
                <a:gd name="connsiteX15" fmla="*/ 941295 w 2092363"/>
                <a:gd name="connsiteY15" fmla="*/ 603562 h 996216"/>
                <a:gd name="connsiteX16" fmla="*/ 984325 w 2092363"/>
                <a:gd name="connsiteY16" fmla="*/ 608941 h 996216"/>
                <a:gd name="connsiteX17" fmla="*/ 1016598 w 2092363"/>
                <a:gd name="connsiteY17" fmla="*/ 544395 h 996216"/>
                <a:gd name="connsiteX18" fmla="*/ 1054250 w 2092363"/>
                <a:gd name="connsiteY18" fmla="*/ 501364 h 996216"/>
                <a:gd name="connsiteX19" fmla="*/ 1140311 w 2092363"/>
                <a:gd name="connsiteY19" fmla="*/ 506743 h 996216"/>
                <a:gd name="connsiteX20" fmla="*/ 1177963 w 2092363"/>
                <a:gd name="connsiteY20" fmla="*/ 485228 h 996216"/>
                <a:gd name="connsiteX21" fmla="*/ 1371600 w 2092363"/>
                <a:gd name="connsiteY21" fmla="*/ 587426 h 996216"/>
                <a:gd name="connsiteX22" fmla="*/ 1430768 w 2092363"/>
                <a:gd name="connsiteY22" fmla="*/ 474470 h 996216"/>
                <a:gd name="connsiteX23" fmla="*/ 1575996 w 2092363"/>
                <a:gd name="connsiteY23" fmla="*/ 356136 h 996216"/>
                <a:gd name="connsiteX24" fmla="*/ 1645920 w 2092363"/>
                <a:gd name="connsiteY24" fmla="*/ 383030 h 996216"/>
                <a:gd name="connsiteX25" fmla="*/ 1769633 w 2092363"/>
                <a:gd name="connsiteY25" fmla="*/ 388409 h 996216"/>
                <a:gd name="connsiteX26" fmla="*/ 1769633 w 2092363"/>
                <a:gd name="connsiteY26" fmla="*/ 323863 h 996216"/>
                <a:gd name="connsiteX27" fmla="*/ 1629784 w 2092363"/>
                <a:gd name="connsiteY27" fmla="*/ 248560 h 996216"/>
                <a:gd name="connsiteX28" fmla="*/ 1645920 w 2092363"/>
                <a:gd name="connsiteY28" fmla="*/ 157120 h 996216"/>
                <a:gd name="connsiteX29" fmla="*/ 1748118 w 2092363"/>
                <a:gd name="connsiteY29" fmla="*/ 178635 h 996216"/>
                <a:gd name="connsiteX30" fmla="*/ 1909483 w 2092363"/>
                <a:gd name="connsiteY30" fmla="*/ 189393 h 996216"/>
                <a:gd name="connsiteX31" fmla="*/ 1893346 w 2092363"/>
                <a:gd name="connsiteY31" fmla="*/ 130226 h 996216"/>
                <a:gd name="connsiteX32" fmla="*/ 1850316 w 2092363"/>
                <a:gd name="connsiteY32" fmla="*/ 60301 h 996216"/>
                <a:gd name="connsiteX33" fmla="*/ 1887968 w 2092363"/>
                <a:gd name="connsiteY33" fmla="*/ 1134 h 996216"/>
                <a:gd name="connsiteX34" fmla="*/ 1995544 w 2092363"/>
                <a:gd name="connsiteY34" fmla="*/ 22649 h 996216"/>
                <a:gd name="connsiteX35" fmla="*/ 2027817 w 2092363"/>
                <a:gd name="connsiteY35" fmla="*/ 38786 h 996216"/>
                <a:gd name="connsiteX36" fmla="*/ 2092363 w 2092363"/>
                <a:gd name="connsiteY36" fmla="*/ 17270 h 996216"/>
                <a:gd name="connsiteX0" fmla="*/ 0 w 1952513"/>
                <a:gd name="connsiteY0" fmla="*/ 980080 h 980080"/>
                <a:gd name="connsiteX1" fmla="*/ 75303 w 1952513"/>
                <a:gd name="connsiteY1" fmla="*/ 958564 h 980080"/>
                <a:gd name="connsiteX2" fmla="*/ 123713 w 1952513"/>
                <a:gd name="connsiteY2" fmla="*/ 904776 h 980080"/>
                <a:gd name="connsiteX3" fmla="*/ 247426 w 1952513"/>
                <a:gd name="connsiteY3" fmla="*/ 915534 h 980080"/>
                <a:gd name="connsiteX4" fmla="*/ 365760 w 1952513"/>
                <a:gd name="connsiteY4" fmla="*/ 899397 h 980080"/>
                <a:gd name="connsiteX5" fmla="*/ 424927 w 1952513"/>
                <a:gd name="connsiteY5" fmla="*/ 840230 h 980080"/>
                <a:gd name="connsiteX6" fmla="*/ 419548 w 1952513"/>
                <a:gd name="connsiteY6" fmla="*/ 770306 h 980080"/>
                <a:gd name="connsiteX7" fmla="*/ 457200 w 1952513"/>
                <a:gd name="connsiteY7" fmla="*/ 738033 h 980080"/>
                <a:gd name="connsiteX8" fmla="*/ 500230 w 1952513"/>
                <a:gd name="connsiteY8" fmla="*/ 775684 h 980080"/>
                <a:gd name="connsiteX9" fmla="*/ 559398 w 1952513"/>
                <a:gd name="connsiteY9" fmla="*/ 764927 h 980080"/>
                <a:gd name="connsiteX10" fmla="*/ 623943 w 1952513"/>
                <a:gd name="connsiteY10" fmla="*/ 732654 h 980080"/>
                <a:gd name="connsiteX11" fmla="*/ 736899 w 1952513"/>
                <a:gd name="connsiteY11" fmla="*/ 764927 h 980080"/>
                <a:gd name="connsiteX12" fmla="*/ 790687 w 1952513"/>
                <a:gd name="connsiteY12" fmla="*/ 748790 h 980080"/>
                <a:gd name="connsiteX13" fmla="*/ 769172 w 1952513"/>
                <a:gd name="connsiteY13" fmla="*/ 678866 h 980080"/>
                <a:gd name="connsiteX14" fmla="*/ 801445 w 1952513"/>
                <a:gd name="connsiteY14" fmla="*/ 603562 h 980080"/>
                <a:gd name="connsiteX15" fmla="*/ 844475 w 1952513"/>
                <a:gd name="connsiteY15" fmla="*/ 608941 h 980080"/>
                <a:gd name="connsiteX16" fmla="*/ 876748 w 1952513"/>
                <a:gd name="connsiteY16" fmla="*/ 544395 h 980080"/>
                <a:gd name="connsiteX17" fmla="*/ 914400 w 1952513"/>
                <a:gd name="connsiteY17" fmla="*/ 501364 h 980080"/>
                <a:gd name="connsiteX18" fmla="*/ 1000461 w 1952513"/>
                <a:gd name="connsiteY18" fmla="*/ 506743 h 980080"/>
                <a:gd name="connsiteX19" fmla="*/ 1038113 w 1952513"/>
                <a:gd name="connsiteY19" fmla="*/ 485228 h 980080"/>
                <a:gd name="connsiteX20" fmla="*/ 1231750 w 1952513"/>
                <a:gd name="connsiteY20" fmla="*/ 587426 h 980080"/>
                <a:gd name="connsiteX21" fmla="*/ 1290918 w 1952513"/>
                <a:gd name="connsiteY21" fmla="*/ 474470 h 980080"/>
                <a:gd name="connsiteX22" fmla="*/ 1436146 w 1952513"/>
                <a:gd name="connsiteY22" fmla="*/ 356136 h 980080"/>
                <a:gd name="connsiteX23" fmla="*/ 1506070 w 1952513"/>
                <a:gd name="connsiteY23" fmla="*/ 383030 h 980080"/>
                <a:gd name="connsiteX24" fmla="*/ 1629783 w 1952513"/>
                <a:gd name="connsiteY24" fmla="*/ 388409 h 980080"/>
                <a:gd name="connsiteX25" fmla="*/ 1629783 w 1952513"/>
                <a:gd name="connsiteY25" fmla="*/ 323863 h 980080"/>
                <a:gd name="connsiteX26" fmla="*/ 1489934 w 1952513"/>
                <a:gd name="connsiteY26" fmla="*/ 248560 h 980080"/>
                <a:gd name="connsiteX27" fmla="*/ 1506070 w 1952513"/>
                <a:gd name="connsiteY27" fmla="*/ 157120 h 980080"/>
                <a:gd name="connsiteX28" fmla="*/ 1608268 w 1952513"/>
                <a:gd name="connsiteY28" fmla="*/ 178635 h 980080"/>
                <a:gd name="connsiteX29" fmla="*/ 1769633 w 1952513"/>
                <a:gd name="connsiteY29" fmla="*/ 189393 h 980080"/>
                <a:gd name="connsiteX30" fmla="*/ 1753496 w 1952513"/>
                <a:gd name="connsiteY30" fmla="*/ 130226 h 980080"/>
                <a:gd name="connsiteX31" fmla="*/ 1710466 w 1952513"/>
                <a:gd name="connsiteY31" fmla="*/ 60301 h 980080"/>
                <a:gd name="connsiteX32" fmla="*/ 1748118 w 1952513"/>
                <a:gd name="connsiteY32" fmla="*/ 1134 h 980080"/>
                <a:gd name="connsiteX33" fmla="*/ 1855694 w 1952513"/>
                <a:gd name="connsiteY33" fmla="*/ 22649 h 980080"/>
                <a:gd name="connsiteX34" fmla="*/ 1887967 w 1952513"/>
                <a:gd name="connsiteY34" fmla="*/ 38786 h 980080"/>
                <a:gd name="connsiteX35" fmla="*/ 1952513 w 1952513"/>
                <a:gd name="connsiteY35" fmla="*/ 17270 h 980080"/>
                <a:gd name="connsiteX0" fmla="*/ 0 w 1971563"/>
                <a:gd name="connsiteY0" fmla="*/ 967380 h 967380"/>
                <a:gd name="connsiteX1" fmla="*/ 94353 w 1971563"/>
                <a:gd name="connsiteY1" fmla="*/ 958564 h 967380"/>
                <a:gd name="connsiteX2" fmla="*/ 142763 w 1971563"/>
                <a:gd name="connsiteY2" fmla="*/ 904776 h 967380"/>
                <a:gd name="connsiteX3" fmla="*/ 266476 w 1971563"/>
                <a:gd name="connsiteY3" fmla="*/ 915534 h 967380"/>
                <a:gd name="connsiteX4" fmla="*/ 384810 w 1971563"/>
                <a:gd name="connsiteY4" fmla="*/ 899397 h 967380"/>
                <a:gd name="connsiteX5" fmla="*/ 443977 w 1971563"/>
                <a:gd name="connsiteY5" fmla="*/ 840230 h 967380"/>
                <a:gd name="connsiteX6" fmla="*/ 438598 w 1971563"/>
                <a:gd name="connsiteY6" fmla="*/ 770306 h 967380"/>
                <a:gd name="connsiteX7" fmla="*/ 476250 w 1971563"/>
                <a:gd name="connsiteY7" fmla="*/ 738033 h 967380"/>
                <a:gd name="connsiteX8" fmla="*/ 519280 w 1971563"/>
                <a:gd name="connsiteY8" fmla="*/ 775684 h 967380"/>
                <a:gd name="connsiteX9" fmla="*/ 578448 w 1971563"/>
                <a:gd name="connsiteY9" fmla="*/ 764927 h 967380"/>
                <a:gd name="connsiteX10" fmla="*/ 642993 w 1971563"/>
                <a:gd name="connsiteY10" fmla="*/ 732654 h 967380"/>
                <a:gd name="connsiteX11" fmla="*/ 755949 w 1971563"/>
                <a:gd name="connsiteY11" fmla="*/ 764927 h 967380"/>
                <a:gd name="connsiteX12" fmla="*/ 809737 w 1971563"/>
                <a:gd name="connsiteY12" fmla="*/ 748790 h 967380"/>
                <a:gd name="connsiteX13" fmla="*/ 788222 w 1971563"/>
                <a:gd name="connsiteY13" fmla="*/ 678866 h 967380"/>
                <a:gd name="connsiteX14" fmla="*/ 820495 w 1971563"/>
                <a:gd name="connsiteY14" fmla="*/ 603562 h 967380"/>
                <a:gd name="connsiteX15" fmla="*/ 863525 w 1971563"/>
                <a:gd name="connsiteY15" fmla="*/ 608941 h 967380"/>
                <a:gd name="connsiteX16" fmla="*/ 895798 w 1971563"/>
                <a:gd name="connsiteY16" fmla="*/ 544395 h 967380"/>
                <a:gd name="connsiteX17" fmla="*/ 933450 w 1971563"/>
                <a:gd name="connsiteY17" fmla="*/ 501364 h 967380"/>
                <a:gd name="connsiteX18" fmla="*/ 1019511 w 1971563"/>
                <a:gd name="connsiteY18" fmla="*/ 506743 h 967380"/>
                <a:gd name="connsiteX19" fmla="*/ 1057163 w 1971563"/>
                <a:gd name="connsiteY19" fmla="*/ 485228 h 967380"/>
                <a:gd name="connsiteX20" fmla="*/ 1250800 w 1971563"/>
                <a:gd name="connsiteY20" fmla="*/ 587426 h 967380"/>
                <a:gd name="connsiteX21" fmla="*/ 1309968 w 1971563"/>
                <a:gd name="connsiteY21" fmla="*/ 474470 h 967380"/>
                <a:gd name="connsiteX22" fmla="*/ 1455196 w 1971563"/>
                <a:gd name="connsiteY22" fmla="*/ 356136 h 967380"/>
                <a:gd name="connsiteX23" fmla="*/ 1525120 w 1971563"/>
                <a:gd name="connsiteY23" fmla="*/ 383030 h 967380"/>
                <a:gd name="connsiteX24" fmla="*/ 1648833 w 1971563"/>
                <a:gd name="connsiteY24" fmla="*/ 388409 h 967380"/>
                <a:gd name="connsiteX25" fmla="*/ 1648833 w 1971563"/>
                <a:gd name="connsiteY25" fmla="*/ 323863 h 967380"/>
                <a:gd name="connsiteX26" fmla="*/ 1508984 w 1971563"/>
                <a:gd name="connsiteY26" fmla="*/ 248560 h 967380"/>
                <a:gd name="connsiteX27" fmla="*/ 1525120 w 1971563"/>
                <a:gd name="connsiteY27" fmla="*/ 157120 h 967380"/>
                <a:gd name="connsiteX28" fmla="*/ 1627318 w 1971563"/>
                <a:gd name="connsiteY28" fmla="*/ 178635 h 967380"/>
                <a:gd name="connsiteX29" fmla="*/ 1788683 w 1971563"/>
                <a:gd name="connsiteY29" fmla="*/ 189393 h 967380"/>
                <a:gd name="connsiteX30" fmla="*/ 1772546 w 1971563"/>
                <a:gd name="connsiteY30" fmla="*/ 130226 h 967380"/>
                <a:gd name="connsiteX31" fmla="*/ 1729516 w 1971563"/>
                <a:gd name="connsiteY31" fmla="*/ 60301 h 967380"/>
                <a:gd name="connsiteX32" fmla="*/ 1767168 w 1971563"/>
                <a:gd name="connsiteY32" fmla="*/ 1134 h 967380"/>
                <a:gd name="connsiteX33" fmla="*/ 1874744 w 1971563"/>
                <a:gd name="connsiteY33" fmla="*/ 22649 h 967380"/>
                <a:gd name="connsiteX34" fmla="*/ 1907017 w 1971563"/>
                <a:gd name="connsiteY34" fmla="*/ 38786 h 967380"/>
                <a:gd name="connsiteX35" fmla="*/ 1971563 w 1971563"/>
                <a:gd name="connsiteY35" fmla="*/ 17270 h 96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71563" h="967380">
                  <a:moveTo>
                    <a:pt x="0" y="967380"/>
                  </a:moveTo>
                  <a:cubicBezTo>
                    <a:pt x="35859" y="961105"/>
                    <a:pt x="70559" y="968998"/>
                    <a:pt x="94353" y="958564"/>
                  </a:cubicBezTo>
                  <a:cubicBezTo>
                    <a:pt x="118147" y="948130"/>
                    <a:pt x="114076" y="911948"/>
                    <a:pt x="142763" y="904776"/>
                  </a:cubicBezTo>
                  <a:cubicBezTo>
                    <a:pt x="171450" y="897604"/>
                    <a:pt x="226135" y="916430"/>
                    <a:pt x="266476" y="915534"/>
                  </a:cubicBezTo>
                  <a:cubicBezTo>
                    <a:pt x="306817" y="914637"/>
                    <a:pt x="355227" y="911948"/>
                    <a:pt x="384810" y="899397"/>
                  </a:cubicBezTo>
                  <a:cubicBezTo>
                    <a:pt x="414394" y="886846"/>
                    <a:pt x="435012" y="861745"/>
                    <a:pt x="443977" y="840230"/>
                  </a:cubicBezTo>
                  <a:cubicBezTo>
                    <a:pt x="452942" y="818715"/>
                    <a:pt x="433219" y="787339"/>
                    <a:pt x="438598" y="770306"/>
                  </a:cubicBezTo>
                  <a:cubicBezTo>
                    <a:pt x="443977" y="753273"/>
                    <a:pt x="462803" y="737137"/>
                    <a:pt x="476250" y="738033"/>
                  </a:cubicBezTo>
                  <a:cubicBezTo>
                    <a:pt x="489697" y="738929"/>
                    <a:pt x="502247" y="771202"/>
                    <a:pt x="519280" y="775684"/>
                  </a:cubicBezTo>
                  <a:cubicBezTo>
                    <a:pt x="536313" y="780166"/>
                    <a:pt x="557829" y="772099"/>
                    <a:pt x="578448" y="764927"/>
                  </a:cubicBezTo>
                  <a:cubicBezTo>
                    <a:pt x="599067" y="757755"/>
                    <a:pt x="613410" y="732654"/>
                    <a:pt x="642993" y="732654"/>
                  </a:cubicBezTo>
                  <a:cubicBezTo>
                    <a:pt x="672576" y="732654"/>
                    <a:pt x="728158" y="762238"/>
                    <a:pt x="755949" y="764927"/>
                  </a:cubicBezTo>
                  <a:cubicBezTo>
                    <a:pt x="783740" y="767616"/>
                    <a:pt x="804358" y="763133"/>
                    <a:pt x="809737" y="748790"/>
                  </a:cubicBezTo>
                  <a:cubicBezTo>
                    <a:pt x="815116" y="734446"/>
                    <a:pt x="786429" y="703071"/>
                    <a:pt x="788222" y="678866"/>
                  </a:cubicBezTo>
                  <a:cubicBezTo>
                    <a:pt x="790015" y="654661"/>
                    <a:pt x="807945" y="615216"/>
                    <a:pt x="820495" y="603562"/>
                  </a:cubicBezTo>
                  <a:cubicBezTo>
                    <a:pt x="833045" y="591908"/>
                    <a:pt x="850974" y="618802"/>
                    <a:pt x="863525" y="608941"/>
                  </a:cubicBezTo>
                  <a:cubicBezTo>
                    <a:pt x="876076" y="599080"/>
                    <a:pt x="884144" y="562324"/>
                    <a:pt x="895798" y="544395"/>
                  </a:cubicBezTo>
                  <a:cubicBezTo>
                    <a:pt x="907452" y="526466"/>
                    <a:pt x="912831" y="507639"/>
                    <a:pt x="933450" y="501364"/>
                  </a:cubicBezTo>
                  <a:cubicBezTo>
                    <a:pt x="954069" y="495089"/>
                    <a:pt x="998892" y="509432"/>
                    <a:pt x="1019511" y="506743"/>
                  </a:cubicBezTo>
                  <a:cubicBezTo>
                    <a:pt x="1040130" y="504054"/>
                    <a:pt x="1018615" y="471781"/>
                    <a:pt x="1057163" y="485228"/>
                  </a:cubicBezTo>
                  <a:cubicBezTo>
                    <a:pt x="1095711" y="498675"/>
                    <a:pt x="1208666" y="589219"/>
                    <a:pt x="1250800" y="587426"/>
                  </a:cubicBezTo>
                  <a:cubicBezTo>
                    <a:pt x="1292934" y="585633"/>
                    <a:pt x="1275902" y="513018"/>
                    <a:pt x="1309968" y="474470"/>
                  </a:cubicBezTo>
                  <a:cubicBezTo>
                    <a:pt x="1344034" y="435922"/>
                    <a:pt x="1419337" y="371376"/>
                    <a:pt x="1455196" y="356136"/>
                  </a:cubicBezTo>
                  <a:cubicBezTo>
                    <a:pt x="1491055" y="340896"/>
                    <a:pt x="1492847" y="377651"/>
                    <a:pt x="1525120" y="383030"/>
                  </a:cubicBezTo>
                  <a:cubicBezTo>
                    <a:pt x="1557393" y="388409"/>
                    <a:pt x="1628214" y="398270"/>
                    <a:pt x="1648833" y="388409"/>
                  </a:cubicBezTo>
                  <a:cubicBezTo>
                    <a:pt x="1669452" y="378548"/>
                    <a:pt x="1672141" y="347171"/>
                    <a:pt x="1648833" y="323863"/>
                  </a:cubicBezTo>
                  <a:cubicBezTo>
                    <a:pt x="1625525" y="300555"/>
                    <a:pt x="1529603" y="276350"/>
                    <a:pt x="1508984" y="248560"/>
                  </a:cubicBezTo>
                  <a:cubicBezTo>
                    <a:pt x="1488365" y="220770"/>
                    <a:pt x="1505398" y="168774"/>
                    <a:pt x="1525120" y="157120"/>
                  </a:cubicBezTo>
                  <a:cubicBezTo>
                    <a:pt x="1544842" y="145466"/>
                    <a:pt x="1583391" y="173256"/>
                    <a:pt x="1627318" y="178635"/>
                  </a:cubicBezTo>
                  <a:cubicBezTo>
                    <a:pt x="1671245" y="184014"/>
                    <a:pt x="1764478" y="197461"/>
                    <a:pt x="1788683" y="189393"/>
                  </a:cubicBezTo>
                  <a:cubicBezTo>
                    <a:pt x="1812888" y="181325"/>
                    <a:pt x="1782407" y="151741"/>
                    <a:pt x="1772546" y="130226"/>
                  </a:cubicBezTo>
                  <a:cubicBezTo>
                    <a:pt x="1762685" y="108711"/>
                    <a:pt x="1730412" y="81816"/>
                    <a:pt x="1729516" y="60301"/>
                  </a:cubicBezTo>
                  <a:cubicBezTo>
                    <a:pt x="1728620" y="38786"/>
                    <a:pt x="1742963" y="7409"/>
                    <a:pt x="1767168" y="1134"/>
                  </a:cubicBezTo>
                  <a:cubicBezTo>
                    <a:pt x="1791373" y="-5141"/>
                    <a:pt x="1851436" y="16374"/>
                    <a:pt x="1874744" y="22649"/>
                  </a:cubicBezTo>
                  <a:cubicBezTo>
                    <a:pt x="1898052" y="28924"/>
                    <a:pt x="1890881" y="39682"/>
                    <a:pt x="1907017" y="38786"/>
                  </a:cubicBezTo>
                  <a:cubicBezTo>
                    <a:pt x="1923153" y="37890"/>
                    <a:pt x="1961702" y="28028"/>
                    <a:pt x="1971563" y="1727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313704" y="-75304"/>
              <a:ext cx="1466098" cy="1893346"/>
            </a:xfrm>
            <a:custGeom>
              <a:avLst/>
              <a:gdLst>
                <a:gd name="connsiteX0" fmla="*/ 1035 w 1466098"/>
                <a:gd name="connsiteY0" fmla="*/ 1893346 h 1893346"/>
                <a:gd name="connsiteX1" fmla="*/ 17171 w 1466098"/>
                <a:gd name="connsiteY1" fmla="*/ 1775012 h 1893346"/>
                <a:gd name="connsiteX2" fmla="*/ 119369 w 1466098"/>
                <a:gd name="connsiteY2" fmla="*/ 1748118 h 1893346"/>
                <a:gd name="connsiteX3" fmla="*/ 167778 w 1466098"/>
                <a:gd name="connsiteY3" fmla="*/ 1705088 h 1893346"/>
                <a:gd name="connsiteX4" fmla="*/ 173157 w 1466098"/>
                <a:gd name="connsiteY4" fmla="*/ 1656678 h 1893346"/>
                <a:gd name="connsiteX5" fmla="*/ 173157 w 1466098"/>
                <a:gd name="connsiteY5" fmla="*/ 1586753 h 1893346"/>
                <a:gd name="connsiteX6" fmla="*/ 108611 w 1466098"/>
                <a:gd name="connsiteY6" fmla="*/ 1430768 h 1893346"/>
                <a:gd name="connsiteX7" fmla="*/ 81717 w 1466098"/>
                <a:gd name="connsiteY7" fmla="*/ 1328570 h 1893346"/>
                <a:gd name="connsiteX8" fmla="*/ 124748 w 1466098"/>
                <a:gd name="connsiteY8" fmla="*/ 1296297 h 1893346"/>
                <a:gd name="connsiteX9" fmla="*/ 167778 w 1466098"/>
                <a:gd name="connsiteY9" fmla="*/ 1371600 h 1893346"/>
                <a:gd name="connsiteX10" fmla="*/ 221567 w 1466098"/>
                <a:gd name="connsiteY10" fmla="*/ 1393116 h 1893346"/>
                <a:gd name="connsiteX11" fmla="*/ 307628 w 1466098"/>
                <a:gd name="connsiteY11" fmla="*/ 1446904 h 1893346"/>
                <a:gd name="connsiteX12" fmla="*/ 366795 w 1466098"/>
                <a:gd name="connsiteY12" fmla="*/ 1376979 h 1893346"/>
                <a:gd name="connsiteX13" fmla="*/ 264597 w 1466098"/>
                <a:gd name="connsiteY13" fmla="*/ 1371600 h 1893346"/>
                <a:gd name="connsiteX14" fmla="*/ 286112 w 1466098"/>
                <a:gd name="connsiteY14" fmla="*/ 1274782 h 1893346"/>
                <a:gd name="connsiteX15" fmla="*/ 210809 w 1466098"/>
                <a:gd name="connsiteY15" fmla="*/ 1194099 h 1893346"/>
                <a:gd name="connsiteX16" fmla="*/ 248461 w 1466098"/>
                <a:gd name="connsiteY16" fmla="*/ 1118796 h 1893346"/>
                <a:gd name="connsiteX17" fmla="*/ 350658 w 1466098"/>
                <a:gd name="connsiteY17" fmla="*/ 1177963 h 1893346"/>
                <a:gd name="connsiteX18" fmla="*/ 420583 w 1466098"/>
                <a:gd name="connsiteY18" fmla="*/ 1129553 h 1893346"/>
                <a:gd name="connsiteX19" fmla="*/ 452856 w 1466098"/>
                <a:gd name="connsiteY19" fmla="*/ 1065008 h 1893346"/>
                <a:gd name="connsiteX20" fmla="*/ 512023 w 1466098"/>
                <a:gd name="connsiteY20" fmla="*/ 1097280 h 1893346"/>
                <a:gd name="connsiteX21" fmla="*/ 549675 w 1466098"/>
                <a:gd name="connsiteY21" fmla="*/ 1075765 h 1893346"/>
                <a:gd name="connsiteX22" fmla="*/ 501265 w 1466098"/>
                <a:gd name="connsiteY22" fmla="*/ 1237130 h 1893346"/>
                <a:gd name="connsiteX23" fmla="*/ 592705 w 1466098"/>
                <a:gd name="connsiteY23" fmla="*/ 1253266 h 1893346"/>
                <a:gd name="connsiteX24" fmla="*/ 668009 w 1466098"/>
                <a:gd name="connsiteY24" fmla="*/ 1161826 h 1893346"/>
                <a:gd name="connsiteX25" fmla="*/ 727176 w 1466098"/>
                <a:gd name="connsiteY25" fmla="*/ 1140311 h 1893346"/>
                <a:gd name="connsiteX26" fmla="*/ 818616 w 1466098"/>
                <a:gd name="connsiteY26" fmla="*/ 1199478 h 1893346"/>
                <a:gd name="connsiteX27" fmla="*/ 899298 w 1466098"/>
                <a:gd name="connsiteY27" fmla="*/ 1108038 h 1893346"/>
                <a:gd name="connsiteX28" fmla="*/ 748691 w 1466098"/>
                <a:gd name="connsiteY28" fmla="*/ 1075765 h 1893346"/>
                <a:gd name="connsiteX29" fmla="*/ 791722 w 1466098"/>
                <a:gd name="connsiteY29" fmla="*/ 952052 h 1893346"/>
                <a:gd name="connsiteX30" fmla="*/ 920814 w 1466098"/>
                <a:gd name="connsiteY30" fmla="*/ 957431 h 1893346"/>
                <a:gd name="connsiteX31" fmla="*/ 1119830 w 1466098"/>
                <a:gd name="connsiteY31" fmla="*/ 952052 h 1893346"/>
                <a:gd name="connsiteX32" fmla="*/ 1071421 w 1466098"/>
                <a:gd name="connsiteY32" fmla="*/ 747657 h 1893346"/>
                <a:gd name="connsiteX33" fmla="*/ 1259680 w 1466098"/>
                <a:gd name="connsiteY33" fmla="*/ 666975 h 1893346"/>
                <a:gd name="connsiteX34" fmla="*/ 1302710 w 1466098"/>
                <a:gd name="connsiteY34" fmla="*/ 510989 h 1893346"/>
                <a:gd name="connsiteX35" fmla="*/ 1184376 w 1466098"/>
                <a:gd name="connsiteY35" fmla="*/ 484095 h 1893346"/>
                <a:gd name="connsiteX36" fmla="*/ 1195134 w 1466098"/>
                <a:gd name="connsiteY36" fmla="*/ 414170 h 1893346"/>
                <a:gd name="connsiteX37" fmla="*/ 1383392 w 1466098"/>
                <a:gd name="connsiteY37" fmla="*/ 414170 h 1893346"/>
                <a:gd name="connsiteX38" fmla="*/ 1367256 w 1466098"/>
                <a:gd name="connsiteY38" fmla="*/ 285078 h 1893346"/>
                <a:gd name="connsiteX39" fmla="*/ 1205891 w 1466098"/>
                <a:gd name="connsiteY39" fmla="*/ 199017 h 1893346"/>
                <a:gd name="connsiteX40" fmla="*/ 1297331 w 1466098"/>
                <a:gd name="connsiteY40" fmla="*/ 150608 h 1893346"/>
                <a:gd name="connsiteX41" fmla="*/ 1404908 w 1466098"/>
                <a:gd name="connsiteY41" fmla="*/ 209775 h 1893346"/>
                <a:gd name="connsiteX42" fmla="*/ 1464075 w 1466098"/>
                <a:gd name="connsiteY42" fmla="*/ 75304 h 1893346"/>
                <a:gd name="connsiteX43" fmla="*/ 1447938 w 1466098"/>
                <a:gd name="connsiteY43" fmla="*/ 43031 h 1893346"/>
                <a:gd name="connsiteX44" fmla="*/ 1404908 w 1466098"/>
                <a:gd name="connsiteY44" fmla="*/ 0 h 189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66098" h="1893346">
                  <a:moveTo>
                    <a:pt x="1035" y="1893346"/>
                  </a:moveTo>
                  <a:cubicBezTo>
                    <a:pt x="-758" y="1846281"/>
                    <a:pt x="-2551" y="1799217"/>
                    <a:pt x="17171" y="1775012"/>
                  </a:cubicBezTo>
                  <a:cubicBezTo>
                    <a:pt x="36893" y="1750807"/>
                    <a:pt x="94268" y="1759772"/>
                    <a:pt x="119369" y="1748118"/>
                  </a:cubicBezTo>
                  <a:cubicBezTo>
                    <a:pt x="144470" y="1736464"/>
                    <a:pt x="158813" y="1720328"/>
                    <a:pt x="167778" y="1705088"/>
                  </a:cubicBezTo>
                  <a:cubicBezTo>
                    <a:pt x="176743" y="1689848"/>
                    <a:pt x="172261" y="1676400"/>
                    <a:pt x="173157" y="1656678"/>
                  </a:cubicBezTo>
                  <a:cubicBezTo>
                    <a:pt x="174053" y="1636956"/>
                    <a:pt x="183915" y="1624405"/>
                    <a:pt x="173157" y="1586753"/>
                  </a:cubicBezTo>
                  <a:cubicBezTo>
                    <a:pt x="162399" y="1549101"/>
                    <a:pt x="123851" y="1473798"/>
                    <a:pt x="108611" y="1430768"/>
                  </a:cubicBezTo>
                  <a:cubicBezTo>
                    <a:pt x="93371" y="1387738"/>
                    <a:pt x="79028" y="1350982"/>
                    <a:pt x="81717" y="1328570"/>
                  </a:cubicBezTo>
                  <a:cubicBezTo>
                    <a:pt x="84406" y="1306158"/>
                    <a:pt x="110405" y="1289125"/>
                    <a:pt x="124748" y="1296297"/>
                  </a:cubicBezTo>
                  <a:cubicBezTo>
                    <a:pt x="139091" y="1303469"/>
                    <a:pt x="151642" y="1355464"/>
                    <a:pt x="167778" y="1371600"/>
                  </a:cubicBezTo>
                  <a:cubicBezTo>
                    <a:pt x="183914" y="1387736"/>
                    <a:pt x="198259" y="1380565"/>
                    <a:pt x="221567" y="1393116"/>
                  </a:cubicBezTo>
                  <a:cubicBezTo>
                    <a:pt x="244875" y="1405667"/>
                    <a:pt x="283423" y="1449593"/>
                    <a:pt x="307628" y="1446904"/>
                  </a:cubicBezTo>
                  <a:cubicBezTo>
                    <a:pt x="331833" y="1444215"/>
                    <a:pt x="373967" y="1389530"/>
                    <a:pt x="366795" y="1376979"/>
                  </a:cubicBezTo>
                  <a:cubicBezTo>
                    <a:pt x="359623" y="1364428"/>
                    <a:pt x="278044" y="1388633"/>
                    <a:pt x="264597" y="1371600"/>
                  </a:cubicBezTo>
                  <a:cubicBezTo>
                    <a:pt x="251150" y="1354567"/>
                    <a:pt x="295077" y="1304365"/>
                    <a:pt x="286112" y="1274782"/>
                  </a:cubicBezTo>
                  <a:cubicBezTo>
                    <a:pt x="277147" y="1245199"/>
                    <a:pt x="217084" y="1220097"/>
                    <a:pt x="210809" y="1194099"/>
                  </a:cubicBezTo>
                  <a:cubicBezTo>
                    <a:pt x="204534" y="1168101"/>
                    <a:pt x="225153" y="1121485"/>
                    <a:pt x="248461" y="1118796"/>
                  </a:cubicBezTo>
                  <a:cubicBezTo>
                    <a:pt x="271769" y="1116107"/>
                    <a:pt x="321971" y="1176170"/>
                    <a:pt x="350658" y="1177963"/>
                  </a:cubicBezTo>
                  <a:cubicBezTo>
                    <a:pt x="379345" y="1179756"/>
                    <a:pt x="403550" y="1148379"/>
                    <a:pt x="420583" y="1129553"/>
                  </a:cubicBezTo>
                  <a:cubicBezTo>
                    <a:pt x="437616" y="1110727"/>
                    <a:pt x="437616" y="1070387"/>
                    <a:pt x="452856" y="1065008"/>
                  </a:cubicBezTo>
                  <a:cubicBezTo>
                    <a:pt x="468096" y="1059629"/>
                    <a:pt x="495887" y="1095487"/>
                    <a:pt x="512023" y="1097280"/>
                  </a:cubicBezTo>
                  <a:cubicBezTo>
                    <a:pt x="528159" y="1099073"/>
                    <a:pt x="551468" y="1052457"/>
                    <a:pt x="549675" y="1075765"/>
                  </a:cubicBezTo>
                  <a:cubicBezTo>
                    <a:pt x="547882" y="1099073"/>
                    <a:pt x="494093" y="1207546"/>
                    <a:pt x="501265" y="1237130"/>
                  </a:cubicBezTo>
                  <a:cubicBezTo>
                    <a:pt x="508437" y="1266714"/>
                    <a:pt x="564914" y="1265817"/>
                    <a:pt x="592705" y="1253266"/>
                  </a:cubicBezTo>
                  <a:cubicBezTo>
                    <a:pt x="620496" y="1240715"/>
                    <a:pt x="645597" y="1180652"/>
                    <a:pt x="668009" y="1161826"/>
                  </a:cubicBezTo>
                  <a:cubicBezTo>
                    <a:pt x="690421" y="1143000"/>
                    <a:pt x="702075" y="1134036"/>
                    <a:pt x="727176" y="1140311"/>
                  </a:cubicBezTo>
                  <a:cubicBezTo>
                    <a:pt x="752277" y="1146586"/>
                    <a:pt x="789929" y="1204857"/>
                    <a:pt x="818616" y="1199478"/>
                  </a:cubicBezTo>
                  <a:cubicBezTo>
                    <a:pt x="847303" y="1194099"/>
                    <a:pt x="910952" y="1128657"/>
                    <a:pt x="899298" y="1108038"/>
                  </a:cubicBezTo>
                  <a:cubicBezTo>
                    <a:pt x="887644" y="1087419"/>
                    <a:pt x="766620" y="1101763"/>
                    <a:pt x="748691" y="1075765"/>
                  </a:cubicBezTo>
                  <a:cubicBezTo>
                    <a:pt x="730762" y="1049767"/>
                    <a:pt x="763035" y="971774"/>
                    <a:pt x="791722" y="952052"/>
                  </a:cubicBezTo>
                  <a:cubicBezTo>
                    <a:pt x="820409" y="932330"/>
                    <a:pt x="866129" y="957431"/>
                    <a:pt x="920814" y="957431"/>
                  </a:cubicBezTo>
                  <a:cubicBezTo>
                    <a:pt x="975499" y="957431"/>
                    <a:pt x="1094729" y="987014"/>
                    <a:pt x="1119830" y="952052"/>
                  </a:cubicBezTo>
                  <a:cubicBezTo>
                    <a:pt x="1144931" y="917090"/>
                    <a:pt x="1048113" y="795170"/>
                    <a:pt x="1071421" y="747657"/>
                  </a:cubicBezTo>
                  <a:cubicBezTo>
                    <a:pt x="1094729" y="700144"/>
                    <a:pt x="1221132" y="706420"/>
                    <a:pt x="1259680" y="666975"/>
                  </a:cubicBezTo>
                  <a:cubicBezTo>
                    <a:pt x="1298228" y="627530"/>
                    <a:pt x="1315261" y="541469"/>
                    <a:pt x="1302710" y="510989"/>
                  </a:cubicBezTo>
                  <a:cubicBezTo>
                    <a:pt x="1290159" y="480509"/>
                    <a:pt x="1202305" y="500231"/>
                    <a:pt x="1184376" y="484095"/>
                  </a:cubicBezTo>
                  <a:cubicBezTo>
                    <a:pt x="1166447" y="467959"/>
                    <a:pt x="1161965" y="425824"/>
                    <a:pt x="1195134" y="414170"/>
                  </a:cubicBezTo>
                  <a:cubicBezTo>
                    <a:pt x="1228303" y="402516"/>
                    <a:pt x="1354705" y="435685"/>
                    <a:pt x="1383392" y="414170"/>
                  </a:cubicBezTo>
                  <a:cubicBezTo>
                    <a:pt x="1412079" y="392655"/>
                    <a:pt x="1396839" y="320937"/>
                    <a:pt x="1367256" y="285078"/>
                  </a:cubicBezTo>
                  <a:cubicBezTo>
                    <a:pt x="1337673" y="249219"/>
                    <a:pt x="1217545" y="221429"/>
                    <a:pt x="1205891" y="199017"/>
                  </a:cubicBezTo>
                  <a:cubicBezTo>
                    <a:pt x="1194237" y="176605"/>
                    <a:pt x="1264162" y="148815"/>
                    <a:pt x="1297331" y="150608"/>
                  </a:cubicBezTo>
                  <a:cubicBezTo>
                    <a:pt x="1330500" y="152401"/>
                    <a:pt x="1377117" y="222326"/>
                    <a:pt x="1404908" y="209775"/>
                  </a:cubicBezTo>
                  <a:cubicBezTo>
                    <a:pt x="1432699" y="197224"/>
                    <a:pt x="1456903" y="103095"/>
                    <a:pt x="1464075" y="75304"/>
                  </a:cubicBezTo>
                  <a:cubicBezTo>
                    <a:pt x="1471247" y="47513"/>
                    <a:pt x="1457799" y="55582"/>
                    <a:pt x="1447938" y="43031"/>
                  </a:cubicBezTo>
                  <a:cubicBezTo>
                    <a:pt x="1438077" y="30480"/>
                    <a:pt x="1421492" y="15240"/>
                    <a:pt x="140490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240388">
            <a:off x="5825823" y="458286"/>
            <a:ext cx="2012266" cy="307777"/>
          </a:xfrm>
          <a:prstGeom prst="rect">
            <a:avLst/>
          </a:prstGeom>
          <a:noFill/>
        </p:spPr>
        <p:txBody>
          <a:bodyPr wrap="square" rtlCol="0">
            <a:spAutoFit/>
          </a:bodyPr>
          <a:lstStyle/>
          <a:p>
            <a:r>
              <a:rPr lang="en-US" i="1" dirty="0" smtClean="0">
                <a:solidFill>
                  <a:schemeClr val="bg1"/>
                </a:solidFill>
                <a:latin typeface="+mn-lt"/>
              </a:rPr>
              <a:t>Ruamahanga River</a:t>
            </a:r>
            <a:endParaRPr lang="en-US" i="1" dirty="0">
              <a:solidFill>
                <a:schemeClr val="bg1"/>
              </a:solidFill>
              <a:latin typeface="+mn-lt"/>
            </a:endParaRPr>
          </a:p>
        </p:txBody>
      </p:sp>
      <p:grpSp>
        <p:nvGrpSpPr>
          <p:cNvPr id="29" name="Group 28"/>
          <p:cNvGrpSpPr/>
          <p:nvPr/>
        </p:nvGrpSpPr>
        <p:grpSpPr>
          <a:xfrm>
            <a:off x="3889545" y="1880653"/>
            <a:ext cx="450510" cy="884849"/>
            <a:chOff x="3889545" y="1880653"/>
            <a:chExt cx="450510" cy="884849"/>
          </a:xfrm>
        </p:grpSpPr>
        <p:sp>
          <p:nvSpPr>
            <p:cNvPr id="18" name="Freeform 17"/>
            <p:cNvSpPr/>
            <p:nvPr/>
          </p:nvSpPr>
          <p:spPr>
            <a:xfrm>
              <a:off x="3889545" y="1971536"/>
              <a:ext cx="450510" cy="793966"/>
            </a:xfrm>
            <a:custGeom>
              <a:avLst/>
              <a:gdLst>
                <a:gd name="connsiteX0" fmla="*/ 450510 w 450510"/>
                <a:gd name="connsiteY0" fmla="*/ 793966 h 793966"/>
                <a:gd name="connsiteX1" fmla="*/ 365760 w 450510"/>
                <a:gd name="connsiteY1" fmla="*/ 731520 h 793966"/>
                <a:gd name="connsiteX2" fmla="*/ 214104 w 450510"/>
                <a:gd name="connsiteY2" fmla="*/ 695836 h 793966"/>
                <a:gd name="connsiteX3" fmla="*/ 160578 w 450510"/>
                <a:gd name="connsiteY3" fmla="*/ 606626 h 793966"/>
                <a:gd name="connsiteX4" fmla="*/ 71368 w 450510"/>
                <a:gd name="connsiteY4" fmla="*/ 356839 h 793966"/>
                <a:gd name="connsiteX5" fmla="*/ 107052 w 450510"/>
                <a:gd name="connsiteY5" fmla="*/ 231945 h 793966"/>
                <a:gd name="connsiteX6" fmla="*/ 138275 w 450510"/>
                <a:gd name="connsiteY6" fmla="*/ 80288 h 793966"/>
                <a:gd name="connsiteX7" fmla="*/ 0 w 450510"/>
                <a:gd name="connsiteY7" fmla="*/ 0 h 793966"/>
                <a:gd name="connsiteX8" fmla="*/ 0 w 450510"/>
                <a:gd name="connsiteY8" fmla="*/ 0 h 7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10" h="793966">
                  <a:moveTo>
                    <a:pt x="450510" y="793966"/>
                  </a:moveTo>
                  <a:cubicBezTo>
                    <a:pt x="427835" y="770920"/>
                    <a:pt x="405161" y="747875"/>
                    <a:pt x="365760" y="731520"/>
                  </a:cubicBezTo>
                  <a:cubicBezTo>
                    <a:pt x="326359" y="715165"/>
                    <a:pt x="248301" y="716652"/>
                    <a:pt x="214104" y="695836"/>
                  </a:cubicBezTo>
                  <a:cubicBezTo>
                    <a:pt x="179907" y="675020"/>
                    <a:pt x="184367" y="663125"/>
                    <a:pt x="160578" y="606626"/>
                  </a:cubicBezTo>
                  <a:cubicBezTo>
                    <a:pt x="136789" y="550126"/>
                    <a:pt x="80289" y="419286"/>
                    <a:pt x="71368" y="356839"/>
                  </a:cubicBezTo>
                  <a:cubicBezTo>
                    <a:pt x="62447" y="294392"/>
                    <a:pt x="95901" y="278037"/>
                    <a:pt x="107052" y="231945"/>
                  </a:cubicBezTo>
                  <a:cubicBezTo>
                    <a:pt x="118203" y="185853"/>
                    <a:pt x="156117" y="118945"/>
                    <a:pt x="138275" y="80288"/>
                  </a:cubicBezTo>
                  <a:cubicBezTo>
                    <a:pt x="120433" y="41630"/>
                    <a:pt x="0" y="0"/>
                    <a:pt x="0" y="0"/>
                  </a:cubicBezTo>
                  <a:lnTo>
                    <a:pt x="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8" idx="6"/>
            </p:cNvCxnSpPr>
            <p:nvPr/>
          </p:nvCxnSpPr>
          <p:spPr>
            <a:xfrm flipV="1">
              <a:off x="4027820" y="1886786"/>
              <a:ext cx="26763" cy="1650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014439" y="1880653"/>
              <a:ext cx="13381" cy="145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959798" y="1902345"/>
              <a:ext cx="55756" cy="12428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920398" y="1932287"/>
              <a:ext cx="80845" cy="856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a:off x="3127973" y="2705100"/>
            <a:ext cx="771294" cy="1492621"/>
          </a:xfrm>
          <a:custGeom>
            <a:avLst/>
            <a:gdLst>
              <a:gd name="connsiteX0" fmla="*/ 580427 w 771294"/>
              <a:gd name="connsiteY0" fmla="*/ 0 h 1492621"/>
              <a:gd name="connsiteX1" fmla="*/ 650277 w 771294"/>
              <a:gd name="connsiteY1" fmla="*/ 127000 h 1492621"/>
              <a:gd name="connsiteX2" fmla="*/ 720127 w 771294"/>
              <a:gd name="connsiteY2" fmla="*/ 114300 h 1492621"/>
              <a:gd name="connsiteX3" fmla="*/ 770927 w 771294"/>
              <a:gd name="connsiteY3" fmla="*/ 139700 h 1492621"/>
              <a:gd name="connsiteX4" fmla="*/ 739177 w 771294"/>
              <a:gd name="connsiteY4" fmla="*/ 222250 h 1492621"/>
              <a:gd name="connsiteX5" fmla="*/ 669327 w 771294"/>
              <a:gd name="connsiteY5" fmla="*/ 495300 h 1492621"/>
              <a:gd name="connsiteX6" fmla="*/ 466127 w 771294"/>
              <a:gd name="connsiteY6" fmla="*/ 533400 h 1492621"/>
              <a:gd name="connsiteX7" fmla="*/ 339127 w 771294"/>
              <a:gd name="connsiteY7" fmla="*/ 533400 h 1492621"/>
              <a:gd name="connsiteX8" fmla="*/ 256577 w 771294"/>
              <a:gd name="connsiteY8" fmla="*/ 685800 h 1492621"/>
              <a:gd name="connsiteX9" fmla="*/ 326427 w 771294"/>
              <a:gd name="connsiteY9" fmla="*/ 831850 h 1492621"/>
              <a:gd name="connsiteX10" fmla="*/ 269277 w 771294"/>
              <a:gd name="connsiteY10" fmla="*/ 996950 h 1492621"/>
              <a:gd name="connsiteX11" fmla="*/ 123227 w 771294"/>
              <a:gd name="connsiteY11" fmla="*/ 1022350 h 1492621"/>
              <a:gd name="connsiteX12" fmla="*/ 2577 w 771294"/>
              <a:gd name="connsiteY12" fmla="*/ 1276350 h 1492621"/>
              <a:gd name="connsiteX13" fmla="*/ 40677 w 771294"/>
              <a:gd name="connsiteY13" fmla="*/ 1416050 h 1492621"/>
              <a:gd name="connsiteX14" fmla="*/ 40677 w 771294"/>
              <a:gd name="connsiteY14" fmla="*/ 1485900 h 1492621"/>
              <a:gd name="connsiteX15" fmla="*/ 53377 w 771294"/>
              <a:gd name="connsiteY15" fmla="*/ 1485900 h 149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1294" h="1492621">
                <a:moveTo>
                  <a:pt x="580427" y="0"/>
                </a:moveTo>
                <a:cubicBezTo>
                  <a:pt x="603710" y="53975"/>
                  <a:pt x="626994" y="107950"/>
                  <a:pt x="650277" y="127000"/>
                </a:cubicBezTo>
                <a:cubicBezTo>
                  <a:pt x="673560" y="146050"/>
                  <a:pt x="700019" y="112183"/>
                  <a:pt x="720127" y="114300"/>
                </a:cubicBezTo>
                <a:cubicBezTo>
                  <a:pt x="740235" y="116417"/>
                  <a:pt x="767752" y="121708"/>
                  <a:pt x="770927" y="139700"/>
                </a:cubicBezTo>
                <a:cubicBezTo>
                  <a:pt x="774102" y="157692"/>
                  <a:pt x="756110" y="162983"/>
                  <a:pt x="739177" y="222250"/>
                </a:cubicBezTo>
                <a:cubicBezTo>
                  <a:pt x="722244" y="281517"/>
                  <a:pt x="714835" y="443442"/>
                  <a:pt x="669327" y="495300"/>
                </a:cubicBezTo>
                <a:cubicBezTo>
                  <a:pt x="623819" y="547158"/>
                  <a:pt x="521160" y="527050"/>
                  <a:pt x="466127" y="533400"/>
                </a:cubicBezTo>
                <a:cubicBezTo>
                  <a:pt x="411094" y="539750"/>
                  <a:pt x="374052" y="508000"/>
                  <a:pt x="339127" y="533400"/>
                </a:cubicBezTo>
                <a:cubicBezTo>
                  <a:pt x="304202" y="558800"/>
                  <a:pt x="258694" y="636058"/>
                  <a:pt x="256577" y="685800"/>
                </a:cubicBezTo>
                <a:cubicBezTo>
                  <a:pt x="254460" y="735542"/>
                  <a:pt x="324310" y="779992"/>
                  <a:pt x="326427" y="831850"/>
                </a:cubicBezTo>
                <a:cubicBezTo>
                  <a:pt x="328544" y="883708"/>
                  <a:pt x="303144" y="965200"/>
                  <a:pt x="269277" y="996950"/>
                </a:cubicBezTo>
                <a:cubicBezTo>
                  <a:pt x="235410" y="1028700"/>
                  <a:pt x="167677" y="975783"/>
                  <a:pt x="123227" y="1022350"/>
                </a:cubicBezTo>
                <a:cubicBezTo>
                  <a:pt x="78777" y="1068917"/>
                  <a:pt x="16335" y="1210733"/>
                  <a:pt x="2577" y="1276350"/>
                </a:cubicBezTo>
                <a:cubicBezTo>
                  <a:pt x="-11181" y="1341967"/>
                  <a:pt x="34327" y="1381125"/>
                  <a:pt x="40677" y="1416050"/>
                </a:cubicBezTo>
                <a:cubicBezTo>
                  <a:pt x="47027" y="1450975"/>
                  <a:pt x="38560" y="1474258"/>
                  <a:pt x="40677" y="1485900"/>
                </a:cubicBezTo>
                <a:cubicBezTo>
                  <a:pt x="42794" y="1497542"/>
                  <a:pt x="48085" y="1491721"/>
                  <a:pt x="53377" y="14859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a:off x="3536950" y="1902345"/>
            <a:ext cx="241300" cy="54875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Slide Number Placeholder 2"/>
          <p:cNvSpPr>
            <a:spLocks noGrp="1"/>
          </p:cNvSpPr>
          <p:nvPr>
            <p:ph type="sldNum" idx="12"/>
          </p:nvPr>
        </p:nvSpPr>
        <p:spPr>
          <a:xfrm>
            <a:off x="8341267" y="4757232"/>
            <a:ext cx="683339" cy="365125"/>
          </a:xfrm>
        </p:spPr>
        <p:txBody>
          <a:bodyPr/>
          <a:lstStyle/>
          <a:p>
            <a:r>
              <a:rPr lang="en-US" sz="1000" dirty="0" smtClean="0">
                <a:solidFill>
                  <a:schemeClr val="bg1"/>
                </a:solidFill>
                <a:latin typeface="Cambria" panose="02040503050406030204" pitchFamily="18" charset="0"/>
              </a:rPr>
              <a:t>3</a:t>
            </a:r>
            <a:endParaRPr lang="en-US" sz="1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2863513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1"/>
            <a:ext cx="9401177" cy="6267451"/>
          </a:xfrm>
          <a:prstGeom prst="rect">
            <a:avLst/>
          </a:prstGeom>
        </p:spPr>
      </p:pic>
      <p:sp>
        <p:nvSpPr>
          <p:cNvPr id="7" name="Rectangle 6"/>
          <p:cNvSpPr/>
          <p:nvPr/>
        </p:nvSpPr>
        <p:spPr>
          <a:xfrm>
            <a:off x="151038" y="232229"/>
            <a:ext cx="8841921" cy="4605904"/>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37</a:t>
            </a:r>
            <a:endParaRPr lang="en-US" sz="1000" dirty="0">
              <a:solidFill>
                <a:schemeClr val="tx1"/>
              </a:solidFill>
              <a:latin typeface="Cambria" panose="02040503050406030204" pitchFamily="18" charset="0"/>
            </a:endParaRPr>
          </a:p>
        </p:txBody>
      </p:sp>
      <p:sp>
        <p:nvSpPr>
          <p:cNvPr id="14" name="TextBox 13"/>
          <p:cNvSpPr txBox="1"/>
          <p:nvPr/>
        </p:nvSpPr>
        <p:spPr>
          <a:xfrm>
            <a:off x="311701" y="949323"/>
            <a:ext cx="7308299" cy="1107996"/>
          </a:xfrm>
          <a:prstGeom prst="rect">
            <a:avLst/>
          </a:prstGeom>
          <a:noFill/>
        </p:spPr>
        <p:txBody>
          <a:bodyPr wrap="square" rtlCol="0">
            <a:spAutoFit/>
          </a:bodyPr>
          <a:lstStyle/>
          <a:p>
            <a:r>
              <a:rPr lang="en-US" sz="2200" i="1" dirty="0" smtClean="0">
                <a:latin typeface="Cambria" panose="02040503050406030204" pitchFamily="18" charset="0"/>
              </a:rPr>
              <a:t>“</a:t>
            </a:r>
            <a:r>
              <a:rPr lang="en-US" sz="2200" i="1" dirty="0">
                <a:latin typeface="Cambria" panose="02040503050406030204" pitchFamily="18" charset="0"/>
              </a:rPr>
              <a:t>I</a:t>
            </a:r>
            <a:r>
              <a:rPr lang="en-US" sz="2200" i="1" dirty="0" smtClean="0">
                <a:latin typeface="Cambria" panose="02040503050406030204" pitchFamily="18" charset="0"/>
              </a:rPr>
              <a:t>f </a:t>
            </a:r>
            <a:r>
              <a:rPr lang="en-US" sz="2200" i="1" dirty="0">
                <a:latin typeface="Cambria" panose="02040503050406030204" pitchFamily="18" charset="0"/>
              </a:rPr>
              <a:t>our level was dictated completely by the lake and the barrage gates, and it went down a lot lower than what it has done in the past, that’s a problem for </a:t>
            </a:r>
            <a:r>
              <a:rPr lang="en-US" sz="2200" i="1" dirty="0" smtClean="0">
                <a:latin typeface="Cambria" panose="02040503050406030204" pitchFamily="18" charset="0"/>
              </a:rPr>
              <a:t>us.”</a:t>
            </a:r>
            <a:endParaRPr lang="en-US" sz="2200" i="1" dirty="0">
              <a:latin typeface="Cambria" panose="02040503050406030204" pitchFamily="18" charset="0"/>
            </a:endParaRPr>
          </a:p>
        </p:txBody>
      </p:sp>
      <p:sp>
        <p:nvSpPr>
          <p:cNvPr id="15" name="Title 1"/>
          <p:cNvSpPr>
            <a:spLocks noGrp="1"/>
          </p:cNvSpPr>
          <p:nvPr>
            <p:ph type="title"/>
          </p:nvPr>
        </p:nvSpPr>
        <p:spPr>
          <a:xfrm>
            <a:off x="311700" y="391419"/>
            <a:ext cx="8520599" cy="572699"/>
          </a:xfrm>
        </p:spPr>
        <p:txBody>
          <a:bodyPr>
            <a:normAutofit/>
          </a:bodyPr>
          <a:lstStyle/>
          <a:p>
            <a:r>
              <a:rPr lang="en-US" sz="2200" dirty="0" smtClean="0">
                <a:solidFill>
                  <a:schemeClr val="tx1"/>
                </a:solidFill>
              </a:rPr>
              <a:t>Recreational Water Users</a:t>
            </a:r>
            <a:endParaRPr lang="en-US" sz="2200" dirty="0">
              <a:solidFill>
                <a:schemeClr val="tx1"/>
              </a:solidFill>
            </a:endParaRPr>
          </a:p>
        </p:txBody>
      </p:sp>
      <p:sp>
        <p:nvSpPr>
          <p:cNvPr id="16" name="TextBox 15"/>
          <p:cNvSpPr txBox="1"/>
          <p:nvPr/>
        </p:nvSpPr>
        <p:spPr>
          <a:xfrm>
            <a:off x="2410691" y="2535181"/>
            <a:ext cx="6145560" cy="1446550"/>
          </a:xfrm>
          <a:prstGeom prst="rect">
            <a:avLst/>
          </a:prstGeom>
          <a:noFill/>
        </p:spPr>
        <p:txBody>
          <a:bodyPr wrap="square" rtlCol="0">
            <a:spAutoFit/>
          </a:bodyPr>
          <a:lstStyle/>
          <a:p>
            <a:r>
              <a:rPr lang="en-US" sz="2200" i="1" dirty="0" smtClean="0">
                <a:latin typeface="Cambria" panose="02040503050406030204" pitchFamily="18" charset="0"/>
              </a:rPr>
              <a:t>“</a:t>
            </a:r>
            <a:r>
              <a:rPr lang="en-US" sz="2200" i="1" dirty="0">
                <a:latin typeface="Cambria" panose="02040503050406030204" pitchFamily="18" charset="0"/>
              </a:rPr>
              <a:t>finding an optimal amount of water flow that achieves the best we can in terms of cleaning out the pollution and nutrients but gives certainty to the other </a:t>
            </a:r>
            <a:r>
              <a:rPr lang="en-US" sz="2200" i="1" dirty="0" smtClean="0">
                <a:latin typeface="Cambria" panose="02040503050406030204" pitchFamily="18" charset="0"/>
              </a:rPr>
              <a:t>users”</a:t>
            </a:r>
            <a:endParaRPr lang="en-US" sz="2200" i="1" dirty="0">
              <a:latin typeface="Cambria" panose="020405030504060302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315052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623401" y="158263"/>
            <a:ext cx="8520599" cy="864599"/>
          </a:xfrm>
          <a:prstGeom prst="rect">
            <a:avLst/>
          </a:prstGeom>
        </p:spPr>
        <p:txBody>
          <a:bodyPr lIns="91425" tIns="91425" rIns="91425" bIns="91425" anchor="b" anchorCtr="0">
            <a:noAutofit/>
          </a:bodyPr>
          <a:lstStyle/>
          <a:p>
            <a:pPr algn="l">
              <a:spcBef>
                <a:spcPts val="0"/>
              </a:spcBef>
              <a:buNone/>
            </a:pPr>
            <a:r>
              <a:rPr lang="en" sz="2800" dirty="0" smtClean="0">
                <a:latin typeface="Cambria" panose="02040503050406030204" pitchFamily="18" charset="0"/>
              </a:rPr>
              <a:t>Coding Categories</a:t>
            </a:r>
            <a:endParaRPr lang="en" sz="2800" dirty="0">
              <a:latin typeface="Cambria" panose="02040503050406030204" pitchFamily="18" charset="0"/>
            </a:endParaRPr>
          </a:p>
        </p:txBody>
      </p:sp>
      <p:sp>
        <p:nvSpPr>
          <p:cNvPr id="8" name="Rectangle 7"/>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2"/>
          <p:cNvSpPr>
            <a:spLocks noGrp="1"/>
          </p:cNvSpPr>
          <p:nvPr>
            <p:ph type="sldNum" idx="12"/>
          </p:nvPr>
        </p:nvSpPr>
        <p:spPr>
          <a:xfrm>
            <a:off x="8341267" y="4757232"/>
            <a:ext cx="683339" cy="365125"/>
          </a:xfrm>
        </p:spPr>
        <p:txBody>
          <a:bodyPr/>
          <a:lstStyle/>
          <a:p>
            <a:r>
              <a:rPr lang="en-US" sz="1000" dirty="0" smtClean="0">
                <a:solidFill>
                  <a:prstClr val="black"/>
                </a:solidFill>
                <a:latin typeface="Cambria" panose="02040503050406030204" pitchFamily="18" charset="0"/>
              </a:rPr>
              <a:t>38</a:t>
            </a:r>
            <a:endParaRPr lang="en-US" sz="1000" dirty="0">
              <a:solidFill>
                <a:prstClr val="black"/>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4572000" y="1056705"/>
            <a:ext cx="1885950" cy="3200400"/>
          </a:xfrm>
          <a:prstGeom prst="rect">
            <a:avLst/>
          </a:prstGeom>
        </p:spPr>
      </p:pic>
      <p:sp>
        <p:nvSpPr>
          <p:cNvPr id="10" name="Content Placeholder 8"/>
          <p:cNvSpPr txBox="1">
            <a:spLocks/>
          </p:cNvSpPr>
          <p:nvPr/>
        </p:nvSpPr>
        <p:spPr>
          <a:xfrm>
            <a:off x="725715" y="1199527"/>
            <a:ext cx="2946400" cy="3055949"/>
          </a:xfrm>
          <a:prstGeom prst="rect">
            <a:avLst/>
          </a:prstGeom>
        </p:spPr>
        <p:txBody>
          <a:bodyPr vert="horz" lIns="91440" tIns="45720" rIns="91440" bIns="45720" rtlCol="0" anchor="t">
            <a:normAutofit/>
          </a:bodyPr>
          <a:lstStyle>
            <a:lvl1pPr marL="0" indent="0" algn="r" defTabSz="342900" rtl="0" eaLnBrk="1" latinLnBrk="0" hangingPunct="1">
              <a:spcBef>
                <a:spcPts val="750"/>
              </a:spcBef>
              <a:spcAft>
                <a:spcPts val="0"/>
              </a:spcAft>
              <a:buClr>
                <a:schemeClr val="accent1"/>
              </a:buClr>
              <a:buSzPct val="80000"/>
              <a:buFont typeface="Wingdings 3" charset="2"/>
              <a:buNone/>
              <a:defRPr sz="1350" kern="1200">
                <a:solidFill>
                  <a:schemeClr val="tx1">
                    <a:lumMod val="50000"/>
                    <a:lumOff val="50000"/>
                  </a:schemeClr>
                </a:solidFill>
                <a:latin typeface="+mn-lt"/>
                <a:ea typeface="+mn-ea"/>
                <a:cs typeface="+mn-cs"/>
              </a:defRPr>
            </a:lvl1pPr>
            <a:lvl2pPr marL="342900" indent="0" algn="ctr"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2pPr>
            <a:lvl3pPr marL="685800" indent="0" algn="ctr"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3pPr>
            <a:lvl4pPr marL="10287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4pPr>
            <a:lvl5pPr marL="13716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5pPr>
            <a:lvl6pPr marL="17145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6pPr>
            <a:lvl7pPr marL="20574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7pPr>
            <a:lvl8pPr marL="24003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8pPr>
            <a:lvl9pPr marL="27432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9pPr>
          </a:lstStyle>
          <a:p>
            <a:pPr marL="285750" indent="-285750" algn="l">
              <a:buClr>
                <a:srgbClr val="99CB38"/>
              </a:buClr>
              <a:buFont typeface="Arial" panose="020B0604020202020204" pitchFamily="34" charset="0"/>
              <a:buChar char="•"/>
            </a:pPr>
            <a:r>
              <a:rPr lang="en-US" dirty="0" smtClean="0">
                <a:solidFill>
                  <a:prstClr val="black"/>
                </a:solidFill>
              </a:rPr>
              <a:t>Developed Categories as we Coded</a:t>
            </a:r>
          </a:p>
          <a:p>
            <a:pPr marL="628650" lvl="1" indent="-285750" algn="l">
              <a:buClr>
                <a:srgbClr val="99CB38"/>
              </a:buClr>
              <a:buFont typeface="Arial" panose="020B0604020202020204" pitchFamily="34" charset="0"/>
              <a:buChar char="•"/>
            </a:pPr>
            <a:r>
              <a:rPr lang="en-US" dirty="0">
                <a:solidFill>
                  <a:prstClr val="black"/>
                </a:solidFill>
              </a:rPr>
              <a:t>Common discussion </a:t>
            </a:r>
            <a:r>
              <a:rPr lang="en-US" dirty="0" smtClean="0">
                <a:solidFill>
                  <a:prstClr val="black"/>
                </a:solidFill>
              </a:rPr>
              <a:t>topics</a:t>
            </a:r>
          </a:p>
          <a:p>
            <a:pPr marL="628650" lvl="1" indent="-285750" algn="l">
              <a:buClr>
                <a:srgbClr val="99CB38"/>
              </a:buClr>
              <a:buFont typeface="Arial" panose="020B0604020202020204" pitchFamily="34" charset="0"/>
              <a:buChar char="•"/>
            </a:pPr>
            <a:r>
              <a:rPr lang="en-US" dirty="0" smtClean="0">
                <a:solidFill>
                  <a:prstClr val="black"/>
                </a:solidFill>
              </a:rPr>
              <a:t>Tried to encompass a number of aspects of the problem</a:t>
            </a:r>
          </a:p>
          <a:p>
            <a:pPr marL="285750" indent="-285750" algn="l">
              <a:buClr>
                <a:srgbClr val="99CB38"/>
              </a:buClr>
              <a:buFont typeface="Arial" panose="020B0604020202020204" pitchFamily="34" charset="0"/>
              <a:buChar char="•"/>
            </a:pPr>
            <a:r>
              <a:rPr lang="en-US" dirty="0" smtClean="0">
                <a:solidFill>
                  <a:prstClr val="black"/>
                </a:solidFill>
              </a:rPr>
              <a:t>Coding Protocol</a:t>
            </a:r>
          </a:p>
          <a:p>
            <a:pPr marL="628650" lvl="1" indent="-285750" algn="l">
              <a:buClr>
                <a:srgbClr val="99CB38"/>
              </a:buClr>
              <a:buFont typeface="Arial" panose="020B0604020202020204" pitchFamily="34" charset="0"/>
              <a:buChar char="•"/>
            </a:pPr>
            <a:r>
              <a:rPr lang="en-US" dirty="0" smtClean="0">
                <a:solidFill>
                  <a:prstClr val="black"/>
                </a:solidFill>
              </a:rPr>
              <a:t>One person codes</a:t>
            </a:r>
          </a:p>
          <a:p>
            <a:pPr marL="628650" lvl="1" indent="-285750" algn="l">
              <a:buClr>
                <a:srgbClr val="99CB38"/>
              </a:buClr>
              <a:buFont typeface="Arial" panose="020B0604020202020204" pitchFamily="34" charset="0"/>
              <a:buChar char="•"/>
            </a:pPr>
            <a:r>
              <a:rPr lang="en-US" dirty="0" smtClean="0">
                <a:solidFill>
                  <a:prstClr val="black"/>
                </a:solidFill>
              </a:rPr>
              <a:t>Another person goes over the code</a:t>
            </a:r>
          </a:p>
          <a:p>
            <a:pPr marL="628650" lvl="1" indent="-285750" algn="l">
              <a:buClr>
                <a:srgbClr val="99CB38"/>
              </a:buClr>
              <a:buFont typeface="Arial" panose="020B0604020202020204" pitchFamily="34" charset="0"/>
              <a:buChar char="•"/>
            </a:pPr>
            <a:r>
              <a:rPr lang="en-US" dirty="0" smtClean="0">
                <a:solidFill>
                  <a:prstClr val="black"/>
                </a:solidFill>
              </a:rPr>
              <a:t>Original person sorts the coded interview</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2423740125"/>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 y="457200"/>
            <a:ext cx="6737685" cy="990600"/>
          </a:xfrm>
        </p:spPr>
        <p:txBody>
          <a:bodyPr/>
          <a:lstStyle/>
          <a:p>
            <a:r>
              <a:rPr lang="en-US" dirty="0" smtClean="0"/>
              <a:t>Coding Examples</a:t>
            </a:r>
            <a:endParaRPr lang="en-US" dirty="0"/>
          </a:p>
        </p:txBody>
      </p:sp>
      <p:sp>
        <p:nvSpPr>
          <p:cNvPr id="5" name="Rectangle 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2"/>
          <p:cNvSpPr>
            <a:spLocks noGrp="1"/>
          </p:cNvSpPr>
          <p:nvPr>
            <p:ph type="sldNum" idx="12"/>
          </p:nvPr>
        </p:nvSpPr>
        <p:spPr>
          <a:xfrm>
            <a:off x="8341267" y="4757232"/>
            <a:ext cx="683339" cy="365125"/>
          </a:xfrm>
        </p:spPr>
        <p:txBody>
          <a:bodyPr/>
          <a:lstStyle/>
          <a:p>
            <a:r>
              <a:rPr lang="en-US" sz="1000" dirty="0" smtClean="0">
                <a:solidFill>
                  <a:prstClr val="black"/>
                </a:solidFill>
                <a:latin typeface="Cambria" panose="02040503050406030204" pitchFamily="18" charset="0"/>
              </a:rPr>
              <a:t>39</a:t>
            </a:r>
            <a:endParaRPr lang="en-US" sz="1000" dirty="0">
              <a:solidFill>
                <a:prstClr val="black"/>
              </a:solidFill>
              <a:latin typeface="Cambria" panose="02040503050406030204" pitchFamily="18" charset="0"/>
            </a:endParaRPr>
          </a:p>
        </p:txBody>
      </p:sp>
      <p:pic>
        <p:nvPicPr>
          <p:cNvPr id="8" name="Content Placeholder 7"/>
          <p:cNvPicPr>
            <a:picLocks noGrp="1" noChangeAspect="1"/>
          </p:cNvPicPr>
          <p:nvPr>
            <p:ph idx="1"/>
          </p:nvPr>
        </p:nvPicPr>
        <p:blipFill>
          <a:blip r:embed="rId3"/>
          <a:stretch>
            <a:fillRect/>
          </a:stretch>
        </p:blipFill>
        <p:spPr>
          <a:xfrm>
            <a:off x="1538834" y="3340539"/>
            <a:ext cx="4455885" cy="1416693"/>
          </a:xfrm>
          <a:prstGeom prst="rect">
            <a:avLst/>
          </a:prstGeom>
        </p:spPr>
      </p:pic>
      <p:pic>
        <p:nvPicPr>
          <p:cNvPr id="4" name="Picture 3"/>
          <p:cNvPicPr>
            <a:picLocks noChangeAspect="1"/>
          </p:cNvPicPr>
          <p:nvPr/>
        </p:nvPicPr>
        <p:blipFill>
          <a:blip r:embed="rId4"/>
          <a:stretch>
            <a:fillRect/>
          </a:stretch>
        </p:blipFill>
        <p:spPr>
          <a:xfrm>
            <a:off x="1538834" y="1055864"/>
            <a:ext cx="4381909" cy="1774239"/>
          </a:xfrm>
          <a:prstGeom prst="rect">
            <a:avLst/>
          </a:prstGeom>
        </p:spPr>
      </p:pic>
      <p:sp>
        <p:nvSpPr>
          <p:cNvPr id="11" name="TextBox 10"/>
          <p:cNvSpPr txBox="1"/>
          <p:nvPr/>
        </p:nvSpPr>
        <p:spPr>
          <a:xfrm>
            <a:off x="574765" y="1713092"/>
            <a:ext cx="470263" cy="307777"/>
          </a:xfrm>
          <a:prstGeom prst="rect">
            <a:avLst/>
          </a:prstGeom>
          <a:noFill/>
        </p:spPr>
        <p:txBody>
          <a:bodyPr wrap="square" rtlCol="0">
            <a:spAutoFit/>
          </a:bodyPr>
          <a:lstStyle/>
          <a:p>
            <a:r>
              <a:rPr lang="en-US" dirty="0" smtClean="0"/>
              <a:t>1.</a:t>
            </a:r>
            <a:endParaRPr lang="en-US" dirty="0"/>
          </a:p>
        </p:txBody>
      </p:sp>
      <p:sp>
        <p:nvSpPr>
          <p:cNvPr id="12" name="TextBox 11"/>
          <p:cNvSpPr txBox="1"/>
          <p:nvPr/>
        </p:nvSpPr>
        <p:spPr>
          <a:xfrm>
            <a:off x="574765" y="3894996"/>
            <a:ext cx="470263" cy="307777"/>
          </a:xfrm>
          <a:prstGeom prst="rect">
            <a:avLst/>
          </a:prstGeom>
          <a:noFill/>
        </p:spPr>
        <p:txBody>
          <a:bodyPr wrap="square" rtlCol="0">
            <a:spAutoFit/>
          </a:bodyPr>
          <a:lstStyle/>
          <a:p>
            <a:r>
              <a:rPr lang="en-US" dirty="0"/>
              <a:t>2</a:t>
            </a:r>
            <a:r>
              <a:rPr lang="en-US" dirty="0" smtClean="0"/>
              <a:t>.</a:t>
            </a:r>
            <a:endParaRPr lang="en-US" dirty="0"/>
          </a:p>
        </p:txBody>
      </p:sp>
      <p:sp>
        <p:nvSpPr>
          <p:cNvPr id="14" name="TextBox 13"/>
          <p:cNvSpPr txBox="1"/>
          <p:nvPr/>
        </p:nvSpPr>
        <p:spPr>
          <a:xfrm>
            <a:off x="3164034" y="633422"/>
            <a:ext cx="1503361" cy="246221"/>
          </a:xfrm>
          <a:prstGeom prst="rect">
            <a:avLst/>
          </a:prstGeom>
          <a:noFill/>
        </p:spPr>
        <p:txBody>
          <a:bodyPr wrap="square" rtlCol="0">
            <a:spAutoFit/>
          </a:bodyPr>
          <a:lstStyle/>
          <a:p>
            <a:r>
              <a:rPr lang="en-US" sz="1000" dirty="0" smtClean="0"/>
              <a:t>Wetlands</a:t>
            </a:r>
            <a:endParaRPr lang="en-US" sz="1000" dirty="0"/>
          </a:p>
        </p:txBody>
      </p:sp>
      <p:sp>
        <p:nvSpPr>
          <p:cNvPr id="15" name="TextBox 14"/>
          <p:cNvSpPr txBox="1"/>
          <p:nvPr/>
        </p:nvSpPr>
        <p:spPr>
          <a:xfrm>
            <a:off x="5994719" y="829389"/>
            <a:ext cx="1503361" cy="246221"/>
          </a:xfrm>
          <a:prstGeom prst="rect">
            <a:avLst/>
          </a:prstGeom>
          <a:noFill/>
        </p:spPr>
        <p:txBody>
          <a:bodyPr wrap="square" rtlCol="0">
            <a:spAutoFit/>
          </a:bodyPr>
          <a:lstStyle/>
          <a:p>
            <a:r>
              <a:rPr lang="en-US" sz="1000" dirty="0" smtClean="0"/>
              <a:t>Vegetation</a:t>
            </a:r>
            <a:endParaRPr lang="en-US" sz="1000" dirty="0"/>
          </a:p>
        </p:txBody>
      </p:sp>
      <p:sp>
        <p:nvSpPr>
          <p:cNvPr id="16" name="TextBox 15"/>
          <p:cNvSpPr txBox="1"/>
          <p:nvPr/>
        </p:nvSpPr>
        <p:spPr>
          <a:xfrm>
            <a:off x="6346949" y="1417691"/>
            <a:ext cx="1503361" cy="246221"/>
          </a:xfrm>
          <a:prstGeom prst="rect">
            <a:avLst/>
          </a:prstGeom>
          <a:noFill/>
        </p:spPr>
        <p:txBody>
          <a:bodyPr wrap="square" rtlCol="0">
            <a:spAutoFit/>
          </a:bodyPr>
          <a:lstStyle/>
          <a:p>
            <a:r>
              <a:rPr lang="en-US" sz="1000" dirty="0" smtClean="0"/>
              <a:t>Water Quality</a:t>
            </a:r>
            <a:endParaRPr lang="en-US" sz="1000" dirty="0"/>
          </a:p>
        </p:txBody>
      </p:sp>
      <p:sp>
        <p:nvSpPr>
          <p:cNvPr id="17" name="TextBox 16"/>
          <p:cNvSpPr txBox="1"/>
          <p:nvPr/>
        </p:nvSpPr>
        <p:spPr>
          <a:xfrm>
            <a:off x="6346948" y="2392970"/>
            <a:ext cx="1503361" cy="246221"/>
          </a:xfrm>
          <a:prstGeom prst="rect">
            <a:avLst/>
          </a:prstGeom>
          <a:noFill/>
        </p:spPr>
        <p:txBody>
          <a:bodyPr wrap="square" rtlCol="0">
            <a:spAutoFit/>
          </a:bodyPr>
          <a:lstStyle/>
          <a:p>
            <a:r>
              <a:rPr lang="en-US" sz="1000" dirty="0" smtClean="0"/>
              <a:t>Ecology</a:t>
            </a:r>
            <a:endParaRPr lang="en-US" sz="1000" dirty="0"/>
          </a:p>
        </p:txBody>
      </p:sp>
      <p:sp>
        <p:nvSpPr>
          <p:cNvPr id="18" name="TextBox 17"/>
          <p:cNvSpPr txBox="1"/>
          <p:nvPr/>
        </p:nvSpPr>
        <p:spPr>
          <a:xfrm>
            <a:off x="6216388" y="3648775"/>
            <a:ext cx="1503361" cy="246221"/>
          </a:xfrm>
          <a:prstGeom prst="rect">
            <a:avLst/>
          </a:prstGeom>
          <a:noFill/>
        </p:spPr>
        <p:txBody>
          <a:bodyPr wrap="square" rtlCol="0">
            <a:spAutoFit/>
          </a:bodyPr>
          <a:lstStyle/>
          <a:p>
            <a:r>
              <a:rPr lang="en-US" sz="1000" dirty="0" smtClean="0"/>
              <a:t>Recreation</a:t>
            </a:r>
            <a:endParaRPr lang="en-US" sz="1000" dirty="0"/>
          </a:p>
        </p:txBody>
      </p:sp>
      <p:sp>
        <p:nvSpPr>
          <p:cNvPr id="19" name="TextBox 18"/>
          <p:cNvSpPr txBox="1"/>
          <p:nvPr/>
        </p:nvSpPr>
        <p:spPr>
          <a:xfrm>
            <a:off x="6216387" y="4418885"/>
            <a:ext cx="1503361" cy="246221"/>
          </a:xfrm>
          <a:prstGeom prst="rect">
            <a:avLst/>
          </a:prstGeom>
          <a:noFill/>
        </p:spPr>
        <p:txBody>
          <a:bodyPr wrap="square" rtlCol="0">
            <a:spAutoFit/>
          </a:bodyPr>
          <a:lstStyle/>
          <a:p>
            <a:r>
              <a:rPr lang="en-US" sz="1000" dirty="0" smtClean="0"/>
              <a:t>Fish</a:t>
            </a:r>
            <a:endParaRPr lang="en-US" sz="1000" dirty="0"/>
          </a:p>
        </p:txBody>
      </p:sp>
      <p:cxnSp>
        <p:nvCxnSpPr>
          <p:cNvPr id="21" name="Straight Arrow Connector 20"/>
          <p:cNvCxnSpPr/>
          <p:nvPr/>
        </p:nvCxnSpPr>
        <p:spPr>
          <a:xfrm flipH="1">
            <a:off x="3090058" y="829389"/>
            <a:ext cx="306285" cy="246221"/>
          </a:xfrm>
          <a:prstGeom prst="straightConnector1">
            <a:avLst/>
          </a:prstGeom>
          <a:ln>
            <a:solidFill>
              <a:srgbClr val="05FF1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804589" y="1073383"/>
            <a:ext cx="632073" cy="12053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1"/>
          </p:cNvCxnSpPr>
          <p:nvPr/>
        </p:nvCxnSpPr>
        <p:spPr>
          <a:xfrm flipH="1" flipV="1">
            <a:off x="5920743" y="1481643"/>
            <a:ext cx="426206" cy="5915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920743" y="2299063"/>
            <a:ext cx="456258" cy="210786"/>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8" idx="3"/>
          </p:cNvCxnSpPr>
          <p:nvPr/>
        </p:nvCxnSpPr>
        <p:spPr>
          <a:xfrm flipH="1">
            <a:off x="5994719" y="3842834"/>
            <a:ext cx="441943" cy="20605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952411" y="4537193"/>
            <a:ext cx="321357"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464858" y="1193918"/>
            <a:ext cx="62865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1538833" y="3808699"/>
            <a:ext cx="319765" cy="167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28174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prstGeom prst="rect">
            <a:avLst/>
          </a:prstGeom>
        </p:spPr>
        <p:txBody>
          <a:bodyPr lIns="91425" tIns="91425" rIns="91425" bIns="91425" anchor="t" anchorCtr="0">
            <a:noAutofit/>
          </a:bodyPr>
          <a:lstStyle/>
          <a:p>
            <a:pPr>
              <a:spcBef>
                <a:spcPts val="0"/>
              </a:spcBef>
              <a:buNone/>
            </a:pPr>
            <a:r>
              <a:rPr lang="en" sz="2800" dirty="0" smtClean="0"/>
              <a:t>Sorting Data</a:t>
            </a:r>
            <a:endParaRPr lang="en" sz="2800" dirty="0"/>
          </a:p>
        </p:txBody>
      </p:sp>
      <p:sp>
        <p:nvSpPr>
          <p:cNvPr id="12" name="Rectangle 11"/>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Slide Number Placeholder 2"/>
          <p:cNvSpPr>
            <a:spLocks noGrp="1"/>
          </p:cNvSpPr>
          <p:nvPr>
            <p:ph type="sldNum" idx="12"/>
          </p:nvPr>
        </p:nvSpPr>
        <p:spPr>
          <a:xfrm>
            <a:off x="8341267" y="4757232"/>
            <a:ext cx="683339" cy="365125"/>
          </a:xfrm>
        </p:spPr>
        <p:txBody>
          <a:bodyPr/>
          <a:lstStyle/>
          <a:p>
            <a:r>
              <a:rPr lang="en-US" sz="1000" dirty="0" smtClean="0">
                <a:solidFill>
                  <a:prstClr val="black"/>
                </a:solidFill>
                <a:latin typeface="Cambria" panose="02040503050406030204" pitchFamily="18" charset="0"/>
              </a:rPr>
              <a:t>40</a:t>
            </a:r>
            <a:endParaRPr lang="en-US" sz="1000" dirty="0">
              <a:solidFill>
                <a:prstClr val="black"/>
              </a:solidFill>
              <a:latin typeface="Cambria" panose="02040503050406030204" pitchFamily="18" charset="0"/>
            </a:endParaRPr>
          </a:p>
        </p:txBody>
      </p:sp>
      <p:pic>
        <p:nvPicPr>
          <p:cNvPr id="3" name="Picture 2"/>
          <p:cNvPicPr>
            <a:picLocks noChangeAspect="1"/>
          </p:cNvPicPr>
          <p:nvPr/>
        </p:nvPicPr>
        <p:blipFill rotWithShape="1">
          <a:blip r:embed="rId3"/>
          <a:srcRect r="39792" b="18512"/>
          <a:stretch/>
        </p:blipFill>
        <p:spPr>
          <a:xfrm>
            <a:off x="220259" y="1203752"/>
            <a:ext cx="6954261" cy="1552511"/>
          </a:xfrm>
          <a:prstGeom prst="rect">
            <a:avLst/>
          </a:prstGeom>
          <a:ln w="38100">
            <a:solidFill>
              <a:schemeClr val="accent1"/>
            </a:solidFill>
          </a:ln>
        </p:spPr>
      </p:pic>
      <p:sp>
        <p:nvSpPr>
          <p:cNvPr id="9" name="Content Placeholder 8"/>
          <p:cNvSpPr txBox="1">
            <a:spLocks/>
          </p:cNvSpPr>
          <p:nvPr/>
        </p:nvSpPr>
        <p:spPr>
          <a:xfrm>
            <a:off x="311700" y="3052536"/>
            <a:ext cx="6862820" cy="1202940"/>
          </a:xfrm>
          <a:prstGeom prst="rect">
            <a:avLst/>
          </a:prstGeom>
        </p:spPr>
        <p:txBody>
          <a:bodyPr vert="horz" lIns="91440" tIns="45720" rIns="91440" bIns="45720" rtlCol="0" anchor="t">
            <a:normAutofit/>
          </a:bodyPr>
          <a:lstStyle>
            <a:lvl1pPr marL="0" indent="0" algn="r" defTabSz="342900" rtl="0" eaLnBrk="1" latinLnBrk="0" hangingPunct="1">
              <a:spcBef>
                <a:spcPts val="750"/>
              </a:spcBef>
              <a:spcAft>
                <a:spcPts val="0"/>
              </a:spcAft>
              <a:buClr>
                <a:schemeClr val="accent1"/>
              </a:buClr>
              <a:buSzPct val="80000"/>
              <a:buFont typeface="Wingdings 3" charset="2"/>
              <a:buNone/>
              <a:defRPr sz="1350" kern="1200">
                <a:solidFill>
                  <a:schemeClr val="tx1">
                    <a:lumMod val="50000"/>
                    <a:lumOff val="50000"/>
                  </a:schemeClr>
                </a:solidFill>
                <a:latin typeface="+mn-lt"/>
                <a:ea typeface="+mn-ea"/>
                <a:cs typeface="+mn-cs"/>
              </a:defRPr>
            </a:lvl1pPr>
            <a:lvl2pPr marL="342900" indent="0" algn="ctr"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2pPr>
            <a:lvl3pPr marL="685800" indent="0" algn="ctr"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3pPr>
            <a:lvl4pPr marL="10287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4pPr>
            <a:lvl5pPr marL="13716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5pPr>
            <a:lvl6pPr marL="17145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6pPr>
            <a:lvl7pPr marL="20574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7pPr>
            <a:lvl8pPr marL="24003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8pPr>
            <a:lvl9pPr marL="27432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9pPr>
          </a:lstStyle>
          <a:p>
            <a:pPr marL="285750" indent="-285750" algn="l">
              <a:buClr>
                <a:srgbClr val="99CB38"/>
              </a:buClr>
              <a:buFont typeface="Arial" panose="020B0604020202020204" pitchFamily="34" charset="0"/>
              <a:buChar char="•"/>
            </a:pPr>
            <a:r>
              <a:rPr lang="en-US" dirty="0" smtClean="0">
                <a:solidFill>
                  <a:prstClr val="black"/>
                </a:solidFill>
              </a:rPr>
              <a:t>Summary of responses with each person based on topic</a:t>
            </a:r>
          </a:p>
          <a:p>
            <a:pPr marL="285750" indent="-285750" algn="l">
              <a:buClr>
                <a:srgbClr val="99CB38"/>
              </a:buClr>
              <a:buFont typeface="Arial" panose="020B0604020202020204" pitchFamily="34" charset="0"/>
              <a:buChar char="•"/>
            </a:pPr>
            <a:r>
              <a:rPr lang="en-US" dirty="0" smtClean="0">
                <a:solidFill>
                  <a:prstClr val="black"/>
                </a:solidFill>
              </a:rPr>
              <a:t>Used to categorize responses</a:t>
            </a:r>
          </a:p>
          <a:p>
            <a:pPr marL="285750" indent="-285750" algn="l">
              <a:buClr>
                <a:srgbClr val="99CB38"/>
              </a:buClr>
              <a:buFont typeface="Arial" panose="020B0604020202020204" pitchFamily="34" charset="0"/>
              <a:buChar char="•"/>
            </a:pPr>
            <a:r>
              <a:rPr lang="en-US" dirty="0" smtClean="0">
                <a:solidFill>
                  <a:prstClr val="black"/>
                </a:solidFill>
              </a:rPr>
              <a:t>Analysis based on this</a:t>
            </a:r>
          </a:p>
        </p:txBody>
      </p:sp>
      <p:sp>
        <p:nvSpPr>
          <p:cNvPr id="8" name="Rectangle 7"/>
          <p:cNvSpPr/>
          <p:nvPr/>
        </p:nvSpPr>
        <p:spPr>
          <a:xfrm>
            <a:off x="220259" y="2379777"/>
            <a:ext cx="62865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31794972"/>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prstGeom prst="rect">
            <a:avLst/>
          </a:prstGeom>
        </p:spPr>
        <p:txBody>
          <a:bodyPr lIns="91425" tIns="91425" rIns="91425" bIns="91425" anchor="t" anchorCtr="0">
            <a:noAutofit/>
          </a:bodyPr>
          <a:lstStyle/>
          <a:p>
            <a:pPr>
              <a:spcBef>
                <a:spcPts val="0"/>
              </a:spcBef>
              <a:buNone/>
            </a:pPr>
            <a:r>
              <a:rPr lang="en" sz="2800" dirty="0" smtClean="0"/>
              <a:t>Preliminary Quantitative Analysis</a:t>
            </a:r>
            <a:endParaRPr lang="en" sz="2800" dirty="0"/>
          </a:p>
        </p:txBody>
      </p:sp>
      <p:sp>
        <p:nvSpPr>
          <p:cNvPr id="12" name="Rectangle 11"/>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Slide Number Placeholder 2"/>
          <p:cNvSpPr>
            <a:spLocks noGrp="1"/>
          </p:cNvSpPr>
          <p:nvPr>
            <p:ph type="sldNum" idx="12"/>
          </p:nvPr>
        </p:nvSpPr>
        <p:spPr>
          <a:xfrm>
            <a:off x="8341267" y="4757232"/>
            <a:ext cx="683339" cy="365125"/>
          </a:xfrm>
        </p:spPr>
        <p:txBody>
          <a:bodyPr/>
          <a:lstStyle/>
          <a:p>
            <a:r>
              <a:rPr lang="en-US" sz="1000" dirty="0" smtClean="0">
                <a:solidFill>
                  <a:prstClr val="black"/>
                </a:solidFill>
                <a:latin typeface="Cambria" panose="02040503050406030204" pitchFamily="18" charset="0"/>
              </a:rPr>
              <a:t>41</a:t>
            </a:r>
            <a:endParaRPr lang="en-US" sz="1000" dirty="0">
              <a:solidFill>
                <a:prstClr val="black"/>
              </a:solidFill>
              <a:latin typeface="Cambria" panose="02040503050406030204" pitchFamily="18" charset="0"/>
            </a:endParaRPr>
          </a:p>
        </p:txBody>
      </p:sp>
      <p:sp>
        <p:nvSpPr>
          <p:cNvPr id="15" name="Text Placeholder 2"/>
          <p:cNvSpPr>
            <a:spLocks noGrp="1"/>
          </p:cNvSpPr>
          <p:nvPr>
            <p:ph type="body" idx="1"/>
          </p:nvPr>
        </p:nvSpPr>
        <p:spPr>
          <a:xfrm>
            <a:off x="311700" y="1152475"/>
            <a:ext cx="8520599" cy="3583614"/>
          </a:xfrm>
        </p:spPr>
        <p:txBody>
          <a:bodyPr/>
          <a:lstStyle/>
          <a:p>
            <a:pPr lvl="1"/>
            <a:endParaRPr lang="en-US" dirty="0" smtClean="0"/>
          </a:p>
          <a:p>
            <a:pPr lvl="1"/>
            <a:endParaRPr lang="en-US" dirty="0"/>
          </a:p>
          <a:p>
            <a:pPr lvl="1"/>
            <a:endParaRPr lang="en-US" dirty="0" smtClean="0"/>
          </a:p>
          <a:p>
            <a:pPr lvl="1"/>
            <a:endParaRPr lang="en-US" dirty="0"/>
          </a:p>
        </p:txBody>
      </p:sp>
      <p:pic>
        <p:nvPicPr>
          <p:cNvPr id="3" name="Picture 2"/>
          <p:cNvPicPr>
            <a:picLocks noChangeAspect="1"/>
          </p:cNvPicPr>
          <p:nvPr/>
        </p:nvPicPr>
        <p:blipFill rotWithShape="1">
          <a:blip r:embed="rId3"/>
          <a:srcRect b="2591"/>
          <a:stretch/>
        </p:blipFill>
        <p:spPr>
          <a:xfrm>
            <a:off x="722410" y="1380487"/>
            <a:ext cx="3741133" cy="1666634"/>
          </a:xfrm>
          <a:prstGeom prst="rect">
            <a:avLst/>
          </a:prstGeom>
          <a:ln w="38100">
            <a:solidFill>
              <a:schemeClr val="accent1"/>
            </a:solidFill>
          </a:ln>
        </p:spPr>
      </p:pic>
      <p:sp>
        <p:nvSpPr>
          <p:cNvPr id="4" name="TextBox 3"/>
          <p:cNvSpPr txBox="1"/>
          <p:nvPr/>
        </p:nvSpPr>
        <p:spPr>
          <a:xfrm>
            <a:off x="1071154" y="1072710"/>
            <a:ext cx="3043646" cy="307777"/>
          </a:xfrm>
          <a:prstGeom prst="rect">
            <a:avLst/>
          </a:prstGeom>
          <a:noFill/>
        </p:spPr>
        <p:txBody>
          <a:bodyPr wrap="square" rtlCol="0">
            <a:spAutoFit/>
          </a:bodyPr>
          <a:lstStyle/>
          <a:p>
            <a:r>
              <a:rPr lang="en-US" dirty="0" smtClean="0"/>
              <a:t>Example</a:t>
            </a:r>
            <a:endParaRPr lang="en-US" dirty="0"/>
          </a:p>
        </p:txBody>
      </p:sp>
      <p:sp>
        <p:nvSpPr>
          <p:cNvPr id="11" name="Content Placeholder 8"/>
          <p:cNvSpPr txBox="1">
            <a:spLocks/>
          </p:cNvSpPr>
          <p:nvPr/>
        </p:nvSpPr>
        <p:spPr>
          <a:xfrm>
            <a:off x="311700" y="3261637"/>
            <a:ext cx="6862820" cy="1202940"/>
          </a:xfrm>
          <a:prstGeom prst="rect">
            <a:avLst/>
          </a:prstGeom>
        </p:spPr>
        <p:txBody>
          <a:bodyPr vert="horz" lIns="91440" tIns="45720" rIns="91440" bIns="45720" rtlCol="0" anchor="t">
            <a:normAutofit/>
          </a:bodyPr>
          <a:lstStyle>
            <a:lvl1pPr marL="0" indent="0" algn="r" defTabSz="342900" rtl="0" eaLnBrk="1" latinLnBrk="0" hangingPunct="1">
              <a:spcBef>
                <a:spcPts val="750"/>
              </a:spcBef>
              <a:spcAft>
                <a:spcPts val="0"/>
              </a:spcAft>
              <a:buClr>
                <a:schemeClr val="accent1"/>
              </a:buClr>
              <a:buSzPct val="80000"/>
              <a:buFont typeface="Wingdings 3" charset="2"/>
              <a:buNone/>
              <a:defRPr sz="1350" kern="1200">
                <a:solidFill>
                  <a:schemeClr val="tx1">
                    <a:lumMod val="50000"/>
                    <a:lumOff val="50000"/>
                  </a:schemeClr>
                </a:solidFill>
                <a:latin typeface="+mn-lt"/>
                <a:ea typeface="+mn-ea"/>
                <a:cs typeface="+mn-cs"/>
              </a:defRPr>
            </a:lvl1pPr>
            <a:lvl2pPr marL="342900" indent="0" algn="ctr"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2pPr>
            <a:lvl3pPr marL="685800" indent="0" algn="ctr"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3pPr>
            <a:lvl4pPr marL="10287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4pPr>
            <a:lvl5pPr marL="13716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5pPr>
            <a:lvl6pPr marL="17145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6pPr>
            <a:lvl7pPr marL="20574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7pPr>
            <a:lvl8pPr marL="24003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8pPr>
            <a:lvl9pPr marL="27432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9pPr>
          </a:lstStyle>
          <a:p>
            <a:pPr marL="285750" indent="-285750" algn="l">
              <a:buClr>
                <a:srgbClr val="99CB38"/>
              </a:buClr>
              <a:buFont typeface="Arial" panose="020B0604020202020204" pitchFamily="34" charset="0"/>
              <a:buChar char="•"/>
            </a:pPr>
            <a:r>
              <a:rPr lang="en-US" dirty="0" smtClean="0">
                <a:solidFill>
                  <a:prstClr val="black"/>
                </a:solidFill>
              </a:rPr>
              <a:t>We are still developing our quantitative analysis</a:t>
            </a:r>
          </a:p>
          <a:p>
            <a:pPr marL="285750" indent="-285750" algn="l">
              <a:buClr>
                <a:srgbClr val="99CB38"/>
              </a:buClr>
              <a:buFont typeface="Arial" panose="020B0604020202020204" pitchFamily="34" charset="0"/>
              <a:buChar char="•"/>
            </a:pPr>
            <a:r>
              <a:rPr lang="en-US" dirty="0" smtClean="0">
                <a:solidFill>
                  <a:prstClr val="black"/>
                </a:solidFill>
              </a:rPr>
              <a:t>Concrete data is important to support any qualitative analysis we make</a:t>
            </a:r>
          </a:p>
        </p:txBody>
      </p:sp>
      <p:graphicFrame>
        <p:nvGraphicFramePr>
          <p:cNvPr id="9" name="Chart 8"/>
          <p:cNvGraphicFramePr/>
          <p:nvPr>
            <p:extLst/>
          </p:nvPr>
        </p:nvGraphicFramePr>
        <p:xfrm>
          <a:off x="4361651" y="1152900"/>
          <a:ext cx="2812869" cy="2121807"/>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720090" y="1634490"/>
            <a:ext cx="62865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20090" y="1988320"/>
            <a:ext cx="62865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20090" y="2215907"/>
            <a:ext cx="62865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720090" y="2696496"/>
            <a:ext cx="62865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656153333"/>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90713" y="-38100"/>
            <a:ext cx="12925425" cy="5181600"/>
          </a:xfrm>
          <a:prstGeom prst="rect">
            <a:avLst/>
          </a:prstGeom>
        </p:spPr>
      </p:pic>
      <p:sp>
        <p:nvSpPr>
          <p:cNvPr id="63" name="Freeform 62"/>
          <p:cNvSpPr/>
          <p:nvPr/>
        </p:nvSpPr>
        <p:spPr>
          <a:xfrm rot="21441638">
            <a:off x="2631789" y="79124"/>
            <a:ext cx="3539783" cy="4482923"/>
          </a:xfrm>
          <a:custGeom>
            <a:avLst/>
            <a:gdLst>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1959428 w 5604064"/>
              <a:gd name="connsiteY120" fmla="*/ 4185366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1959428 w 5604064"/>
              <a:gd name="connsiteY120" fmla="*/ 4185366 h 6580223"/>
              <a:gd name="connsiteX121" fmla="*/ 2017486 w 5604064"/>
              <a:gd name="connsiteY121" fmla="*/ 4170852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1959428 w 5604064"/>
              <a:gd name="connsiteY120" fmla="*/ 4185366 h 6580223"/>
              <a:gd name="connsiteX121" fmla="*/ 1930400 w 5604064"/>
              <a:gd name="connsiteY121" fmla="*/ 4504681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915886 w 5604064"/>
              <a:gd name="connsiteY122" fmla="*/ 4533709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814286 w 5604064"/>
              <a:gd name="connsiteY123" fmla="*/ 4853023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83651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83651 h 6580223"/>
              <a:gd name="connsiteX124" fmla="*/ 1640114 w 5604064"/>
              <a:gd name="connsiteY124" fmla="*/ 4954623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83651 h 6580223"/>
              <a:gd name="connsiteX124" fmla="*/ 1451428 w 5604064"/>
              <a:gd name="connsiteY124" fmla="*/ 49110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451428 w 5604064"/>
              <a:gd name="connsiteY124" fmla="*/ 49110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451428 w 5604064"/>
              <a:gd name="connsiteY124" fmla="*/ 49110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451428 w 5604064"/>
              <a:gd name="connsiteY124" fmla="*/ 4911080 h 6580223"/>
              <a:gd name="connsiteX125" fmla="*/ 1422400 w 5604064"/>
              <a:gd name="connsiteY125" fmla="*/ 4896566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451428 w 5604064"/>
              <a:gd name="connsiteY124" fmla="*/ 4911080 h 6580223"/>
              <a:gd name="connsiteX125" fmla="*/ 1262743 w 5604064"/>
              <a:gd name="connsiteY125" fmla="*/ 5070737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451428 w 5604064"/>
              <a:gd name="connsiteY124" fmla="*/ 4911080 h 6580223"/>
              <a:gd name="connsiteX125" fmla="*/ 1262743 w 5604064"/>
              <a:gd name="connsiteY125" fmla="*/ 5070737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248228 w 5604064"/>
              <a:gd name="connsiteY126" fmla="*/ 5027195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64342 w 5604064"/>
              <a:gd name="connsiteY126" fmla="*/ 5419081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364343 w 5604064"/>
              <a:gd name="connsiteY127" fmla="*/ 53174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1175657 w 5604064"/>
              <a:gd name="connsiteY128" fmla="*/ 56222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943428 w 5604064"/>
              <a:gd name="connsiteY129" fmla="*/ 5723880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798286 w 5604064"/>
              <a:gd name="connsiteY129" fmla="*/ 5869023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798286 w 5604064"/>
              <a:gd name="connsiteY129" fmla="*/ 5869023 h 6580223"/>
              <a:gd name="connsiteX130" fmla="*/ 798286 w 5604064"/>
              <a:gd name="connsiteY130" fmla="*/ 5869023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798286 w 5604064"/>
              <a:gd name="connsiteY129" fmla="*/ 5869023 h 6580223"/>
              <a:gd name="connsiteX130" fmla="*/ 914400 w 5604064"/>
              <a:gd name="connsiteY130" fmla="*/ 6304451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798286 w 5604064"/>
              <a:gd name="connsiteY129" fmla="*/ 5869023 h 6580223"/>
              <a:gd name="connsiteX130" fmla="*/ 943429 w 5604064"/>
              <a:gd name="connsiteY130" fmla="*/ 6318966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798286 w 5604064"/>
              <a:gd name="connsiteY129" fmla="*/ 5869023 h 6580223"/>
              <a:gd name="connsiteX130" fmla="*/ 943429 w 5604064"/>
              <a:gd name="connsiteY130" fmla="*/ 6318966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783772 w 5604064"/>
              <a:gd name="connsiteY129" fmla="*/ 5970623 h 6580223"/>
              <a:gd name="connsiteX130" fmla="*/ 943429 w 5604064"/>
              <a:gd name="connsiteY130" fmla="*/ 6318966 h 6580223"/>
              <a:gd name="connsiteX0" fmla="*/ 0 w 5604064"/>
              <a:gd name="connsiteY0" fmla="*/ 6580223 h 6580223"/>
              <a:gd name="connsiteX1" fmla="*/ 101600 w 5604064"/>
              <a:gd name="connsiteY1" fmla="*/ 6435080 h 6580223"/>
              <a:gd name="connsiteX2" fmla="*/ 43543 w 5604064"/>
              <a:gd name="connsiteY2" fmla="*/ 6362509 h 6580223"/>
              <a:gd name="connsiteX3" fmla="*/ 188686 w 5604064"/>
              <a:gd name="connsiteY3" fmla="*/ 6231880 h 6580223"/>
              <a:gd name="connsiteX4" fmla="*/ 696686 w 5604064"/>
              <a:gd name="connsiteY4" fmla="*/ 6260909 h 6580223"/>
              <a:gd name="connsiteX5" fmla="*/ 682171 w 5604064"/>
              <a:gd name="connsiteY5" fmla="*/ 6246395 h 6580223"/>
              <a:gd name="connsiteX6" fmla="*/ 682171 w 5604064"/>
              <a:gd name="connsiteY6" fmla="*/ 5956109 h 6580223"/>
              <a:gd name="connsiteX7" fmla="*/ 769257 w 5604064"/>
              <a:gd name="connsiteY7" fmla="*/ 5665823 h 6580223"/>
              <a:gd name="connsiteX8" fmla="*/ 1016000 w 5604064"/>
              <a:gd name="connsiteY8" fmla="*/ 5578738 h 6580223"/>
              <a:gd name="connsiteX9" fmla="*/ 1248228 w 5604064"/>
              <a:gd name="connsiteY9" fmla="*/ 5346509 h 6580223"/>
              <a:gd name="connsiteX10" fmla="*/ 1190171 w 5604064"/>
              <a:gd name="connsiteY10" fmla="*/ 5128795 h 6580223"/>
              <a:gd name="connsiteX11" fmla="*/ 1233714 w 5604064"/>
              <a:gd name="connsiteY11" fmla="*/ 4896566 h 6580223"/>
              <a:gd name="connsiteX12" fmla="*/ 1480457 w 5604064"/>
              <a:gd name="connsiteY12" fmla="*/ 4809480 h 6580223"/>
              <a:gd name="connsiteX13" fmla="*/ 1640114 w 5604064"/>
              <a:gd name="connsiteY13" fmla="*/ 4896566 h 6580223"/>
              <a:gd name="connsiteX14" fmla="*/ 1669143 w 5604064"/>
              <a:gd name="connsiteY14" fmla="*/ 4896566 h 6580223"/>
              <a:gd name="connsiteX15" fmla="*/ 1814286 w 5604064"/>
              <a:gd name="connsiteY15" fmla="*/ 4664338 h 6580223"/>
              <a:gd name="connsiteX16" fmla="*/ 1915886 w 5604064"/>
              <a:gd name="connsiteY16" fmla="*/ 4257938 h 6580223"/>
              <a:gd name="connsiteX17" fmla="*/ 1770743 w 5604064"/>
              <a:gd name="connsiteY17" fmla="*/ 4243423 h 6580223"/>
              <a:gd name="connsiteX18" fmla="*/ 1582057 w 5604064"/>
              <a:gd name="connsiteY18" fmla="*/ 3996680 h 6580223"/>
              <a:gd name="connsiteX19" fmla="*/ 1349828 w 5604064"/>
              <a:gd name="connsiteY19" fmla="*/ 4011195 h 6580223"/>
              <a:gd name="connsiteX20" fmla="*/ 1175657 w 5604064"/>
              <a:gd name="connsiteY20" fmla="*/ 4011195 h 6580223"/>
              <a:gd name="connsiteX21" fmla="*/ 1103086 w 5604064"/>
              <a:gd name="connsiteY21" fmla="*/ 3735423 h 6580223"/>
              <a:gd name="connsiteX22" fmla="*/ 1407886 w 5604064"/>
              <a:gd name="connsiteY22" fmla="*/ 3372566 h 6580223"/>
              <a:gd name="connsiteX23" fmla="*/ 1553028 w 5604064"/>
              <a:gd name="connsiteY23" fmla="*/ 3111309 h 6580223"/>
              <a:gd name="connsiteX24" fmla="*/ 1422400 w 5604064"/>
              <a:gd name="connsiteY24" fmla="*/ 2893595 h 6580223"/>
              <a:gd name="connsiteX25" fmla="*/ 1364343 w 5604064"/>
              <a:gd name="connsiteY25" fmla="*/ 2661366 h 6580223"/>
              <a:gd name="connsiteX26" fmla="*/ 1436914 w 5604064"/>
              <a:gd name="connsiteY26" fmla="*/ 2501709 h 6580223"/>
              <a:gd name="connsiteX27" fmla="*/ 1378857 w 5604064"/>
              <a:gd name="connsiteY27" fmla="*/ 2211423 h 6580223"/>
              <a:gd name="connsiteX28" fmla="*/ 1828800 w 5604064"/>
              <a:gd name="connsiteY28" fmla="*/ 1746966 h 6580223"/>
              <a:gd name="connsiteX29" fmla="*/ 2017486 w 5604064"/>
              <a:gd name="connsiteY29" fmla="*/ 1790509 h 6580223"/>
              <a:gd name="connsiteX30" fmla="*/ 2061028 w 5604064"/>
              <a:gd name="connsiteY30" fmla="*/ 1645366 h 6580223"/>
              <a:gd name="connsiteX31" fmla="*/ 2206171 w 5604064"/>
              <a:gd name="connsiteY31" fmla="*/ 1442166 h 6580223"/>
              <a:gd name="connsiteX32" fmla="*/ 2351314 w 5604064"/>
              <a:gd name="connsiteY32" fmla="*/ 1398623 h 6580223"/>
              <a:gd name="connsiteX33" fmla="*/ 2888343 w 5604064"/>
              <a:gd name="connsiteY33" fmla="*/ 977709 h 6580223"/>
              <a:gd name="connsiteX34" fmla="*/ 3222171 w 5604064"/>
              <a:gd name="connsiteY34" fmla="*/ 905138 h 6580223"/>
              <a:gd name="connsiteX35" fmla="*/ 3367314 w 5604064"/>
              <a:gd name="connsiteY35" fmla="*/ 716452 h 6580223"/>
              <a:gd name="connsiteX36" fmla="*/ 3396343 w 5604064"/>
              <a:gd name="connsiteY36" fmla="*/ 498738 h 6580223"/>
              <a:gd name="connsiteX37" fmla="*/ 3410857 w 5604064"/>
              <a:gd name="connsiteY37" fmla="*/ 353595 h 6580223"/>
              <a:gd name="connsiteX38" fmla="*/ 3643086 w 5604064"/>
              <a:gd name="connsiteY38" fmla="*/ 368109 h 6580223"/>
              <a:gd name="connsiteX39" fmla="*/ 3875314 w 5604064"/>
              <a:gd name="connsiteY39" fmla="*/ 251995 h 6580223"/>
              <a:gd name="connsiteX40" fmla="*/ 4209143 w 5604064"/>
              <a:gd name="connsiteY40" fmla="*/ 164909 h 6580223"/>
              <a:gd name="connsiteX41" fmla="*/ 4238171 w 5604064"/>
              <a:gd name="connsiteY41" fmla="*/ 368109 h 6580223"/>
              <a:gd name="connsiteX42" fmla="*/ 4513943 w 5604064"/>
              <a:gd name="connsiteY42" fmla="*/ 368109 h 6580223"/>
              <a:gd name="connsiteX43" fmla="*/ 4615543 w 5604064"/>
              <a:gd name="connsiteY43" fmla="*/ 397138 h 6580223"/>
              <a:gd name="connsiteX44" fmla="*/ 4659086 w 5604064"/>
              <a:gd name="connsiteY44" fmla="*/ 455195 h 6580223"/>
              <a:gd name="connsiteX45" fmla="*/ 4818743 w 5604064"/>
              <a:gd name="connsiteY45" fmla="*/ 440680 h 6580223"/>
              <a:gd name="connsiteX46" fmla="*/ 4934857 w 5604064"/>
              <a:gd name="connsiteY46" fmla="*/ 556795 h 6580223"/>
              <a:gd name="connsiteX47" fmla="*/ 5123543 w 5604064"/>
              <a:gd name="connsiteY47" fmla="*/ 600338 h 6580223"/>
              <a:gd name="connsiteX48" fmla="*/ 5239657 w 5604064"/>
              <a:gd name="connsiteY48" fmla="*/ 106852 h 6580223"/>
              <a:gd name="connsiteX49" fmla="*/ 5544457 w 5604064"/>
              <a:gd name="connsiteY49" fmla="*/ 19766 h 6580223"/>
              <a:gd name="connsiteX50" fmla="*/ 5515428 w 5604064"/>
              <a:gd name="connsiteY50" fmla="*/ 382623 h 6580223"/>
              <a:gd name="connsiteX51" fmla="*/ 5602514 w 5604064"/>
              <a:gd name="connsiteY51" fmla="*/ 440680 h 6580223"/>
              <a:gd name="connsiteX52" fmla="*/ 5428343 w 5604064"/>
              <a:gd name="connsiteY52" fmla="*/ 643880 h 6580223"/>
              <a:gd name="connsiteX53" fmla="*/ 5399314 w 5604064"/>
              <a:gd name="connsiteY53" fmla="*/ 1253480 h 6580223"/>
              <a:gd name="connsiteX54" fmla="*/ 5355771 w 5604064"/>
              <a:gd name="connsiteY54" fmla="*/ 1369595 h 6580223"/>
              <a:gd name="connsiteX55" fmla="*/ 5196114 w 5604064"/>
              <a:gd name="connsiteY55" fmla="*/ 1137366 h 6580223"/>
              <a:gd name="connsiteX56" fmla="*/ 5065486 w 5604064"/>
              <a:gd name="connsiteY56" fmla="*/ 1137366 h 6580223"/>
              <a:gd name="connsiteX57" fmla="*/ 4934857 w 5604064"/>
              <a:gd name="connsiteY57" fmla="*/ 1224452 h 6580223"/>
              <a:gd name="connsiteX58" fmla="*/ 4847771 w 5604064"/>
              <a:gd name="connsiteY58" fmla="*/ 1137366 h 6580223"/>
              <a:gd name="connsiteX59" fmla="*/ 4760686 w 5604064"/>
              <a:gd name="connsiteY59" fmla="*/ 1151880 h 6580223"/>
              <a:gd name="connsiteX60" fmla="*/ 4746171 w 5604064"/>
              <a:gd name="connsiteY60" fmla="*/ 1238966 h 6580223"/>
              <a:gd name="connsiteX61" fmla="*/ 4804228 w 5604064"/>
              <a:gd name="connsiteY61" fmla="*/ 1311538 h 6580223"/>
              <a:gd name="connsiteX62" fmla="*/ 4746171 w 5604064"/>
              <a:gd name="connsiteY62" fmla="*/ 1485709 h 6580223"/>
              <a:gd name="connsiteX63" fmla="*/ 4542971 w 5604064"/>
              <a:gd name="connsiteY63" fmla="*/ 1543766 h 6580223"/>
              <a:gd name="connsiteX64" fmla="*/ 4513943 w 5604064"/>
              <a:gd name="connsiteY64" fmla="*/ 1630852 h 6580223"/>
              <a:gd name="connsiteX65" fmla="*/ 4325257 w 5604064"/>
              <a:gd name="connsiteY65" fmla="*/ 1819538 h 6580223"/>
              <a:gd name="connsiteX66" fmla="*/ 4209143 w 5604064"/>
              <a:gd name="connsiteY66" fmla="*/ 1848566 h 6580223"/>
              <a:gd name="connsiteX67" fmla="*/ 4180114 w 5604064"/>
              <a:gd name="connsiteY67" fmla="*/ 1746966 h 6580223"/>
              <a:gd name="connsiteX68" fmla="*/ 4122057 w 5604064"/>
              <a:gd name="connsiteY68" fmla="*/ 1746966 h 6580223"/>
              <a:gd name="connsiteX69" fmla="*/ 4005943 w 5604064"/>
              <a:gd name="connsiteY69" fmla="*/ 1775995 h 6580223"/>
              <a:gd name="connsiteX70" fmla="*/ 3991428 w 5604064"/>
              <a:gd name="connsiteY70" fmla="*/ 1892109 h 6580223"/>
              <a:gd name="connsiteX71" fmla="*/ 3991428 w 5604064"/>
              <a:gd name="connsiteY71" fmla="*/ 1993709 h 6580223"/>
              <a:gd name="connsiteX72" fmla="*/ 4064000 w 5604064"/>
              <a:gd name="connsiteY72" fmla="*/ 2037252 h 6580223"/>
              <a:gd name="connsiteX73" fmla="*/ 3686628 w 5604064"/>
              <a:gd name="connsiteY73" fmla="*/ 2356566 h 6580223"/>
              <a:gd name="connsiteX74" fmla="*/ 3744686 w 5604064"/>
              <a:gd name="connsiteY74" fmla="*/ 2487195 h 6580223"/>
              <a:gd name="connsiteX75" fmla="*/ 3773714 w 5604064"/>
              <a:gd name="connsiteY75" fmla="*/ 2850052 h 6580223"/>
              <a:gd name="connsiteX76" fmla="*/ 3933371 w 5604064"/>
              <a:gd name="connsiteY76" fmla="*/ 3198395 h 6580223"/>
              <a:gd name="connsiteX77" fmla="*/ 4209143 w 5604064"/>
              <a:gd name="connsiteY77" fmla="*/ 3299995 h 6580223"/>
              <a:gd name="connsiteX78" fmla="*/ 4441371 w 5604064"/>
              <a:gd name="connsiteY78" fmla="*/ 2980680 h 6580223"/>
              <a:gd name="connsiteX79" fmla="*/ 4659086 w 5604064"/>
              <a:gd name="connsiteY79" fmla="*/ 2806509 h 6580223"/>
              <a:gd name="connsiteX80" fmla="*/ 4833257 w 5604064"/>
              <a:gd name="connsiteY80" fmla="*/ 2690395 h 6580223"/>
              <a:gd name="connsiteX81" fmla="*/ 4949371 w 5604064"/>
              <a:gd name="connsiteY81" fmla="*/ 2429138 h 6580223"/>
              <a:gd name="connsiteX82" fmla="*/ 5123543 w 5604064"/>
              <a:gd name="connsiteY82" fmla="*/ 2429138 h 6580223"/>
              <a:gd name="connsiteX83" fmla="*/ 5196114 w 5604064"/>
              <a:gd name="connsiteY83" fmla="*/ 2371080 h 6580223"/>
              <a:gd name="connsiteX84" fmla="*/ 5312228 w 5604064"/>
              <a:gd name="connsiteY84" fmla="*/ 2501709 h 6580223"/>
              <a:gd name="connsiteX85" fmla="*/ 5239657 w 5604064"/>
              <a:gd name="connsiteY85" fmla="*/ 2632338 h 6580223"/>
              <a:gd name="connsiteX86" fmla="*/ 5225143 w 5604064"/>
              <a:gd name="connsiteY86" fmla="*/ 2748452 h 6580223"/>
              <a:gd name="connsiteX87" fmla="*/ 5007428 w 5604064"/>
              <a:gd name="connsiteY87" fmla="*/ 2777480 h 6580223"/>
              <a:gd name="connsiteX88" fmla="*/ 4905828 w 5604064"/>
              <a:gd name="connsiteY88" fmla="*/ 2777480 h 6580223"/>
              <a:gd name="connsiteX89" fmla="*/ 4905828 w 5604064"/>
              <a:gd name="connsiteY89" fmla="*/ 2951652 h 6580223"/>
              <a:gd name="connsiteX90" fmla="*/ 4818743 w 5604064"/>
              <a:gd name="connsiteY90" fmla="*/ 3024223 h 6580223"/>
              <a:gd name="connsiteX91" fmla="*/ 4659086 w 5604064"/>
              <a:gd name="connsiteY91" fmla="*/ 3024223 h 6580223"/>
              <a:gd name="connsiteX92" fmla="*/ 4688114 w 5604064"/>
              <a:gd name="connsiteY92" fmla="*/ 3183880 h 6580223"/>
              <a:gd name="connsiteX93" fmla="*/ 4818743 w 5604064"/>
              <a:gd name="connsiteY93" fmla="*/ 3299995 h 6580223"/>
              <a:gd name="connsiteX94" fmla="*/ 5021943 w 5604064"/>
              <a:gd name="connsiteY94" fmla="*/ 3329023 h 6580223"/>
              <a:gd name="connsiteX95" fmla="*/ 5080000 w 5604064"/>
              <a:gd name="connsiteY95" fmla="*/ 3416109 h 6580223"/>
              <a:gd name="connsiteX96" fmla="*/ 4688114 w 5604064"/>
              <a:gd name="connsiteY96" fmla="*/ 3633823 h 6580223"/>
              <a:gd name="connsiteX97" fmla="*/ 4470400 w 5604064"/>
              <a:gd name="connsiteY97" fmla="*/ 3677366 h 6580223"/>
              <a:gd name="connsiteX98" fmla="*/ 4310743 w 5604064"/>
              <a:gd name="connsiteY98" fmla="*/ 3532223 h 6580223"/>
              <a:gd name="connsiteX99" fmla="*/ 4122057 w 5604064"/>
              <a:gd name="connsiteY99" fmla="*/ 3546738 h 6580223"/>
              <a:gd name="connsiteX100" fmla="*/ 3991428 w 5604064"/>
              <a:gd name="connsiteY100" fmla="*/ 3720909 h 6580223"/>
              <a:gd name="connsiteX101" fmla="*/ 3875314 w 5604064"/>
              <a:gd name="connsiteY101" fmla="*/ 3662852 h 6580223"/>
              <a:gd name="connsiteX102" fmla="*/ 3904343 w 5604064"/>
              <a:gd name="connsiteY102" fmla="*/ 3517709 h 6580223"/>
              <a:gd name="connsiteX103" fmla="*/ 4005943 w 5604064"/>
              <a:gd name="connsiteY103" fmla="*/ 3503195 h 6580223"/>
              <a:gd name="connsiteX104" fmla="*/ 4020457 w 5604064"/>
              <a:gd name="connsiteY104" fmla="*/ 3401595 h 6580223"/>
              <a:gd name="connsiteX105" fmla="*/ 3788228 w 5604064"/>
              <a:gd name="connsiteY105" fmla="*/ 3299995 h 6580223"/>
              <a:gd name="connsiteX106" fmla="*/ 3672114 w 5604064"/>
              <a:gd name="connsiteY106" fmla="*/ 2951652 h 6580223"/>
              <a:gd name="connsiteX107" fmla="*/ 3701143 w 5604064"/>
              <a:gd name="connsiteY107" fmla="*/ 2893595 h 6580223"/>
              <a:gd name="connsiteX108" fmla="*/ 3628571 w 5604064"/>
              <a:gd name="connsiteY108" fmla="*/ 2791995 h 6580223"/>
              <a:gd name="connsiteX109" fmla="*/ 3556000 w 5604064"/>
              <a:gd name="connsiteY109" fmla="*/ 2603309 h 6580223"/>
              <a:gd name="connsiteX110" fmla="*/ 3410857 w 5604064"/>
              <a:gd name="connsiteY110" fmla="*/ 2661366 h 6580223"/>
              <a:gd name="connsiteX111" fmla="*/ 3077028 w 5604064"/>
              <a:gd name="connsiteY111" fmla="*/ 2806509 h 6580223"/>
              <a:gd name="connsiteX112" fmla="*/ 2873828 w 5604064"/>
              <a:gd name="connsiteY112" fmla="*/ 2835538 h 6580223"/>
              <a:gd name="connsiteX113" fmla="*/ 2394857 w 5604064"/>
              <a:gd name="connsiteY113" fmla="*/ 3154852 h 6580223"/>
              <a:gd name="connsiteX114" fmla="*/ 2220686 w 5604064"/>
              <a:gd name="connsiteY114" fmla="*/ 3154852 h 6580223"/>
              <a:gd name="connsiteX115" fmla="*/ 1988457 w 5604064"/>
              <a:gd name="connsiteY115" fmla="*/ 3227423 h 6580223"/>
              <a:gd name="connsiteX116" fmla="*/ 1756228 w 5604064"/>
              <a:gd name="connsiteY116" fmla="*/ 3445138 h 6580223"/>
              <a:gd name="connsiteX117" fmla="*/ 1654628 w 5604064"/>
              <a:gd name="connsiteY117" fmla="*/ 3590280 h 6580223"/>
              <a:gd name="connsiteX118" fmla="*/ 1712686 w 5604064"/>
              <a:gd name="connsiteY118" fmla="*/ 3778966 h 6580223"/>
              <a:gd name="connsiteX119" fmla="*/ 1785257 w 5604064"/>
              <a:gd name="connsiteY119" fmla="*/ 3953138 h 6580223"/>
              <a:gd name="connsiteX120" fmla="*/ 2032000 w 5604064"/>
              <a:gd name="connsiteY120" fmla="*/ 4257938 h 6580223"/>
              <a:gd name="connsiteX121" fmla="*/ 1930400 w 5604064"/>
              <a:gd name="connsiteY121" fmla="*/ 4504681 h 6580223"/>
              <a:gd name="connsiteX122" fmla="*/ 1828800 w 5604064"/>
              <a:gd name="connsiteY122" fmla="*/ 4853023 h 6580223"/>
              <a:gd name="connsiteX123" fmla="*/ 1625600 w 5604064"/>
              <a:gd name="connsiteY123" fmla="*/ 4940109 h 6580223"/>
              <a:gd name="connsiteX124" fmla="*/ 1364342 w 5604064"/>
              <a:gd name="connsiteY124" fmla="*/ 4867537 h 6580223"/>
              <a:gd name="connsiteX125" fmla="*/ 1262743 w 5604064"/>
              <a:gd name="connsiteY125" fmla="*/ 5070737 h 6580223"/>
              <a:gd name="connsiteX126" fmla="*/ 1335313 w 5604064"/>
              <a:gd name="connsiteY126" fmla="*/ 5331995 h 6580223"/>
              <a:gd name="connsiteX127" fmla="*/ 1146629 w 5604064"/>
              <a:gd name="connsiteY127" fmla="*/ 5622280 h 6580223"/>
              <a:gd name="connsiteX128" fmla="*/ 943428 w 5604064"/>
              <a:gd name="connsiteY128" fmla="*/ 5665823 h 6580223"/>
              <a:gd name="connsiteX129" fmla="*/ 783772 w 5604064"/>
              <a:gd name="connsiteY129" fmla="*/ 5970623 h 6580223"/>
              <a:gd name="connsiteX130" fmla="*/ 943429 w 5604064"/>
              <a:gd name="connsiteY130" fmla="*/ 6318966 h 6580223"/>
              <a:gd name="connsiteX131" fmla="*/ 928914 w 5604064"/>
              <a:gd name="connsiteY131" fmla="*/ 6347995 h 6580223"/>
              <a:gd name="connsiteX0" fmla="*/ 0 w 5604064"/>
              <a:gd name="connsiteY0" fmla="*/ 6580223 h 7030167"/>
              <a:gd name="connsiteX1" fmla="*/ 101600 w 5604064"/>
              <a:gd name="connsiteY1" fmla="*/ 6435080 h 7030167"/>
              <a:gd name="connsiteX2" fmla="*/ 43543 w 5604064"/>
              <a:gd name="connsiteY2" fmla="*/ 6362509 h 7030167"/>
              <a:gd name="connsiteX3" fmla="*/ 188686 w 5604064"/>
              <a:gd name="connsiteY3" fmla="*/ 6231880 h 7030167"/>
              <a:gd name="connsiteX4" fmla="*/ 696686 w 5604064"/>
              <a:gd name="connsiteY4" fmla="*/ 6260909 h 7030167"/>
              <a:gd name="connsiteX5" fmla="*/ 682171 w 5604064"/>
              <a:gd name="connsiteY5" fmla="*/ 6246395 h 7030167"/>
              <a:gd name="connsiteX6" fmla="*/ 682171 w 5604064"/>
              <a:gd name="connsiteY6" fmla="*/ 5956109 h 7030167"/>
              <a:gd name="connsiteX7" fmla="*/ 769257 w 5604064"/>
              <a:gd name="connsiteY7" fmla="*/ 5665823 h 7030167"/>
              <a:gd name="connsiteX8" fmla="*/ 1016000 w 5604064"/>
              <a:gd name="connsiteY8" fmla="*/ 5578738 h 7030167"/>
              <a:gd name="connsiteX9" fmla="*/ 1248228 w 5604064"/>
              <a:gd name="connsiteY9" fmla="*/ 5346509 h 7030167"/>
              <a:gd name="connsiteX10" fmla="*/ 1190171 w 5604064"/>
              <a:gd name="connsiteY10" fmla="*/ 5128795 h 7030167"/>
              <a:gd name="connsiteX11" fmla="*/ 1233714 w 5604064"/>
              <a:gd name="connsiteY11" fmla="*/ 4896566 h 7030167"/>
              <a:gd name="connsiteX12" fmla="*/ 1480457 w 5604064"/>
              <a:gd name="connsiteY12" fmla="*/ 4809480 h 7030167"/>
              <a:gd name="connsiteX13" fmla="*/ 1640114 w 5604064"/>
              <a:gd name="connsiteY13" fmla="*/ 4896566 h 7030167"/>
              <a:gd name="connsiteX14" fmla="*/ 1669143 w 5604064"/>
              <a:gd name="connsiteY14" fmla="*/ 4896566 h 7030167"/>
              <a:gd name="connsiteX15" fmla="*/ 1814286 w 5604064"/>
              <a:gd name="connsiteY15" fmla="*/ 4664338 h 7030167"/>
              <a:gd name="connsiteX16" fmla="*/ 1915886 w 5604064"/>
              <a:gd name="connsiteY16" fmla="*/ 4257938 h 7030167"/>
              <a:gd name="connsiteX17" fmla="*/ 1770743 w 5604064"/>
              <a:gd name="connsiteY17" fmla="*/ 4243423 h 7030167"/>
              <a:gd name="connsiteX18" fmla="*/ 1582057 w 5604064"/>
              <a:gd name="connsiteY18" fmla="*/ 3996680 h 7030167"/>
              <a:gd name="connsiteX19" fmla="*/ 1349828 w 5604064"/>
              <a:gd name="connsiteY19" fmla="*/ 4011195 h 7030167"/>
              <a:gd name="connsiteX20" fmla="*/ 1175657 w 5604064"/>
              <a:gd name="connsiteY20" fmla="*/ 4011195 h 7030167"/>
              <a:gd name="connsiteX21" fmla="*/ 1103086 w 5604064"/>
              <a:gd name="connsiteY21" fmla="*/ 3735423 h 7030167"/>
              <a:gd name="connsiteX22" fmla="*/ 1407886 w 5604064"/>
              <a:gd name="connsiteY22" fmla="*/ 3372566 h 7030167"/>
              <a:gd name="connsiteX23" fmla="*/ 1553028 w 5604064"/>
              <a:gd name="connsiteY23" fmla="*/ 3111309 h 7030167"/>
              <a:gd name="connsiteX24" fmla="*/ 1422400 w 5604064"/>
              <a:gd name="connsiteY24" fmla="*/ 2893595 h 7030167"/>
              <a:gd name="connsiteX25" fmla="*/ 1364343 w 5604064"/>
              <a:gd name="connsiteY25" fmla="*/ 2661366 h 7030167"/>
              <a:gd name="connsiteX26" fmla="*/ 1436914 w 5604064"/>
              <a:gd name="connsiteY26" fmla="*/ 2501709 h 7030167"/>
              <a:gd name="connsiteX27" fmla="*/ 1378857 w 5604064"/>
              <a:gd name="connsiteY27" fmla="*/ 2211423 h 7030167"/>
              <a:gd name="connsiteX28" fmla="*/ 1828800 w 5604064"/>
              <a:gd name="connsiteY28" fmla="*/ 1746966 h 7030167"/>
              <a:gd name="connsiteX29" fmla="*/ 2017486 w 5604064"/>
              <a:gd name="connsiteY29" fmla="*/ 1790509 h 7030167"/>
              <a:gd name="connsiteX30" fmla="*/ 2061028 w 5604064"/>
              <a:gd name="connsiteY30" fmla="*/ 1645366 h 7030167"/>
              <a:gd name="connsiteX31" fmla="*/ 2206171 w 5604064"/>
              <a:gd name="connsiteY31" fmla="*/ 1442166 h 7030167"/>
              <a:gd name="connsiteX32" fmla="*/ 2351314 w 5604064"/>
              <a:gd name="connsiteY32" fmla="*/ 1398623 h 7030167"/>
              <a:gd name="connsiteX33" fmla="*/ 2888343 w 5604064"/>
              <a:gd name="connsiteY33" fmla="*/ 977709 h 7030167"/>
              <a:gd name="connsiteX34" fmla="*/ 3222171 w 5604064"/>
              <a:gd name="connsiteY34" fmla="*/ 905138 h 7030167"/>
              <a:gd name="connsiteX35" fmla="*/ 3367314 w 5604064"/>
              <a:gd name="connsiteY35" fmla="*/ 716452 h 7030167"/>
              <a:gd name="connsiteX36" fmla="*/ 3396343 w 5604064"/>
              <a:gd name="connsiteY36" fmla="*/ 498738 h 7030167"/>
              <a:gd name="connsiteX37" fmla="*/ 3410857 w 5604064"/>
              <a:gd name="connsiteY37" fmla="*/ 353595 h 7030167"/>
              <a:gd name="connsiteX38" fmla="*/ 3643086 w 5604064"/>
              <a:gd name="connsiteY38" fmla="*/ 368109 h 7030167"/>
              <a:gd name="connsiteX39" fmla="*/ 3875314 w 5604064"/>
              <a:gd name="connsiteY39" fmla="*/ 251995 h 7030167"/>
              <a:gd name="connsiteX40" fmla="*/ 4209143 w 5604064"/>
              <a:gd name="connsiteY40" fmla="*/ 164909 h 7030167"/>
              <a:gd name="connsiteX41" fmla="*/ 4238171 w 5604064"/>
              <a:gd name="connsiteY41" fmla="*/ 368109 h 7030167"/>
              <a:gd name="connsiteX42" fmla="*/ 4513943 w 5604064"/>
              <a:gd name="connsiteY42" fmla="*/ 368109 h 7030167"/>
              <a:gd name="connsiteX43" fmla="*/ 4615543 w 5604064"/>
              <a:gd name="connsiteY43" fmla="*/ 397138 h 7030167"/>
              <a:gd name="connsiteX44" fmla="*/ 4659086 w 5604064"/>
              <a:gd name="connsiteY44" fmla="*/ 455195 h 7030167"/>
              <a:gd name="connsiteX45" fmla="*/ 4818743 w 5604064"/>
              <a:gd name="connsiteY45" fmla="*/ 440680 h 7030167"/>
              <a:gd name="connsiteX46" fmla="*/ 4934857 w 5604064"/>
              <a:gd name="connsiteY46" fmla="*/ 556795 h 7030167"/>
              <a:gd name="connsiteX47" fmla="*/ 5123543 w 5604064"/>
              <a:gd name="connsiteY47" fmla="*/ 600338 h 7030167"/>
              <a:gd name="connsiteX48" fmla="*/ 5239657 w 5604064"/>
              <a:gd name="connsiteY48" fmla="*/ 106852 h 7030167"/>
              <a:gd name="connsiteX49" fmla="*/ 5544457 w 5604064"/>
              <a:gd name="connsiteY49" fmla="*/ 19766 h 7030167"/>
              <a:gd name="connsiteX50" fmla="*/ 5515428 w 5604064"/>
              <a:gd name="connsiteY50" fmla="*/ 382623 h 7030167"/>
              <a:gd name="connsiteX51" fmla="*/ 5602514 w 5604064"/>
              <a:gd name="connsiteY51" fmla="*/ 440680 h 7030167"/>
              <a:gd name="connsiteX52" fmla="*/ 5428343 w 5604064"/>
              <a:gd name="connsiteY52" fmla="*/ 643880 h 7030167"/>
              <a:gd name="connsiteX53" fmla="*/ 5399314 w 5604064"/>
              <a:gd name="connsiteY53" fmla="*/ 1253480 h 7030167"/>
              <a:gd name="connsiteX54" fmla="*/ 5355771 w 5604064"/>
              <a:gd name="connsiteY54" fmla="*/ 1369595 h 7030167"/>
              <a:gd name="connsiteX55" fmla="*/ 5196114 w 5604064"/>
              <a:gd name="connsiteY55" fmla="*/ 1137366 h 7030167"/>
              <a:gd name="connsiteX56" fmla="*/ 5065486 w 5604064"/>
              <a:gd name="connsiteY56" fmla="*/ 1137366 h 7030167"/>
              <a:gd name="connsiteX57" fmla="*/ 4934857 w 5604064"/>
              <a:gd name="connsiteY57" fmla="*/ 1224452 h 7030167"/>
              <a:gd name="connsiteX58" fmla="*/ 4847771 w 5604064"/>
              <a:gd name="connsiteY58" fmla="*/ 1137366 h 7030167"/>
              <a:gd name="connsiteX59" fmla="*/ 4760686 w 5604064"/>
              <a:gd name="connsiteY59" fmla="*/ 1151880 h 7030167"/>
              <a:gd name="connsiteX60" fmla="*/ 4746171 w 5604064"/>
              <a:gd name="connsiteY60" fmla="*/ 1238966 h 7030167"/>
              <a:gd name="connsiteX61" fmla="*/ 4804228 w 5604064"/>
              <a:gd name="connsiteY61" fmla="*/ 1311538 h 7030167"/>
              <a:gd name="connsiteX62" fmla="*/ 4746171 w 5604064"/>
              <a:gd name="connsiteY62" fmla="*/ 1485709 h 7030167"/>
              <a:gd name="connsiteX63" fmla="*/ 4542971 w 5604064"/>
              <a:gd name="connsiteY63" fmla="*/ 1543766 h 7030167"/>
              <a:gd name="connsiteX64" fmla="*/ 4513943 w 5604064"/>
              <a:gd name="connsiteY64" fmla="*/ 1630852 h 7030167"/>
              <a:gd name="connsiteX65" fmla="*/ 4325257 w 5604064"/>
              <a:gd name="connsiteY65" fmla="*/ 1819538 h 7030167"/>
              <a:gd name="connsiteX66" fmla="*/ 4209143 w 5604064"/>
              <a:gd name="connsiteY66" fmla="*/ 1848566 h 7030167"/>
              <a:gd name="connsiteX67" fmla="*/ 4180114 w 5604064"/>
              <a:gd name="connsiteY67" fmla="*/ 1746966 h 7030167"/>
              <a:gd name="connsiteX68" fmla="*/ 4122057 w 5604064"/>
              <a:gd name="connsiteY68" fmla="*/ 1746966 h 7030167"/>
              <a:gd name="connsiteX69" fmla="*/ 4005943 w 5604064"/>
              <a:gd name="connsiteY69" fmla="*/ 1775995 h 7030167"/>
              <a:gd name="connsiteX70" fmla="*/ 3991428 w 5604064"/>
              <a:gd name="connsiteY70" fmla="*/ 1892109 h 7030167"/>
              <a:gd name="connsiteX71" fmla="*/ 3991428 w 5604064"/>
              <a:gd name="connsiteY71" fmla="*/ 1993709 h 7030167"/>
              <a:gd name="connsiteX72" fmla="*/ 4064000 w 5604064"/>
              <a:gd name="connsiteY72" fmla="*/ 2037252 h 7030167"/>
              <a:gd name="connsiteX73" fmla="*/ 3686628 w 5604064"/>
              <a:gd name="connsiteY73" fmla="*/ 2356566 h 7030167"/>
              <a:gd name="connsiteX74" fmla="*/ 3744686 w 5604064"/>
              <a:gd name="connsiteY74" fmla="*/ 2487195 h 7030167"/>
              <a:gd name="connsiteX75" fmla="*/ 3773714 w 5604064"/>
              <a:gd name="connsiteY75" fmla="*/ 2850052 h 7030167"/>
              <a:gd name="connsiteX76" fmla="*/ 3933371 w 5604064"/>
              <a:gd name="connsiteY76" fmla="*/ 3198395 h 7030167"/>
              <a:gd name="connsiteX77" fmla="*/ 4209143 w 5604064"/>
              <a:gd name="connsiteY77" fmla="*/ 3299995 h 7030167"/>
              <a:gd name="connsiteX78" fmla="*/ 4441371 w 5604064"/>
              <a:gd name="connsiteY78" fmla="*/ 2980680 h 7030167"/>
              <a:gd name="connsiteX79" fmla="*/ 4659086 w 5604064"/>
              <a:gd name="connsiteY79" fmla="*/ 2806509 h 7030167"/>
              <a:gd name="connsiteX80" fmla="*/ 4833257 w 5604064"/>
              <a:gd name="connsiteY80" fmla="*/ 2690395 h 7030167"/>
              <a:gd name="connsiteX81" fmla="*/ 4949371 w 5604064"/>
              <a:gd name="connsiteY81" fmla="*/ 2429138 h 7030167"/>
              <a:gd name="connsiteX82" fmla="*/ 5123543 w 5604064"/>
              <a:gd name="connsiteY82" fmla="*/ 2429138 h 7030167"/>
              <a:gd name="connsiteX83" fmla="*/ 5196114 w 5604064"/>
              <a:gd name="connsiteY83" fmla="*/ 2371080 h 7030167"/>
              <a:gd name="connsiteX84" fmla="*/ 5312228 w 5604064"/>
              <a:gd name="connsiteY84" fmla="*/ 2501709 h 7030167"/>
              <a:gd name="connsiteX85" fmla="*/ 5239657 w 5604064"/>
              <a:gd name="connsiteY85" fmla="*/ 2632338 h 7030167"/>
              <a:gd name="connsiteX86" fmla="*/ 5225143 w 5604064"/>
              <a:gd name="connsiteY86" fmla="*/ 2748452 h 7030167"/>
              <a:gd name="connsiteX87" fmla="*/ 5007428 w 5604064"/>
              <a:gd name="connsiteY87" fmla="*/ 2777480 h 7030167"/>
              <a:gd name="connsiteX88" fmla="*/ 4905828 w 5604064"/>
              <a:gd name="connsiteY88" fmla="*/ 2777480 h 7030167"/>
              <a:gd name="connsiteX89" fmla="*/ 4905828 w 5604064"/>
              <a:gd name="connsiteY89" fmla="*/ 2951652 h 7030167"/>
              <a:gd name="connsiteX90" fmla="*/ 4818743 w 5604064"/>
              <a:gd name="connsiteY90" fmla="*/ 3024223 h 7030167"/>
              <a:gd name="connsiteX91" fmla="*/ 4659086 w 5604064"/>
              <a:gd name="connsiteY91" fmla="*/ 3024223 h 7030167"/>
              <a:gd name="connsiteX92" fmla="*/ 4688114 w 5604064"/>
              <a:gd name="connsiteY92" fmla="*/ 3183880 h 7030167"/>
              <a:gd name="connsiteX93" fmla="*/ 4818743 w 5604064"/>
              <a:gd name="connsiteY93" fmla="*/ 3299995 h 7030167"/>
              <a:gd name="connsiteX94" fmla="*/ 5021943 w 5604064"/>
              <a:gd name="connsiteY94" fmla="*/ 3329023 h 7030167"/>
              <a:gd name="connsiteX95" fmla="*/ 5080000 w 5604064"/>
              <a:gd name="connsiteY95" fmla="*/ 3416109 h 7030167"/>
              <a:gd name="connsiteX96" fmla="*/ 4688114 w 5604064"/>
              <a:gd name="connsiteY96" fmla="*/ 3633823 h 7030167"/>
              <a:gd name="connsiteX97" fmla="*/ 4470400 w 5604064"/>
              <a:gd name="connsiteY97" fmla="*/ 3677366 h 7030167"/>
              <a:gd name="connsiteX98" fmla="*/ 4310743 w 5604064"/>
              <a:gd name="connsiteY98" fmla="*/ 3532223 h 7030167"/>
              <a:gd name="connsiteX99" fmla="*/ 4122057 w 5604064"/>
              <a:gd name="connsiteY99" fmla="*/ 3546738 h 7030167"/>
              <a:gd name="connsiteX100" fmla="*/ 3991428 w 5604064"/>
              <a:gd name="connsiteY100" fmla="*/ 3720909 h 7030167"/>
              <a:gd name="connsiteX101" fmla="*/ 3875314 w 5604064"/>
              <a:gd name="connsiteY101" fmla="*/ 3662852 h 7030167"/>
              <a:gd name="connsiteX102" fmla="*/ 3904343 w 5604064"/>
              <a:gd name="connsiteY102" fmla="*/ 3517709 h 7030167"/>
              <a:gd name="connsiteX103" fmla="*/ 4005943 w 5604064"/>
              <a:gd name="connsiteY103" fmla="*/ 3503195 h 7030167"/>
              <a:gd name="connsiteX104" fmla="*/ 4020457 w 5604064"/>
              <a:gd name="connsiteY104" fmla="*/ 3401595 h 7030167"/>
              <a:gd name="connsiteX105" fmla="*/ 3788228 w 5604064"/>
              <a:gd name="connsiteY105" fmla="*/ 3299995 h 7030167"/>
              <a:gd name="connsiteX106" fmla="*/ 3672114 w 5604064"/>
              <a:gd name="connsiteY106" fmla="*/ 2951652 h 7030167"/>
              <a:gd name="connsiteX107" fmla="*/ 3701143 w 5604064"/>
              <a:gd name="connsiteY107" fmla="*/ 2893595 h 7030167"/>
              <a:gd name="connsiteX108" fmla="*/ 3628571 w 5604064"/>
              <a:gd name="connsiteY108" fmla="*/ 2791995 h 7030167"/>
              <a:gd name="connsiteX109" fmla="*/ 3556000 w 5604064"/>
              <a:gd name="connsiteY109" fmla="*/ 2603309 h 7030167"/>
              <a:gd name="connsiteX110" fmla="*/ 3410857 w 5604064"/>
              <a:gd name="connsiteY110" fmla="*/ 2661366 h 7030167"/>
              <a:gd name="connsiteX111" fmla="*/ 3077028 w 5604064"/>
              <a:gd name="connsiteY111" fmla="*/ 2806509 h 7030167"/>
              <a:gd name="connsiteX112" fmla="*/ 2873828 w 5604064"/>
              <a:gd name="connsiteY112" fmla="*/ 2835538 h 7030167"/>
              <a:gd name="connsiteX113" fmla="*/ 2394857 w 5604064"/>
              <a:gd name="connsiteY113" fmla="*/ 3154852 h 7030167"/>
              <a:gd name="connsiteX114" fmla="*/ 2220686 w 5604064"/>
              <a:gd name="connsiteY114" fmla="*/ 3154852 h 7030167"/>
              <a:gd name="connsiteX115" fmla="*/ 1988457 w 5604064"/>
              <a:gd name="connsiteY115" fmla="*/ 3227423 h 7030167"/>
              <a:gd name="connsiteX116" fmla="*/ 1756228 w 5604064"/>
              <a:gd name="connsiteY116" fmla="*/ 3445138 h 7030167"/>
              <a:gd name="connsiteX117" fmla="*/ 1654628 w 5604064"/>
              <a:gd name="connsiteY117" fmla="*/ 3590280 h 7030167"/>
              <a:gd name="connsiteX118" fmla="*/ 1712686 w 5604064"/>
              <a:gd name="connsiteY118" fmla="*/ 3778966 h 7030167"/>
              <a:gd name="connsiteX119" fmla="*/ 1785257 w 5604064"/>
              <a:gd name="connsiteY119" fmla="*/ 3953138 h 7030167"/>
              <a:gd name="connsiteX120" fmla="*/ 2032000 w 5604064"/>
              <a:gd name="connsiteY120" fmla="*/ 4257938 h 7030167"/>
              <a:gd name="connsiteX121" fmla="*/ 1930400 w 5604064"/>
              <a:gd name="connsiteY121" fmla="*/ 4504681 h 7030167"/>
              <a:gd name="connsiteX122" fmla="*/ 1828800 w 5604064"/>
              <a:gd name="connsiteY122" fmla="*/ 4853023 h 7030167"/>
              <a:gd name="connsiteX123" fmla="*/ 1625600 w 5604064"/>
              <a:gd name="connsiteY123" fmla="*/ 4940109 h 7030167"/>
              <a:gd name="connsiteX124" fmla="*/ 1364342 w 5604064"/>
              <a:gd name="connsiteY124" fmla="*/ 4867537 h 7030167"/>
              <a:gd name="connsiteX125" fmla="*/ 1262743 w 5604064"/>
              <a:gd name="connsiteY125" fmla="*/ 5070737 h 7030167"/>
              <a:gd name="connsiteX126" fmla="*/ 1335313 w 5604064"/>
              <a:gd name="connsiteY126" fmla="*/ 5331995 h 7030167"/>
              <a:gd name="connsiteX127" fmla="*/ 1146629 w 5604064"/>
              <a:gd name="connsiteY127" fmla="*/ 5622280 h 7030167"/>
              <a:gd name="connsiteX128" fmla="*/ 943428 w 5604064"/>
              <a:gd name="connsiteY128" fmla="*/ 5665823 h 7030167"/>
              <a:gd name="connsiteX129" fmla="*/ 783772 w 5604064"/>
              <a:gd name="connsiteY129" fmla="*/ 5970623 h 7030167"/>
              <a:gd name="connsiteX130" fmla="*/ 943429 w 5604064"/>
              <a:gd name="connsiteY130" fmla="*/ 6318966 h 7030167"/>
              <a:gd name="connsiteX131" fmla="*/ 754742 w 5604064"/>
              <a:gd name="connsiteY131" fmla="*/ 7030167 h 7030167"/>
              <a:gd name="connsiteX0" fmla="*/ 0 w 5604064"/>
              <a:gd name="connsiteY0" fmla="*/ 6580223 h 7030167"/>
              <a:gd name="connsiteX1" fmla="*/ 101600 w 5604064"/>
              <a:gd name="connsiteY1" fmla="*/ 6435080 h 7030167"/>
              <a:gd name="connsiteX2" fmla="*/ 43543 w 5604064"/>
              <a:gd name="connsiteY2" fmla="*/ 6362509 h 7030167"/>
              <a:gd name="connsiteX3" fmla="*/ 188686 w 5604064"/>
              <a:gd name="connsiteY3" fmla="*/ 6231880 h 7030167"/>
              <a:gd name="connsiteX4" fmla="*/ 696686 w 5604064"/>
              <a:gd name="connsiteY4" fmla="*/ 6260909 h 7030167"/>
              <a:gd name="connsiteX5" fmla="*/ 682171 w 5604064"/>
              <a:gd name="connsiteY5" fmla="*/ 6246395 h 7030167"/>
              <a:gd name="connsiteX6" fmla="*/ 682171 w 5604064"/>
              <a:gd name="connsiteY6" fmla="*/ 5956109 h 7030167"/>
              <a:gd name="connsiteX7" fmla="*/ 769257 w 5604064"/>
              <a:gd name="connsiteY7" fmla="*/ 5665823 h 7030167"/>
              <a:gd name="connsiteX8" fmla="*/ 1016000 w 5604064"/>
              <a:gd name="connsiteY8" fmla="*/ 5578738 h 7030167"/>
              <a:gd name="connsiteX9" fmla="*/ 1248228 w 5604064"/>
              <a:gd name="connsiteY9" fmla="*/ 5346509 h 7030167"/>
              <a:gd name="connsiteX10" fmla="*/ 1190171 w 5604064"/>
              <a:gd name="connsiteY10" fmla="*/ 5128795 h 7030167"/>
              <a:gd name="connsiteX11" fmla="*/ 1233714 w 5604064"/>
              <a:gd name="connsiteY11" fmla="*/ 4896566 h 7030167"/>
              <a:gd name="connsiteX12" fmla="*/ 1480457 w 5604064"/>
              <a:gd name="connsiteY12" fmla="*/ 4809480 h 7030167"/>
              <a:gd name="connsiteX13" fmla="*/ 1640114 w 5604064"/>
              <a:gd name="connsiteY13" fmla="*/ 4896566 h 7030167"/>
              <a:gd name="connsiteX14" fmla="*/ 1669143 w 5604064"/>
              <a:gd name="connsiteY14" fmla="*/ 4896566 h 7030167"/>
              <a:gd name="connsiteX15" fmla="*/ 1814286 w 5604064"/>
              <a:gd name="connsiteY15" fmla="*/ 4664338 h 7030167"/>
              <a:gd name="connsiteX16" fmla="*/ 1915886 w 5604064"/>
              <a:gd name="connsiteY16" fmla="*/ 4257938 h 7030167"/>
              <a:gd name="connsiteX17" fmla="*/ 1770743 w 5604064"/>
              <a:gd name="connsiteY17" fmla="*/ 4243423 h 7030167"/>
              <a:gd name="connsiteX18" fmla="*/ 1582057 w 5604064"/>
              <a:gd name="connsiteY18" fmla="*/ 3996680 h 7030167"/>
              <a:gd name="connsiteX19" fmla="*/ 1349828 w 5604064"/>
              <a:gd name="connsiteY19" fmla="*/ 4011195 h 7030167"/>
              <a:gd name="connsiteX20" fmla="*/ 1175657 w 5604064"/>
              <a:gd name="connsiteY20" fmla="*/ 4011195 h 7030167"/>
              <a:gd name="connsiteX21" fmla="*/ 1103086 w 5604064"/>
              <a:gd name="connsiteY21" fmla="*/ 3735423 h 7030167"/>
              <a:gd name="connsiteX22" fmla="*/ 1407886 w 5604064"/>
              <a:gd name="connsiteY22" fmla="*/ 3372566 h 7030167"/>
              <a:gd name="connsiteX23" fmla="*/ 1553028 w 5604064"/>
              <a:gd name="connsiteY23" fmla="*/ 3111309 h 7030167"/>
              <a:gd name="connsiteX24" fmla="*/ 1422400 w 5604064"/>
              <a:gd name="connsiteY24" fmla="*/ 2893595 h 7030167"/>
              <a:gd name="connsiteX25" fmla="*/ 1364343 w 5604064"/>
              <a:gd name="connsiteY25" fmla="*/ 2661366 h 7030167"/>
              <a:gd name="connsiteX26" fmla="*/ 1436914 w 5604064"/>
              <a:gd name="connsiteY26" fmla="*/ 2501709 h 7030167"/>
              <a:gd name="connsiteX27" fmla="*/ 1378857 w 5604064"/>
              <a:gd name="connsiteY27" fmla="*/ 2211423 h 7030167"/>
              <a:gd name="connsiteX28" fmla="*/ 1828800 w 5604064"/>
              <a:gd name="connsiteY28" fmla="*/ 1746966 h 7030167"/>
              <a:gd name="connsiteX29" fmla="*/ 2017486 w 5604064"/>
              <a:gd name="connsiteY29" fmla="*/ 1790509 h 7030167"/>
              <a:gd name="connsiteX30" fmla="*/ 2061028 w 5604064"/>
              <a:gd name="connsiteY30" fmla="*/ 1645366 h 7030167"/>
              <a:gd name="connsiteX31" fmla="*/ 2206171 w 5604064"/>
              <a:gd name="connsiteY31" fmla="*/ 1442166 h 7030167"/>
              <a:gd name="connsiteX32" fmla="*/ 2351314 w 5604064"/>
              <a:gd name="connsiteY32" fmla="*/ 1398623 h 7030167"/>
              <a:gd name="connsiteX33" fmla="*/ 2888343 w 5604064"/>
              <a:gd name="connsiteY33" fmla="*/ 977709 h 7030167"/>
              <a:gd name="connsiteX34" fmla="*/ 3222171 w 5604064"/>
              <a:gd name="connsiteY34" fmla="*/ 905138 h 7030167"/>
              <a:gd name="connsiteX35" fmla="*/ 3367314 w 5604064"/>
              <a:gd name="connsiteY35" fmla="*/ 716452 h 7030167"/>
              <a:gd name="connsiteX36" fmla="*/ 3396343 w 5604064"/>
              <a:gd name="connsiteY36" fmla="*/ 498738 h 7030167"/>
              <a:gd name="connsiteX37" fmla="*/ 3410857 w 5604064"/>
              <a:gd name="connsiteY37" fmla="*/ 353595 h 7030167"/>
              <a:gd name="connsiteX38" fmla="*/ 3643086 w 5604064"/>
              <a:gd name="connsiteY38" fmla="*/ 368109 h 7030167"/>
              <a:gd name="connsiteX39" fmla="*/ 3875314 w 5604064"/>
              <a:gd name="connsiteY39" fmla="*/ 251995 h 7030167"/>
              <a:gd name="connsiteX40" fmla="*/ 4209143 w 5604064"/>
              <a:gd name="connsiteY40" fmla="*/ 164909 h 7030167"/>
              <a:gd name="connsiteX41" fmla="*/ 4238171 w 5604064"/>
              <a:gd name="connsiteY41" fmla="*/ 368109 h 7030167"/>
              <a:gd name="connsiteX42" fmla="*/ 4513943 w 5604064"/>
              <a:gd name="connsiteY42" fmla="*/ 368109 h 7030167"/>
              <a:gd name="connsiteX43" fmla="*/ 4615543 w 5604064"/>
              <a:gd name="connsiteY43" fmla="*/ 397138 h 7030167"/>
              <a:gd name="connsiteX44" fmla="*/ 4659086 w 5604064"/>
              <a:gd name="connsiteY44" fmla="*/ 455195 h 7030167"/>
              <a:gd name="connsiteX45" fmla="*/ 4818743 w 5604064"/>
              <a:gd name="connsiteY45" fmla="*/ 440680 h 7030167"/>
              <a:gd name="connsiteX46" fmla="*/ 4934857 w 5604064"/>
              <a:gd name="connsiteY46" fmla="*/ 556795 h 7030167"/>
              <a:gd name="connsiteX47" fmla="*/ 5123543 w 5604064"/>
              <a:gd name="connsiteY47" fmla="*/ 600338 h 7030167"/>
              <a:gd name="connsiteX48" fmla="*/ 5239657 w 5604064"/>
              <a:gd name="connsiteY48" fmla="*/ 106852 h 7030167"/>
              <a:gd name="connsiteX49" fmla="*/ 5544457 w 5604064"/>
              <a:gd name="connsiteY49" fmla="*/ 19766 h 7030167"/>
              <a:gd name="connsiteX50" fmla="*/ 5515428 w 5604064"/>
              <a:gd name="connsiteY50" fmla="*/ 382623 h 7030167"/>
              <a:gd name="connsiteX51" fmla="*/ 5602514 w 5604064"/>
              <a:gd name="connsiteY51" fmla="*/ 440680 h 7030167"/>
              <a:gd name="connsiteX52" fmla="*/ 5428343 w 5604064"/>
              <a:gd name="connsiteY52" fmla="*/ 643880 h 7030167"/>
              <a:gd name="connsiteX53" fmla="*/ 5399314 w 5604064"/>
              <a:gd name="connsiteY53" fmla="*/ 1253480 h 7030167"/>
              <a:gd name="connsiteX54" fmla="*/ 5355771 w 5604064"/>
              <a:gd name="connsiteY54" fmla="*/ 1369595 h 7030167"/>
              <a:gd name="connsiteX55" fmla="*/ 5196114 w 5604064"/>
              <a:gd name="connsiteY55" fmla="*/ 1137366 h 7030167"/>
              <a:gd name="connsiteX56" fmla="*/ 5065486 w 5604064"/>
              <a:gd name="connsiteY56" fmla="*/ 1137366 h 7030167"/>
              <a:gd name="connsiteX57" fmla="*/ 4934857 w 5604064"/>
              <a:gd name="connsiteY57" fmla="*/ 1224452 h 7030167"/>
              <a:gd name="connsiteX58" fmla="*/ 4847771 w 5604064"/>
              <a:gd name="connsiteY58" fmla="*/ 1137366 h 7030167"/>
              <a:gd name="connsiteX59" fmla="*/ 4760686 w 5604064"/>
              <a:gd name="connsiteY59" fmla="*/ 1151880 h 7030167"/>
              <a:gd name="connsiteX60" fmla="*/ 4746171 w 5604064"/>
              <a:gd name="connsiteY60" fmla="*/ 1238966 h 7030167"/>
              <a:gd name="connsiteX61" fmla="*/ 4804228 w 5604064"/>
              <a:gd name="connsiteY61" fmla="*/ 1311538 h 7030167"/>
              <a:gd name="connsiteX62" fmla="*/ 4746171 w 5604064"/>
              <a:gd name="connsiteY62" fmla="*/ 1485709 h 7030167"/>
              <a:gd name="connsiteX63" fmla="*/ 4542971 w 5604064"/>
              <a:gd name="connsiteY63" fmla="*/ 1543766 h 7030167"/>
              <a:gd name="connsiteX64" fmla="*/ 4513943 w 5604064"/>
              <a:gd name="connsiteY64" fmla="*/ 1630852 h 7030167"/>
              <a:gd name="connsiteX65" fmla="*/ 4325257 w 5604064"/>
              <a:gd name="connsiteY65" fmla="*/ 1819538 h 7030167"/>
              <a:gd name="connsiteX66" fmla="*/ 4209143 w 5604064"/>
              <a:gd name="connsiteY66" fmla="*/ 1848566 h 7030167"/>
              <a:gd name="connsiteX67" fmla="*/ 4180114 w 5604064"/>
              <a:gd name="connsiteY67" fmla="*/ 1746966 h 7030167"/>
              <a:gd name="connsiteX68" fmla="*/ 4122057 w 5604064"/>
              <a:gd name="connsiteY68" fmla="*/ 1746966 h 7030167"/>
              <a:gd name="connsiteX69" fmla="*/ 4005943 w 5604064"/>
              <a:gd name="connsiteY69" fmla="*/ 1775995 h 7030167"/>
              <a:gd name="connsiteX70" fmla="*/ 3991428 w 5604064"/>
              <a:gd name="connsiteY70" fmla="*/ 1892109 h 7030167"/>
              <a:gd name="connsiteX71" fmla="*/ 3991428 w 5604064"/>
              <a:gd name="connsiteY71" fmla="*/ 1993709 h 7030167"/>
              <a:gd name="connsiteX72" fmla="*/ 4064000 w 5604064"/>
              <a:gd name="connsiteY72" fmla="*/ 2037252 h 7030167"/>
              <a:gd name="connsiteX73" fmla="*/ 3686628 w 5604064"/>
              <a:gd name="connsiteY73" fmla="*/ 2356566 h 7030167"/>
              <a:gd name="connsiteX74" fmla="*/ 3744686 w 5604064"/>
              <a:gd name="connsiteY74" fmla="*/ 2487195 h 7030167"/>
              <a:gd name="connsiteX75" fmla="*/ 3773714 w 5604064"/>
              <a:gd name="connsiteY75" fmla="*/ 2850052 h 7030167"/>
              <a:gd name="connsiteX76" fmla="*/ 3933371 w 5604064"/>
              <a:gd name="connsiteY76" fmla="*/ 3198395 h 7030167"/>
              <a:gd name="connsiteX77" fmla="*/ 4209143 w 5604064"/>
              <a:gd name="connsiteY77" fmla="*/ 3299995 h 7030167"/>
              <a:gd name="connsiteX78" fmla="*/ 4441371 w 5604064"/>
              <a:gd name="connsiteY78" fmla="*/ 2980680 h 7030167"/>
              <a:gd name="connsiteX79" fmla="*/ 4659086 w 5604064"/>
              <a:gd name="connsiteY79" fmla="*/ 2806509 h 7030167"/>
              <a:gd name="connsiteX80" fmla="*/ 4833257 w 5604064"/>
              <a:gd name="connsiteY80" fmla="*/ 2690395 h 7030167"/>
              <a:gd name="connsiteX81" fmla="*/ 4949371 w 5604064"/>
              <a:gd name="connsiteY81" fmla="*/ 2429138 h 7030167"/>
              <a:gd name="connsiteX82" fmla="*/ 5123543 w 5604064"/>
              <a:gd name="connsiteY82" fmla="*/ 2429138 h 7030167"/>
              <a:gd name="connsiteX83" fmla="*/ 5196114 w 5604064"/>
              <a:gd name="connsiteY83" fmla="*/ 2371080 h 7030167"/>
              <a:gd name="connsiteX84" fmla="*/ 5312228 w 5604064"/>
              <a:gd name="connsiteY84" fmla="*/ 2501709 h 7030167"/>
              <a:gd name="connsiteX85" fmla="*/ 5239657 w 5604064"/>
              <a:gd name="connsiteY85" fmla="*/ 2632338 h 7030167"/>
              <a:gd name="connsiteX86" fmla="*/ 5225143 w 5604064"/>
              <a:gd name="connsiteY86" fmla="*/ 2748452 h 7030167"/>
              <a:gd name="connsiteX87" fmla="*/ 5007428 w 5604064"/>
              <a:gd name="connsiteY87" fmla="*/ 2777480 h 7030167"/>
              <a:gd name="connsiteX88" fmla="*/ 4905828 w 5604064"/>
              <a:gd name="connsiteY88" fmla="*/ 2777480 h 7030167"/>
              <a:gd name="connsiteX89" fmla="*/ 4905828 w 5604064"/>
              <a:gd name="connsiteY89" fmla="*/ 2951652 h 7030167"/>
              <a:gd name="connsiteX90" fmla="*/ 4818743 w 5604064"/>
              <a:gd name="connsiteY90" fmla="*/ 3024223 h 7030167"/>
              <a:gd name="connsiteX91" fmla="*/ 4659086 w 5604064"/>
              <a:gd name="connsiteY91" fmla="*/ 3024223 h 7030167"/>
              <a:gd name="connsiteX92" fmla="*/ 4688114 w 5604064"/>
              <a:gd name="connsiteY92" fmla="*/ 3183880 h 7030167"/>
              <a:gd name="connsiteX93" fmla="*/ 4818743 w 5604064"/>
              <a:gd name="connsiteY93" fmla="*/ 3299995 h 7030167"/>
              <a:gd name="connsiteX94" fmla="*/ 5021943 w 5604064"/>
              <a:gd name="connsiteY94" fmla="*/ 3329023 h 7030167"/>
              <a:gd name="connsiteX95" fmla="*/ 5080000 w 5604064"/>
              <a:gd name="connsiteY95" fmla="*/ 3416109 h 7030167"/>
              <a:gd name="connsiteX96" fmla="*/ 4688114 w 5604064"/>
              <a:gd name="connsiteY96" fmla="*/ 3633823 h 7030167"/>
              <a:gd name="connsiteX97" fmla="*/ 4470400 w 5604064"/>
              <a:gd name="connsiteY97" fmla="*/ 3677366 h 7030167"/>
              <a:gd name="connsiteX98" fmla="*/ 4310743 w 5604064"/>
              <a:gd name="connsiteY98" fmla="*/ 3532223 h 7030167"/>
              <a:gd name="connsiteX99" fmla="*/ 4122057 w 5604064"/>
              <a:gd name="connsiteY99" fmla="*/ 3546738 h 7030167"/>
              <a:gd name="connsiteX100" fmla="*/ 3991428 w 5604064"/>
              <a:gd name="connsiteY100" fmla="*/ 3720909 h 7030167"/>
              <a:gd name="connsiteX101" fmla="*/ 3875314 w 5604064"/>
              <a:gd name="connsiteY101" fmla="*/ 3662852 h 7030167"/>
              <a:gd name="connsiteX102" fmla="*/ 3904343 w 5604064"/>
              <a:gd name="connsiteY102" fmla="*/ 3517709 h 7030167"/>
              <a:gd name="connsiteX103" fmla="*/ 4005943 w 5604064"/>
              <a:gd name="connsiteY103" fmla="*/ 3503195 h 7030167"/>
              <a:gd name="connsiteX104" fmla="*/ 4020457 w 5604064"/>
              <a:gd name="connsiteY104" fmla="*/ 3401595 h 7030167"/>
              <a:gd name="connsiteX105" fmla="*/ 3788228 w 5604064"/>
              <a:gd name="connsiteY105" fmla="*/ 3299995 h 7030167"/>
              <a:gd name="connsiteX106" fmla="*/ 3672114 w 5604064"/>
              <a:gd name="connsiteY106" fmla="*/ 2951652 h 7030167"/>
              <a:gd name="connsiteX107" fmla="*/ 3701143 w 5604064"/>
              <a:gd name="connsiteY107" fmla="*/ 2893595 h 7030167"/>
              <a:gd name="connsiteX108" fmla="*/ 3628571 w 5604064"/>
              <a:gd name="connsiteY108" fmla="*/ 2791995 h 7030167"/>
              <a:gd name="connsiteX109" fmla="*/ 3556000 w 5604064"/>
              <a:gd name="connsiteY109" fmla="*/ 2603309 h 7030167"/>
              <a:gd name="connsiteX110" fmla="*/ 3410857 w 5604064"/>
              <a:gd name="connsiteY110" fmla="*/ 2661366 h 7030167"/>
              <a:gd name="connsiteX111" fmla="*/ 3077028 w 5604064"/>
              <a:gd name="connsiteY111" fmla="*/ 2806509 h 7030167"/>
              <a:gd name="connsiteX112" fmla="*/ 2873828 w 5604064"/>
              <a:gd name="connsiteY112" fmla="*/ 2835538 h 7030167"/>
              <a:gd name="connsiteX113" fmla="*/ 2394857 w 5604064"/>
              <a:gd name="connsiteY113" fmla="*/ 3154852 h 7030167"/>
              <a:gd name="connsiteX114" fmla="*/ 2220686 w 5604064"/>
              <a:gd name="connsiteY114" fmla="*/ 3154852 h 7030167"/>
              <a:gd name="connsiteX115" fmla="*/ 1988457 w 5604064"/>
              <a:gd name="connsiteY115" fmla="*/ 3227423 h 7030167"/>
              <a:gd name="connsiteX116" fmla="*/ 1756228 w 5604064"/>
              <a:gd name="connsiteY116" fmla="*/ 3445138 h 7030167"/>
              <a:gd name="connsiteX117" fmla="*/ 1654628 w 5604064"/>
              <a:gd name="connsiteY117" fmla="*/ 3590280 h 7030167"/>
              <a:gd name="connsiteX118" fmla="*/ 1712686 w 5604064"/>
              <a:gd name="connsiteY118" fmla="*/ 3778966 h 7030167"/>
              <a:gd name="connsiteX119" fmla="*/ 1785257 w 5604064"/>
              <a:gd name="connsiteY119" fmla="*/ 3953138 h 7030167"/>
              <a:gd name="connsiteX120" fmla="*/ 2032000 w 5604064"/>
              <a:gd name="connsiteY120" fmla="*/ 4257938 h 7030167"/>
              <a:gd name="connsiteX121" fmla="*/ 1930400 w 5604064"/>
              <a:gd name="connsiteY121" fmla="*/ 4504681 h 7030167"/>
              <a:gd name="connsiteX122" fmla="*/ 1828800 w 5604064"/>
              <a:gd name="connsiteY122" fmla="*/ 4853023 h 7030167"/>
              <a:gd name="connsiteX123" fmla="*/ 1625600 w 5604064"/>
              <a:gd name="connsiteY123" fmla="*/ 4940109 h 7030167"/>
              <a:gd name="connsiteX124" fmla="*/ 1364342 w 5604064"/>
              <a:gd name="connsiteY124" fmla="*/ 4867537 h 7030167"/>
              <a:gd name="connsiteX125" fmla="*/ 1262743 w 5604064"/>
              <a:gd name="connsiteY125" fmla="*/ 5070737 h 7030167"/>
              <a:gd name="connsiteX126" fmla="*/ 1335313 w 5604064"/>
              <a:gd name="connsiteY126" fmla="*/ 5331995 h 7030167"/>
              <a:gd name="connsiteX127" fmla="*/ 1146629 w 5604064"/>
              <a:gd name="connsiteY127" fmla="*/ 5622280 h 7030167"/>
              <a:gd name="connsiteX128" fmla="*/ 943428 w 5604064"/>
              <a:gd name="connsiteY128" fmla="*/ 5665823 h 7030167"/>
              <a:gd name="connsiteX129" fmla="*/ 783772 w 5604064"/>
              <a:gd name="connsiteY129" fmla="*/ 5970623 h 7030167"/>
              <a:gd name="connsiteX130" fmla="*/ 943429 w 5604064"/>
              <a:gd name="connsiteY130" fmla="*/ 6318966 h 7030167"/>
              <a:gd name="connsiteX131" fmla="*/ 754742 w 5604064"/>
              <a:gd name="connsiteY131" fmla="*/ 7030167 h 7030167"/>
              <a:gd name="connsiteX0" fmla="*/ 0 w 5604064"/>
              <a:gd name="connsiteY0" fmla="*/ 6580223 h 7030167"/>
              <a:gd name="connsiteX1" fmla="*/ 101600 w 5604064"/>
              <a:gd name="connsiteY1" fmla="*/ 6435080 h 7030167"/>
              <a:gd name="connsiteX2" fmla="*/ 43543 w 5604064"/>
              <a:gd name="connsiteY2" fmla="*/ 6362509 h 7030167"/>
              <a:gd name="connsiteX3" fmla="*/ 188686 w 5604064"/>
              <a:gd name="connsiteY3" fmla="*/ 6231880 h 7030167"/>
              <a:gd name="connsiteX4" fmla="*/ 696686 w 5604064"/>
              <a:gd name="connsiteY4" fmla="*/ 6260909 h 7030167"/>
              <a:gd name="connsiteX5" fmla="*/ 682171 w 5604064"/>
              <a:gd name="connsiteY5" fmla="*/ 6246395 h 7030167"/>
              <a:gd name="connsiteX6" fmla="*/ 682171 w 5604064"/>
              <a:gd name="connsiteY6" fmla="*/ 5956109 h 7030167"/>
              <a:gd name="connsiteX7" fmla="*/ 769257 w 5604064"/>
              <a:gd name="connsiteY7" fmla="*/ 5665823 h 7030167"/>
              <a:gd name="connsiteX8" fmla="*/ 1016000 w 5604064"/>
              <a:gd name="connsiteY8" fmla="*/ 5578738 h 7030167"/>
              <a:gd name="connsiteX9" fmla="*/ 1248228 w 5604064"/>
              <a:gd name="connsiteY9" fmla="*/ 5346509 h 7030167"/>
              <a:gd name="connsiteX10" fmla="*/ 1190171 w 5604064"/>
              <a:gd name="connsiteY10" fmla="*/ 5128795 h 7030167"/>
              <a:gd name="connsiteX11" fmla="*/ 1233714 w 5604064"/>
              <a:gd name="connsiteY11" fmla="*/ 4896566 h 7030167"/>
              <a:gd name="connsiteX12" fmla="*/ 1480457 w 5604064"/>
              <a:gd name="connsiteY12" fmla="*/ 4809480 h 7030167"/>
              <a:gd name="connsiteX13" fmla="*/ 1640114 w 5604064"/>
              <a:gd name="connsiteY13" fmla="*/ 4896566 h 7030167"/>
              <a:gd name="connsiteX14" fmla="*/ 1669143 w 5604064"/>
              <a:gd name="connsiteY14" fmla="*/ 4896566 h 7030167"/>
              <a:gd name="connsiteX15" fmla="*/ 1814286 w 5604064"/>
              <a:gd name="connsiteY15" fmla="*/ 4664338 h 7030167"/>
              <a:gd name="connsiteX16" fmla="*/ 1915886 w 5604064"/>
              <a:gd name="connsiteY16" fmla="*/ 4257938 h 7030167"/>
              <a:gd name="connsiteX17" fmla="*/ 1770743 w 5604064"/>
              <a:gd name="connsiteY17" fmla="*/ 4243423 h 7030167"/>
              <a:gd name="connsiteX18" fmla="*/ 1582057 w 5604064"/>
              <a:gd name="connsiteY18" fmla="*/ 3996680 h 7030167"/>
              <a:gd name="connsiteX19" fmla="*/ 1349828 w 5604064"/>
              <a:gd name="connsiteY19" fmla="*/ 4011195 h 7030167"/>
              <a:gd name="connsiteX20" fmla="*/ 1175657 w 5604064"/>
              <a:gd name="connsiteY20" fmla="*/ 4011195 h 7030167"/>
              <a:gd name="connsiteX21" fmla="*/ 1103086 w 5604064"/>
              <a:gd name="connsiteY21" fmla="*/ 3735423 h 7030167"/>
              <a:gd name="connsiteX22" fmla="*/ 1407886 w 5604064"/>
              <a:gd name="connsiteY22" fmla="*/ 3372566 h 7030167"/>
              <a:gd name="connsiteX23" fmla="*/ 1553028 w 5604064"/>
              <a:gd name="connsiteY23" fmla="*/ 3111309 h 7030167"/>
              <a:gd name="connsiteX24" fmla="*/ 1422400 w 5604064"/>
              <a:gd name="connsiteY24" fmla="*/ 2893595 h 7030167"/>
              <a:gd name="connsiteX25" fmla="*/ 1364343 w 5604064"/>
              <a:gd name="connsiteY25" fmla="*/ 2661366 h 7030167"/>
              <a:gd name="connsiteX26" fmla="*/ 1436914 w 5604064"/>
              <a:gd name="connsiteY26" fmla="*/ 2501709 h 7030167"/>
              <a:gd name="connsiteX27" fmla="*/ 1378857 w 5604064"/>
              <a:gd name="connsiteY27" fmla="*/ 2211423 h 7030167"/>
              <a:gd name="connsiteX28" fmla="*/ 1828800 w 5604064"/>
              <a:gd name="connsiteY28" fmla="*/ 1746966 h 7030167"/>
              <a:gd name="connsiteX29" fmla="*/ 2017486 w 5604064"/>
              <a:gd name="connsiteY29" fmla="*/ 1790509 h 7030167"/>
              <a:gd name="connsiteX30" fmla="*/ 2061028 w 5604064"/>
              <a:gd name="connsiteY30" fmla="*/ 1645366 h 7030167"/>
              <a:gd name="connsiteX31" fmla="*/ 2206171 w 5604064"/>
              <a:gd name="connsiteY31" fmla="*/ 1442166 h 7030167"/>
              <a:gd name="connsiteX32" fmla="*/ 2351314 w 5604064"/>
              <a:gd name="connsiteY32" fmla="*/ 1398623 h 7030167"/>
              <a:gd name="connsiteX33" fmla="*/ 2888343 w 5604064"/>
              <a:gd name="connsiteY33" fmla="*/ 977709 h 7030167"/>
              <a:gd name="connsiteX34" fmla="*/ 3222171 w 5604064"/>
              <a:gd name="connsiteY34" fmla="*/ 905138 h 7030167"/>
              <a:gd name="connsiteX35" fmla="*/ 3367314 w 5604064"/>
              <a:gd name="connsiteY35" fmla="*/ 716452 h 7030167"/>
              <a:gd name="connsiteX36" fmla="*/ 3396343 w 5604064"/>
              <a:gd name="connsiteY36" fmla="*/ 498738 h 7030167"/>
              <a:gd name="connsiteX37" fmla="*/ 3410857 w 5604064"/>
              <a:gd name="connsiteY37" fmla="*/ 353595 h 7030167"/>
              <a:gd name="connsiteX38" fmla="*/ 3643086 w 5604064"/>
              <a:gd name="connsiteY38" fmla="*/ 368109 h 7030167"/>
              <a:gd name="connsiteX39" fmla="*/ 3875314 w 5604064"/>
              <a:gd name="connsiteY39" fmla="*/ 251995 h 7030167"/>
              <a:gd name="connsiteX40" fmla="*/ 4209143 w 5604064"/>
              <a:gd name="connsiteY40" fmla="*/ 164909 h 7030167"/>
              <a:gd name="connsiteX41" fmla="*/ 4238171 w 5604064"/>
              <a:gd name="connsiteY41" fmla="*/ 368109 h 7030167"/>
              <a:gd name="connsiteX42" fmla="*/ 4513943 w 5604064"/>
              <a:gd name="connsiteY42" fmla="*/ 368109 h 7030167"/>
              <a:gd name="connsiteX43" fmla="*/ 4615543 w 5604064"/>
              <a:gd name="connsiteY43" fmla="*/ 397138 h 7030167"/>
              <a:gd name="connsiteX44" fmla="*/ 4659086 w 5604064"/>
              <a:gd name="connsiteY44" fmla="*/ 455195 h 7030167"/>
              <a:gd name="connsiteX45" fmla="*/ 4818743 w 5604064"/>
              <a:gd name="connsiteY45" fmla="*/ 440680 h 7030167"/>
              <a:gd name="connsiteX46" fmla="*/ 4934857 w 5604064"/>
              <a:gd name="connsiteY46" fmla="*/ 556795 h 7030167"/>
              <a:gd name="connsiteX47" fmla="*/ 5123543 w 5604064"/>
              <a:gd name="connsiteY47" fmla="*/ 600338 h 7030167"/>
              <a:gd name="connsiteX48" fmla="*/ 5239657 w 5604064"/>
              <a:gd name="connsiteY48" fmla="*/ 106852 h 7030167"/>
              <a:gd name="connsiteX49" fmla="*/ 5544457 w 5604064"/>
              <a:gd name="connsiteY49" fmla="*/ 19766 h 7030167"/>
              <a:gd name="connsiteX50" fmla="*/ 5515428 w 5604064"/>
              <a:gd name="connsiteY50" fmla="*/ 382623 h 7030167"/>
              <a:gd name="connsiteX51" fmla="*/ 5602514 w 5604064"/>
              <a:gd name="connsiteY51" fmla="*/ 440680 h 7030167"/>
              <a:gd name="connsiteX52" fmla="*/ 5428343 w 5604064"/>
              <a:gd name="connsiteY52" fmla="*/ 643880 h 7030167"/>
              <a:gd name="connsiteX53" fmla="*/ 5399314 w 5604064"/>
              <a:gd name="connsiteY53" fmla="*/ 1253480 h 7030167"/>
              <a:gd name="connsiteX54" fmla="*/ 5355771 w 5604064"/>
              <a:gd name="connsiteY54" fmla="*/ 1369595 h 7030167"/>
              <a:gd name="connsiteX55" fmla="*/ 5196114 w 5604064"/>
              <a:gd name="connsiteY55" fmla="*/ 1137366 h 7030167"/>
              <a:gd name="connsiteX56" fmla="*/ 5065486 w 5604064"/>
              <a:gd name="connsiteY56" fmla="*/ 1137366 h 7030167"/>
              <a:gd name="connsiteX57" fmla="*/ 4934857 w 5604064"/>
              <a:gd name="connsiteY57" fmla="*/ 1224452 h 7030167"/>
              <a:gd name="connsiteX58" fmla="*/ 4847771 w 5604064"/>
              <a:gd name="connsiteY58" fmla="*/ 1137366 h 7030167"/>
              <a:gd name="connsiteX59" fmla="*/ 4760686 w 5604064"/>
              <a:gd name="connsiteY59" fmla="*/ 1151880 h 7030167"/>
              <a:gd name="connsiteX60" fmla="*/ 4746171 w 5604064"/>
              <a:gd name="connsiteY60" fmla="*/ 1238966 h 7030167"/>
              <a:gd name="connsiteX61" fmla="*/ 4804228 w 5604064"/>
              <a:gd name="connsiteY61" fmla="*/ 1311538 h 7030167"/>
              <a:gd name="connsiteX62" fmla="*/ 4746171 w 5604064"/>
              <a:gd name="connsiteY62" fmla="*/ 1485709 h 7030167"/>
              <a:gd name="connsiteX63" fmla="*/ 4542971 w 5604064"/>
              <a:gd name="connsiteY63" fmla="*/ 1543766 h 7030167"/>
              <a:gd name="connsiteX64" fmla="*/ 4513943 w 5604064"/>
              <a:gd name="connsiteY64" fmla="*/ 1630852 h 7030167"/>
              <a:gd name="connsiteX65" fmla="*/ 4325257 w 5604064"/>
              <a:gd name="connsiteY65" fmla="*/ 1819538 h 7030167"/>
              <a:gd name="connsiteX66" fmla="*/ 4209143 w 5604064"/>
              <a:gd name="connsiteY66" fmla="*/ 1848566 h 7030167"/>
              <a:gd name="connsiteX67" fmla="*/ 4180114 w 5604064"/>
              <a:gd name="connsiteY67" fmla="*/ 1746966 h 7030167"/>
              <a:gd name="connsiteX68" fmla="*/ 4122057 w 5604064"/>
              <a:gd name="connsiteY68" fmla="*/ 1746966 h 7030167"/>
              <a:gd name="connsiteX69" fmla="*/ 4005943 w 5604064"/>
              <a:gd name="connsiteY69" fmla="*/ 1775995 h 7030167"/>
              <a:gd name="connsiteX70" fmla="*/ 3991428 w 5604064"/>
              <a:gd name="connsiteY70" fmla="*/ 1892109 h 7030167"/>
              <a:gd name="connsiteX71" fmla="*/ 3991428 w 5604064"/>
              <a:gd name="connsiteY71" fmla="*/ 1993709 h 7030167"/>
              <a:gd name="connsiteX72" fmla="*/ 4064000 w 5604064"/>
              <a:gd name="connsiteY72" fmla="*/ 2037252 h 7030167"/>
              <a:gd name="connsiteX73" fmla="*/ 3686628 w 5604064"/>
              <a:gd name="connsiteY73" fmla="*/ 2356566 h 7030167"/>
              <a:gd name="connsiteX74" fmla="*/ 3744686 w 5604064"/>
              <a:gd name="connsiteY74" fmla="*/ 2487195 h 7030167"/>
              <a:gd name="connsiteX75" fmla="*/ 3773714 w 5604064"/>
              <a:gd name="connsiteY75" fmla="*/ 2850052 h 7030167"/>
              <a:gd name="connsiteX76" fmla="*/ 3933371 w 5604064"/>
              <a:gd name="connsiteY76" fmla="*/ 3198395 h 7030167"/>
              <a:gd name="connsiteX77" fmla="*/ 4209143 w 5604064"/>
              <a:gd name="connsiteY77" fmla="*/ 3299995 h 7030167"/>
              <a:gd name="connsiteX78" fmla="*/ 4441371 w 5604064"/>
              <a:gd name="connsiteY78" fmla="*/ 2980680 h 7030167"/>
              <a:gd name="connsiteX79" fmla="*/ 4659086 w 5604064"/>
              <a:gd name="connsiteY79" fmla="*/ 2806509 h 7030167"/>
              <a:gd name="connsiteX80" fmla="*/ 4833257 w 5604064"/>
              <a:gd name="connsiteY80" fmla="*/ 2690395 h 7030167"/>
              <a:gd name="connsiteX81" fmla="*/ 4949371 w 5604064"/>
              <a:gd name="connsiteY81" fmla="*/ 2429138 h 7030167"/>
              <a:gd name="connsiteX82" fmla="*/ 5123543 w 5604064"/>
              <a:gd name="connsiteY82" fmla="*/ 2429138 h 7030167"/>
              <a:gd name="connsiteX83" fmla="*/ 5196114 w 5604064"/>
              <a:gd name="connsiteY83" fmla="*/ 2371080 h 7030167"/>
              <a:gd name="connsiteX84" fmla="*/ 5312228 w 5604064"/>
              <a:gd name="connsiteY84" fmla="*/ 2501709 h 7030167"/>
              <a:gd name="connsiteX85" fmla="*/ 5239657 w 5604064"/>
              <a:gd name="connsiteY85" fmla="*/ 2632338 h 7030167"/>
              <a:gd name="connsiteX86" fmla="*/ 5225143 w 5604064"/>
              <a:gd name="connsiteY86" fmla="*/ 2748452 h 7030167"/>
              <a:gd name="connsiteX87" fmla="*/ 5007428 w 5604064"/>
              <a:gd name="connsiteY87" fmla="*/ 2777480 h 7030167"/>
              <a:gd name="connsiteX88" fmla="*/ 4905828 w 5604064"/>
              <a:gd name="connsiteY88" fmla="*/ 2777480 h 7030167"/>
              <a:gd name="connsiteX89" fmla="*/ 4905828 w 5604064"/>
              <a:gd name="connsiteY89" fmla="*/ 2951652 h 7030167"/>
              <a:gd name="connsiteX90" fmla="*/ 4818743 w 5604064"/>
              <a:gd name="connsiteY90" fmla="*/ 3024223 h 7030167"/>
              <a:gd name="connsiteX91" fmla="*/ 4659086 w 5604064"/>
              <a:gd name="connsiteY91" fmla="*/ 3024223 h 7030167"/>
              <a:gd name="connsiteX92" fmla="*/ 4688114 w 5604064"/>
              <a:gd name="connsiteY92" fmla="*/ 3183880 h 7030167"/>
              <a:gd name="connsiteX93" fmla="*/ 4818743 w 5604064"/>
              <a:gd name="connsiteY93" fmla="*/ 3299995 h 7030167"/>
              <a:gd name="connsiteX94" fmla="*/ 5021943 w 5604064"/>
              <a:gd name="connsiteY94" fmla="*/ 3329023 h 7030167"/>
              <a:gd name="connsiteX95" fmla="*/ 5080000 w 5604064"/>
              <a:gd name="connsiteY95" fmla="*/ 3416109 h 7030167"/>
              <a:gd name="connsiteX96" fmla="*/ 4688114 w 5604064"/>
              <a:gd name="connsiteY96" fmla="*/ 3633823 h 7030167"/>
              <a:gd name="connsiteX97" fmla="*/ 4470400 w 5604064"/>
              <a:gd name="connsiteY97" fmla="*/ 3677366 h 7030167"/>
              <a:gd name="connsiteX98" fmla="*/ 4310743 w 5604064"/>
              <a:gd name="connsiteY98" fmla="*/ 3532223 h 7030167"/>
              <a:gd name="connsiteX99" fmla="*/ 4122057 w 5604064"/>
              <a:gd name="connsiteY99" fmla="*/ 3546738 h 7030167"/>
              <a:gd name="connsiteX100" fmla="*/ 3991428 w 5604064"/>
              <a:gd name="connsiteY100" fmla="*/ 3720909 h 7030167"/>
              <a:gd name="connsiteX101" fmla="*/ 3875314 w 5604064"/>
              <a:gd name="connsiteY101" fmla="*/ 3662852 h 7030167"/>
              <a:gd name="connsiteX102" fmla="*/ 3904343 w 5604064"/>
              <a:gd name="connsiteY102" fmla="*/ 3517709 h 7030167"/>
              <a:gd name="connsiteX103" fmla="*/ 4005943 w 5604064"/>
              <a:gd name="connsiteY103" fmla="*/ 3503195 h 7030167"/>
              <a:gd name="connsiteX104" fmla="*/ 4020457 w 5604064"/>
              <a:gd name="connsiteY104" fmla="*/ 3401595 h 7030167"/>
              <a:gd name="connsiteX105" fmla="*/ 3788228 w 5604064"/>
              <a:gd name="connsiteY105" fmla="*/ 3299995 h 7030167"/>
              <a:gd name="connsiteX106" fmla="*/ 3672114 w 5604064"/>
              <a:gd name="connsiteY106" fmla="*/ 2951652 h 7030167"/>
              <a:gd name="connsiteX107" fmla="*/ 3701143 w 5604064"/>
              <a:gd name="connsiteY107" fmla="*/ 2893595 h 7030167"/>
              <a:gd name="connsiteX108" fmla="*/ 3628571 w 5604064"/>
              <a:gd name="connsiteY108" fmla="*/ 2791995 h 7030167"/>
              <a:gd name="connsiteX109" fmla="*/ 3556000 w 5604064"/>
              <a:gd name="connsiteY109" fmla="*/ 2603309 h 7030167"/>
              <a:gd name="connsiteX110" fmla="*/ 3410857 w 5604064"/>
              <a:gd name="connsiteY110" fmla="*/ 2661366 h 7030167"/>
              <a:gd name="connsiteX111" fmla="*/ 3077028 w 5604064"/>
              <a:gd name="connsiteY111" fmla="*/ 2806509 h 7030167"/>
              <a:gd name="connsiteX112" fmla="*/ 2873828 w 5604064"/>
              <a:gd name="connsiteY112" fmla="*/ 2835538 h 7030167"/>
              <a:gd name="connsiteX113" fmla="*/ 2394857 w 5604064"/>
              <a:gd name="connsiteY113" fmla="*/ 3154852 h 7030167"/>
              <a:gd name="connsiteX114" fmla="*/ 2220686 w 5604064"/>
              <a:gd name="connsiteY114" fmla="*/ 3154852 h 7030167"/>
              <a:gd name="connsiteX115" fmla="*/ 1988457 w 5604064"/>
              <a:gd name="connsiteY115" fmla="*/ 3227423 h 7030167"/>
              <a:gd name="connsiteX116" fmla="*/ 1756228 w 5604064"/>
              <a:gd name="connsiteY116" fmla="*/ 3445138 h 7030167"/>
              <a:gd name="connsiteX117" fmla="*/ 1654628 w 5604064"/>
              <a:gd name="connsiteY117" fmla="*/ 3590280 h 7030167"/>
              <a:gd name="connsiteX118" fmla="*/ 1712686 w 5604064"/>
              <a:gd name="connsiteY118" fmla="*/ 3778966 h 7030167"/>
              <a:gd name="connsiteX119" fmla="*/ 1785257 w 5604064"/>
              <a:gd name="connsiteY119" fmla="*/ 3953138 h 7030167"/>
              <a:gd name="connsiteX120" fmla="*/ 2032000 w 5604064"/>
              <a:gd name="connsiteY120" fmla="*/ 4257938 h 7030167"/>
              <a:gd name="connsiteX121" fmla="*/ 1930400 w 5604064"/>
              <a:gd name="connsiteY121" fmla="*/ 4504681 h 7030167"/>
              <a:gd name="connsiteX122" fmla="*/ 1828800 w 5604064"/>
              <a:gd name="connsiteY122" fmla="*/ 4853023 h 7030167"/>
              <a:gd name="connsiteX123" fmla="*/ 1625600 w 5604064"/>
              <a:gd name="connsiteY123" fmla="*/ 4940109 h 7030167"/>
              <a:gd name="connsiteX124" fmla="*/ 1364342 w 5604064"/>
              <a:gd name="connsiteY124" fmla="*/ 4867537 h 7030167"/>
              <a:gd name="connsiteX125" fmla="*/ 1262743 w 5604064"/>
              <a:gd name="connsiteY125" fmla="*/ 5070737 h 7030167"/>
              <a:gd name="connsiteX126" fmla="*/ 1335313 w 5604064"/>
              <a:gd name="connsiteY126" fmla="*/ 5331995 h 7030167"/>
              <a:gd name="connsiteX127" fmla="*/ 1146629 w 5604064"/>
              <a:gd name="connsiteY127" fmla="*/ 5622280 h 7030167"/>
              <a:gd name="connsiteX128" fmla="*/ 943428 w 5604064"/>
              <a:gd name="connsiteY128" fmla="*/ 5665823 h 7030167"/>
              <a:gd name="connsiteX129" fmla="*/ 783772 w 5604064"/>
              <a:gd name="connsiteY129" fmla="*/ 5970623 h 7030167"/>
              <a:gd name="connsiteX130" fmla="*/ 943429 w 5604064"/>
              <a:gd name="connsiteY130" fmla="*/ 6318966 h 7030167"/>
              <a:gd name="connsiteX131" fmla="*/ 841828 w 5604064"/>
              <a:gd name="connsiteY131" fmla="*/ 6667309 h 7030167"/>
              <a:gd name="connsiteX132" fmla="*/ 754742 w 5604064"/>
              <a:gd name="connsiteY132" fmla="*/ 7030167 h 7030167"/>
              <a:gd name="connsiteX0" fmla="*/ 0 w 5604064"/>
              <a:gd name="connsiteY0" fmla="*/ 6580223 h 7030167"/>
              <a:gd name="connsiteX1" fmla="*/ 101600 w 5604064"/>
              <a:gd name="connsiteY1" fmla="*/ 6435080 h 7030167"/>
              <a:gd name="connsiteX2" fmla="*/ 43543 w 5604064"/>
              <a:gd name="connsiteY2" fmla="*/ 6362509 h 7030167"/>
              <a:gd name="connsiteX3" fmla="*/ 188686 w 5604064"/>
              <a:gd name="connsiteY3" fmla="*/ 6231880 h 7030167"/>
              <a:gd name="connsiteX4" fmla="*/ 696686 w 5604064"/>
              <a:gd name="connsiteY4" fmla="*/ 6260909 h 7030167"/>
              <a:gd name="connsiteX5" fmla="*/ 682171 w 5604064"/>
              <a:gd name="connsiteY5" fmla="*/ 6246395 h 7030167"/>
              <a:gd name="connsiteX6" fmla="*/ 682171 w 5604064"/>
              <a:gd name="connsiteY6" fmla="*/ 5956109 h 7030167"/>
              <a:gd name="connsiteX7" fmla="*/ 769257 w 5604064"/>
              <a:gd name="connsiteY7" fmla="*/ 5665823 h 7030167"/>
              <a:gd name="connsiteX8" fmla="*/ 1016000 w 5604064"/>
              <a:gd name="connsiteY8" fmla="*/ 5578738 h 7030167"/>
              <a:gd name="connsiteX9" fmla="*/ 1248228 w 5604064"/>
              <a:gd name="connsiteY9" fmla="*/ 5346509 h 7030167"/>
              <a:gd name="connsiteX10" fmla="*/ 1190171 w 5604064"/>
              <a:gd name="connsiteY10" fmla="*/ 5128795 h 7030167"/>
              <a:gd name="connsiteX11" fmla="*/ 1233714 w 5604064"/>
              <a:gd name="connsiteY11" fmla="*/ 4896566 h 7030167"/>
              <a:gd name="connsiteX12" fmla="*/ 1480457 w 5604064"/>
              <a:gd name="connsiteY12" fmla="*/ 4809480 h 7030167"/>
              <a:gd name="connsiteX13" fmla="*/ 1640114 w 5604064"/>
              <a:gd name="connsiteY13" fmla="*/ 4896566 h 7030167"/>
              <a:gd name="connsiteX14" fmla="*/ 1669143 w 5604064"/>
              <a:gd name="connsiteY14" fmla="*/ 4896566 h 7030167"/>
              <a:gd name="connsiteX15" fmla="*/ 1814286 w 5604064"/>
              <a:gd name="connsiteY15" fmla="*/ 4664338 h 7030167"/>
              <a:gd name="connsiteX16" fmla="*/ 1915886 w 5604064"/>
              <a:gd name="connsiteY16" fmla="*/ 4257938 h 7030167"/>
              <a:gd name="connsiteX17" fmla="*/ 1770743 w 5604064"/>
              <a:gd name="connsiteY17" fmla="*/ 4243423 h 7030167"/>
              <a:gd name="connsiteX18" fmla="*/ 1582057 w 5604064"/>
              <a:gd name="connsiteY18" fmla="*/ 3996680 h 7030167"/>
              <a:gd name="connsiteX19" fmla="*/ 1349828 w 5604064"/>
              <a:gd name="connsiteY19" fmla="*/ 4011195 h 7030167"/>
              <a:gd name="connsiteX20" fmla="*/ 1175657 w 5604064"/>
              <a:gd name="connsiteY20" fmla="*/ 4011195 h 7030167"/>
              <a:gd name="connsiteX21" fmla="*/ 1103086 w 5604064"/>
              <a:gd name="connsiteY21" fmla="*/ 3735423 h 7030167"/>
              <a:gd name="connsiteX22" fmla="*/ 1407886 w 5604064"/>
              <a:gd name="connsiteY22" fmla="*/ 3372566 h 7030167"/>
              <a:gd name="connsiteX23" fmla="*/ 1553028 w 5604064"/>
              <a:gd name="connsiteY23" fmla="*/ 3111309 h 7030167"/>
              <a:gd name="connsiteX24" fmla="*/ 1422400 w 5604064"/>
              <a:gd name="connsiteY24" fmla="*/ 2893595 h 7030167"/>
              <a:gd name="connsiteX25" fmla="*/ 1364343 w 5604064"/>
              <a:gd name="connsiteY25" fmla="*/ 2661366 h 7030167"/>
              <a:gd name="connsiteX26" fmla="*/ 1436914 w 5604064"/>
              <a:gd name="connsiteY26" fmla="*/ 2501709 h 7030167"/>
              <a:gd name="connsiteX27" fmla="*/ 1378857 w 5604064"/>
              <a:gd name="connsiteY27" fmla="*/ 2211423 h 7030167"/>
              <a:gd name="connsiteX28" fmla="*/ 1828800 w 5604064"/>
              <a:gd name="connsiteY28" fmla="*/ 1746966 h 7030167"/>
              <a:gd name="connsiteX29" fmla="*/ 2017486 w 5604064"/>
              <a:gd name="connsiteY29" fmla="*/ 1790509 h 7030167"/>
              <a:gd name="connsiteX30" fmla="*/ 2061028 w 5604064"/>
              <a:gd name="connsiteY30" fmla="*/ 1645366 h 7030167"/>
              <a:gd name="connsiteX31" fmla="*/ 2206171 w 5604064"/>
              <a:gd name="connsiteY31" fmla="*/ 1442166 h 7030167"/>
              <a:gd name="connsiteX32" fmla="*/ 2351314 w 5604064"/>
              <a:gd name="connsiteY32" fmla="*/ 1398623 h 7030167"/>
              <a:gd name="connsiteX33" fmla="*/ 2888343 w 5604064"/>
              <a:gd name="connsiteY33" fmla="*/ 977709 h 7030167"/>
              <a:gd name="connsiteX34" fmla="*/ 3222171 w 5604064"/>
              <a:gd name="connsiteY34" fmla="*/ 905138 h 7030167"/>
              <a:gd name="connsiteX35" fmla="*/ 3367314 w 5604064"/>
              <a:gd name="connsiteY35" fmla="*/ 716452 h 7030167"/>
              <a:gd name="connsiteX36" fmla="*/ 3396343 w 5604064"/>
              <a:gd name="connsiteY36" fmla="*/ 498738 h 7030167"/>
              <a:gd name="connsiteX37" fmla="*/ 3410857 w 5604064"/>
              <a:gd name="connsiteY37" fmla="*/ 353595 h 7030167"/>
              <a:gd name="connsiteX38" fmla="*/ 3643086 w 5604064"/>
              <a:gd name="connsiteY38" fmla="*/ 368109 h 7030167"/>
              <a:gd name="connsiteX39" fmla="*/ 3875314 w 5604064"/>
              <a:gd name="connsiteY39" fmla="*/ 251995 h 7030167"/>
              <a:gd name="connsiteX40" fmla="*/ 4209143 w 5604064"/>
              <a:gd name="connsiteY40" fmla="*/ 164909 h 7030167"/>
              <a:gd name="connsiteX41" fmla="*/ 4238171 w 5604064"/>
              <a:gd name="connsiteY41" fmla="*/ 368109 h 7030167"/>
              <a:gd name="connsiteX42" fmla="*/ 4513943 w 5604064"/>
              <a:gd name="connsiteY42" fmla="*/ 368109 h 7030167"/>
              <a:gd name="connsiteX43" fmla="*/ 4615543 w 5604064"/>
              <a:gd name="connsiteY43" fmla="*/ 397138 h 7030167"/>
              <a:gd name="connsiteX44" fmla="*/ 4659086 w 5604064"/>
              <a:gd name="connsiteY44" fmla="*/ 455195 h 7030167"/>
              <a:gd name="connsiteX45" fmla="*/ 4818743 w 5604064"/>
              <a:gd name="connsiteY45" fmla="*/ 440680 h 7030167"/>
              <a:gd name="connsiteX46" fmla="*/ 4934857 w 5604064"/>
              <a:gd name="connsiteY46" fmla="*/ 556795 h 7030167"/>
              <a:gd name="connsiteX47" fmla="*/ 5123543 w 5604064"/>
              <a:gd name="connsiteY47" fmla="*/ 600338 h 7030167"/>
              <a:gd name="connsiteX48" fmla="*/ 5239657 w 5604064"/>
              <a:gd name="connsiteY48" fmla="*/ 106852 h 7030167"/>
              <a:gd name="connsiteX49" fmla="*/ 5544457 w 5604064"/>
              <a:gd name="connsiteY49" fmla="*/ 19766 h 7030167"/>
              <a:gd name="connsiteX50" fmla="*/ 5515428 w 5604064"/>
              <a:gd name="connsiteY50" fmla="*/ 382623 h 7030167"/>
              <a:gd name="connsiteX51" fmla="*/ 5602514 w 5604064"/>
              <a:gd name="connsiteY51" fmla="*/ 440680 h 7030167"/>
              <a:gd name="connsiteX52" fmla="*/ 5428343 w 5604064"/>
              <a:gd name="connsiteY52" fmla="*/ 643880 h 7030167"/>
              <a:gd name="connsiteX53" fmla="*/ 5399314 w 5604064"/>
              <a:gd name="connsiteY53" fmla="*/ 1253480 h 7030167"/>
              <a:gd name="connsiteX54" fmla="*/ 5355771 w 5604064"/>
              <a:gd name="connsiteY54" fmla="*/ 1369595 h 7030167"/>
              <a:gd name="connsiteX55" fmla="*/ 5196114 w 5604064"/>
              <a:gd name="connsiteY55" fmla="*/ 1137366 h 7030167"/>
              <a:gd name="connsiteX56" fmla="*/ 5065486 w 5604064"/>
              <a:gd name="connsiteY56" fmla="*/ 1137366 h 7030167"/>
              <a:gd name="connsiteX57" fmla="*/ 4934857 w 5604064"/>
              <a:gd name="connsiteY57" fmla="*/ 1224452 h 7030167"/>
              <a:gd name="connsiteX58" fmla="*/ 4847771 w 5604064"/>
              <a:gd name="connsiteY58" fmla="*/ 1137366 h 7030167"/>
              <a:gd name="connsiteX59" fmla="*/ 4760686 w 5604064"/>
              <a:gd name="connsiteY59" fmla="*/ 1151880 h 7030167"/>
              <a:gd name="connsiteX60" fmla="*/ 4746171 w 5604064"/>
              <a:gd name="connsiteY60" fmla="*/ 1238966 h 7030167"/>
              <a:gd name="connsiteX61" fmla="*/ 4804228 w 5604064"/>
              <a:gd name="connsiteY61" fmla="*/ 1311538 h 7030167"/>
              <a:gd name="connsiteX62" fmla="*/ 4746171 w 5604064"/>
              <a:gd name="connsiteY62" fmla="*/ 1485709 h 7030167"/>
              <a:gd name="connsiteX63" fmla="*/ 4542971 w 5604064"/>
              <a:gd name="connsiteY63" fmla="*/ 1543766 h 7030167"/>
              <a:gd name="connsiteX64" fmla="*/ 4513943 w 5604064"/>
              <a:gd name="connsiteY64" fmla="*/ 1630852 h 7030167"/>
              <a:gd name="connsiteX65" fmla="*/ 4325257 w 5604064"/>
              <a:gd name="connsiteY65" fmla="*/ 1819538 h 7030167"/>
              <a:gd name="connsiteX66" fmla="*/ 4209143 w 5604064"/>
              <a:gd name="connsiteY66" fmla="*/ 1848566 h 7030167"/>
              <a:gd name="connsiteX67" fmla="*/ 4180114 w 5604064"/>
              <a:gd name="connsiteY67" fmla="*/ 1746966 h 7030167"/>
              <a:gd name="connsiteX68" fmla="*/ 4122057 w 5604064"/>
              <a:gd name="connsiteY68" fmla="*/ 1746966 h 7030167"/>
              <a:gd name="connsiteX69" fmla="*/ 4005943 w 5604064"/>
              <a:gd name="connsiteY69" fmla="*/ 1775995 h 7030167"/>
              <a:gd name="connsiteX70" fmla="*/ 3991428 w 5604064"/>
              <a:gd name="connsiteY70" fmla="*/ 1892109 h 7030167"/>
              <a:gd name="connsiteX71" fmla="*/ 3991428 w 5604064"/>
              <a:gd name="connsiteY71" fmla="*/ 1993709 h 7030167"/>
              <a:gd name="connsiteX72" fmla="*/ 4064000 w 5604064"/>
              <a:gd name="connsiteY72" fmla="*/ 2037252 h 7030167"/>
              <a:gd name="connsiteX73" fmla="*/ 3686628 w 5604064"/>
              <a:gd name="connsiteY73" fmla="*/ 2356566 h 7030167"/>
              <a:gd name="connsiteX74" fmla="*/ 3744686 w 5604064"/>
              <a:gd name="connsiteY74" fmla="*/ 2487195 h 7030167"/>
              <a:gd name="connsiteX75" fmla="*/ 3773714 w 5604064"/>
              <a:gd name="connsiteY75" fmla="*/ 2850052 h 7030167"/>
              <a:gd name="connsiteX76" fmla="*/ 3933371 w 5604064"/>
              <a:gd name="connsiteY76" fmla="*/ 3198395 h 7030167"/>
              <a:gd name="connsiteX77" fmla="*/ 4209143 w 5604064"/>
              <a:gd name="connsiteY77" fmla="*/ 3299995 h 7030167"/>
              <a:gd name="connsiteX78" fmla="*/ 4441371 w 5604064"/>
              <a:gd name="connsiteY78" fmla="*/ 2980680 h 7030167"/>
              <a:gd name="connsiteX79" fmla="*/ 4659086 w 5604064"/>
              <a:gd name="connsiteY79" fmla="*/ 2806509 h 7030167"/>
              <a:gd name="connsiteX80" fmla="*/ 4833257 w 5604064"/>
              <a:gd name="connsiteY80" fmla="*/ 2690395 h 7030167"/>
              <a:gd name="connsiteX81" fmla="*/ 4949371 w 5604064"/>
              <a:gd name="connsiteY81" fmla="*/ 2429138 h 7030167"/>
              <a:gd name="connsiteX82" fmla="*/ 5123543 w 5604064"/>
              <a:gd name="connsiteY82" fmla="*/ 2429138 h 7030167"/>
              <a:gd name="connsiteX83" fmla="*/ 5196114 w 5604064"/>
              <a:gd name="connsiteY83" fmla="*/ 2371080 h 7030167"/>
              <a:gd name="connsiteX84" fmla="*/ 5312228 w 5604064"/>
              <a:gd name="connsiteY84" fmla="*/ 2501709 h 7030167"/>
              <a:gd name="connsiteX85" fmla="*/ 5239657 w 5604064"/>
              <a:gd name="connsiteY85" fmla="*/ 2632338 h 7030167"/>
              <a:gd name="connsiteX86" fmla="*/ 5225143 w 5604064"/>
              <a:gd name="connsiteY86" fmla="*/ 2748452 h 7030167"/>
              <a:gd name="connsiteX87" fmla="*/ 5007428 w 5604064"/>
              <a:gd name="connsiteY87" fmla="*/ 2777480 h 7030167"/>
              <a:gd name="connsiteX88" fmla="*/ 4905828 w 5604064"/>
              <a:gd name="connsiteY88" fmla="*/ 2777480 h 7030167"/>
              <a:gd name="connsiteX89" fmla="*/ 4905828 w 5604064"/>
              <a:gd name="connsiteY89" fmla="*/ 2951652 h 7030167"/>
              <a:gd name="connsiteX90" fmla="*/ 4818743 w 5604064"/>
              <a:gd name="connsiteY90" fmla="*/ 3024223 h 7030167"/>
              <a:gd name="connsiteX91" fmla="*/ 4659086 w 5604064"/>
              <a:gd name="connsiteY91" fmla="*/ 3024223 h 7030167"/>
              <a:gd name="connsiteX92" fmla="*/ 4688114 w 5604064"/>
              <a:gd name="connsiteY92" fmla="*/ 3183880 h 7030167"/>
              <a:gd name="connsiteX93" fmla="*/ 4818743 w 5604064"/>
              <a:gd name="connsiteY93" fmla="*/ 3299995 h 7030167"/>
              <a:gd name="connsiteX94" fmla="*/ 5021943 w 5604064"/>
              <a:gd name="connsiteY94" fmla="*/ 3329023 h 7030167"/>
              <a:gd name="connsiteX95" fmla="*/ 5080000 w 5604064"/>
              <a:gd name="connsiteY95" fmla="*/ 3416109 h 7030167"/>
              <a:gd name="connsiteX96" fmla="*/ 4688114 w 5604064"/>
              <a:gd name="connsiteY96" fmla="*/ 3633823 h 7030167"/>
              <a:gd name="connsiteX97" fmla="*/ 4470400 w 5604064"/>
              <a:gd name="connsiteY97" fmla="*/ 3677366 h 7030167"/>
              <a:gd name="connsiteX98" fmla="*/ 4310743 w 5604064"/>
              <a:gd name="connsiteY98" fmla="*/ 3532223 h 7030167"/>
              <a:gd name="connsiteX99" fmla="*/ 4122057 w 5604064"/>
              <a:gd name="connsiteY99" fmla="*/ 3546738 h 7030167"/>
              <a:gd name="connsiteX100" fmla="*/ 3991428 w 5604064"/>
              <a:gd name="connsiteY100" fmla="*/ 3720909 h 7030167"/>
              <a:gd name="connsiteX101" fmla="*/ 3875314 w 5604064"/>
              <a:gd name="connsiteY101" fmla="*/ 3662852 h 7030167"/>
              <a:gd name="connsiteX102" fmla="*/ 3904343 w 5604064"/>
              <a:gd name="connsiteY102" fmla="*/ 3517709 h 7030167"/>
              <a:gd name="connsiteX103" fmla="*/ 4005943 w 5604064"/>
              <a:gd name="connsiteY103" fmla="*/ 3503195 h 7030167"/>
              <a:gd name="connsiteX104" fmla="*/ 4020457 w 5604064"/>
              <a:gd name="connsiteY104" fmla="*/ 3401595 h 7030167"/>
              <a:gd name="connsiteX105" fmla="*/ 3788228 w 5604064"/>
              <a:gd name="connsiteY105" fmla="*/ 3299995 h 7030167"/>
              <a:gd name="connsiteX106" fmla="*/ 3672114 w 5604064"/>
              <a:gd name="connsiteY106" fmla="*/ 2951652 h 7030167"/>
              <a:gd name="connsiteX107" fmla="*/ 3701143 w 5604064"/>
              <a:gd name="connsiteY107" fmla="*/ 2893595 h 7030167"/>
              <a:gd name="connsiteX108" fmla="*/ 3628571 w 5604064"/>
              <a:gd name="connsiteY108" fmla="*/ 2791995 h 7030167"/>
              <a:gd name="connsiteX109" fmla="*/ 3556000 w 5604064"/>
              <a:gd name="connsiteY109" fmla="*/ 2603309 h 7030167"/>
              <a:gd name="connsiteX110" fmla="*/ 3410857 w 5604064"/>
              <a:gd name="connsiteY110" fmla="*/ 2661366 h 7030167"/>
              <a:gd name="connsiteX111" fmla="*/ 3077028 w 5604064"/>
              <a:gd name="connsiteY111" fmla="*/ 2806509 h 7030167"/>
              <a:gd name="connsiteX112" fmla="*/ 2873828 w 5604064"/>
              <a:gd name="connsiteY112" fmla="*/ 2835538 h 7030167"/>
              <a:gd name="connsiteX113" fmla="*/ 2394857 w 5604064"/>
              <a:gd name="connsiteY113" fmla="*/ 3154852 h 7030167"/>
              <a:gd name="connsiteX114" fmla="*/ 2220686 w 5604064"/>
              <a:gd name="connsiteY114" fmla="*/ 3154852 h 7030167"/>
              <a:gd name="connsiteX115" fmla="*/ 1988457 w 5604064"/>
              <a:gd name="connsiteY115" fmla="*/ 3227423 h 7030167"/>
              <a:gd name="connsiteX116" fmla="*/ 1756228 w 5604064"/>
              <a:gd name="connsiteY116" fmla="*/ 3445138 h 7030167"/>
              <a:gd name="connsiteX117" fmla="*/ 1654628 w 5604064"/>
              <a:gd name="connsiteY117" fmla="*/ 3590280 h 7030167"/>
              <a:gd name="connsiteX118" fmla="*/ 1712686 w 5604064"/>
              <a:gd name="connsiteY118" fmla="*/ 3778966 h 7030167"/>
              <a:gd name="connsiteX119" fmla="*/ 1785257 w 5604064"/>
              <a:gd name="connsiteY119" fmla="*/ 3953138 h 7030167"/>
              <a:gd name="connsiteX120" fmla="*/ 2032000 w 5604064"/>
              <a:gd name="connsiteY120" fmla="*/ 4257938 h 7030167"/>
              <a:gd name="connsiteX121" fmla="*/ 1930400 w 5604064"/>
              <a:gd name="connsiteY121" fmla="*/ 4504681 h 7030167"/>
              <a:gd name="connsiteX122" fmla="*/ 1828800 w 5604064"/>
              <a:gd name="connsiteY122" fmla="*/ 4853023 h 7030167"/>
              <a:gd name="connsiteX123" fmla="*/ 1625600 w 5604064"/>
              <a:gd name="connsiteY123" fmla="*/ 4940109 h 7030167"/>
              <a:gd name="connsiteX124" fmla="*/ 1364342 w 5604064"/>
              <a:gd name="connsiteY124" fmla="*/ 4867537 h 7030167"/>
              <a:gd name="connsiteX125" fmla="*/ 1262743 w 5604064"/>
              <a:gd name="connsiteY125" fmla="*/ 5070737 h 7030167"/>
              <a:gd name="connsiteX126" fmla="*/ 1335313 w 5604064"/>
              <a:gd name="connsiteY126" fmla="*/ 5331995 h 7030167"/>
              <a:gd name="connsiteX127" fmla="*/ 1146629 w 5604064"/>
              <a:gd name="connsiteY127" fmla="*/ 5622280 h 7030167"/>
              <a:gd name="connsiteX128" fmla="*/ 943428 w 5604064"/>
              <a:gd name="connsiteY128" fmla="*/ 5665823 h 7030167"/>
              <a:gd name="connsiteX129" fmla="*/ 783772 w 5604064"/>
              <a:gd name="connsiteY129" fmla="*/ 5970623 h 7030167"/>
              <a:gd name="connsiteX130" fmla="*/ 943429 w 5604064"/>
              <a:gd name="connsiteY130" fmla="*/ 6318966 h 7030167"/>
              <a:gd name="connsiteX131" fmla="*/ 841828 w 5604064"/>
              <a:gd name="connsiteY131" fmla="*/ 6667309 h 7030167"/>
              <a:gd name="connsiteX132" fmla="*/ 754742 w 5604064"/>
              <a:gd name="connsiteY132" fmla="*/ 7030167 h 7030167"/>
              <a:gd name="connsiteX0" fmla="*/ 0 w 5604064"/>
              <a:gd name="connsiteY0" fmla="*/ 6580223 h 7030167"/>
              <a:gd name="connsiteX1" fmla="*/ 101600 w 5604064"/>
              <a:gd name="connsiteY1" fmla="*/ 6435080 h 7030167"/>
              <a:gd name="connsiteX2" fmla="*/ 43543 w 5604064"/>
              <a:gd name="connsiteY2" fmla="*/ 6362509 h 7030167"/>
              <a:gd name="connsiteX3" fmla="*/ 188686 w 5604064"/>
              <a:gd name="connsiteY3" fmla="*/ 6231880 h 7030167"/>
              <a:gd name="connsiteX4" fmla="*/ 696686 w 5604064"/>
              <a:gd name="connsiteY4" fmla="*/ 6260909 h 7030167"/>
              <a:gd name="connsiteX5" fmla="*/ 682171 w 5604064"/>
              <a:gd name="connsiteY5" fmla="*/ 6246395 h 7030167"/>
              <a:gd name="connsiteX6" fmla="*/ 682171 w 5604064"/>
              <a:gd name="connsiteY6" fmla="*/ 5956109 h 7030167"/>
              <a:gd name="connsiteX7" fmla="*/ 769257 w 5604064"/>
              <a:gd name="connsiteY7" fmla="*/ 5665823 h 7030167"/>
              <a:gd name="connsiteX8" fmla="*/ 1016000 w 5604064"/>
              <a:gd name="connsiteY8" fmla="*/ 5578738 h 7030167"/>
              <a:gd name="connsiteX9" fmla="*/ 1248228 w 5604064"/>
              <a:gd name="connsiteY9" fmla="*/ 5346509 h 7030167"/>
              <a:gd name="connsiteX10" fmla="*/ 1190171 w 5604064"/>
              <a:gd name="connsiteY10" fmla="*/ 5128795 h 7030167"/>
              <a:gd name="connsiteX11" fmla="*/ 1233714 w 5604064"/>
              <a:gd name="connsiteY11" fmla="*/ 4896566 h 7030167"/>
              <a:gd name="connsiteX12" fmla="*/ 1480457 w 5604064"/>
              <a:gd name="connsiteY12" fmla="*/ 4809480 h 7030167"/>
              <a:gd name="connsiteX13" fmla="*/ 1640114 w 5604064"/>
              <a:gd name="connsiteY13" fmla="*/ 4896566 h 7030167"/>
              <a:gd name="connsiteX14" fmla="*/ 1669143 w 5604064"/>
              <a:gd name="connsiteY14" fmla="*/ 4896566 h 7030167"/>
              <a:gd name="connsiteX15" fmla="*/ 1814286 w 5604064"/>
              <a:gd name="connsiteY15" fmla="*/ 4664338 h 7030167"/>
              <a:gd name="connsiteX16" fmla="*/ 1915886 w 5604064"/>
              <a:gd name="connsiteY16" fmla="*/ 4257938 h 7030167"/>
              <a:gd name="connsiteX17" fmla="*/ 1770743 w 5604064"/>
              <a:gd name="connsiteY17" fmla="*/ 4243423 h 7030167"/>
              <a:gd name="connsiteX18" fmla="*/ 1582057 w 5604064"/>
              <a:gd name="connsiteY18" fmla="*/ 3996680 h 7030167"/>
              <a:gd name="connsiteX19" fmla="*/ 1349828 w 5604064"/>
              <a:gd name="connsiteY19" fmla="*/ 4011195 h 7030167"/>
              <a:gd name="connsiteX20" fmla="*/ 1175657 w 5604064"/>
              <a:gd name="connsiteY20" fmla="*/ 4011195 h 7030167"/>
              <a:gd name="connsiteX21" fmla="*/ 1103086 w 5604064"/>
              <a:gd name="connsiteY21" fmla="*/ 3735423 h 7030167"/>
              <a:gd name="connsiteX22" fmla="*/ 1407886 w 5604064"/>
              <a:gd name="connsiteY22" fmla="*/ 3372566 h 7030167"/>
              <a:gd name="connsiteX23" fmla="*/ 1553028 w 5604064"/>
              <a:gd name="connsiteY23" fmla="*/ 3111309 h 7030167"/>
              <a:gd name="connsiteX24" fmla="*/ 1422400 w 5604064"/>
              <a:gd name="connsiteY24" fmla="*/ 2893595 h 7030167"/>
              <a:gd name="connsiteX25" fmla="*/ 1364343 w 5604064"/>
              <a:gd name="connsiteY25" fmla="*/ 2661366 h 7030167"/>
              <a:gd name="connsiteX26" fmla="*/ 1436914 w 5604064"/>
              <a:gd name="connsiteY26" fmla="*/ 2501709 h 7030167"/>
              <a:gd name="connsiteX27" fmla="*/ 1378857 w 5604064"/>
              <a:gd name="connsiteY27" fmla="*/ 2211423 h 7030167"/>
              <a:gd name="connsiteX28" fmla="*/ 1828800 w 5604064"/>
              <a:gd name="connsiteY28" fmla="*/ 1746966 h 7030167"/>
              <a:gd name="connsiteX29" fmla="*/ 2017486 w 5604064"/>
              <a:gd name="connsiteY29" fmla="*/ 1790509 h 7030167"/>
              <a:gd name="connsiteX30" fmla="*/ 2061028 w 5604064"/>
              <a:gd name="connsiteY30" fmla="*/ 1645366 h 7030167"/>
              <a:gd name="connsiteX31" fmla="*/ 2206171 w 5604064"/>
              <a:gd name="connsiteY31" fmla="*/ 1442166 h 7030167"/>
              <a:gd name="connsiteX32" fmla="*/ 2351314 w 5604064"/>
              <a:gd name="connsiteY32" fmla="*/ 1398623 h 7030167"/>
              <a:gd name="connsiteX33" fmla="*/ 2888343 w 5604064"/>
              <a:gd name="connsiteY33" fmla="*/ 977709 h 7030167"/>
              <a:gd name="connsiteX34" fmla="*/ 3222171 w 5604064"/>
              <a:gd name="connsiteY34" fmla="*/ 905138 h 7030167"/>
              <a:gd name="connsiteX35" fmla="*/ 3367314 w 5604064"/>
              <a:gd name="connsiteY35" fmla="*/ 716452 h 7030167"/>
              <a:gd name="connsiteX36" fmla="*/ 3396343 w 5604064"/>
              <a:gd name="connsiteY36" fmla="*/ 498738 h 7030167"/>
              <a:gd name="connsiteX37" fmla="*/ 3410857 w 5604064"/>
              <a:gd name="connsiteY37" fmla="*/ 353595 h 7030167"/>
              <a:gd name="connsiteX38" fmla="*/ 3643086 w 5604064"/>
              <a:gd name="connsiteY38" fmla="*/ 368109 h 7030167"/>
              <a:gd name="connsiteX39" fmla="*/ 3875314 w 5604064"/>
              <a:gd name="connsiteY39" fmla="*/ 251995 h 7030167"/>
              <a:gd name="connsiteX40" fmla="*/ 4209143 w 5604064"/>
              <a:gd name="connsiteY40" fmla="*/ 164909 h 7030167"/>
              <a:gd name="connsiteX41" fmla="*/ 4238171 w 5604064"/>
              <a:gd name="connsiteY41" fmla="*/ 368109 h 7030167"/>
              <a:gd name="connsiteX42" fmla="*/ 4513943 w 5604064"/>
              <a:gd name="connsiteY42" fmla="*/ 368109 h 7030167"/>
              <a:gd name="connsiteX43" fmla="*/ 4615543 w 5604064"/>
              <a:gd name="connsiteY43" fmla="*/ 397138 h 7030167"/>
              <a:gd name="connsiteX44" fmla="*/ 4659086 w 5604064"/>
              <a:gd name="connsiteY44" fmla="*/ 455195 h 7030167"/>
              <a:gd name="connsiteX45" fmla="*/ 4818743 w 5604064"/>
              <a:gd name="connsiteY45" fmla="*/ 440680 h 7030167"/>
              <a:gd name="connsiteX46" fmla="*/ 4934857 w 5604064"/>
              <a:gd name="connsiteY46" fmla="*/ 556795 h 7030167"/>
              <a:gd name="connsiteX47" fmla="*/ 5123543 w 5604064"/>
              <a:gd name="connsiteY47" fmla="*/ 600338 h 7030167"/>
              <a:gd name="connsiteX48" fmla="*/ 5239657 w 5604064"/>
              <a:gd name="connsiteY48" fmla="*/ 106852 h 7030167"/>
              <a:gd name="connsiteX49" fmla="*/ 5544457 w 5604064"/>
              <a:gd name="connsiteY49" fmla="*/ 19766 h 7030167"/>
              <a:gd name="connsiteX50" fmla="*/ 5515428 w 5604064"/>
              <a:gd name="connsiteY50" fmla="*/ 382623 h 7030167"/>
              <a:gd name="connsiteX51" fmla="*/ 5602514 w 5604064"/>
              <a:gd name="connsiteY51" fmla="*/ 440680 h 7030167"/>
              <a:gd name="connsiteX52" fmla="*/ 5428343 w 5604064"/>
              <a:gd name="connsiteY52" fmla="*/ 643880 h 7030167"/>
              <a:gd name="connsiteX53" fmla="*/ 5399314 w 5604064"/>
              <a:gd name="connsiteY53" fmla="*/ 1253480 h 7030167"/>
              <a:gd name="connsiteX54" fmla="*/ 5355771 w 5604064"/>
              <a:gd name="connsiteY54" fmla="*/ 1369595 h 7030167"/>
              <a:gd name="connsiteX55" fmla="*/ 5196114 w 5604064"/>
              <a:gd name="connsiteY55" fmla="*/ 1137366 h 7030167"/>
              <a:gd name="connsiteX56" fmla="*/ 5065486 w 5604064"/>
              <a:gd name="connsiteY56" fmla="*/ 1137366 h 7030167"/>
              <a:gd name="connsiteX57" fmla="*/ 4934857 w 5604064"/>
              <a:gd name="connsiteY57" fmla="*/ 1224452 h 7030167"/>
              <a:gd name="connsiteX58" fmla="*/ 4847771 w 5604064"/>
              <a:gd name="connsiteY58" fmla="*/ 1137366 h 7030167"/>
              <a:gd name="connsiteX59" fmla="*/ 4760686 w 5604064"/>
              <a:gd name="connsiteY59" fmla="*/ 1151880 h 7030167"/>
              <a:gd name="connsiteX60" fmla="*/ 4746171 w 5604064"/>
              <a:gd name="connsiteY60" fmla="*/ 1238966 h 7030167"/>
              <a:gd name="connsiteX61" fmla="*/ 4804228 w 5604064"/>
              <a:gd name="connsiteY61" fmla="*/ 1311538 h 7030167"/>
              <a:gd name="connsiteX62" fmla="*/ 4746171 w 5604064"/>
              <a:gd name="connsiteY62" fmla="*/ 1485709 h 7030167"/>
              <a:gd name="connsiteX63" fmla="*/ 4542971 w 5604064"/>
              <a:gd name="connsiteY63" fmla="*/ 1543766 h 7030167"/>
              <a:gd name="connsiteX64" fmla="*/ 4513943 w 5604064"/>
              <a:gd name="connsiteY64" fmla="*/ 1630852 h 7030167"/>
              <a:gd name="connsiteX65" fmla="*/ 4325257 w 5604064"/>
              <a:gd name="connsiteY65" fmla="*/ 1819538 h 7030167"/>
              <a:gd name="connsiteX66" fmla="*/ 4209143 w 5604064"/>
              <a:gd name="connsiteY66" fmla="*/ 1848566 h 7030167"/>
              <a:gd name="connsiteX67" fmla="*/ 4180114 w 5604064"/>
              <a:gd name="connsiteY67" fmla="*/ 1746966 h 7030167"/>
              <a:gd name="connsiteX68" fmla="*/ 4122057 w 5604064"/>
              <a:gd name="connsiteY68" fmla="*/ 1746966 h 7030167"/>
              <a:gd name="connsiteX69" fmla="*/ 4005943 w 5604064"/>
              <a:gd name="connsiteY69" fmla="*/ 1775995 h 7030167"/>
              <a:gd name="connsiteX70" fmla="*/ 3991428 w 5604064"/>
              <a:gd name="connsiteY70" fmla="*/ 1892109 h 7030167"/>
              <a:gd name="connsiteX71" fmla="*/ 3991428 w 5604064"/>
              <a:gd name="connsiteY71" fmla="*/ 1993709 h 7030167"/>
              <a:gd name="connsiteX72" fmla="*/ 4064000 w 5604064"/>
              <a:gd name="connsiteY72" fmla="*/ 2037252 h 7030167"/>
              <a:gd name="connsiteX73" fmla="*/ 3686628 w 5604064"/>
              <a:gd name="connsiteY73" fmla="*/ 2356566 h 7030167"/>
              <a:gd name="connsiteX74" fmla="*/ 3744686 w 5604064"/>
              <a:gd name="connsiteY74" fmla="*/ 2487195 h 7030167"/>
              <a:gd name="connsiteX75" fmla="*/ 3773714 w 5604064"/>
              <a:gd name="connsiteY75" fmla="*/ 2850052 h 7030167"/>
              <a:gd name="connsiteX76" fmla="*/ 3933371 w 5604064"/>
              <a:gd name="connsiteY76" fmla="*/ 3198395 h 7030167"/>
              <a:gd name="connsiteX77" fmla="*/ 4209143 w 5604064"/>
              <a:gd name="connsiteY77" fmla="*/ 3299995 h 7030167"/>
              <a:gd name="connsiteX78" fmla="*/ 4441371 w 5604064"/>
              <a:gd name="connsiteY78" fmla="*/ 2980680 h 7030167"/>
              <a:gd name="connsiteX79" fmla="*/ 4659086 w 5604064"/>
              <a:gd name="connsiteY79" fmla="*/ 2806509 h 7030167"/>
              <a:gd name="connsiteX80" fmla="*/ 4833257 w 5604064"/>
              <a:gd name="connsiteY80" fmla="*/ 2690395 h 7030167"/>
              <a:gd name="connsiteX81" fmla="*/ 4949371 w 5604064"/>
              <a:gd name="connsiteY81" fmla="*/ 2429138 h 7030167"/>
              <a:gd name="connsiteX82" fmla="*/ 5123543 w 5604064"/>
              <a:gd name="connsiteY82" fmla="*/ 2429138 h 7030167"/>
              <a:gd name="connsiteX83" fmla="*/ 5196114 w 5604064"/>
              <a:gd name="connsiteY83" fmla="*/ 2371080 h 7030167"/>
              <a:gd name="connsiteX84" fmla="*/ 5312228 w 5604064"/>
              <a:gd name="connsiteY84" fmla="*/ 2501709 h 7030167"/>
              <a:gd name="connsiteX85" fmla="*/ 5239657 w 5604064"/>
              <a:gd name="connsiteY85" fmla="*/ 2632338 h 7030167"/>
              <a:gd name="connsiteX86" fmla="*/ 5225143 w 5604064"/>
              <a:gd name="connsiteY86" fmla="*/ 2748452 h 7030167"/>
              <a:gd name="connsiteX87" fmla="*/ 5007428 w 5604064"/>
              <a:gd name="connsiteY87" fmla="*/ 2777480 h 7030167"/>
              <a:gd name="connsiteX88" fmla="*/ 4905828 w 5604064"/>
              <a:gd name="connsiteY88" fmla="*/ 2777480 h 7030167"/>
              <a:gd name="connsiteX89" fmla="*/ 4905828 w 5604064"/>
              <a:gd name="connsiteY89" fmla="*/ 2951652 h 7030167"/>
              <a:gd name="connsiteX90" fmla="*/ 4818743 w 5604064"/>
              <a:gd name="connsiteY90" fmla="*/ 3024223 h 7030167"/>
              <a:gd name="connsiteX91" fmla="*/ 4659086 w 5604064"/>
              <a:gd name="connsiteY91" fmla="*/ 3024223 h 7030167"/>
              <a:gd name="connsiteX92" fmla="*/ 4688114 w 5604064"/>
              <a:gd name="connsiteY92" fmla="*/ 3183880 h 7030167"/>
              <a:gd name="connsiteX93" fmla="*/ 4818743 w 5604064"/>
              <a:gd name="connsiteY93" fmla="*/ 3299995 h 7030167"/>
              <a:gd name="connsiteX94" fmla="*/ 5021943 w 5604064"/>
              <a:gd name="connsiteY94" fmla="*/ 3329023 h 7030167"/>
              <a:gd name="connsiteX95" fmla="*/ 5080000 w 5604064"/>
              <a:gd name="connsiteY95" fmla="*/ 3416109 h 7030167"/>
              <a:gd name="connsiteX96" fmla="*/ 4688114 w 5604064"/>
              <a:gd name="connsiteY96" fmla="*/ 3633823 h 7030167"/>
              <a:gd name="connsiteX97" fmla="*/ 4470400 w 5604064"/>
              <a:gd name="connsiteY97" fmla="*/ 3677366 h 7030167"/>
              <a:gd name="connsiteX98" fmla="*/ 4310743 w 5604064"/>
              <a:gd name="connsiteY98" fmla="*/ 3532223 h 7030167"/>
              <a:gd name="connsiteX99" fmla="*/ 4122057 w 5604064"/>
              <a:gd name="connsiteY99" fmla="*/ 3546738 h 7030167"/>
              <a:gd name="connsiteX100" fmla="*/ 3991428 w 5604064"/>
              <a:gd name="connsiteY100" fmla="*/ 3720909 h 7030167"/>
              <a:gd name="connsiteX101" fmla="*/ 3875314 w 5604064"/>
              <a:gd name="connsiteY101" fmla="*/ 3662852 h 7030167"/>
              <a:gd name="connsiteX102" fmla="*/ 3904343 w 5604064"/>
              <a:gd name="connsiteY102" fmla="*/ 3517709 h 7030167"/>
              <a:gd name="connsiteX103" fmla="*/ 4005943 w 5604064"/>
              <a:gd name="connsiteY103" fmla="*/ 3503195 h 7030167"/>
              <a:gd name="connsiteX104" fmla="*/ 4020457 w 5604064"/>
              <a:gd name="connsiteY104" fmla="*/ 3401595 h 7030167"/>
              <a:gd name="connsiteX105" fmla="*/ 3788228 w 5604064"/>
              <a:gd name="connsiteY105" fmla="*/ 3299995 h 7030167"/>
              <a:gd name="connsiteX106" fmla="*/ 3672114 w 5604064"/>
              <a:gd name="connsiteY106" fmla="*/ 2951652 h 7030167"/>
              <a:gd name="connsiteX107" fmla="*/ 3701143 w 5604064"/>
              <a:gd name="connsiteY107" fmla="*/ 2893595 h 7030167"/>
              <a:gd name="connsiteX108" fmla="*/ 3628571 w 5604064"/>
              <a:gd name="connsiteY108" fmla="*/ 2791995 h 7030167"/>
              <a:gd name="connsiteX109" fmla="*/ 3556000 w 5604064"/>
              <a:gd name="connsiteY109" fmla="*/ 2603309 h 7030167"/>
              <a:gd name="connsiteX110" fmla="*/ 3410857 w 5604064"/>
              <a:gd name="connsiteY110" fmla="*/ 2661366 h 7030167"/>
              <a:gd name="connsiteX111" fmla="*/ 3077028 w 5604064"/>
              <a:gd name="connsiteY111" fmla="*/ 2806509 h 7030167"/>
              <a:gd name="connsiteX112" fmla="*/ 2873828 w 5604064"/>
              <a:gd name="connsiteY112" fmla="*/ 2835538 h 7030167"/>
              <a:gd name="connsiteX113" fmla="*/ 2394857 w 5604064"/>
              <a:gd name="connsiteY113" fmla="*/ 3154852 h 7030167"/>
              <a:gd name="connsiteX114" fmla="*/ 2220686 w 5604064"/>
              <a:gd name="connsiteY114" fmla="*/ 3154852 h 7030167"/>
              <a:gd name="connsiteX115" fmla="*/ 1988457 w 5604064"/>
              <a:gd name="connsiteY115" fmla="*/ 3227423 h 7030167"/>
              <a:gd name="connsiteX116" fmla="*/ 1756228 w 5604064"/>
              <a:gd name="connsiteY116" fmla="*/ 3445138 h 7030167"/>
              <a:gd name="connsiteX117" fmla="*/ 1654628 w 5604064"/>
              <a:gd name="connsiteY117" fmla="*/ 3590280 h 7030167"/>
              <a:gd name="connsiteX118" fmla="*/ 1712686 w 5604064"/>
              <a:gd name="connsiteY118" fmla="*/ 3778966 h 7030167"/>
              <a:gd name="connsiteX119" fmla="*/ 1785257 w 5604064"/>
              <a:gd name="connsiteY119" fmla="*/ 3953138 h 7030167"/>
              <a:gd name="connsiteX120" fmla="*/ 2032000 w 5604064"/>
              <a:gd name="connsiteY120" fmla="*/ 4257938 h 7030167"/>
              <a:gd name="connsiteX121" fmla="*/ 1930400 w 5604064"/>
              <a:gd name="connsiteY121" fmla="*/ 4504681 h 7030167"/>
              <a:gd name="connsiteX122" fmla="*/ 1828800 w 5604064"/>
              <a:gd name="connsiteY122" fmla="*/ 4853023 h 7030167"/>
              <a:gd name="connsiteX123" fmla="*/ 1625600 w 5604064"/>
              <a:gd name="connsiteY123" fmla="*/ 4940109 h 7030167"/>
              <a:gd name="connsiteX124" fmla="*/ 1364342 w 5604064"/>
              <a:gd name="connsiteY124" fmla="*/ 4867537 h 7030167"/>
              <a:gd name="connsiteX125" fmla="*/ 1262743 w 5604064"/>
              <a:gd name="connsiteY125" fmla="*/ 5070737 h 7030167"/>
              <a:gd name="connsiteX126" fmla="*/ 1335313 w 5604064"/>
              <a:gd name="connsiteY126" fmla="*/ 5331995 h 7030167"/>
              <a:gd name="connsiteX127" fmla="*/ 1146629 w 5604064"/>
              <a:gd name="connsiteY127" fmla="*/ 5622280 h 7030167"/>
              <a:gd name="connsiteX128" fmla="*/ 943428 w 5604064"/>
              <a:gd name="connsiteY128" fmla="*/ 5665823 h 7030167"/>
              <a:gd name="connsiteX129" fmla="*/ 783772 w 5604064"/>
              <a:gd name="connsiteY129" fmla="*/ 5970623 h 7030167"/>
              <a:gd name="connsiteX130" fmla="*/ 943429 w 5604064"/>
              <a:gd name="connsiteY130" fmla="*/ 6318966 h 7030167"/>
              <a:gd name="connsiteX131" fmla="*/ 841828 w 5604064"/>
              <a:gd name="connsiteY131" fmla="*/ 6667309 h 7030167"/>
              <a:gd name="connsiteX132" fmla="*/ 754742 w 5604064"/>
              <a:gd name="connsiteY132" fmla="*/ 7030167 h 7030167"/>
              <a:gd name="connsiteX0" fmla="*/ 0 w 5604064"/>
              <a:gd name="connsiteY0" fmla="*/ 6580223 h 7030167"/>
              <a:gd name="connsiteX1" fmla="*/ 101600 w 5604064"/>
              <a:gd name="connsiteY1" fmla="*/ 6435080 h 7030167"/>
              <a:gd name="connsiteX2" fmla="*/ 43543 w 5604064"/>
              <a:gd name="connsiteY2" fmla="*/ 6362509 h 7030167"/>
              <a:gd name="connsiteX3" fmla="*/ 188686 w 5604064"/>
              <a:gd name="connsiteY3" fmla="*/ 6231880 h 7030167"/>
              <a:gd name="connsiteX4" fmla="*/ 696686 w 5604064"/>
              <a:gd name="connsiteY4" fmla="*/ 6260909 h 7030167"/>
              <a:gd name="connsiteX5" fmla="*/ 682171 w 5604064"/>
              <a:gd name="connsiteY5" fmla="*/ 6246395 h 7030167"/>
              <a:gd name="connsiteX6" fmla="*/ 682171 w 5604064"/>
              <a:gd name="connsiteY6" fmla="*/ 5956109 h 7030167"/>
              <a:gd name="connsiteX7" fmla="*/ 769257 w 5604064"/>
              <a:gd name="connsiteY7" fmla="*/ 5665823 h 7030167"/>
              <a:gd name="connsiteX8" fmla="*/ 1016000 w 5604064"/>
              <a:gd name="connsiteY8" fmla="*/ 5578738 h 7030167"/>
              <a:gd name="connsiteX9" fmla="*/ 1248228 w 5604064"/>
              <a:gd name="connsiteY9" fmla="*/ 5346509 h 7030167"/>
              <a:gd name="connsiteX10" fmla="*/ 1190171 w 5604064"/>
              <a:gd name="connsiteY10" fmla="*/ 5128795 h 7030167"/>
              <a:gd name="connsiteX11" fmla="*/ 1233714 w 5604064"/>
              <a:gd name="connsiteY11" fmla="*/ 4896566 h 7030167"/>
              <a:gd name="connsiteX12" fmla="*/ 1480457 w 5604064"/>
              <a:gd name="connsiteY12" fmla="*/ 4809480 h 7030167"/>
              <a:gd name="connsiteX13" fmla="*/ 1640114 w 5604064"/>
              <a:gd name="connsiteY13" fmla="*/ 4896566 h 7030167"/>
              <a:gd name="connsiteX14" fmla="*/ 1669143 w 5604064"/>
              <a:gd name="connsiteY14" fmla="*/ 4896566 h 7030167"/>
              <a:gd name="connsiteX15" fmla="*/ 1814286 w 5604064"/>
              <a:gd name="connsiteY15" fmla="*/ 4664338 h 7030167"/>
              <a:gd name="connsiteX16" fmla="*/ 1915886 w 5604064"/>
              <a:gd name="connsiteY16" fmla="*/ 4257938 h 7030167"/>
              <a:gd name="connsiteX17" fmla="*/ 1770743 w 5604064"/>
              <a:gd name="connsiteY17" fmla="*/ 4243423 h 7030167"/>
              <a:gd name="connsiteX18" fmla="*/ 1582057 w 5604064"/>
              <a:gd name="connsiteY18" fmla="*/ 3996680 h 7030167"/>
              <a:gd name="connsiteX19" fmla="*/ 1349828 w 5604064"/>
              <a:gd name="connsiteY19" fmla="*/ 4011195 h 7030167"/>
              <a:gd name="connsiteX20" fmla="*/ 1175657 w 5604064"/>
              <a:gd name="connsiteY20" fmla="*/ 4011195 h 7030167"/>
              <a:gd name="connsiteX21" fmla="*/ 1103086 w 5604064"/>
              <a:gd name="connsiteY21" fmla="*/ 3735423 h 7030167"/>
              <a:gd name="connsiteX22" fmla="*/ 1407886 w 5604064"/>
              <a:gd name="connsiteY22" fmla="*/ 3372566 h 7030167"/>
              <a:gd name="connsiteX23" fmla="*/ 1553028 w 5604064"/>
              <a:gd name="connsiteY23" fmla="*/ 3111309 h 7030167"/>
              <a:gd name="connsiteX24" fmla="*/ 1422400 w 5604064"/>
              <a:gd name="connsiteY24" fmla="*/ 2893595 h 7030167"/>
              <a:gd name="connsiteX25" fmla="*/ 1364343 w 5604064"/>
              <a:gd name="connsiteY25" fmla="*/ 2661366 h 7030167"/>
              <a:gd name="connsiteX26" fmla="*/ 1436914 w 5604064"/>
              <a:gd name="connsiteY26" fmla="*/ 2501709 h 7030167"/>
              <a:gd name="connsiteX27" fmla="*/ 1378857 w 5604064"/>
              <a:gd name="connsiteY27" fmla="*/ 2211423 h 7030167"/>
              <a:gd name="connsiteX28" fmla="*/ 1828800 w 5604064"/>
              <a:gd name="connsiteY28" fmla="*/ 1746966 h 7030167"/>
              <a:gd name="connsiteX29" fmla="*/ 2017486 w 5604064"/>
              <a:gd name="connsiteY29" fmla="*/ 1790509 h 7030167"/>
              <a:gd name="connsiteX30" fmla="*/ 2061028 w 5604064"/>
              <a:gd name="connsiteY30" fmla="*/ 1645366 h 7030167"/>
              <a:gd name="connsiteX31" fmla="*/ 2206171 w 5604064"/>
              <a:gd name="connsiteY31" fmla="*/ 1442166 h 7030167"/>
              <a:gd name="connsiteX32" fmla="*/ 2351314 w 5604064"/>
              <a:gd name="connsiteY32" fmla="*/ 1398623 h 7030167"/>
              <a:gd name="connsiteX33" fmla="*/ 2888343 w 5604064"/>
              <a:gd name="connsiteY33" fmla="*/ 977709 h 7030167"/>
              <a:gd name="connsiteX34" fmla="*/ 3222171 w 5604064"/>
              <a:gd name="connsiteY34" fmla="*/ 905138 h 7030167"/>
              <a:gd name="connsiteX35" fmla="*/ 3367314 w 5604064"/>
              <a:gd name="connsiteY35" fmla="*/ 716452 h 7030167"/>
              <a:gd name="connsiteX36" fmla="*/ 3396343 w 5604064"/>
              <a:gd name="connsiteY36" fmla="*/ 498738 h 7030167"/>
              <a:gd name="connsiteX37" fmla="*/ 3410857 w 5604064"/>
              <a:gd name="connsiteY37" fmla="*/ 353595 h 7030167"/>
              <a:gd name="connsiteX38" fmla="*/ 3643086 w 5604064"/>
              <a:gd name="connsiteY38" fmla="*/ 368109 h 7030167"/>
              <a:gd name="connsiteX39" fmla="*/ 3875314 w 5604064"/>
              <a:gd name="connsiteY39" fmla="*/ 251995 h 7030167"/>
              <a:gd name="connsiteX40" fmla="*/ 4209143 w 5604064"/>
              <a:gd name="connsiteY40" fmla="*/ 164909 h 7030167"/>
              <a:gd name="connsiteX41" fmla="*/ 4238171 w 5604064"/>
              <a:gd name="connsiteY41" fmla="*/ 368109 h 7030167"/>
              <a:gd name="connsiteX42" fmla="*/ 4513943 w 5604064"/>
              <a:gd name="connsiteY42" fmla="*/ 368109 h 7030167"/>
              <a:gd name="connsiteX43" fmla="*/ 4615543 w 5604064"/>
              <a:gd name="connsiteY43" fmla="*/ 397138 h 7030167"/>
              <a:gd name="connsiteX44" fmla="*/ 4659086 w 5604064"/>
              <a:gd name="connsiteY44" fmla="*/ 455195 h 7030167"/>
              <a:gd name="connsiteX45" fmla="*/ 4818743 w 5604064"/>
              <a:gd name="connsiteY45" fmla="*/ 440680 h 7030167"/>
              <a:gd name="connsiteX46" fmla="*/ 4934857 w 5604064"/>
              <a:gd name="connsiteY46" fmla="*/ 556795 h 7030167"/>
              <a:gd name="connsiteX47" fmla="*/ 5123543 w 5604064"/>
              <a:gd name="connsiteY47" fmla="*/ 600338 h 7030167"/>
              <a:gd name="connsiteX48" fmla="*/ 5239657 w 5604064"/>
              <a:gd name="connsiteY48" fmla="*/ 106852 h 7030167"/>
              <a:gd name="connsiteX49" fmla="*/ 5544457 w 5604064"/>
              <a:gd name="connsiteY49" fmla="*/ 19766 h 7030167"/>
              <a:gd name="connsiteX50" fmla="*/ 5515428 w 5604064"/>
              <a:gd name="connsiteY50" fmla="*/ 382623 h 7030167"/>
              <a:gd name="connsiteX51" fmla="*/ 5602514 w 5604064"/>
              <a:gd name="connsiteY51" fmla="*/ 440680 h 7030167"/>
              <a:gd name="connsiteX52" fmla="*/ 5428343 w 5604064"/>
              <a:gd name="connsiteY52" fmla="*/ 643880 h 7030167"/>
              <a:gd name="connsiteX53" fmla="*/ 5399314 w 5604064"/>
              <a:gd name="connsiteY53" fmla="*/ 1253480 h 7030167"/>
              <a:gd name="connsiteX54" fmla="*/ 5355771 w 5604064"/>
              <a:gd name="connsiteY54" fmla="*/ 1369595 h 7030167"/>
              <a:gd name="connsiteX55" fmla="*/ 5196114 w 5604064"/>
              <a:gd name="connsiteY55" fmla="*/ 1137366 h 7030167"/>
              <a:gd name="connsiteX56" fmla="*/ 5065486 w 5604064"/>
              <a:gd name="connsiteY56" fmla="*/ 1137366 h 7030167"/>
              <a:gd name="connsiteX57" fmla="*/ 4934857 w 5604064"/>
              <a:gd name="connsiteY57" fmla="*/ 1224452 h 7030167"/>
              <a:gd name="connsiteX58" fmla="*/ 4847771 w 5604064"/>
              <a:gd name="connsiteY58" fmla="*/ 1137366 h 7030167"/>
              <a:gd name="connsiteX59" fmla="*/ 4760686 w 5604064"/>
              <a:gd name="connsiteY59" fmla="*/ 1151880 h 7030167"/>
              <a:gd name="connsiteX60" fmla="*/ 4746171 w 5604064"/>
              <a:gd name="connsiteY60" fmla="*/ 1238966 h 7030167"/>
              <a:gd name="connsiteX61" fmla="*/ 4804228 w 5604064"/>
              <a:gd name="connsiteY61" fmla="*/ 1311538 h 7030167"/>
              <a:gd name="connsiteX62" fmla="*/ 4746171 w 5604064"/>
              <a:gd name="connsiteY62" fmla="*/ 1485709 h 7030167"/>
              <a:gd name="connsiteX63" fmla="*/ 4542971 w 5604064"/>
              <a:gd name="connsiteY63" fmla="*/ 1543766 h 7030167"/>
              <a:gd name="connsiteX64" fmla="*/ 4513943 w 5604064"/>
              <a:gd name="connsiteY64" fmla="*/ 1630852 h 7030167"/>
              <a:gd name="connsiteX65" fmla="*/ 4325257 w 5604064"/>
              <a:gd name="connsiteY65" fmla="*/ 1819538 h 7030167"/>
              <a:gd name="connsiteX66" fmla="*/ 4209143 w 5604064"/>
              <a:gd name="connsiteY66" fmla="*/ 1848566 h 7030167"/>
              <a:gd name="connsiteX67" fmla="*/ 4180114 w 5604064"/>
              <a:gd name="connsiteY67" fmla="*/ 1746966 h 7030167"/>
              <a:gd name="connsiteX68" fmla="*/ 4122057 w 5604064"/>
              <a:gd name="connsiteY68" fmla="*/ 1746966 h 7030167"/>
              <a:gd name="connsiteX69" fmla="*/ 4005943 w 5604064"/>
              <a:gd name="connsiteY69" fmla="*/ 1775995 h 7030167"/>
              <a:gd name="connsiteX70" fmla="*/ 3991428 w 5604064"/>
              <a:gd name="connsiteY70" fmla="*/ 1892109 h 7030167"/>
              <a:gd name="connsiteX71" fmla="*/ 3991428 w 5604064"/>
              <a:gd name="connsiteY71" fmla="*/ 1993709 h 7030167"/>
              <a:gd name="connsiteX72" fmla="*/ 4064000 w 5604064"/>
              <a:gd name="connsiteY72" fmla="*/ 2037252 h 7030167"/>
              <a:gd name="connsiteX73" fmla="*/ 3686628 w 5604064"/>
              <a:gd name="connsiteY73" fmla="*/ 2356566 h 7030167"/>
              <a:gd name="connsiteX74" fmla="*/ 3744686 w 5604064"/>
              <a:gd name="connsiteY74" fmla="*/ 2487195 h 7030167"/>
              <a:gd name="connsiteX75" fmla="*/ 3773714 w 5604064"/>
              <a:gd name="connsiteY75" fmla="*/ 2850052 h 7030167"/>
              <a:gd name="connsiteX76" fmla="*/ 3933371 w 5604064"/>
              <a:gd name="connsiteY76" fmla="*/ 3198395 h 7030167"/>
              <a:gd name="connsiteX77" fmla="*/ 4209143 w 5604064"/>
              <a:gd name="connsiteY77" fmla="*/ 3299995 h 7030167"/>
              <a:gd name="connsiteX78" fmla="*/ 4441371 w 5604064"/>
              <a:gd name="connsiteY78" fmla="*/ 2980680 h 7030167"/>
              <a:gd name="connsiteX79" fmla="*/ 4659086 w 5604064"/>
              <a:gd name="connsiteY79" fmla="*/ 2806509 h 7030167"/>
              <a:gd name="connsiteX80" fmla="*/ 4833257 w 5604064"/>
              <a:gd name="connsiteY80" fmla="*/ 2690395 h 7030167"/>
              <a:gd name="connsiteX81" fmla="*/ 4949371 w 5604064"/>
              <a:gd name="connsiteY81" fmla="*/ 2429138 h 7030167"/>
              <a:gd name="connsiteX82" fmla="*/ 5123543 w 5604064"/>
              <a:gd name="connsiteY82" fmla="*/ 2429138 h 7030167"/>
              <a:gd name="connsiteX83" fmla="*/ 5196114 w 5604064"/>
              <a:gd name="connsiteY83" fmla="*/ 2371080 h 7030167"/>
              <a:gd name="connsiteX84" fmla="*/ 5312228 w 5604064"/>
              <a:gd name="connsiteY84" fmla="*/ 2501709 h 7030167"/>
              <a:gd name="connsiteX85" fmla="*/ 5239657 w 5604064"/>
              <a:gd name="connsiteY85" fmla="*/ 2632338 h 7030167"/>
              <a:gd name="connsiteX86" fmla="*/ 5225143 w 5604064"/>
              <a:gd name="connsiteY86" fmla="*/ 2748452 h 7030167"/>
              <a:gd name="connsiteX87" fmla="*/ 5007428 w 5604064"/>
              <a:gd name="connsiteY87" fmla="*/ 2777480 h 7030167"/>
              <a:gd name="connsiteX88" fmla="*/ 4905828 w 5604064"/>
              <a:gd name="connsiteY88" fmla="*/ 2777480 h 7030167"/>
              <a:gd name="connsiteX89" fmla="*/ 4905828 w 5604064"/>
              <a:gd name="connsiteY89" fmla="*/ 2951652 h 7030167"/>
              <a:gd name="connsiteX90" fmla="*/ 4818743 w 5604064"/>
              <a:gd name="connsiteY90" fmla="*/ 3024223 h 7030167"/>
              <a:gd name="connsiteX91" fmla="*/ 4659086 w 5604064"/>
              <a:gd name="connsiteY91" fmla="*/ 3024223 h 7030167"/>
              <a:gd name="connsiteX92" fmla="*/ 4688114 w 5604064"/>
              <a:gd name="connsiteY92" fmla="*/ 3183880 h 7030167"/>
              <a:gd name="connsiteX93" fmla="*/ 4818743 w 5604064"/>
              <a:gd name="connsiteY93" fmla="*/ 3299995 h 7030167"/>
              <a:gd name="connsiteX94" fmla="*/ 5021943 w 5604064"/>
              <a:gd name="connsiteY94" fmla="*/ 3329023 h 7030167"/>
              <a:gd name="connsiteX95" fmla="*/ 5080000 w 5604064"/>
              <a:gd name="connsiteY95" fmla="*/ 3416109 h 7030167"/>
              <a:gd name="connsiteX96" fmla="*/ 4688114 w 5604064"/>
              <a:gd name="connsiteY96" fmla="*/ 3633823 h 7030167"/>
              <a:gd name="connsiteX97" fmla="*/ 4470400 w 5604064"/>
              <a:gd name="connsiteY97" fmla="*/ 3677366 h 7030167"/>
              <a:gd name="connsiteX98" fmla="*/ 4310743 w 5604064"/>
              <a:gd name="connsiteY98" fmla="*/ 3532223 h 7030167"/>
              <a:gd name="connsiteX99" fmla="*/ 4122057 w 5604064"/>
              <a:gd name="connsiteY99" fmla="*/ 3546738 h 7030167"/>
              <a:gd name="connsiteX100" fmla="*/ 3991428 w 5604064"/>
              <a:gd name="connsiteY100" fmla="*/ 3720909 h 7030167"/>
              <a:gd name="connsiteX101" fmla="*/ 3875314 w 5604064"/>
              <a:gd name="connsiteY101" fmla="*/ 3662852 h 7030167"/>
              <a:gd name="connsiteX102" fmla="*/ 3904343 w 5604064"/>
              <a:gd name="connsiteY102" fmla="*/ 3517709 h 7030167"/>
              <a:gd name="connsiteX103" fmla="*/ 4005943 w 5604064"/>
              <a:gd name="connsiteY103" fmla="*/ 3503195 h 7030167"/>
              <a:gd name="connsiteX104" fmla="*/ 4020457 w 5604064"/>
              <a:gd name="connsiteY104" fmla="*/ 3401595 h 7030167"/>
              <a:gd name="connsiteX105" fmla="*/ 3788228 w 5604064"/>
              <a:gd name="connsiteY105" fmla="*/ 3299995 h 7030167"/>
              <a:gd name="connsiteX106" fmla="*/ 3672114 w 5604064"/>
              <a:gd name="connsiteY106" fmla="*/ 2951652 h 7030167"/>
              <a:gd name="connsiteX107" fmla="*/ 3701143 w 5604064"/>
              <a:gd name="connsiteY107" fmla="*/ 2893595 h 7030167"/>
              <a:gd name="connsiteX108" fmla="*/ 3628571 w 5604064"/>
              <a:gd name="connsiteY108" fmla="*/ 2791995 h 7030167"/>
              <a:gd name="connsiteX109" fmla="*/ 3556000 w 5604064"/>
              <a:gd name="connsiteY109" fmla="*/ 2603309 h 7030167"/>
              <a:gd name="connsiteX110" fmla="*/ 3410857 w 5604064"/>
              <a:gd name="connsiteY110" fmla="*/ 2661366 h 7030167"/>
              <a:gd name="connsiteX111" fmla="*/ 3077028 w 5604064"/>
              <a:gd name="connsiteY111" fmla="*/ 2806509 h 7030167"/>
              <a:gd name="connsiteX112" fmla="*/ 2873828 w 5604064"/>
              <a:gd name="connsiteY112" fmla="*/ 2835538 h 7030167"/>
              <a:gd name="connsiteX113" fmla="*/ 2394857 w 5604064"/>
              <a:gd name="connsiteY113" fmla="*/ 3154852 h 7030167"/>
              <a:gd name="connsiteX114" fmla="*/ 2220686 w 5604064"/>
              <a:gd name="connsiteY114" fmla="*/ 3154852 h 7030167"/>
              <a:gd name="connsiteX115" fmla="*/ 1988457 w 5604064"/>
              <a:gd name="connsiteY115" fmla="*/ 3227423 h 7030167"/>
              <a:gd name="connsiteX116" fmla="*/ 1756228 w 5604064"/>
              <a:gd name="connsiteY116" fmla="*/ 3445138 h 7030167"/>
              <a:gd name="connsiteX117" fmla="*/ 1654628 w 5604064"/>
              <a:gd name="connsiteY117" fmla="*/ 3590280 h 7030167"/>
              <a:gd name="connsiteX118" fmla="*/ 1712686 w 5604064"/>
              <a:gd name="connsiteY118" fmla="*/ 3778966 h 7030167"/>
              <a:gd name="connsiteX119" fmla="*/ 1785257 w 5604064"/>
              <a:gd name="connsiteY119" fmla="*/ 3953138 h 7030167"/>
              <a:gd name="connsiteX120" fmla="*/ 2032000 w 5604064"/>
              <a:gd name="connsiteY120" fmla="*/ 4257938 h 7030167"/>
              <a:gd name="connsiteX121" fmla="*/ 1930400 w 5604064"/>
              <a:gd name="connsiteY121" fmla="*/ 4504681 h 7030167"/>
              <a:gd name="connsiteX122" fmla="*/ 1828800 w 5604064"/>
              <a:gd name="connsiteY122" fmla="*/ 4853023 h 7030167"/>
              <a:gd name="connsiteX123" fmla="*/ 1625600 w 5604064"/>
              <a:gd name="connsiteY123" fmla="*/ 4940109 h 7030167"/>
              <a:gd name="connsiteX124" fmla="*/ 1364342 w 5604064"/>
              <a:gd name="connsiteY124" fmla="*/ 4867537 h 7030167"/>
              <a:gd name="connsiteX125" fmla="*/ 1262743 w 5604064"/>
              <a:gd name="connsiteY125" fmla="*/ 5070737 h 7030167"/>
              <a:gd name="connsiteX126" fmla="*/ 1335313 w 5604064"/>
              <a:gd name="connsiteY126" fmla="*/ 5331995 h 7030167"/>
              <a:gd name="connsiteX127" fmla="*/ 1146629 w 5604064"/>
              <a:gd name="connsiteY127" fmla="*/ 5622280 h 7030167"/>
              <a:gd name="connsiteX128" fmla="*/ 943428 w 5604064"/>
              <a:gd name="connsiteY128" fmla="*/ 5665823 h 7030167"/>
              <a:gd name="connsiteX129" fmla="*/ 783772 w 5604064"/>
              <a:gd name="connsiteY129" fmla="*/ 5970623 h 7030167"/>
              <a:gd name="connsiteX130" fmla="*/ 943429 w 5604064"/>
              <a:gd name="connsiteY130" fmla="*/ 6318966 h 7030167"/>
              <a:gd name="connsiteX131" fmla="*/ 841828 w 5604064"/>
              <a:gd name="connsiteY131" fmla="*/ 6667309 h 7030167"/>
              <a:gd name="connsiteX132" fmla="*/ 754742 w 5604064"/>
              <a:gd name="connsiteY132" fmla="*/ 7030167 h 7030167"/>
              <a:gd name="connsiteX0" fmla="*/ 0 w 5604064"/>
              <a:gd name="connsiteY0" fmla="*/ 6580223 h 7030167"/>
              <a:gd name="connsiteX1" fmla="*/ 101600 w 5604064"/>
              <a:gd name="connsiteY1" fmla="*/ 6435080 h 7030167"/>
              <a:gd name="connsiteX2" fmla="*/ 43543 w 5604064"/>
              <a:gd name="connsiteY2" fmla="*/ 6362509 h 7030167"/>
              <a:gd name="connsiteX3" fmla="*/ 188686 w 5604064"/>
              <a:gd name="connsiteY3" fmla="*/ 6231880 h 7030167"/>
              <a:gd name="connsiteX4" fmla="*/ 696686 w 5604064"/>
              <a:gd name="connsiteY4" fmla="*/ 6260909 h 7030167"/>
              <a:gd name="connsiteX5" fmla="*/ 682171 w 5604064"/>
              <a:gd name="connsiteY5" fmla="*/ 6246395 h 7030167"/>
              <a:gd name="connsiteX6" fmla="*/ 682171 w 5604064"/>
              <a:gd name="connsiteY6" fmla="*/ 5956109 h 7030167"/>
              <a:gd name="connsiteX7" fmla="*/ 769257 w 5604064"/>
              <a:gd name="connsiteY7" fmla="*/ 5665823 h 7030167"/>
              <a:gd name="connsiteX8" fmla="*/ 1016000 w 5604064"/>
              <a:gd name="connsiteY8" fmla="*/ 5578738 h 7030167"/>
              <a:gd name="connsiteX9" fmla="*/ 1248228 w 5604064"/>
              <a:gd name="connsiteY9" fmla="*/ 5346509 h 7030167"/>
              <a:gd name="connsiteX10" fmla="*/ 1190171 w 5604064"/>
              <a:gd name="connsiteY10" fmla="*/ 5128795 h 7030167"/>
              <a:gd name="connsiteX11" fmla="*/ 1233714 w 5604064"/>
              <a:gd name="connsiteY11" fmla="*/ 4896566 h 7030167"/>
              <a:gd name="connsiteX12" fmla="*/ 1480457 w 5604064"/>
              <a:gd name="connsiteY12" fmla="*/ 4809480 h 7030167"/>
              <a:gd name="connsiteX13" fmla="*/ 1640114 w 5604064"/>
              <a:gd name="connsiteY13" fmla="*/ 4896566 h 7030167"/>
              <a:gd name="connsiteX14" fmla="*/ 1669143 w 5604064"/>
              <a:gd name="connsiteY14" fmla="*/ 4896566 h 7030167"/>
              <a:gd name="connsiteX15" fmla="*/ 1814286 w 5604064"/>
              <a:gd name="connsiteY15" fmla="*/ 4664338 h 7030167"/>
              <a:gd name="connsiteX16" fmla="*/ 1915886 w 5604064"/>
              <a:gd name="connsiteY16" fmla="*/ 4257938 h 7030167"/>
              <a:gd name="connsiteX17" fmla="*/ 1770743 w 5604064"/>
              <a:gd name="connsiteY17" fmla="*/ 4243423 h 7030167"/>
              <a:gd name="connsiteX18" fmla="*/ 1582057 w 5604064"/>
              <a:gd name="connsiteY18" fmla="*/ 3996680 h 7030167"/>
              <a:gd name="connsiteX19" fmla="*/ 1349828 w 5604064"/>
              <a:gd name="connsiteY19" fmla="*/ 4011195 h 7030167"/>
              <a:gd name="connsiteX20" fmla="*/ 1175657 w 5604064"/>
              <a:gd name="connsiteY20" fmla="*/ 4011195 h 7030167"/>
              <a:gd name="connsiteX21" fmla="*/ 1103086 w 5604064"/>
              <a:gd name="connsiteY21" fmla="*/ 3735423 h 7030167"/>
              <a:gd name="connsiteX22" fmla="*/ 1407886 w 5604064"/>
              <a:gd name="connsiteY22" fmla="*/ 3372566 h 7030167"/>
              <a:gd name="connsiteX23" fmla="*/ 1553028 w 5604064"/>
              <a:gd name="connsiteY23" fmla="*/ 3111309 h 7030167"/>
              <a:gd name="connsiteX24" fmla="*/ 1422400 w 5604064"/>
              <a:gd name="connsiteY24" fmla="*/ 2893595 h 7030167"/>
              <a:gd name="connsiteX25" fmla="*/ 1364343 w 5604064"/>
              <a:gd name="connsiteY25" fmla="*/ 2661366 h 7030167"/>
              <a:gd name="connsiteX26" fmla="*/ 1436914 w 5604064"/>
              <a:gd name="connsiteY26" fmla="*/ 2501709 h 7030167"/>
              <a:gd name="connsiteX27" fmla="*/ 1378857 w 5604064"/>
              <a:gd name="connsiteY27" fmla="*/ 2211423 h 7030167"/>
              <a:gd name="connsiteX28" fmla="*/ 1828800 w 5604064"/>
              <a:gd name="connsiteY28" fmla="*/ 1746966 h 7030167"/>
              <a:gd name="connsiteX29" fmla="*/ 2017486 w 5604064"/>
              <a:gd name="connsiteY29" fmla="*/ 1790509 h 7030167"/>
              <a:gd name="connsiteX30" fmla="*/ 2061028 w 5604064"/>
              <a:gd name="connsiteY30" fmla="*/ 1645366 h 7030167"/>
              <a:gd name="connsiteX31" fmla="*/ 2206171 w 5604064"/>
              <a:gd name="connsiteY31" fmla="*/ 1442166 h 7030167"/>
              <a:gd name="connsiteX32" fmla="*/ 2351314 w 5604064"/>
              <a:gd name="connsiteY32" fmla="*/ 1398623 h 7030167"/>
              <a:gd name="connsiteX33" fmla="*/ 2888343 w 5604064"/>
              <a:gd name="connsiteY33" fmla="*/ 977709 h 7030167"/>
              <a:gd name="connsiteX34" fmla="*/ 3222171 w 5604064"/>
              <a:gd name="connsiteY34" fmla="*/ 905138 h 7030167"/>
              <a:gd name="connsiteX35" fmla="*/ 3367314 w 5604064"/>
              <a:gd name="connsiteY35" fmla="*/ 716452 h 7030167"/>
              <a:gd name="connsiteX36" fmla="*/ 3396343 w 5604064"/>
              <a:gd name="connsiteY36" fmla="*/ 498738 h 7030167"/>
              <a:gd name="connsiteX37" fmla="*/ 3410857 w 5604064"/>
              <a:gd name="connsiteY37" fmla="*/ 353595 h 7030167"/>
              <a:gd name="connsiteX38" fmla="*/ 3643086 w 5604064"/>
              <a:gd name="connsiteY38" fmla="*/ 368109 h 7030167"/>
              <a:gd name="connsiteX39" fmla="*/ 3875314 w 5604064"/>
              <a:gd name="connsiteY39" fmla="*/ 251995 h 7030167"/>
              <a:gd name="connsiteX40" fmla="*/ 4209143 w 5604064"/>
              <a:gd name="connsiteY40" fmla="*/ 164909 h 7030167"/>
              <a:gd name="connsiteX41" fmla="*/ 4238171 w 5604064"/>
              <a:gd name="connsiteY41" fmla="*/ 368109 h 7030167"/>
              <a:gd name="connsiteX42" fmla="*/ 4513943 w 5604064"/>
              <a:gd name="connsiteY42" fmla="*/ 368109 h 7030167"/>
              <a:gd name="connsiteX43" fmla="*/ 4615543 w 5604064"/>
              <a:gd name="connsiteY43" fmla="*/ 397138 h 7030167"/>
              <a:gd name="connsiteX44" fmla="*/ 4659086 w 5604064"/>
              <a:gd name="connsiteY44" fmla="*/ 455195 h 7030167"/>
              <a:gd name="connsiteX45" fmla="*/ 4818743 w 5604064"/>
              <a:gd name="connsiteY45" fmla="*/ 440680 h 7030167"/>
              <a:gd name="connsiteX46" fmla="*/ 4934857 w 5604064"/>
              <a:gd name="connsiteY46" fmla="*/ 556795 h 7030167"/>
              <a:gd name="connsiteX47" fmla="*/ 5123543 w 5604064"/>
              <a:gd name="connsiteY47" fmla="*/ 600338 h 7030167"/>
              <a:gd name="connsiteX48" fmla="*/ 5239657 w 5604064"/>
              <a:gd name="connsiteY48" fmla="*/ 106852 h 7030167"/>
              <a:gd name="connsiteX49" fmla="*/ 5544457 w 5604064"/>
              <a:gd name="connsiteY49" fmla="*/ 19766 h 7030167"/>
              <a:gd name="connsiteX50" fmla="*/ 5515428 w 5604064"/>
              <a:gd name="connsiteY50" fmla="*/ 382623 h 7030167"/>
              <a:gd name="connsiteX51" fmla="*/ 5602514 w 5604064"/>
              <a:gd name="connsiteY51" fmla="*/ 440680 h 7030167"/>
              <a:gd name="connsiteX52" fmla="*/ 5428343 w 5604064"/>
              <a:gd name="connsiteY52" fmla="*/ 643880 h 7030167"/>
              <a:gd name="connsiteX53" fmla="*/ 5399314 w 5604064"/>
              <a:gd name="connsiteY53" fmla="*/ 1253480 h 7030167"/>
              <a:gd name="connsiteX54" fmla="*/ 5355771 w 5604064"/>
              <a:gd name="connsiteY54" fmla="*/ 1369595 h 7030167"/>
              <a:gd name="connsiteX55" fmla="*/ 5196114 w 5604064"/>
              <a:gd name="connsiteY55" fmla="*/ 1137366 h 7030167"/>
              <a:gd name="connsiteX56" fmla="*/ 5065486 w 5604064"/>
              <a:gd name="connsiteY56" fmla="*/ 1137366 h 7030167"/>
              <a:gd name="connsiteX57" fmla="*/ 4934857 w 5604064"/>
              <a:gd name="connsiteY57" fmla="*/ 1224452 h 7030167"/>
              <a:gd name="connsiteX58" fmla="*/ 4847771 w 5604064"/>
              <a:gd name="connsiteY58" fmla="*/ 1137366 h 7030167"/>
              <a:gd name="connsiteX59" fmla="*/ 4760686 w 5604064"/>
              <a:gd name="connsiteY59" fmla="*/ 1151880 h 7030167"/>
              <a:gd name="connsiteX60" fmla="*/ 4746171 w 5604064"/>
              <a:gd name="connsiteY60" fmla="*/ 1238966 h 7030167"/>
              <a:gd name="connsiteX61" fmla="*/ 4804228 w 5604064"/>
              <a:gd name="connsiteY61" fmla="*/ 1311538 h 7030167"/>
              <a:gd name="connsiteX62" fmla="*/ 4746171 w 5604064"/>
              <a:gd name="connsiteY62" fmla="*/ 1485709 h 7030167"/>
              <a:gd name="connsiteX63" fmla="*/ 4542971 w 5604064"/>
              <a:gd name="connsiteY63" fmla="*/ 1543766 h 7030167"/>
              <a:gd name="connsiteX64" fmla="*/ 4513943 w 5604064"/>
              <a:gd name="connsiteY64" fmla="*/ 1630852 h 7030167"/>
              <a:gd name="connsiteX65" fmla="*/ 4325257 w 5604064"/>
              <a:gd name="connsiteY65" fmla="*/ 1819538 h 7030167"/>
              <a:gd name="connsiteX66" fmla="*/ 4209143 w 5604064"/>
              <a:gd name="connsiteY66" fmla="*/ 1848566 h 7030167"/>
              <a:gd name="connsiteX67" fmla="*/ 4180114 w 5604064"/>
              <a:gd name="connsiteY67" fmla="*/ 1746966 h 7030167"/>
              <a:gd name="connsiteX68" fmla="*/ 4122057 w 5604064"/>
              <a:gd name="connsiteY68" fmla="*/ 1746966 h 7030167"/>
              <a:gd name="connsiteX69" fmla="*/ 4005943 w 5604064"/>
              <a:gd name="connsiteY69" fmla="*/ 1775995 h 7030167"/>
              <a:gd name="connsiteX70" fmla="*/ 3991428 w 5604064"/>
              <a:gd name="connsiteY70" fmla="*/ 1892109 h 7030167"/>
              <a:gd name="connsiteX71" fmla="*/ 3991428 w 5604064"/>
              <a:gd name="connsiteY71" fmla="*/ 1993709 h 7030167"/>
              <a:gd name="connsiteX72" fmla="*/ 4064000 w 5604064"/>
              <a:gd name="connsiteY72" fmla="*/ 2037252 h 7030167"/>
              <a:gd name="connsiteX73" fmla="*/ 3686628 w 5604064"/>
              <a:gd name="connsiteY73" fmla="*/ 2356566 h 7030167"/>
              <a:gd name="connsiteX74" fmla="*/ 3744686 w 5604064"/>
              <a:gd name="connsiteY74" fmla="*/ 2487195 h 7030167"/>
              <a:gd name="connsiteX75" fmla="*/ 3773714 w 5604064"/>
              <a:gd name="connsiteY75" fmla="*/ 2850052 h 7030167"/>
              <a:gd name="connsiteX76" fmla="*/ 3933371 w 5604064"/>
              <a:gd name="connsiteY76" fmla="*/ 3198395 h 7030167"/>
              <a:gd name="connsiteX77" fmla="*/ 4209143 w 5604064"/>
              <a:gd name="connsiteY77" fmla="*/ 3299995 h 7030167"/>
              <a:gd name="connsiteX78" fmla="*/ 4441371 w 5604064"/>
              <a:gd name="connsiteY78" fmla="*/ 2980680 h 7030167"/>
              <a:gd name="connsiteX79" fmla="*/ 4659086 w 5604064"/>
              <a:gd name="connsiteY79" fmla="*/ 2806509 h 7030167"/>
              <a:gd name="connsiteX80" fmla="*/ 4833257 w 5604064"/>
              <a:gd name="connsiteY80" fmla="*/ 2690395 h 7030167"/>
              <a:gd name="connsiteX81" fmla="*/ 4949371 w 5604064"/>
              <a:gd name="connsiteY81" fmla="*/ 2429138 h 7030167"/>
              <a:gd name="connsiteX82" fmla="*/ 5123543 w 5604064"/>
              <a:gd name="connsiteY82" fmla="*/ 2429138 h 7030167"/>
              <a:gd name="connsiteX83" fmla="*/ 5196114 w 5604064"/>
              <a:gd name="connsiteY83" fmla="*/ 2371080 h 7030167"/>
              <a:gd name="connsiteX84" fmla="*/ 5312228 w 5604064"/>
              <a:gd name="connsiteY84" fmla="*/ 2501709 h 7030167"/>
              <a:gd name="connsiteX85" fmla="*/ 5239657 w 5604064"/>
              <a:gd name="connsiteY85" fmla="*/ 2632338 h 7030167"/>
              <a:gd name="connsiteX86" fmla="*/ 5225143 w 5604064"/>
              <a:gd name="connsiteY86" fmla="*/ 2748452 h 7030167"/>
              <a:gd name="connsiteX87" fmla="*/ 5007428 w 5604064"/>
              <a:gd name="connsiteY87" fmla="*/ 2777480 h 7030167"/>
              <a:gd name="connsiteX88" fmla="*/ 4905828 w 5604064"/>
              <a:gd name="connsiteY88" fmla="*/ 2777480 h 7030167"/>
              <a:gd name="connsiteX89" fmla="*/ 4905828 w 5604064"/>
              <a:gd name="connsiteY89" fmla="*/ 2951652 h 7030167"/>
              <a:gd name="connsiteX90" fmla="*/ 4818743 w 5604064"/>
              <a:gd name="connsiteY90" fmla="*/ 3024223 h 7030167"/>
              <a:gd name="connsiteX91" fmla="*/ 4659086 w 5604064"/>
              <a:gd name="connsiteY91" fmla="*/ 3024223 h 7030167"/>
              <a:gd name="connsiteX92" fmla="*/ 4688114 w 5604064"/>
              <a:gd name="connsiteY92" fmla="*/ 3183880 h 7030167"/>
              <a:gd name="connsiteX93" fmla="*/ 4818743 w 5604064"/>
              <a:gd name="connsiteY93" fmla="*/ 3299995 h 7030167"/>
              <a:gd name="connsiteX94" fmla="*/ 5021943 w 5604064"/>
              <a:gd name="connsiteY94" fmla="*/ 3329023 h 7030167"/>
              <a:gd name="connsiteX95" fmla="*/ 5080000 w 5604064"/>
              <a:gd name="connsiteY95" fmla="*/ 3416109 h 7030167"/>
              <a:gd name="connsiteX96" fmla="*/ 4688114 w 5604064"/>
              <a:gd name="connsiteY96" fmla="*/ 3633823 h 7030167"/>
              <a:gd name="connsiteX97" fmla="*/ 4470400 w 5604064"/>
              <a:gd name="connsiteY97" fmla="*/ 3677366 h 7030167"/>
              <a:gd name="connsiteX98" fmla="*/ 4310743 w 5604064"/>
              <a:gd name="connsiteY98" fmla="*/ 3532223 h 7030167"/>
              <a:gd name="connsiteX99" fmla="*/ 4122057 w 5604064"/>
              <a:gd name="connsiteY99" fmla="*/ 3546738 h 7030167"/>
              <a:gd name="connsiteX100" fmla="*/ 3991428 w 5604064"/>
              <a:gd name="connsiteY100" fmla="*/ 3720909 h 7030167"/>
              <a:gd name="connsiteX101" fmla="*/ 3875314 w 5604064"/>
              <a:gd name="connsiteY101" fmla="*/ 3662852 h 7030167"/>
              <a:gd name="connsiteX102" fmla="*/ 3904343 w 5604064"/>
              <a:gd name="connsiteY102" fmla="*/ 3517709 h 7030167"/>
              <a:gd name="connsiteX103" fmla="*/ 4005943 w 5604064"/>
              <a:gd name="connsiteY103" fmla="*/ 3503195 h 7030167"/>
              <a:gd name="connsiteX104" fmla="*/ 4020457 w 5604064"/>
              <a:gd name="connsiteY104" fmla="*/ 3401595 h 7030167"/>
              <a:gd name="connsiteX105" fmla="*/ 3788228 w 5604064"/>
              <a:gd name="connsiteY105" fmla="*/ 3299995 h 7030167"/>
              <a:gd name="connsiteX106" fmla="*/ 3672114 w 5604064"/>
              <a:gd name="connsiteY106" fmla="*/ 2951652 h 7030167"/>
              <a:gd name="connsiteX107" fmla="*/ 3701143 w 5604064"/>
              <a:gd name="connsiteY107" fmla="*/ 2893595 h 7030167"/>
              <a:gd name="connsiteX108" fmla="*/ 3628571 w 5604064"/>
              <a:gd name="connsiteY108" fmla="*/ 2791995 h 7030167"/>
              <a:gd name="connsiteX109" fmla="*/ 3556000 w 5604064"/>
              <a:gd name="connsiteY109" fmla="*/ 2603309 h 7030167"/>
              <a:gd name="connsiteX110" fmla="*/ 3410857 w 5604064"/>
              <a:gd name="connsiteY110" fmla="*/ 2661366 h 7030167"/>
              <a:gd name="connsiteX111" fmla="*/ 3077028 w 5604064"/>
              <a:gd name="connsiteY111" fmla="*/ 2806509 h 7030167"/>
              <a:gd name="connsiteX112" fmla="*/ 2873828 w 5604064"/>
              <a:gd name="connsiteY112" fmla="*/ 2835538 h 7030167"/>
              <a:gd name="connsiteX113" fmla="*/ 2394857 w 5604064"/>
              <a:gd name="connsiteY113" fmla="*/ 3154852 h 7030167"/>
              <a:gd name="connsiteX114" fmla="*/ 2220686 w 5604064"/>
              <a:gd name="connsiteY114" fmla="*/ 3154852 h 7030167"/>
              <a:gd name="connsiteX115" fmla="*/ 1988457 w 5604064"/>
              <a:gd name="connsiteY115" fmla="*/ 3227423 h 7030167"/>
              <a:gd name="connsiteX116" fmla="*/ 1756228 w 5604064"/>
              <a:gd name="connsiteY116" fmla="*/ 3445138 h 7030167"/>
              <a:gd name="connsiteX117" fmla="*/ 1654628 w 5604064"/>
              <a:gd name="connsiteY117" fmla="*/ 3590280 h 7030167"/>
              <a:gd name="connsiteX118" fmla="*/ 1712686 w 5604064"/>
              <a:gd name="connsiteY118" fmla="*/ 3778966 h 7030167"/>
              <a:gd name="connsiteX119" fmla="*/ 1785257 w 5604064"/>
              <a:gd name="connsiteY119" fmla="*/ 3953138 h 7030167"/>
              <a:gd name="connsiteX120" fmla="*/ 2032000 w 5604064"/>
              <a:gd name="connsiteY120" fmla="*/ 4257938 h 7030167"/>
              <a:gd name="connsiteX121" fmla="*/ 1930400 w 5604064"/>
              <a:gd name="connsiteY121" fmla="*/ 4504681 h 7030167"/>
              <a:gd name="connsiteX122" fmla="*/ 1828800 w 5604064"/>
              <a:gd name="connsiteY122" fmla="*/ 4853023 h 7030167"/>
              <a:gd name="connsiteX123" fmla="*/ 1625600 w 5604064"/>
              <a:gd name="connsiteY123" fmla="*/ 4940109 h 7030167"/>
              <a:gd name="connsiteX124" fmla="*/ 1364342 w 5604064"/>
              <a:gd name="connsiteY124" fmla="*/ 4867537 h 7030167"/>
              <a:gd name="connsiteX125" fmla="*/ 1262743 w 5604064"/>
              <a:gd name="connsiteY125" fmla="*/ 5070737 h 7030167"/>
              <a:gd name="connsiteX126" fmla="*/ 1335313 w 5604064"/>
              <a:gd name="connsiteY126" fmla="*/ 5331995 h 7030167"/>
              <a:gd name="connsiteX127" fmla="*/ 1146629 w 5604064"/>
              <a:gd name="connsiteY127" fmla="*/ 5622280 h 7030167"/>
              <a:gd name="connsiteX128" fmla="*/ 943428 w 5604064"/>
              <a:gd name="connsiteY128" fmla="*/ 5665823 h 7030167"/>
              <a:gd name="connsiteX129" fmla="*/ 783772 w 5604064"/>
              <a:gd name="connsiteY129" fmla="*/ 5970623 h 7030167"/>
              <a:gd name="connsiteX130" fmla="*/ 943429 w 5604064"/>
              <a:gd name="connsiteY130" fmla="*/ 6318966 h 7030167"/>
              <a:gd name="connsiteX131" fmla="*/ 841828 w 5604064"/>
              <a:gd name="connsiteY131" fmla="*/ 6667309 h 7030167"/>
              <a:gd name="connsiteX132" fmla="*/ 754742 w 5604064"/>
              <a:gd name="connsiteY132" fmla="*/ 7030167 h 7030167"/>
              <a:gd name="connsiteX133" fmla="*/ 0 w 5604064"/>
              <a:gd name="connsiteY133" fmla="*/ 6580223 h 7030167"/>
              <a:gd name="connsiteX0" fmla="*/ 0 w 5604064"/>
              <a:gd name="connsiteY0" fmla="*/ 6580223 h 6986624"/>
              <a:gd name="connsiteX1" fmla="*/ 101600 w 5604064"/>
              <a:gd name="connsiteY1" fmla="*/ 6435080 h 6986624"/>
              <a:gd name="connsiteX2" fmla="*/ 43543 w 5604064"/>
              <a:gd name="connsiteY2" fmla="*/ 6362509 h 6986624"/>
              <a:gd name="connsiteX3" fmla="*/ 188686 w 5604064"/>
              <a:gd name="connsiteY3" fmla="*/ 6231880 h 6986624"/>
              <a:gd name="connsiteX4" fmla="*/ 696686 w 5604064"/>
              <a:gd name="connsiteY4" fmla="*/ 6260909 h 6986624"/>
              <a:gd name="connsiteX5" fmla="*/ 682171 w 5604064"/>
              <a:gd name="connsiteY5" fmla="*/ 6246395 h 6986624"/>
              <a:gd name="connsiteX6" fmla="*/ 682171 w 5604064"/>
              <a:gd name="connsiteY6" fmla="*/ 5956109 h 6986624"/>
              <a:gd name="connsiteX7" fmla="*/ 769257 w 5604064"/>
              <a:gd name="connsiteY7" fmla="*/ 5665823 h 6986624"/>
              <a:gd name="connsiteX8" fmla="*/ 1016000 w 5604064"/>
              <a:gd name="connsiteY8" fmla="*/ 5578738 h 6986624"/>
              <a:gd name="connsiteX9" fmla="*/ 1248228 w 5604064"/>
              <a:gd name="connsiteY9" fmla="*/ 5346509 h 6986624"/>
              <a:gd name="connsiteX10" fmla="*/ 1190171 w 5604064"/>
              <a:gd name="connsiteY10" fmla="*/ 5128795 h 6986624"/>
              <a:gd name="connsiteX11" fmla="*/ 1233714 w 5604064"/>
              <a:gd name="connsiteY11" fmla="*/ 4896566 h 6986624"/>
              <a:gd name="connsiteX12" fmla="*/ 1480457 w 5604064"/>
              <a:gd name="connsiteY12" fmla="*/ 4809480 h 6986624"/>
              <a:gd name="connsiteX13" fmla="*/ 1640114 w 5604064"/>
              <a:gd name="connsiteY13" fmla="*/ 4896566 h 6986624"/>
              <a:gd name="connsiteX14" fmla="*/ 1669143 w 5604064"/>
              <a:gd name="connsiteY14" fmla="*/ 4896566 h 6986624"/>
              <a:gd name="connsiteX15" fmla="*/ 1814286 w 5604064"/>
              <a:gd name="connsiteY15" fmla="*/ 4664338 h 6986624"/>
              <a:gd name="connsiteX16" fmla="*/ 1915886 w 5604064"/>
              <a:gd name="connsiteY16" fmla="*/ 4257938 h 6986624"/>
              <a:gd name="connsiteX17" fmla="*/ 1770743 w 5604064"/>
              <a:gd name="connsiteY17" fmla="*/ 4243423 h 6986624"/>
              <a:gd name="connsiteX18" fmla="*/ 1582057 w 5604064"/>
              <a:gd name="connsiteY18" fmla="*/ 3996680 h 6986624"/>
              <a:gd name="connsiteX19" fmla="*/ 1349828 w 5604064"/>
              <a:gd name="connsiteY19" fmla="*/ 4011195 h 6986624"/>
              <a:gd name="connsiteX20" fmla="*/ 1175657 w 5604064"/>
              <a:gd name="connsiteY20" fmla="*/ 4011195 h 6986624"/>
              <a:gd name="connsiteX21" fmla="*/ 1103086 w 5604064"/>
              <a:gd name="connsiteY21" fmla="*/ 3735423 h 6986624"/>
              <a:gd name="connsiteX22" fmla="*/ 1407886 w 5604064"/>
              <a:gd name="connsiteY22" fmla="*/ 3372566 h 6986624"/>
              <a:gd name="connsiteX23" fmla="*/ 1553028 w 5604064"/>
              <a:gd name="connsiteY23" fmla="*/ 3111309 h 6986624"/>
              <a:gd name="connsiteX24" fmla="*/ 1422400 w 5604064"/>
              <a:gd name="connsiteY24" fmla="*/ 2893595 h 6986624"/>
              <a:gd name="connsiteX25" fmla="*/ 1364343 w 5604064"/>
              <a:gd name="connsiteY25" fmla="*/ 2661366 h 6986624"/>
              <a:gd name="connsiteX26" fmla="*/ 1436914 w 5604064"/>
              <a:gd name="connsiteY26" fmla="*/ 2501709 h 6986624"/>
              <a:gd name="connsiteX27" fmla="*/ 1378857 w 5604064"/>
              <a:gd name="connsiteY27" fmla="*/ 2211423 h 6986624"/>
              <a:gd name="connsiteX28" fmla="*/ 1828800 w 5604064"/>
              <a:gd name="connsiteY28" fmla="*/ 1746966 h 6986624"/>
              <a:gd name="connsiteX29" fmla="*/ 2017486 w 5604064"/>
              <a:gd name="connsiteY29" fmla="*/ 1790509 h 6986624"/>
              <a:gd name="connsiteX30" fmla="*/ 2061028 w 5604064"/>
              <a:gd name="connsiteY30" fmla="*/ 1645366 h 6986624"/>
              <a:gd name="connsiteX31" fmla="*/ 2206171 w 5604064"/>
              <a:gd name="connsiteY31" fmla="*/ 1442166 h 6986624"/>
              <a:gd name="connsiteX32" fmla="*/ 2351314 w 5604064"/>
              <a:gd name="connsiteY32" fmla="*/ 1398623 h 6986624"/>
              <a:gd name="connsiteX33" fmla="*/ 2888343 w 5604064"/>
              <a:gd name="connsiteY33" fmla="*/ 977709 h 6986624"/>
              <a:gd name="connsiteX34" fmla="*/ 3222171 w 5604064"/>
              <a:gd name="connsiteY34" fmla="*/ 905138 h 6986624"/>
              <a:gd name="connsiteX35" fmla="*/ 3367314 w 5604064"/>
              <a:gd name="connsiteY35" fmla="*/ 716452 h 6986624"/>
              <a:gd name="connsiteX36" fmla="*/ 3396343 w 5604064"/>
              <a:gd name="connsiteY36" fmla="*/ 498738 h 6986624"/>
              <a:gd name="connsiteX37" fmla="*/ 3410857 w 5604064"/>
              <a:gd name="connsiteY37" fmla="*/ 353595 h 6986624"/>
              <a:gd name="connsiteX38" fmla="*/ 3643086 w 5604064"/>
              <a:gd name="connsiteY38" fmla="*/ 368109 h 6986624"/>
              <a:gd name="connsiteX39" fmla="*/ 3875314 w 5604064"/>
              <a:gd name="connsiteY39" fmla="*/ 251995 h 6986624"/>
              <a:gd name="connsiteX40" fmla="*/ 4209143 w 5604064"/>
              <a:gd name="connsiteY40" fmla="*/ 164909 h 6986624"/>
              <a:gd name="connsiteX41" fmla="*/ 4238171 w 5604064"/>
              <a:gd name="connsiteY41" fmla="*/ 368109 h 6986624"/>
              <a:gd name="connsiteX42" fmla="*/ 4513943 w 5604064"/>
              <a:gd name="connsiteY42" fmla="*/ 368109 h 6986624"/>
              <a:gd name="connsiteX43" fmla="*/ 4615543 w 5604064"/>
              <a:gd name="connsiteY43" fmla="*/ 397138 h 6986624"/>
              <a:gd name="connsiteX44" fmla="*/ 4659086 w 5604064"/>
              <a:gd name="connsiteY44" fmla="*/ 455195 h 6986624"/>
              <a:gd name="connsiteX45" fmla="*/ 4818743 w 5604064"/>
              <a:gd name="connsiteY45" fmla="*/ 440680 h 6986624"/>
              <a:gd name="connsiteX46" fmla="*/ 4934857 w 5604064"/>
              <a:gd name="connsiteY46" fmla="*/ 556795 h 6986624"/>
              <a:gd name="connsiteX47" fmla="*/ 5123543 w 5604064"/>
              <a:gd name="connsiteY47" fmla="*/ 600338 h 6986624"/>
              <a:gd name="connsiteX48" fmla="*/ 5239657 w 5604064"/>
              <a:gd name="connsiteY48" fmla="*/ 106852 h 6986624"/>
              <a:gd name="connsiteX49" fmla="*/ 5544457 w 5604064"/>
              <a:gd name="connsiteY49" fmla="*/ 19766 h 6986624"/>
              <a:gd name="connsiteX50" fmla="*/ 5515428 w 5604064"/>
              <a:gd name="connsiteY50" fmla="*/ 382623 h 6986624"/>
              <a:gd name="connsiteX51" fmla="*/ 5602514 w 5604064"/>
              <a:gd name="connsiteY51" fmla="*/ 440680 h 6986624"/>
              <a:gd name="connsiteX52" fmla="*/ 5428343 w 5604064"/>
              <a:gd name="connsiteY52" fmla="*/ 643880 h 6986624"/>
              <a:gd name="connsiteX53" fmla="*/ 5399314 w 5604064"/>
              <a:gd name="connsiteY53" fmla="*/ 1253480 h 6986624"/>
              <a:gd name="connsiteX54" fmla="*/ 5355771 w 5604064"/>
              <a:gd name="connsiteY54" fmla="*/ 1369595 h 6986624"/>
              <a:gd name="connsiteX55" fmla="*/ 5196114 w 5604064"/>
              <a:gd name="connsiteY55" fmla="*/ 1137366 h 6986624"/>
              <a:gd name="connsiteX56" fmla="*/ 5065486 w 5604064"/>
              <a:gd name="connsiteY56" fmla="*/ 1137366 h 6986624"/>
              <a:gd name="connsiteX57" fmla="*/ 4934857 w 5604064"/>
              <a:gd name="connsiteY57" fmla="*/ 1224452 h 6986624"/>
              <a:gd name="connsiteX58" fmla="*/ 4847771 w 5604064"/>
              <a:gd name="connsiteY58" fmla="*/ 1137366 h 6986624"/>
              <a:gd name="connsiteX59" fmla="*/ 4760686 w 5604064"/>
              <a:gd name="connsiteY59" fmla="*/ 1151880 h 6986624"/>
              <a:gd name="connsiteX60" fmla="*/ 4746171 w 5604064"/>
              <a:gd name="connsiteY60" fmla="*/ 1238966 h 6986624"/>
              <a:gd name="connsiteX61" fmla="*/ 4804228 w 5604064"/>
              <a:gd name="connsiteY61" fmla="*/ 1311538 h 6986624"/>
              <a:gd name="connsiteX62" fmla="*/ 4746171 w 5604064"/>
              <a:gd name="connsiteY62" fmla="*/ 1485709 h 6986624"/>
              <a:gd name="connsiteX63" fmla="*/ 4542971 w 5604064"/>
              <a:gd name="connsiteY63" fmla="*/ 1543766 h 6986624"/>
              <a:gd name="connsiteX64" fmla="*/ 4513943 w 5604064"/>
              <a:gd name="connsiteY64" fmla="*/ 1630852 h 6986624"/>
              <a:gd name="connsiteX65" fmla="*/ 4325257 w 5604064"/>
              <a:gd name="connsiteY65" fmla="*/ 1819538 h 6986624"/>
              <a:gd name="connsiteX66" fmla="*/ 4209143 w 5604064"/>
              <a:gd name="connsiteY66" fmla="*/ 1848566 h 6986624"/>
              <a:gd name="connsiteX67" fmla="*/ 4180114 w 5604064"/>
              <a:gd name="connsiteY67" fmla="*/ 1746966 h 6986624"/>
              <a:gd name="connsiteX68" fmla="*/ 4122057 w 5604064"/>
              <a:gd name="connsiteY68" fmla="*/ 1746966 h 6986624"/>
              <a:gd name="connsiteX69" fmla="*/ 4005943 w 5604064"/>
              <a:gd name="connsiteY69" fmla="*/ 1775995 h 6986624"/>
              <a:gd name="connsiteX70" fmla="*/ 3991428 w 5604064"/>
              <a:gd name="connsiteY70" fmla="*/ 1892109 h 6986624"/>
              <a:gd name="connsiteX71" fmla="*/ 3991428 w 5604064"/>
              <a:gd name="connsiteY71" fmla="*/ 1993709 h 6986624"/>
              <a:gd name="connsiteX72" fmla="*/ 4064000 w 5604064"/>
              <a:gd name="connsiteY72" fmla="*/ 2037252 h 6986624"/>
              <a:gd name="connsiteX73" fmla="*/ 3686628 w 5604064"/>
              <a:gd name="connsiteY73" fmla="*/ 2356566 h 6986624"/>
              <a:gd name="connsiteX74" fmla="*/ 3744686 w 5604064"/>
              <a:gd name="connsiteY74" fmla="*/ 2487195 h 6986624"/>
              <a:gd name="connsiteX75" fmla="*/ 3773714 w 5604064"/>
              <a:gd name="connsiteY75" fmla="*/ 2850052 h 6986624"/>
              <a:gd name="connsiteX76" fmla="*/ 3933371 w 5604064"/>
              <a:gd name="connsiteY76" fmla="*/ 3198395 h 6986624"/>
              <a:gd name="connsiteX77" fmla="*/ 4209143 w 5604064"/>
              <a:gd name="connsiteY77" fmla="*/ 3299995 h 6986624"/>
              <a:gd name="connsiteX78" fmla="*/ 4441371 w 5604064"/>
              <a:gd name="connsiteY78" fmla="*/ 2980680 h 6986624"/>
              <a:gd name="connsiteX79" fmla="*/ 4659086 w 5604064"/>
              <a:gd name="connsiteY79" fmla="*/ 2806509 h 6986624"/>
              <a:gd name="connsiteX80" fmla="*/ 4833257 w 5604064"/>
              <a:gd name="connsiteY80" fmla="*/ 2690395 h 6986624"/>
              <a:gd name="connsiteX81" fmla="*/ 4949371 w 5604064"/>
              <a:gd name="connsiteY81" fmla="*/ 2429138 h 6986624"/>
              <a:gd name="connsiteX82" fmla="*/ 5123543 w 5604064"/>
              <a:gd name="connsiteY82" fmla="*/ 2429138 h 6986624"/>
              <a:gd name="connsiteX83" fmla="*/ 5196114 w 5604064"/>
              <a:gd name="connsiteY83" fmla="*/ 2371080 h 6986624"/>
              <a:gd name="connsiteX84" fmla="*/ 5312228 w 5604064"/>
              <a:gd name="connsiteY84" fmla="*/ 2501709 h 6986624"/>
              <a:gd name="connsiteX85" fmla="*/ 5239657 w 5604064"/>
              <a:gd name="connsiteY85" fmla="*/ 2632338 h 6986624"/>
              <a:gd name="connsiteX86" fmla="*/ 5225143 w 5604064"/>
              <a:gd name="connsiteY86" fmla="*/ 2748452 h 6986624"/>
              <a:gd name="connsiteX87" fmla="*/ 5007428 w 5604064"/>
              <a:gd name="connsiteY87" fmla="*/ 2777480 h 6986624"/>
              <a:gd name="connsiteX88" fmla="*/ 4905828 w 5604064"/>
              <a:gd name="connsiteY88" fmla="*/ 2777480 h 6986624"/>
              <a:gd name="connsiteX89" fmla="*/ 4905828 w 5604064"/>
              <a:gd name="connsiteY89" fmla="*/ 2951652 h 6986624"/>
              <a:gd name="connsiteX90" fmla="*/ 4818743 w 5604064"/>
              <a:gd name="connsiteY90" fmla="*/ 3024223 h 6986624"/>
              <a:gd name="connsiteX91" fmla="*/ 4659086 w 5604064"/>
              <a:gd name="connsiteY91" fmla="*/ 3024223 h 6986624"/>
              <a:gd name="connsiteX92" fmla="*/ 4688114 w 5604064"/>
              <a:gd name="connsiteY92" fmla="*/ 3183880 h 6986624"/>
              <a:gd name="connsiteX93" fmla="*/ 4818743 w 5604064"/>
              <a:gd name="connsiteY93" fmla="*/ 3299995 h 6986624"/>
              <a:gd name="connsiteX94" fmla="*/ 5021943 w 5604064"/>
              <a:gd name="connsiteY94" fmla="*/ 3329023 h 6986624"/>
              <a:gd name="connsiteX95" fmla="*/ 5080000 w 5604064"/>
              <a:gd name="connsiteY95" fmla="*/ 3416109 h 6986624"/>
              <a:gd name="connsiteX96" fmla="*/ 4688114 w 5604064"/>
              <a:gd name="connsiteY96" fmla="*/ 3633823 h 6986624"/>
              <a:gd name="connsiteX97" fmla="*/ 4470400 w 5604064"/>
              <a:gd name="connsiteY97" fmla="*/ 3677366 h 6986624"/>
              <a:gd name="connsiteX98" fmla="*/ 4310743 w 5604064"/>
              <a:gd name="connsiteY98" fmla="*/ 3532223 h 6986624"/>
              <a:gd name="connsiteX99" fmla="*/ 4122057 w 5604064"/>
              <a:gd name="connsiteY99" fmla="*/ 3546738 h 6986624"/>
              <a:gd name="connsiteX100" fmla="*/ 3991428 w 5604064"/>
              <a:gd name="connsiteY100" fmla="*/ 3720909 h 6986624"/>
              <a:gd name="connsiteX101" fmla="*/ 3875314 w 5604064"/>
              <a:gd name="connsiteY101" fmla="*/ 3662852 h 6986624"/>
              <a:gd name="connsiteX102" fmla="*/ 3904343 w 5604064"/>
              <a:gd name="connsiteY102" fmla="*/ 3517709 h 6986624"/>
              <a:gd name="connsiteX103" fmla="*/ 4005943 w 5604064"/>
              <a:gd name="connsiteY103" fmla="*/ 3503195 h 6986624"/>
              <a:gd name="connsiteX104" fmla="*/ 4020457 w 5604064"/>
              <a:gd name="connsiteY104" fmla="*/ 3401595 h 6986624"/>
              <a:gd name="connsiteX105" fmla="*/ 3788228 w 5604064"/>
              <a:gd name="connsiteY105" fmla="*/ 3299995 h 6986624"/>
              <a:gd name="connsiteX106" fmla="*/ 3672114 w 5604064"/>
              <a:gd name="connsiteY106" fmla="*/ 2951652 h 6986624"/>
              <a:gd name="connsiteX107" fmla="*/ 3701143 w 5604064"/>
              <a:gd name="connsiteY107" fmla="*/ 2893595 h 6986624"/>
              <a:gd name="connsiteX108" fmla="*/ 3628571 w 5604064"/>
              <a:gd name="connsiteY108" fmla="*/ 2791995 h 6986624"/>
              <a:gd name="connsiteX109" fmla="*/ 3556000 w 5604064"/>
              <a:gd name="connsiteY109" fmla="*/ 2603309 h 6986624"/>
              <a:gd name="connsiteX110" fmla="*/ 3410857 w 5604064"/>
              <a:gd name="connsiteY110" fmla="*/ 2661366 h 6986624"/>
              <a:gd name="connsiteX111" fmla="*/ 3077028 w 5604064"/>
              <a:gd name="connsiteY111" fmla="*/ 2806509 h 6986624"/>
              <a:gd name="connsiteX112" fmla="*/ 2873828 w 5604064"/>
              <a:gd name="connsiteY112" fmla="*/ 2835538 h 6986624"/>
              <a:gd name="connsiteX113" fmla="*/ 2394857 w 5604064"/>
              <a:gd name="connsiteY113" fmla="*/ 3154852 h 6986624"/>
              <a:gd name="connsiteX114" fmla="*/ 2220686 w 5604064"/>
              <a:gd name="connsiteY114" fmla="*/ 3154852 h 6986624"/>
              <a:gd name="connsiteX115" fmla="*/ 1988457 w 5604064"/>
              <a:gd name="connsiteY115" fmla="*/ 3227423 h 6986624"/>
              <a:gd name="connsiteX116" fmla="*/ 1756228 w 5604064"/>
              <a:gd name="connsiteY116" fmla="*/ 3445138 h 6986624"/>
              <a:gd name="connsiteX117" fmla="*/ 1654628 w 5604064"/>
              <a:gd name="connsiteY117" fmla="*/ 3590280 h 6986624"/>
              <a:gd name="connsiteX118" fmla="*/ 1712686 w 5604064"/>
              <a:gd name="connsiteY118" fmla="*/ 3778966 h 6986624"/>
              <a:gd name="connsiteX119" fmla="*/ 1785257 w 5604064"/>
              <a:gd name="connsiteY119" fmla="*/ 3953138 h 6986624"/>
              <a:gd name="connsiteX120" fmla="*/ 2032000 w 5604064"/>
              <a:gd name="connsiteY120" fmla="*/ 4257938 h 6986624"/>
              <a:gd name="connsiteX121" fmla="*/ 1930400 w 5604064"/>
              <a:gd name="connsiteY121" fmla="*/ 4504681 h 6986624"/>
              <a:gd name="connsiteX122" fmla="*/ 1828800 w 5604064"/>
              <a:gd name="connsiteY122" fmla="*/ 4853023 h 6986624"/>
              <a:gd name="connsiteX123" fmla="*/ 1625600 w 5604064"/>
              <a:gd name="connsiteY123" fmla="*/ 4940109 h 6986624"/>
              <a:gd name="connsiteX124" fmla="*/ 1364342 w 5604064"/>
              <a:gd name="connsiteY124" fmla="*/ 4867537 h 6986624"/>
              <a:gd name="connsiteX125" fmla="*/ 1262743 w 5604064"/>
              <a:gd name="connsiteY125" fmla="*/ 5070737 h 6986624"/>
              <a:gd name="connsiteX126" fmla="*/ 1335313 w 5604064"/>
              <a:gd name="connsiteY126" fmla="*/ 5331995 h 6986624"/>
              <a:gd name="connsiteX127" fmla="*/ 1146629 w 5604064"/>
              <a:gd name="connsiteY127" fmla="*/ 5622280 h 6986624"/>
              <a:gd name="connsiteX128" fmla="*/ 943428 w 5604064"/>
              <a:gd name="connsiteY128" fmla="*/ 5665823 h 6986624"/>
              <a:gd name="connsiteX129" fmla="*/ 783772 w 5604064"/>
              <a:gd name="connsiteY129" fmla="*/ 5970623 h 6986624"/>
              <a:gd name="connsiteX130" fmla="*/ 943429 w 5604064"/>
              <a:gd name="connsiteY130" fmla="*/ 6318966 h 6986624"/>
              <a:gd name="connsiteX131" fmla="*/ 841828 w 5604064"/>
              <a:gd name="connsiteY131" fmla="*/ 6667309 h 6986624"/>
              <a:gd name="connsiteX132" fmla="*/ 769256 w 5604064"/>
              <a:gd name="connsiteY132" fmla="*/ 6986624 h 6986624"/>
              <a:gd name="connsiteX133" fmla="*/ 0 w 5604064"/>
              <a:gd name="connsiteY133" fmla="*/ 6580223 h 698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04064" h="6986624">
                <a:moveTo>
                  <a:pt x="0" y="6580223"/>
                </a:moveTo>
                <a:cubicBezTo>
                  <a:pt x="47171" y="6525794"/>
                  <a:pt x="94343" y="6471366"/>
                  <a:pt x="101600" y="6435080"/>
                </a:cubicBezTo>
                <a:cubicBezTo>
                  <a:pt x="108857" y="6398794"/>
                  <a:pt x="29029" y="6396376"/>
                  <a:pt x="43543" y="6362509"/>
                </a:cubicBezTo>
                <a:cubicBezTo>
                  <a:pt x="58057" y="6328642"/>
                  <a:pt x="79829" y="6248813"/>
                  <a:pt x="188686" y="6231880"/>
                </a:cubicBezTo>
                <a:cubicBezTo>
                  <a:pt x="297543" y="6214947"/>
                  <a:pt x="614439" y="6258490"/>
                  <a:pt x="696686" y="6260909"/>
                </a:cubicBezTo>
                <a:cubicBezTo>
                  <a:pt x="778933" y="6263328"/>
                  <a:pt x="684590" y="6297195"/>
                  <a:pt x="682171" y="6246395"/>
                </a:cubicBezTo>
                <a:cubicBezTo>
                  <a:pt x="679752" y="6195595"/>
                  <a:pt x="667657" y="6052871"/>
                  <a:pt x="682171" y="5956109"/>
                </a:cubicBezTo>
                <a:cubicBezTo>
                  <a:pt x="696685" y="5859347"/>
                  <a:pt x="713619" y="5728718"/>
                  <a:pt x="769257" y="5665823"/>
                </a:cubicBezTo>
                <a:cubicBezTo>
                  <a:pt x="824895" y="5602928"/>
                  <a:pt x="936171" y="5631957"/>
                  <a:pt x="1016000" y="5578738"/>
                </a:cubicBezTo>
                <a:cubicBezTo>
                  <a:pt x="1095829" y="5525519"/>
                  <a:pt x="1219200" y="5421499"/>
                  <a:pt x="1248228" y="5346509"/>
                </a:cubicBezTo>
                <a:cubicBezTo>
                  <a:pt x="1277257" y="5271518"/>
                  <a:pt x="1192590" y="5203785"/>
                  <a:pt x="1190171" y="5128795"/>
                </a:cubicBezTo>
                <a:cubicBezTo>
                  <a:pt x="1187752" y="5053805"/>
                  <a:pt x="1185333" y="4949785"/>
                  <a:pt x="1233714" y="4896566"/>
                </a:cubicBezTo>
                <a:cubicBezTo>
                  <a:pt x="1282095" y="4843347"/>
                  <a:pt x="1412724" y="4809480"/>
                  <a:pt x="1480457" y="4809480"/>
                </a:cubicBezTo>
                <a:cubicBezTo>
                  <a:pt x="1548190" y="4809480"/>
                  <a:pt x="1608666" y="4882052"/>
                  <a:pt x="1640114" y="4896566"/>
                </a:cubicBezTo>
                <a:cubicBezTo>
                  <a:pt x="1671562" y="4911080"/>
                  <a:pt x="1640114" y="4935271"/>
                  <a:pt x="1669143" y="4896566"/>
                </a:cubicBezTo>
                <a:cubicBezTo>
                  <a:pt x="1698172" y="4857861"/>
                  <a:pt x="1773162" y="4770776"/>
                  <a:pt x="1814286" y="4664338"/>
                </a:cubicBezTo>
                <a:cubicBezTo>
                  <a:pt x="1855410" y="4557900"/>
                  <a:pt x="1923143" y="4328090"/>
                  <a:pt x="1915886" y="4257938"/>
                </a:cubicBezTo>
                <a:cubicBezTo>
                  <a:pt x="1908629" y="4187785"/>
                  <a:pt x="1826381" y="4286966"/>
                  <a:pt x="1770743" y="4243423"/>
                </a:cubicBezTo>
                <a:cubicBezTo>
                  <a:pt x="1715105" y="4199880"/>
                  <a:pt x="1652210" y="4035385"/>
                  <a:pt x="1582057" y="3996680"/>
                </a:cubicBezTo>
                <a:cubicBezTo>
                  <a:pt x="1511905" y="3957975"/>
                  <a:pt x="1417561" y="4008776"/>
                  <a:pt x="1349828" y="4011195"/>
                </a:cubicBezTo>
                <a:cubicBezTo>
                  <a:pt x="1282095" y="4013614"/>
                  <a:pt x="1216781" y="4057157"/>
                  <a:pt x="1175657" y="4011195"/>
                </a:cubicBezTo>
                <a:cubicBezTo>
                  <a:pt x="1134533" y="3965233"/>
                  <a:pt x="1064381" y="3841861"/>
                  <a:pt x="1103086" y="3735423"/>
                </a:cubicBezTo>
                <a:cubicBezTo>
                  <a:pt x="1141791" y="3628985"/>
                  <a:pt x="1332896" y="3476585"/>
                  <a:pt x="1407886" y="3372566"/>
                </a:cubicBezTo>
                <a:cubicBezTo>
                  <a:pt x="1482876" y="3268547"/>
                  <a:pt x="1550609" y="3191137"/>
                  <a:pt x="1553028" y="3111309"/>
                </a:cubicBezTo>
                <a:cubicBezTo>
                  <a:pt x="1555447" y="3031481"/>
                  <a:pt x="1453847" y="2968585"/>
                  <a:pt x="1422400" y="2893595"/>
                </a:cubicBezTo>
                <a:cubicBezTo>
                  <a:pt x="1390953" y="2818605"/>
                  <a:pt x="1361924" y="2726680"/>
                  <a:pt x="1364343" y="2661366"/>
                </a:cubicBezTo>
                <a:cubicBezTo>
                  <a:pt x="1366762" y="2596052"/>
                  <a:pt x="1434495" y="2576699"/>
                  <a:pt x="1436914" y="2501709"/>
                </a:cubicBezTo>
                <a:cubicBezTo>
                  <a:pt x="1439333" y="2426719"/>
                  <a:pt x="1313543" y="2337213"/>
                  <a:pt x="1378857" y="2211423"/>
                </a:cubicBezTo>
                <a:cubicBezTo>
                  <a:pt x="1444171" y="2085633"/>
                  <a:pt x="1722362" y="1817118"/>
                  <a:pt x="1828800" y="1746966"/>
                </a:cubicBezTo>
                <a:cubicBezTo>
                  <a:pt x="1935238" y="1676814"/>
                  <a:pt x="1978781" y="1807442"/>
                  <a:pt x="2017486" y="1790509"/>
                </a:cubicBezTo>
                <a:cubicBezTo>
                  <a:pt x="2056191" y="1773576"/>
                  <a:pt x="2029581" y="1703423"/>
                  <a:pt x="2061028" y="1645366"/>
                </a:cubicBezTo>
                <a:cubicBezTo>
                  <a:pt x="2092475" y="1587309"/>
                  <a:pt x="2157790" y="1483290"/>
                  <a:pt x="2206171" y="1442166"/>
                </a:cubicBezTo>
                <a:cubicBezTo>
                  <a:pt x="2254552" y="1401042"/>
                  <a:pt x="2237619" y="1476032"/>
                  <a:pt x="2351314" y="1398623"/>
                </a:cubicBezTo>
                <a:cubicBezTo>
                  <a:pt x="2465009" y="1321214"/>
                  <a:pt x="2743200" y="1059956"/>
                  <a:pt x="2888343" y="977709"/>
                </a:cubicBezTo>
                <a:cubicBezTo>
                  <a:pt x="3033486" y="895461"/>
                  <a:pt x="3142343" y="948681"/>
                  <a:pt x="3222171" y="905138"/>
                </a:cubicBezTo>
                <a:cubicBezTo>
                  <a:pt x="3301999" y="861595"/>
                  <a:pt x="3338285" y="784185"/>
                  <a:pt x="3367314" y="716452"/>
                </a:cubicBezTo>
                <a:cubicBezTo>
                  <a:pt x="3396343" y="648719"/>
                  <a:pt x="3389086" y="559214"/>
                  <a:pt x="3396343" y="498738"/>
                </a:cubicBezTo>
                <a:cubicBezTo>
                  <a:pt x="3403600" y="438262"/>
                  <a:pt x="3369733" y="375366"/>
                  <a:pt x="3410857" y="353595"/>
                </a:cubicBezTo>
                <a:cubicBezTo>
                  <a:pt x="3451981" y="331823"/>
                  <a:pt x="3565676" y="385042"/>
                  <a:pt x="3643086" y="368109"/>
                </a:cubicBezTo>
                <a:cubicBezTo>
                  <a:pt x="3720496" y="351176"/>
                  <a:pt x="3780971" y="285862"/>
                  <a:pt x="3875314" y="251995"/>
                </a:cubicBezTo>
                <a:cubicBezTo>
                  <a:pt x="3969657" y="218128"/>
                  <a:pt x="4148667" y="145557"/>
                  <a:pt x="4209143" y="164909"/>
                </a:cubicBezTo>
                <a:cubicBezTo>
                  <a:pt x="4269619" y="184261"/>
                  <a:pt x="4187371" y="334242"/>
                  <a:pt x="4238171" y="368109"/>
                </a:cubicBezTo>
                <a:cubicBezTo>
                  <a:pt x="4288971" y="401976"/>
                  <a:pt x="4451048" y="363271"/>
                  <a:pt x="4513943" y="368109"/>
                </a:cubicBezTo>
                <a:cubicBezTo>
                  <a:pt x="4576838" y="372947"/>
                  <a:pt x="4591353" y="382624"/>
                  <a:pt x="4615543" y="397138"/>
                </a:cubicBezTo>
                <a:cubicBezTo>
                  <a:pt x="4639733" y="411652"/>
                  <a:pt x="4625219" y="447938"/>
                  <a:pt x="4659086" y="455195"/>
                </a:cubicBezTo>
                <a:cubicBezTo>
                  <a:pt x="4692953" y="462452"/>
                  <a:pt x="4772781" y="423747"/>
                  <a:pt x="4818743" y="440680"/>
                </a:cubicBezTo>
                <a:cubicBezTo>
                  <a:pt x="4864705" y="457613"/>
                  <a:pt x="4884057" y="530185"/>
                  <a:pt x="4934857" y="556795"/>
                </a:cubicBezTo>
                <a:cubicBezTo>
                  <a:pt x="4985657" y="583405"/>
                  <a:pt x="5072743" y="675329"/>
                  <a:pt x="5123543" y="600338"/>
                </a:cubicBezTo>
                <a:cubicBezTo>
                  <a:pt x="5174343" y="525347"/>
                  <a:pt x="5169505" y="203614"/>
                  <a:pt x="5239657" y="106852"/>
                </a:cubicBezTo>
                <a:cubicBezTo>
                  <a:pt x="5309809" y="10090"/>
                  <a:pt x="5498495" y="-26196"/>
                  <a:pt x="5544457" y="19766"/>
                </a:cubicBezTo>
                <a:cubicBezTo>
                  <a:pt x="5590419" y="65728"/>
                  <a:pt x="5505752" y="312471"/>
                  <a:pt x="5515428" y="382623"/>
                </a:cubicBezTo>
                <a:cubicBezTo>
                  <a:pt x="5525104" y="452775"/>
                  <a:pt x="5617028" y="397137"/>
                  <a:pt x="5602514" y="440680"/>
                </a:cubicBezTo>
                <a:cubicBezTo>
                  <a:pt x="5588000" y="484223"/>
                  <a:pt x="5462210" y="508413"/>
                  <a:pt x="5428343" y="643880"/>
                </a:cubicBezTo>
                <a:cubicBezTo>
                  <a:pt x="5394476" y="779347"/>
                  <a:pt x="5411409" y="1132527"/>
                  <a:pt x="5399314" y="1253480"/>
                </a:cubicBezTo>
                <a:cubicBezTo>
                  <a:pt x="5387219" y="1374432"/>
                  <a:pt x="5389638" y="1388947"/>
                  <a:pt x="5355771" y="1369595"/>
                </a:cubicBezTo>
                <a:cubicBezTo>
                  <a:pt x="5321904" y="1350243"/>
                  <a:pt x="5244495" y="1176071"/>
                  <a:pt x="5196114" y="1137366"/>
                </a:cubicBezTo>
                <a:cubicBezTo>
                  <a:pt x="5147733" y="1098661"/>
                  <a:pt x="5109029" y="1122852"/>
                  <a:pt x="5065486" y="1137366"/>
                </a:cubicBezTo>
                <a:cubicBezTo>
                  <a:pt x="5021943" y="1151880"/>
                  <a:pt x="4971143" y="1224452"/>
                  <a:pt x="4934857" y="1224452"/>
                </a:cubicBezTo>
                <a:cubicBezTo>
                  <a:pt x="4898571" y="1224452"/>
                  <a:pt x="4876800" y="1149461"/>
                  <a:pt x="4847771" y="1137366"/>
                </a:cubicBezTo>
                <a:cubicBezTo>
                  <a:pt x="4818743" y="1125271"/>
                  <a:pt x="4777619" y="1134947"/>
                  <a:pt x="4760686" y="1151880"/>
                </a:cubicBezTo>
                <a:cubicBezTo>
                  <a:pt x="4743753" y="1168813"/>
                  <a:pt x="4738914" y="1212356"/>
                  <a:pt x="4746171" y="1238966"/>
                </a:cubicBezTo>
                <a:cubicBezTo>
                  <a:pt x="4753428" y="1265576"/>
                  <a:pt x="4804228" y="1270414"/>
                  <a:pt x="4804228" y="1311538"/>
                </a:cubicBezTo>
                <a:cubicBezTo>
                  <a:pt x="4804228" y="1352662"/>
                  <a:pt x="4789714" y="1447004"/>
                  <a:pt x="4746171" y="1485709"/>
                </a:cubicBezTo>
                <a:cubicBezTo>
                  <a:pt x="4702628" y="1524414"/>
                  <a:pt x="4581676" y="1519576"/>
                  <a:pt x="4542971" y="1543766"/>
                </a:cubicBezTo>
                <a:cubicBezTo>
                  <a:pt x="4504266" y="1567956"/>
                  <a:pt x="4550229" y="1584890"/>
                  <a:pt x="4513943" y="1630852"/>
                </a:cubicBezTo>
                <a:cubicBezTo>
                  <a:pt x="4477657" y="1676814"/>
                  <a:pt x="4376057" y="1783252"/>
                  <a:pt x="4325257" y="1819538"/>
                </a:cubicBezTo>
                <a:cubicBezTo>
                  <a:pt x="4274457" y="1855824"/>
                  <a:pt x="4233333" y="1860661"/>
                  <a:pt x="4209143" y="1848566"/>
                </a:cubicBezTo>
                <a:cubicBezTo>
                  <a:pt x="4184953" y="1836471"/>
                  <a:pt x="4194628" y="1763899"/>
                  <a:pt x="4180114" y="1746966"/>
                </a:cubicBezTo>
                <a:cubicBezTo>
                  <a:pt x="4165600" y="1730033"/>
                  <a:pt x="4151085" y="1742128"/>
                  <a:pt x="4122057" y="1746966"/>
                </a:cubicBezTo>
                <a:cubicBezTo>
                  <a:pt x="4093029" y="1751804"/>
                  <a:pt x="4027714" y="1751805"/>
                  <a:pt x="4005943" y="1775995"/>
                </a:cubicBezTo>
                <a:cubicBezTo>
                  <a:pt x="3984172" y="1800185"/>
                  <a:pt x="3993847" y="1855823"/>
                  <a:pt x="3991428" y="1892109"/>
                </a:cubicBezTo>
                <a:cubicBezTo>
                  <a:pt x="3989009" y="1928395"/>
                  <a:pt x="3979333" y="1969519"/>
                  <a:pt x="3991428" y="1993709"/>
                </a:cubicBezTo>
                <a:cubicBezTo>
                  <a:pt x="4003523" y="2017899"/>
                  <a:pt x="4114800" y="1976776"/>
                  <a:pt x="4064000" y="2037252"/>
                </a:cubicBezTo>
                <a:cubicBezTo>
                  <a:pt x="4013200" y="2097728"/>
                  <a:pt x="3739847" y="2281576"/>
                  <a:pt x="3686628" y="2356566"/>
                </a:cubicBezTo>
                <a:cubicBezTo>
                  <a:pt x="3633409" y="2431556"/>
                  <a:pt x="3730172" y="2404947"/>
                  <a:pt x="3744686" y="2487195"/>
                </a:cubicBezTo>
                <a:cubicBezTo>
                  <a:pt x="3759200" y="2569443"/>
                  <a:pt x="3742267" y="2731519"/>
                  <a:pt x="3773714" y="2850052"/>
                </a:cubicBezTo>
                <a:cubicBezTo>
                  <a:pt x="3805161" y="2968585"/>
                  <a:pt x="3860800" y="3123405"/>
                  <a:pt x="3933371" y="3198395"/>
                </a:cubicBezTo>
                <a:cubicBezTo>
                  <a:pt x="4005942" y="3273385"/>
                  <a:pt x="4124476" y="3336281"/>
                  <a:pt x="4209143" y="3299995"/>
                </a:cubicBezTo>
                <a:cubicBezTo>
                  <a:pt x="4293810" y="3263709"/>
                  <a:pt x="4366381" y="3062927"/>
                  <a:pt x="4441371" y="2980680"/>
                </a:cubicBezTo>
                <a:cubicBezTo>
                  <a:pt x="4516361" y="2898433"/>
                  <a:pt x="4593772" y="2854890"/>
                  <a:pt x="4659086" y="2806509"/>
                </a:cubicBezTo>
                <a:cubicBezTo>
                  <a:pt x="4724400" y="2758128"/>
                  <a:pt x="4784876" y="2753290"/>
                  <a:pt x="4833257" y="2690395"/>
                </a:cubicBezTo>
                <a:cubicBezTo>
                  <a:pt x="4881638" y="2627500"/>
                  <a:pt x="4900990" y="2472681"/>
                  <a:pt x="4949371" y="2429138"/>
                </a:cubicBezTo>
                <a:cubicBezTo>
                  <a:pt x="4997752" y="2385595"/>
                  <a:pt x="5082419" y="2438814"/>
                  <a:pt x="5123543" y="2429138"/>
                </a:cubicBezTo>
                <a:cubicBezTo>
                  <a:pt x="5164667" y="2419462"/>
                  <a:pt x="5164667" y="2358985"/>
                  <a:pt x="5196114" y="2371080"/>
                </a:cubicBezTo>
                <a:cubicBezTo>
                  <a:pt x="5227562" y="2383175"/>
                  <a:pt x="5304971" y="2458166"/>
                  <a:pt x="5312228" y="2501709"/>
                </a:cubicBezTo>
                <a:cubicBezTo>
                  <a:pt x="5319485" y="2545252"/>
                  <a:pt x="5254171" y="2591214"/>
                  <a:pt x="5239657" y="2632338"/>
                </a:cubicBezTo>
                <a:cubicBezTo>
                  <a:pt x="5225143" y="2673462"/>
                  <a:pt x="5263848" y="2724262"/>
                  <a:pt x="5225143" y="2748452"/>
                </a:cubicBezTo>
                <a:cubicBezTo>
                  <a:pt x="5186438" y="2772642"/>
                  <a:pt x="5060647" y="2772642"/>
                  <a:pt x="5007428" y="2777480"/>
                </a:cubicBezTo>
                <a:cubicBezTo>
                  <a:pt x="4954209" y="2782318"/>
                  <a:pt x="4922761" y="2748451"/>
                  <a:pt x="4905828" y="2777480"/>
                </a:cubicBezTo>
                <a:cubicBezTo>
                  <a:pt x="4888895" y="2806509"/>
                  <a:pt x="4920342" y="2910528"/>
                  <a:pt x="4905828" y="2951652"/>
                </a:cubicBezTo>
                <a:cubicBezTo>
                  <a:pt x="4891314" y="2992776"/>
                  <a:pt x="4859867" y="3012128"/>
                  <a:pt x="4818743" y="3024223"/>
                </a:cubicBezTo>
                <a:cubicBezTo>
                  <a:pt x="4777619" y="3036318"/>
                  <a:pt x="4680857" y="2997614"/>
                  <a:pt x="4659086" y="3024223"/>
                </a:cubicBezTo>
                <a:cubicBezTo>
                  <a:pt x="4637315" y="3050832"/>
                  <a:pt x="4661504" y="3137918"/>
                  <a:pt x="4688114" y="3183880"/>
                </a:cubicBezTo>
                <a:cubicBezTo>
                  <a:pt x="4714724" y="3229842"/>
                  <a:pt x="4763105" y="3275804"/>
                  <a:pt x="4818743" y="3299995"/>
                </a:cubicBezTo>
                <a:cubicBezTo>
                  <a:pt x="4874381" y="3324185"/>
                  <a:pt x="4978400" y="3309671"/>
                  <a:pt x="5021943" y="3329023"/>
                </a:cubicBezTo>
                <a:cubicBezTo>
                  <a:pt x="5065486" y="3348375"/>
                  <a:pt x="5135638" y="3365309"/>
                  <a:pt x="5080000" y="3416109"/>
                </a:cubicBezTo>
                <a:cubicBezTo>
                  <a:pt x="5024362" y="3466909"/>
                  <a:pt x="4789714" y="3590280"/>
                  <a:pt x="4688114" y="3633823"/>
                </a:cubicBezTo>
                <a:cubicBezTo>
                  <a:pt x="4586514" y="3677366"/>
                  <a:pt x="4533295" y="3694299"/>
                  <a:pt x="4470400" y="3677366"/>
                </a:cubicBezTo>
                <a:cubicBezTo>
                  <a:pt x="4407505" y="3660433"/>
                  <a:pt x="4368800" y="3553994"/>
                  <a:pt x="4310743" y="3532223"/>
                </a:cubicBezTo>
                <a:cubicBezTo>
                  <a:pt x="4252686" y="3510452"/>
                  <a:pt x="4175276" y="3515290"/>
                  <a:pt x="4122057" y="3546738"/>
                </a:cubicBezTo>
                <a:cubicBezTo>
                  <a:pt x="4068838" y="3578186"/>
                  <a:pt x="4032552" y="3701557"/>
                  <a:pt x="3991428" y="3720909"/>
                </a:cubicBezTo>
                <a:cubicBezTo>
                  <a:pt x="3950304" y="3740261"/>
                  <a:pt x="3889828" y="3696719"/>
                  <a:pt x="3875314" y="3662852"/>
                </a:cubicBezTo>
                <a:cubicBezTo>
                  <a:pt x="3860800" y="3628985"/>
                  <a:pt x="3882572" y="3544318"/>
                  <a:pt x="3904343" y="3517709"/>
                </a:cubicBezTo>
                <a:cubicBezTo>
                  <a:pt x="3926114" y="3491100"/>
                  <a:pt x="3986591" y="3522547"/>
                  <a:pt x="4005943" y="3503195"/>
                </a:cubicBezTo>
                <a:cubicBezTo>
                  <a:pt x="4025295" y="3483843"/>
                  <a:pt x="4056743" y="3435462"/>
                  <a:pt x="4020457" y="3401595"/>
                </a:cubicBezTo>
                <a:cubicBezTo>
                  <a:pt x="3984171" y="3367728"/>
                  <a:pt x="3846285" y="3374985"/>
                  <a:pt x="3788228" y="3299995"/>
                </a:cubicBezTo>
                <a:cubicBezTo>
                  <a:pt x="3730171" y="3225004"/>
                  <a:pt x="3686628" y="3019385"/>
                  <a:pt x="3672114" y="2951652"/>
                </a:cubicBezTo>
                <a:cubicBezTo>
                  <a:pt x="3657600" y="2883919"/>
                  <a:pt x="3708400" y="2920205"/>
                  <a:pt x="3701143" y="2893595"/>
                </a:cubicBezTo>
                <a:cubicBezTo>
                  <a:pt x="3693886" y="2866985"/>
                  <a:pt x="3652762" y="2840376"/>
                  <a:pt x="3628571" y="2791995"/>
                </a:cubicBezTo>
                <a:cubicBezTo>
                  <a:pt x="3604380" y="2743614"/>
                  <a:pt x="3592286" y="2625080"/>
                  <a:pt x="3556000" y="2603309"/>
                </a:cubicBezTo>
                <a:cubicBezTo>
                  <a:pt x="3519714" y="2581538"/>
                  <a:pt x="3490686" y="2627499"/>
                  <a:pt x="3410857" y="2661366"/>
                </a:cubicBezTo>
                <a:cubicBezTo>
                  <a:pt x="3331028" y="2695233"/>
                  <a:pt x="3166533" y="2777480"/>
                  <a:pt x="3077028" y="2806509"/>
                </a:cubicBezTo>
                <a:cubicBezTo>
                  <a:pt x="2987523" y="2835538"/>
                  <a:pt x="2987523" y="2777481"/>
                  <a:pt x="2873828" y="2835538"/>
                </a:cubicBezTo>
                <a:cubicBezTo>
                  <a:pt x="2760133" y="2893595"/>
                  <a:pt x="2503714" y="3101633"/>
                  <a:pt x="2394857" y="3154852"/>
                </a:cubicBezTo>
                <a:cubicBezTo>
                  <a:pt x="2286000" y="3208071"/>
                  <a:pt x="2288419" y="3142757"/>
                  <a:pt x="2220686" y="3154852"/>
                </a:cubicBezTo>
                <a:cubicBezTo>
                  <a:pt x="2152953" y="3166947"/>
                  <a:pt x="2065867" y="3179042"/>
                  <a:pt x="1988457" y="3227423"/>
                </a:cubicBezTo>
                <a:cubicBezTo>
                  <a:pt x="1911047" y="3275804"/>
                  <a:pt x="1811866" y="3384662"/>
                  <a:pt x="1756228" y="3445138"/>
                </a:cubicBezTo>
                <a:cubicBezTo>
                  <a:pt x="1700590" y="3505614"/>
                  <a:pt x="1661885" y="3534642"/>
                  <a:pt x="1654628" y="3590280"/>
                </a:cubicBezTo>
                <a:cubicBezTo>
                  <a:pt x="1647371" y="3645918"/>
                  <a:pt x="1690915" y="3718490"/>
                  <a:pt x="1712686" y="3778966"/>
                </a:cubicBezTo>
                <a:cubicBezTo>
                  <a:pt x="1734457" y="3839442"/>
                  <a:pt x="1732038" y="3873309"/>
                  <a:pt x="1785257" y="3953138"/>
                </a:cubicBezTo>
                <a:cubicBezTo>
                  <a:pt x="1838476" y="4032967"/>
                  <a:pt x="1993295" y="4221652"/>
                  <a:pt x="2032000" y="4257938"/>
                </a:cubicBezTo>
                <a:cubicBezTo>
                  <a:pt x="2070705" y="4294224"/>
                  <a:pt x="1918305" y="4507705"/>
                  <a:pt x="1930400" y="4504681"/>
                </a:cubicBezTo>
                <a:cubicBezTo>
                  <a:pt x="1911048" y="4550643"/>
                  <a:pt x="1848152" y="4794966"/>
                  <a:pt x="1828800" y="4853023"/>
                </a:cubicBezTo>
                <a:cubicBezTo>
                  <a:pt x="1809448" y="4911080"/>
                  <a:pt x="1657048" y="4923176"/>
                  <a:pt x="1625600" y="4940109"/>
                </a:cubicBezTo>
                <a:cubicBezTo>
                  <a:pt x="1594152" y="4957042"/>
                  <a:pt x="1398209" y="4874794"/>
                  <a:pt x="1364342" y="4867537"/>
                </a:cubicBezTo>
                <a:cubicBezTo>
                  <a:pt x="1330475" y="4860280"/>
                  <a:pt x="1282095" y="5044127"/>
                  <a:pt x="1262743" y="5070737"/>
                </a:cubicBezTo>
                <a:cubicBezTo>
                  <a:pt x="1243391" y="5097347"/>
                  <a:pt x="1318380" y="5290871"/>
                  <a:pt x="1335313" y="5331995"/>
                </a:cubicBezTo>
                <a:cubicBezTo>
                  <a:pt x="1352246" y="5373119"/>
                  <a:pt x="1140581" y="5625304"/>
                  <a:pt x="1146629" y="5622280"/>
                </a:cubicBezTo>
                <a:cubicBezTo>
                  <a:pt x="1120020" y="5670661"/>
                  <a:pt x="937381" y="5665823"/>
                  <a:pt x="943428" y="5665823"/>
                </a:cubicBezTo>
                <a:cubicBezTo>
                  <a:pt x="909561" y="5682756"/>
                  <a:pt x="735391" y="5820642"/>
                  <a:pt x="783772" y="5970623"/>
                </a:cubicBezTo>
                <a:cubicBezTo>
                  <a:pt x="836991" y="6086737"/>
                  <a:pt x="933753" y="6202852"/>
                  <a:pt x="943429" y="6318966"/>
                </a:cubicBezTo>
                <a:cubicBezTo>
                  <a:pt x="953105" y="6435080"/>
                  <a:pt x="873276" y="6548776"/>
                  <a:pt x="841828" y="6667309"/>
                </a:cubicBezTo>
                <a:cubicBezTo>
                  <a:pt x="810380" y="6785842"/>
                  <a:pt x="783770" y="6926148"/>
                  <a:pt x="769256" y="6986624"/>
                </a:cubicBezTo>
                <a:lnTo>
                  <a:pt x="0" y="6580223"/>
                </a:lnTo>
                <a:close/>
              </a:path>
            </a:pathLst>
          </a:cu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240388">
            <a:off x="3601432" y="854074"/>
            <a:ext cx="2012266" cy="307777"/>
          </a:xfrm>
          <a:prstGeom prst="rect">
            <a:avLst/>
          </a:prstGeom>
          <a:noFill/>
        </p:spPr>
        <p:txBody>
          <a:bodyPr wrap="square" rtlCol="0">
            <a:spAutoFit/>
          </a:bodyPr>
          <a:lstStyle/>
          <a:p>
            <a:r>
              <a:rPr lang="en-US" i="1" dirty="0" smtClean="0">
                <a:solidFill>
                  <a:schemeClr val="bg1"/>
                </a:solidFill>
                <a:latin typeface="+mn-lt"/>
              </a:rPr>
              <a:t>Lake Wairarapa</a:t>
            </a:r>
            <a:endParaRPr lang="en-US" i="1" dirty="0">
              <a:solidFill>
                <a:schemeClr val="bg1"/>
              </a:solidFill>
              <a:latin typeface="+mn-lt"/>
            </a:endParaRPr>
          </a:p>
        </p:txBody>
      </p:sp>
      <p:sp>
        <p:nvSpPr>
          <p:cNvPr id="6" name="TextBox 5"/>
          <p:cNvSpPr txBox="1"/>
          <p:nvPr/>
        </p:nvSpPr>
        <p:spPr>
          <a:xfrm rot="1296336">
            <a:off x="2356824" y="4553130"/>
            <a:ext cx="840383" cy="523220"/>
          </a:xfrm>
          <a:prstGeom prst="rect">
            <a:avLst/>
          </a:prstGeom>
          <a:noFill/>
        </p:spPr>
        <p:txBody>
          <a:bodyPr wrap="square" rtlCol="0">
            <a:spAutoFit/>
          </a:bodyPr>
          <a:lstStyle/>
          <a:p>
            <a:pPr algn="ctr"/>
            <a:r>
              <a:rPr lang="en-US" i="1" dirty="0" smtClean="0">
                <a:solidFill>
                  <a:schemeClr val="bg1"/>
                </a:solidFill>
                <a:latin typeface="+mn-lt"/>
              </a:rPr>
              <a:t>Lake Onoke</a:t>
            </a:r>
            <a:endParaRPr lang="en-US" i="1" dirty="0">
              <a:solidFill>
                <a:schemeClr val="bg1"/>
              </a:solidFill>
              <a:latin typeface="+mn-lt"/>
            </a:endParaRPr>
          </a:p>
        </p:txBody>
      </p:sp>
      <p:cxnSp>
        <p:nvCxnSpPr>
          <p:cNvPr id="8" name="Straight Arrow Connector 7"/>
          <p:cNvCxnSpPr>
            <a:stCxn id="6" idx="0"/>
          </p:cNvCxnSpPr>
          <p:nvPr/>
        </p:nvCxnSpPr>
        <p:spPr>
          <a:xfrm flipV="1">
            <a:off x="2873345" y="4329629"/>
            <a:ext cx="112226" cy="2418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4343178" y="-75304"/>
            <a:ext cx="3436624" cy="2843454"/>
            <a:chOff x="4343178" y="-75304"/>
            <a:chExt cx="3436624" cy="2843454"/>
          </a:xfrm>
        </p:grpSpPr>
        <p:sp>
          <p:nvSpPr>
            <p:cNvPr id="14" name="Freeform 13"/>
            <p:cNvSpPr/>
            <p:nvPr/>
          </p:nvSpPr>
          <p:spPr>
            <a:xfrm>
              <a:off x="4343178" y="1800770"/>
              <a:ext cx="1971563" cy="967380"/>
            </a:xfrm>
            <a:custGeom>
              <a:avLst/>
              <a:gdLst>
                <a:gd name="connsiteX0" fmla="*/ 15214 w 3183341"/>
                <a:gd name="connsiteY0" fmla="*/ 2287134 h 2287134"/>
                <a:gd name="connsiteX1" fmla="*/ 4456 w 3183341"/>
                <a:gd name="connsiteY1" fmla="*/ 2120390 h 2287134"/>
                <a:gd name="connsiteX2" fmla="*/ 79760 w 3183341"/>
                <a:gd name="connsiteY2" fmla="*/ 1969783 h 2287134"/>
                <a:gd name="connsiteX3" fmla="*/ 117411 w 3183341"/>
                <a:gd name="connsiteY3" fmla="*/ 1921374 h 2287134"/>
                <a:gd name="connsiteX4" fmla="*/ 214230 w 3183341"/>
                <a:gd name="connsiteY4" fmla="*/ 1905237 h 2287134"/>
                <a:gd name="connsiteX5" fmla="*/ 311049 w 3183341"/>
                <a:gd name="connsiteY5" fmla="*/ 1797661 h 2287134"/>
                <a:gd name="connsiteX6" fmla="*/ 321807 w 3183341"/>
                <a:gd name="connsiteY6" fmla="*/ 1706221 h 2287134"/>
                <a:gd name="connsiteX7" fmla="*/ 284155 w 3183341"/>
                <a:gd name="connsiteY7" fmla="*/ 1544856 h 2287134"/>
                <a:gd name="connsiteX8" fmla="*/ 380974 w 3183341"/>
                <a:gd name="connsiteY8" fmla="*/ 1415764 h 2287134"/>
                <a:gd name="connsiteX9" fmla="*/ 547717 w 3183341"/>
                <a:gd name="connsiteY9" fmla="*/ 1437280 h 2287134"/>
                <a:gd name="connsiteX10" fmla="*/ 666051 w 3183341"/>
                <a:gd name="connsiteY10" fmla="*/ 1394249 h 2287134"/>
                <a:gd name="connsiteX11" fmla="*/ 1090978 w 3183341"/>
                <a:gd name="connsiteY11" fmla="*/ 996216 h 2287134"/>
                <a:gd name="connsiteX12" fmla="*/ 1230828 w 3183341"/>
                <a:gd name="connsiteY12" fmla="*/ 980080 h 2287134"/>
                <a:gd name="connsiteX13" fmla="*/ 1306131 w 3183341"/>
                <a:gd name="connsiteY13" fmla="*/ 958564 h 2287134"/>
                <a:gd name="connsiteX14" fmla="*/ 1354541 w 3183341"/>
                <a:gd name="connsiteY14" fmla="*/ 904776 h 2287134"/>
                <a:gd name="connsiteX15" fmla="*/ 1478254 w 3183341"/>
                <a:gd name="connsiteY15" fmla="*/ 915534 h 2287134"/>
                <a:gd name="connsiteX16" fmla="*/ 1596588 w 3183341"/>
                <a:gd name="connsiteY16" fmla="*/ 899397 h 2287134"/>
                <a:gd name="connsiteX17" fmla="*/ 1655755 w 3183341"/>
                <a:gd name="connsiteY17" fmla="*/ 840230 h 2287134"/>
                <a:gd name="connsiteX18" fmla="*/ 1650376 w 3183341"/>
                <a:gd name="connsiteY18" fmla="*/ 770306 h 2287134"/>
                <a:gd name="connsiteX19" fmla="*/ 1688028 w 3183341"/>
                <a:gd name="connsiteY19" fmla="*/ 738033 h 2287134"/>
                <a:gd name="connsiteX20" fmla="*/ 1731058 w 3183341"/>
                <a:gd name="connsiteY20" fmla="*/ 775684 h 2287134"/>
                <a:gd name="connsiteX21" fmla="*/ 1790226 w 3183341"/>
                <a:gd name="connsiteY21" fmla="*/ 764927 h 2287134"/>
                <a:gd name="connsiteX22" fmla="*/ 1854771 w 3183341"/>
                <a:gd name="connsiteY22" fmla="*/ 732654 h 2287134"/>
                <a:gd name="connsiteX23" fmla="*/ 1967727 w 3183341"/>
                <a:gd name="connsiteY23" fmla="*/ 764927 h 2287134"/>
                <a:gd name="connsiteX24" fmla="*/ 2021515 w 3183341"/>
                <a:gd name="connsiteY24" fmla="*/ 748790 h 2287134"/>
                <a:gd name="connsiteX25" fmla="*/ 2000000 w 3183341"/>
                <a:gd name="connsiteY25" fmla="*/ 678866 h 2287134"/>
                <a:gd name="connsiteX26" fmla="*/ 2032273 w 3183341"/>
                <a:gd name="connsiteY26" fmla="*/ 603562 h 2287134"/>
                <a:gd name="connsiteX27" fmla="*/ 2075303 w 3183341"/>
                <a:gd name="connsiteY27" fmla="*/ 608941 h 2287134"/>
                <a:gd name="connsiteX28" fmla="*/ 2107576 w 3183341"/>
                <a:gd name="connsiteY28" fmla="*/ 544395 h 2287134"/>
                <a:gd name="connsiteX29" fmla="*/ 2145228 w 3183341"/>
                <a:gd name="connsiteY29" fmla="*/ 501364 h 2287134"/>
                <a:gd name="connsiteX30" fmla="*/ 2231289 w 3183341"/>
                <a:gd name="connsiteY30" fmla="*/ 506743 h 2287134"/>
                <a:gd name="connsiteX31" fmla="*/ 2268941 w 3183341"/>
                <a:gd name="connsiteY31" fmla="*/ 485228 h 2287134"/>
                <a:gd name="connsiteX32" fmla="*/ 2462578 w 3183341"/>
                <a:gd name="connsiteY32" fmla="*/ 587426 h 2287134"/>
                <a:gd name="connsiteX33" fmla="*/ 2521746 w 3183341"/>
                <a:gd name="connsiteY33" fmla="*/ 474470 h 2287134"/>
                <a:gd name="connsiteX34" fmla="*/ 2666974 w 3183341"/>
                <a:gd name="connsiteY34" fmla="*/ 356136 h 2287134"/>
                <a:gd name="connsiteX35" fmla="*/ 2736898 w 3183341"/>
                <a:gd name="connsiteY35" fmla="*/ 383030 h 2287134"/>
                <a:gd name="connsiteX36" fmla="*/ 2860611 w 3183341"/>
                <a:gd name="connsiteY36" fmla="*/ 388409 h 2287134"/>
                <a:gd name="connsiteX37" fmla="*/ 2860611 w 3183341"/>
                <a:gd name="connsiteY37" fmla="*/ 323863 h 2287134"/>
                <a:gd name="connsiteX38" fmla="*/ 2720762 w 3183341"/>
                <a:gd name="connsiteY38" fmla="*/ 248560 h 2287134"/>
                <a:gd name="connsiteX39" fmla="*/ 2736898 w 3183341"/>
                <a:gd name="connsiteY39" fmla="*/ 157120 h 2287134"/>
                <a:gd name="connsiteX40" fmla="*/ 2839096 w 3183341"/>
                <a:gd name="connsiteY40" fmla="*/ 178635 h 2287134"/>
                <a:gd name="connsiteX41" fmla="*/ 3000461 w 3183341"/>
                <a:gd name="connsiteY41" fmla="*/ 189393 h 2287134"/>
                <a:gd name="connsiteX42" fmla="*/ 2984324 w 3183341"/>
                <a:gd name="connsiteY42" fmla="*/ 130226 h 2287134"/>
                <a:gd name="connsiteX43" fmla="*/ 2941294 w 3183341"/>
                <a:gd name="connsiteY43" fmla="*/ 60301 h 2287134"/>
                <a:gd name="connsiteX44" fmla="*/ 2978946 w 3183341"/>
                <a:gd name="connsiteY44" fmla="*/ 1134 h 2287134"/>
                <a:gd name="connsiteX45" fmla="*/ 3086522 w 3183341"/>
                <a:gd name="connsiteY45" fmla="*/ 22649 h 2287134"/>
                <a:gd name="connsiteX46" fmla="*/ 3118795 w 3183341"/>
                <a:gd name="connsiteY46" fmla="*/ 38786 h 2287134"/>
                <a:gd name="connsiteX47" fmla="*/ 3183341 w 3183341"/>
                <a:gd name="connsiteY47" fmla="*/ 17270 h 2287134"/>
                <a:gd name="connsiteX0" fmla="*/ 15214 w 3183341"/>
                <a:gd name="connsiteY0" fmla="*/ 2287134 h 2287134"/>
                <a:gd name="connsiteX1" fmla="*/ 4456 w 3183341"/>
                <a:gd name="connsiteY1" fmla="*/ 2120390 h 2287134"/>
                <a:gd name="connsiteX2" fmla="*/ 79760 w 3183341"/>
                <a:gd name="connsiteY2" fmla="*/ 1969783 h 2287134"/>
                <a:gd name="connsiteX3" fmla="*/ 117411 w 3183341"/>
                <a:gd name="connsiteY3" fmla="*/ 1921374 h 2287134"/>
                <a:gd name="connsiteX4" fmla="*/ 311049 w 3183341"/>
                <a:gd name="connsiteY4" fmla="*/ 1797661 h 2287134"/>
                <a:gd name="connsiteX5" fmla="*/ 321807 w 3183341"/>
                <a:gd name="connsiteY5" fmla="*/ 1706221 h 2287134"/>
                <a:gd name="connsiteX6" fmla="*/ 284155 w 3183341"/>
                <a:gd name="connsiteY6" fmla="*/ 1544856 h 2287134"/>
                <a:gd name="connsiteX7" fmla="*/ 380974 w 3183341"/>
                <a:gd name="connsiteY7" fmla="*/ 1415764 h 2287134"/>
                <a:gd name="connsiteX8" fmla="*/ 547717 w 3183341"/>
                <a:gd name="connsiteY8" fmla="*/ 1437280 h 2287134"/>
                <a:gd name="connsiteX9" fmla="*/ 666051 w 3183341"/>
                <a:gd name="connsiteY9" fmla="*/ 1394249 h 2287134"/>
                <a:gd name="connsiteX10" fmla="*/ 1090978 w 3183341"/>
                <a:gd name="connsiteY10" fmla="*/ 996216 h 2287134"/>
                <a:gd name="connsiteX11" fmla="*/ 1230828 w 3183341"/>
                <a:gd name="connsiteY11" fmla="*/ 980080 h 2287134"/>
                <a:gd name="connsiteX12" fmla="*/ 1306131 w 3183341"/>
                <a:gd name="connsiteY12" fmla="*/ 958564 h 2287134"/>
                <a:gd name="connsiteX13" fmla="*/ 1354541 w 3183341"/>
                <a:gd name="connsiteY13" fmla="*/ 904776 h 2287134"/>
                <a:gd name="connsiteX14" fmla="*/ 1478254 w 3183341"/>
                <a:gd name="connsiteY14" fmla="*/ 915534 h 2287134"/>
                <a:gd name="connsiteX15" fmla="*/ 1596588 w 3183341"/>
                <a:gd name="connsiteY15" fmla="*/ 899397 h 2287134"/>
                <a:gd name="connsiteX16" fmla="*/ 1655755 w 3183341"/>
                <a:gd name="connsiteY16" fmla="*/ 840230 h 2287134"/>
                <a:gd name="connsiteX17" fmla="*/ 1650376 w 3183341"/>
                <a:gd name="connsiteY17" fmla="*/ 770306 h 2287134"/>
                <a:gd name="connsiteX18" fmla="*/ 1688028 w 3183341"/>
                <a:gd name="connsiteY18" fmla="*/ 738033 h 2287134"/>
                <a:gd name="connsiteX19" fmla="*/ 1731058 w 3183341"/>
                <a:gd name="connsiteY19" fmla="*/ 775684 h 2287134"/>
                <a:gd name="connsiteX20" fmla="*/ 1790226 w 3183341"/>
                <a:gd name="connsiteY20" fmla="*/ 764927 h 2287134"/>
                <a:gd name="connsiteX21" fmla="*/ 1854771 w 3183341"/>
                <a:gd name="connsiteY21" fmla="*/ 732654 h 2287134"/>
                <a:gd name="connsiteX22" fmla="*/ 1967727 w 3183341"/>
                <a:gd name="connsiteY22" fmla="*/ 764927 h 2287134"/>
                <a:gd name="connsiteX23" fmla="*/ 2021515 w 3183341"/>
                <a:gd name="connsiteY23" fmla="*/ 748790 h 2287134"/>
                <a:gd name="connsiteX24" fmla="*/ 2000000 w 3183341"/>
                <a:gd name="connsiteY24" fmla="*/ 678866 h 2287134"/>
                <a:gd name="connsiteX25" fmla="*/ 2032273 w 3183341"/>
                <a:gd name="connsiteY25" fmla="*/ 603562 h 2287134"/>
                <a:gd name="connsiteX26" fmla="*/ 2075303 w 3183341"/>
                <a:gd name="connsiteY26" fmla="*/ 608941 h 2287134"/>
                <a:gd name="connsiteX27" fmla="*/ 2107576 w 3183341"/>
                <a:gd name="connsiteY27" fmla="*/ 544395 h 2287134"/>
                <a:gd name="connsiteX28" fmla="*/ 2145228 w 3183341"/>
                <a:gd name="connsiteY28" fmla="*/ 501364 h 2287134"/>
                <a:gd name="connsiteX29" fmla="*/ 2231289 w 3183341"/>
                <a:gd name="connsiteY29" fmla="*/ 506743 h 2287134"/>
                <a:gd name="connsiteX30" fmla="*/ 2268941 w 3183341"/>
                <a:gd name="connsiteY30" fmla="*/ 485228 h 2287134"/>
                <a:gd name="connsiteX31" fmla="*/ 2462578 w 3183341"/>
                <a:gd name="connsiteY31" fmla="*/ 587426 h 2287134"/>
                <a:gd name="connsiteX32" fmla="*/ 2521746 w 3183341"/>
                <a:gd name="connsiteY32" fmla="*/ 474470 h 2287134"/>
                <a:gd name="connsiteX33" fmla="*/ 2666974 w 3183341"/>
                <a:gd name="connsiteY33" fmla="*/ 356136 h 2287134"/>
                <a:gd name="connsiteX34" fmla="*/ 2736898 w 3183341"/>
                <a:gd name="connsiteY34" fmla="*/ 383030 h 2287134"/>
                <a:gd name="connsiteX35" fmla="*/ 2860611 w 3183341"/>
                <a:gd name="connsiteY35" fmla="*/ 388409 h 2287134"/>
                <a:gd name="connsiteX36" fmla="*/ 2860611 w 3183341"/>
                <a:gd name="connsiteY36" fmla="*/ 323863 h 2287134"/>
                <a:gd name="connsiteX37" fmla="*/ 2720762 w 3183341"/>
                <a:gd name="connsiteY37" fmla="*/ 248560 h 2287134"/>
                <a:gd name="connsiteX38" fmla="*/ 2736898 w 3183341"/>
                <a:gd name="connsiteY38" fmla="*/ 157120 h 2287134"/>
                <a:gd name="connsiteX39" fmla="*/ 2839096 w 3183341"/>
                <a:gd name="connsiteY39" fmla="*/ 178635 h 2287134"/>
                <a:gd name="connsiteX40" fmla="*/ 3000461 w 3183341"/>
                <a:gd name="connsiteY40" fmla="*/ 189393 h 2287134"/>
                <a:gd name="connsiteX41" fmla="*/ 2984324 w 3183341"/>
                <a:gd name="connsiteY41" fmla="*/ 130226 h 2287134"/>
                <a:gd name="connsiteX42" fmla="*/ 2941294 w 3183341"/>
                <a:gd name="connsiteY42" fmla="*/ 60301 h 2287134"/>
                <a:gd name="connsiteX43" fmla="*/ 2978946 w 3183341"/>
                <a:gd name="connsiteY43" fmla="*/ 1134 h 2287134"/>
                <a:gd name="connsiteX44" fmla="*/ 3086522 w 3183341"/>
                <a:gd name="connsiteY44" fmla="*/ 22649 h 2287134"/>
                <a:gd name="connsiteX45" fmla="*/ 3118795 w 3183341"/>
                <a:gd name="connsiteY45" fmla="*/ 38786 h 2287134"/>
                <a:gd name="connsiteX46" fmla="*/ 3183341 w 3183341"/>
                <a:gd name="connsiteY46" fmla="*/ 17270 h 2287134"/>
                <a:gd name="connsiteX0" fmla="*/ 15214 w 3183341"/>
                <a:gd name="connsiteY0" fmla="*/ 2287134 h 2287134"/>
                <a:gd name="connsiteX1" fmla="*/ 4456 w 3183341"/>
                <a:gd name="connsiteY1" fmla="*/ 2120390 h 2287134"/>
                <a:gd name="connsiteX2" fmla="*/ 79760 w 3183341"/>
                <a:gd name="connsiteY2" fmla="*/ 1969783 h 2287134"/>
                <a:gd name="connsiteX3" fmla="*/ 311049 w 3183341"/>
                <a:gd name="connsiteY3" fmla="*/ 1797661 h 2287134"/>
                <a:gd name="connsiteX4" fmla="*/ 321807 w 3183341"/>
                <a:gd name="connsiteY4" fmla="*/ 1706221 h 2287134"/>
                <a:gd name="connsiteX5" fmla="*/ 284155 w 3183341"/>
                <a:gd name="connsiteY5" fmla="*/ 1544856 h 2287134"/>
                <a:gd name="connsiteX6" fmla="*/ 380974 w 3183341"/>
                <a:gd name="connsiteY6" fmla="*/ 1415764 h 2287134"/>
                <a:gd name="connsiteX7" fmla="*/ 547717 w 3183341"/>
                <a:gd name="connsiteY7" fmla="*/ 1437280 h 2287134"/>
                <a:gd name="connsiteX8" fmla="*/ 666051 w 3183341"/>
                <a:gd name="connsiteY8" fmla="*/ 1394249 h 2287134"/>
                <a:gd name="connsiteX9" fmla="*/ 1090978 w 3183341"/>
                <a:gd name="connsiteY9" fmla="*/ 996216 h 2287134"/>
                <a:gd name="connsiteX10" fmla="*/ 1230828 w 3183341"/>
                <a:gd name="connsiteY10" fmla="*/ 980080 h 2287134"/>
                <a:gd name="connsiteX11" fmla="*/ 1306131 w 3183341"/>
                <a:gd name="connsiteY11" fmla="*/ 958564 h 2287134"/>
                <a:gd name="connsiteX12" fmla="*/ 1354541 w 3183341"/>
                <a:gd name="connsiteY12" fmla="*/ 904776 h 2287134"/>
                <a:gd name="connsiteX13" fmla="*/ 1478254 w 3183341"/>
                <a:gd name="connsiteY13" fmla="*/ 915534 h 2287134"/>
                <a:gd name="connsiteX14" fmla="*/ 1596588 w 3183341"/>
                <a:gd name="connsiteY14" fmla="*/ 899397 h 2287134"/>
                <a:gd name="connsiteX15" fmla="*/ 1655755 w 3183341"/>
                <a:gd name="connsiteY15" fmla="*/ 840230 h 2287134"/>
                <a:gd name="connsiteX16" fmla="*/ 1650376 w 3183341"/>
                <a:gd name="connsiteY16" fmla="*/ 770306 h 2287134"/>
                <a:gd name="connsiteX17" fmla="*/ 1688028 w 3183341"/>
                <a:gd name="connsiteY17" fmla="*/ 738033 h 2287134"/>
                <a:gd name="connsiteX18" fmla="*/ 1731058 w 3183341"/>
                <a:gd name="connsiteY18" fmla="*/ 775684 h 2287134"/>
                <a:gd name="connsiteX19" fmla="*/ 1790226 w 3183341"/>
                <a:gd name="connsiteY19" fmla="*/ 764927 h 2287134"/>
                <a:gd name="connsiteX20" fmla="*/ 1854771 w 3183341"/>
                <a:gd name="connsiteY20" fmla="*/ 732654 h 2287134"/>
                <a:gd name="connsiteX21" fmla="*/ 1967727 w 3183341"/>
                <a:gd name="connsiteY21" fmla="*/ 764927 h 2287134"/>
                <a:gd name="connsiteX22" fmla="*/ 2021515 w 3183341"/>
                <a:gd name="connsiteY22" fmla="*/ 748790 h 2287134"/>
                <a:gd name="connsiteX23" fmla="*/ 2000000 w 3183341"/>
                <a:gd name="connsiteY23" fmla="*/ 678866 h 2287134"/>
                <a:gd name="connsiteX24" fmla="*/ 2032273 w 3183341"/>
                <a:gd name="connsiteY24" fmla="*/ 603562 h 2287134"/>
                <a:gd name="connsiteX25" fmla="*/ 2075303 w 3183341"/>
                <a:gd name="connsiteY25" fmla="*/ 608941 h 2287134"/>
                <a:gd name="connsiteX26" fmla="*/ 2107576 w 3183341"/>
                <a:gd name="connsiteY26" fmla="*/ 544395 h 2287134"/>
                <a:gd name="connsiteX27" fmla="*/ 2145228 w 3183341"/>
                <a:gd name="connsiteY27" fmla="*/ 501364 h 2287134"/>
                <a:gd name="connsiteX28" fmla="*/ 2231289 w 3183341"/>
                <a:gd name="connsiteY28" fmla="*/ 506743 h 2287134"/>
                <a:gd name="connsiteX29" fmla="*/ 2268941 w 3183341"/>
                <a:gd name="connsiteY29" fmla="*/ 485228 h 2287134"/>
                <a:gd name="connsiteX30" fmla="*/ 2462578 w 3183341"/>
                <a:gd name="connsiteY30" fmla="*/ 587426 h 2287134"/>
                <a:gd name="connsiteX31" fmla="*/ 2521746 w 3183341"/>
                <a:gd name="connsiteY31" fmla="*/ 474470 h 2287134"/>
                <a:gd name="connsiteX32" fmla="*/ 2666974 w 3183341"/>
                <a:gd name="connsiteY32" fmla="*/ 356136 h 2287134"/>
                <a:gd name="connsiteX33" fmla="*/ 2736898 w 3183341"/>
                <a:gd name="connsiteY33" fmla="*/ 383030 h 2287134"/>
                <a:gd name="connsiteX34" fmla="*/ 2860611 w 3183341"/>
                <a:gd name="connsiteY34" fmla="*/ 388409 h 2287134"/>
                <a:gd name="connsiteX35" fmla="*/ 2860611 w 3183341"/>
                <a:gd name="connsiteY35" fmla="*/ 323863 h 2287134"/>
                <a:gd name="connsiteX36" fmla="*/ 2720762 w 3183341"/>
                <a:gd name="connsiteY36" fmla="*/ 248560 h 2287134"/>
                <a:gd name="connsiteX37" fmla="*/ 2736898 w 3183341"/>
                <a:gd name="connsiteY37" fmla="*/ 157120 h 2287134"/>
                <a:gd name="connsiteX38" fmla="*/ 2839096 w 3183341"/>
                <a:gd name="connsiteY38" fmla="*/ 178635 h 2287134"/>
                <a:gd name="connsiteX39" fmla="*/ 3000461 w 3183341"/>
                <a:gd name="connsiteY39" fmla="*/ 189393 h 2287134"/>
                <a:gd name="connsiteX40" fmla="*/ 2984324 w 3183341"/>
                <a:gd name="connsiteY40" fmla="*/ 130226 h 2287134"/>
                <a:gd name="connsiteX41" fmla="*/ 2941294 w 3183341"/>
                <a:gd name="connsiteY41" fmla="*/ 60301 h 2287134"/>
                <a:gd name="connsiteX42" fmla="*/ 2978946 w 3183341"/>
                <a:gd name="connsiteY42" fmla="*/ 1134 h 2287134"/>
                <a:gd name="connsiteX43" fmla="*/ 3086522 w 3183341"/>
                <a:gd name="connsiteY43" fmla="*/ 22649 h 2287134"/>
                <a:gd name="connsiteX44" fmla="*/ 3118795 w 3183341"/>
                <a:gd name="connsiteY44" fmla="*/ 38786 h 2287134"/>
                <a:gd name="connsiteX45" fmla="*/ 3183341 w 3183341"/>
                <a:gd name="connsiteY45" fmla="*/ 17270 h 2287134"/>
                <a:gd name="connsiteX0" fmla="*/ 0 w 3178885"/>
                <a:gd name="connsiteY0" fmla="*/ 2120390 h 2120390"/>
                <a:gd name="connsiteX1" fmla="*/ 75304 w 3178885"/>
                <a:gd name="connsiteY1" fmla="*/ 1969783 h 2120390"/>
                <a:gd name="connsiteX2" fmla="*/ 306593 w 3178885"/>
                <a:gd name="connsiteY2" fmla="*/ 1797661 h 2120390"/>
                <a:gd name="connsiteX3" fmla="*/ 317351 w 3178885"/>
                <a:gd name="connsiteY3" fmla="*/ 1706221 h 2120390"/>
                <a:gd name="connsiteX4" fmla="*/ 279699 w 3178885"/>
                <a:gd name="connsiteY4" fmla="*/ 1544856 h 2120390"/>
                <a:gd name="connsiteX5" fmla="*/ 376518 w 3178885"/>
                <a:gd name="connsiteY5" fmla="*/ 1415764 h 2120390"/>
                <a:gd name="connsiteX6" fmla="*/ 543261 w 3178885"/>
                <a:gd name="connsiteY6" fmla="*/ 1437280 h 2120390"/>
                <a:gd name="connsiteX7" fmla="*/ 661595 w 3178885"/>
                <a:gd name="connsiteY7" fmla="*/ 1394249 h 2120390"/>
                <a:gd name="connsiteX8" fmla="*/ 1086522 w 3178885"/>
                <a:gd name="connsiteY8" fmla="*/ 996216 h 2120390"/>
                <a:gd name="connsiteX9" fmla="*/ 1226372 w 3178885"/>
                <a:gd name="connsiteY9" fmla="*/ 980080 h 2120390"/>
                <a:gd name="connsiteX10" fmla="*/ 1301675 w 3178885"/>
                <a:gd name="connsiteY10" fmla="*/ 958564 h 2120390"/>
                <a:gd name="connsiteX11" fmla="*/ 1350085 w 3178885"/>
                <a:gd name="connsiteY11" fmla="*/ 904776 h 2120390"/>
                <a:gd name="connsiteX12" fmla="*/ 1473798 w 3178885"/>
                <a:gd name="connsiteY12" fmla="*/ 915534 h 2120390"/>
                <a:gd name="connsiteX13" fmla="*/ 1592132 w 3178885"/>
                <a:gd name="connsiteY13" fmla="*/ 899397 h 2120390"/>
                <a:gd name="connsiteX14" fmla="*/ 1651299 w 3178885"/>
                <a:gd name="connsiteY14" fmla="*/ 840230 h 2120390"/>
                <a:gd name="connsiteX15" fmla="*/ 1645920 w 3178885"/>
                <a:gd name="connsiteY15" fmla="*/ 770306 h 2120390"/>
                <a:gd name="connsiteX16" fmla="*/ 1683572 w 3178885"/>
                <a:gd name="connsiteY16" fmla="*/ 738033 h 2120390"/>
                <a:gd name="connsiteX17" fmla="*/ 1726602 w 3178885"/>
                <a:gd name="connsiteY17" fmla="*/ 775684 h 2120390"/>
                <a:gd name="connsiteX18" fmla="*/ 1785770 w 3178885"/>
                <a:gd name="connsiteY18" fmla="*/ 764927 h 2120390"/>
                <a:gd name="connsiteX19" fmla="*/ 1850315 w 3178885"/>
                <a:gd name="connsiteY19" fmla="*/ 732654 h 2120390"/>
                <a:gd name="connsiteX20" fmla="*/ 1963271 w 3178885"/>
                <a:gd name="connsiteY20" fmla="*/ 764927 h 2120390"/>
                <a:gd name="connsiteX21" fmla="*/ 2017059 w 3178885"/>
                <a:gd name="connsiteY21" fmla="*/ 748790 h 2120390"/>
                <a:gd name="connsiteX22" fmla="*/ 1995544 w 3178885"/>
                <a:gd name="connsiteY22" fmla="*/ 678866 h 2120390"/>
                <a:gd name="connsiteX23" fmla="*/ 2027817 w 3178885"/>
                <a:gd name="connsiteY23" fmla="*/ 603562 h 2120390"/>
                <a:gd name="connsiteX24" fmla="*/ 2070847 w 3178885"/>
                <a:gd name="connsiteY24" fmla="*/ 608941 h 2120390"/>
                <a:gd name="connsiteX25" fmla="*/ 2103120 w 3178885"/>
                <a:gd name="connsiteY25" fmla="*/ 544395 h 2120390"/>
                <a:gd name="connsiteX26" fmla="*/ 2140772 w 3178885"/>
                <a:gd name="connsiteY26" fmla="*/ 501364 h 2120390"/>
                <a:gd name="connsiteX27" fmla="*/ 2226833 w 3178885"/>
                <a:gd name="connsiteY27" fmla="*/ 506743 h 2120390"/>
                <a:gd name="connsiteX28" fmla="*/ 2264485 w 3178885"/>
                <a:gd name="connsiteY28" fmla="*/ 485228 h 2120390"/>
                <a:gd name="connsiteX29" fmla="*/ 2458122 w 3178885"/>
                <a:gd name="connsiteY29" fmla="*/ 587426 h 2120390"/>
                <a:gd name="connsiteX30" fmla="*/ 2517290 w 3178885"/>
                <a:gd name="connsiteY30" fmla="*/ 474470 h 2120390"/>
                <a:gd name="connsiteX31" fmla="*/ 2662518 w 3178885"/>
                <a:gd name="connsiteY31" fmla="*/ 356136 h 2120390"/>
                <a:gd name="connsiteX32" fmla="*/ 2732442 w 3178885"/>
                <a:gd name="connsiteY32" fmla="*/ 383030 h 2120390"/>
                <a:gd name="connsiteX33" fmla="*/ 2856155 w 3178885"/>
                <a:gd name="connsiteY33" fmla="*/ 388409 h 2120390"/>
                <a:gd name="connsiteX34" fmla="*/ 2856155 w 3178885"/>
                <a:gd name="connsiteY34" fmla="*/ 323863 h 2120390"/>
                <a:gd name="connsiteX35" fmla="*/ 2716306 w 3178885"/>
                <a:gd name="connsiteY35" fmla="*/ 248560 h 2120390"/>
                <a:gd name="connsiteX36" fmla="*/ 2732442 w 3178885"/>
                <a:gd name="connsiteY36" fmla="*/ 157120 h 2120390"/>
                <a:gd name="connsiteX37" fmla="*/ 2834640 w 3178885"/>
                <a:gd name="connsiteY37" fmla="*/ 178635 h 2120390"/>
                <a:gd name="connsiteX38" fmla="*/ 2996005 w 3178885"/>
                <a:gd name="connsiteY38" fmla="*/ 189393 h 2120390"/>
                <a:gd name="connsiteX39" fmla="*/ 2979868 w 3178885"/>
                <a:gd name="connsiteY39" fmla="*/ 130226 h 2120390"/>
                <a:gd name="connsiteX40" fmla="*/ 2936838 w 3178885"/>
                <a:gd name="connsiteY40" fmla="*/ 60301 h 2120390"/>
                <a:gd name="connsiteX41" fmla="*/ 2974490 w 3178885"/>
                <a:gd name="connsiteY41" fmla="*/ 1134 h 2120390"/>
                <a:gd name="connsiteX42" fmla="*/ 3082066 w 3178885"/>
                <a:gd name="connsiteY42" fmla="*/ 22649 h 2120390"/>
                <a:gd name="connsiteX43" fmla="*/ 3114339 w 3178885"/>
                <a:gd name="connsiteY43" fmla="*/ 38786 h 2120390"/>
                <a:gd name="connsiteX44" fmla="*/ 3178885 w 3178885"/>
                <a:gd name="connsiteY44" fmla="*/ 17270 h 2120390"/>
                <a:gd name="connsiteX0" fmla="*/ 0 w 3103581"/>
                <a:gd name="connsiteY0" fmla="*/ 1969783 h 1969783"/>
                <a:gd name="connsiteX1" fmla="*/ 231289 w 3103581"/>
                <a:gd name="connsiteY1" fmla="*/ 1797661 h 1969783"/>
                <a:gd name="connsiteX2" fmla="*/ 242047 w 3103581"/>
                <a:gd name="connsiteY2" fmla="*/ 1706221 h 1969783"/>
                <a:gd name="connsiteX3" fmla="*/ 204395 w 3103581"/>
                <a:gd name="connsiteY3" fmla="*/ 1544856 h 1969783"/>
                <a:gd name="connsiteX4" fmla="*/ 301214 w 3103581"/>
                <a:gd name="connsiteY4" fmla="*/ 1415764 h 1969783"/>
                <a:gd name="connsiteX5" fmla="*/ 467957 w 3103581"/>
                <a:gd name="connsiteY5" fmla="*/ 1437280 h 1969783"/>
                <a:gd name="connsiteX6" fmla="*/ 586291 w 3103581"/>
                <a:gd name="connsiteY6" fmla="*/ 1394249 h 1969783"/>
                <a:gd name="connsiteX7" fmla="*/ 1011218 w 3103581"/>
                <a:gd name="connsiteY7" fmla="*/ 996216 h 1969783"/>
                <a:gd name="connsiteX8" fmla="*/ 1151068 w 3103581"/>
                <a:gd name="connsiteY8" fmla="*/ 980080 h 1969783"/>
                <a:gd name="connsiteX9" fmla="*/ 1226371 w 3103581"/>
                <a:gd name="connsiteY9" fmla="*/ 958564 h 1969783"/>
                <a:gd name="connsiteX10" fmla="*/ 1274781 w 3103581"/>
                <a:gd name="connsiteY10" fmla="*/ 904776 h 1969783"/>
                <a:gd name="connsiteX11" fmla="*/ 1398494 w 3103581"/>
                <a:gd name="connsiteY11" fmla="*/ 915534 h 1969783"/>
                <a:gd name="connsiteX12" fmla="*/ 1516828 w 3103581"/>
                <a:gd name="connsiteY12" fmla="*/ 899397 h 1969783"/>
                <a:gd name="connsiteX13" fmla="*/ 1575995 w 3103581"/>
                <a:gd name="connsiteY13" fmla="*/ 840230 h 1969783"/>
                <a:gd name="connsiteX14" fmla="*/ 1570616 w 3103581"/>
                <a:gd name="connsiteY14" fmla="*/ 770306 h 1969783"/>
                <a:gd name="connsiteX15" fmla="*/ 1608268 w 3103581"/>
                <a:gd name="connsiteY15" fmla="*/ 738033 h 1969783"/>
                <a:gd name="connsiteX16" fmla="*/ 1651298 w 3103581"/>
                <a:gd name="connsiteY16" fmla="*/ 775684 h 1969783"/>
                <a:gd name="connsiteX17" fmla="*/ 1710466 w 3103581"/>
                <a:gd name="connsiteY17" fmla="*/ 764927 h 1969783"/>
                <a:gd name="connsiteX18" fmla="*/ 1775011 w 3103581"/>
                <a:gd name="connsiteY18" fmla="*/ 732654 h 1969783"/>
                <a:gd name="connsiteX19" fmla="*/ 1887967 w 3103581"/>
                <a:gd name="connsiteY19" fmla="*/ 764927 h 1969783"/>
                <a:gd name="connsiteX20" fmla="*/ 1941755 w 3103581"/>
                <a:gd name="connsiteY20" fmla="*/ 748790 h 1969783"/>
                <a:gd name="connsiteX21" fmla="*/ 1920240 w 3103581"/>
                <a:gd name="connsiteY21" fmla="*/ 678866 h 1969783"/>
                <a:gd name="connsiteX22" fmla="*/ 1952513 w 3103581"/>
                <a:gd name="connsiteY22" fmla="*/ 603562 h 1969783"/>
                <a:gd name="connsiteX23" fmla="*/ 1995543 w 3103581"/>
                <a:gd name="connsiteY23" fmla="*/ 608941 h 1969783"/>
                <a:gd name="connsiteX24" fmla="*/ 2027816 w 3103581"/>
                <a:gd name="connsiteY24" fmla="*/ 544395 h 1969783"/>
                <a:gd name="connsiteX25" fmla="*/ 2065468 w 3103581"/>
                <a:gd name="connsiteY25" fmla="*/ 501364 h 1969783"/>
                <a:gd name="connsiteX26" fmla="*/ 2151529 w 3103581"/>
                <a:gd name="connsiteY26" fmla="*/ 506743 h 1969783"/>
                <a:gd name="connsiteX27" fmla="*/ 2189181 w 3103581"/>
                <a:gd name="connsiteY27" fmla="*/ 485228 h 1969783"/>
                <a:gd name="connsiteX28" fmla="*/ 2382818 w 3103581"/>
                <a:gd name="connsiteY28" fmla="*/ 587426 h 1969783"/>
                <a:gd name="connsiteX29" fmla="*/ 2441986 w 3103581"/>
                <a:gd name="connsiteY29" fmla="*/ 474470 h 1969783"/>
                <a:gd name="connsiteX30" fmla="*/ 2587214 w 3103581"/>
                <a:gd name="connsiteY30" fmla="*/ 356136 h 1969783"/>
                <a:gd name="connsiteX31" fmla="*/ 2657138 w 3103581"/>
                <a:gd name="connsiteY31" fmla="*/ 383030 h 1969783"/>
                <a:gd name="connsiteX32" fmla="*/ 2780851 w 3103581"/>
                <a:gd name="connsiteY32" fmla="*/ 388409 h 1969783"/>
                <a:gd name="connsiteX33" fmla="*/ 2780851 w 3103581"/>
                <a:gd name="connsiteY33" fmla="*/ 323863 h 1969783"/>
                <a:gd name="connsiteX34" fmla="*/ 2641002 w 3103581"/>
                <a:gd name="connsiteY34" fmla="*/ 248560 h 1969783"/>
                <a:gd name="connsiteX35" fmla="*/ 2657138 w 3103581"/>
                <a:gd name="connsiteY35" fmla="*/ 157120 h 1969783"/>
                <a:gd name="connsiteX36" fmla="*/ 2759336 w 3103581"/>
                <a:gd name="connsiteY36" fmla="*/ 178635 h 1969783"/>
                <a:gd name="connsiteX37" fmla="*/ 2920701 w 3103581"/>
                <a:gd name="connsiteY37" fmla="*/ 189393 h 1969783"/>
                <a:gd name="connsiteX38" fmla="*/ 2904564 w 3103581"/>
                <a:gd name="connsiteY38" fmla="*/ 130226 h 1969783"/>
                <a:gd name="connsiteX39" fmla="*/ 2861534 w 3103581"/>
                <a:gd name="connsiteY39" fmla="*/ 60301 h 1969783"/>
                <a:gd name="connsiteX40" fmla="*/ 2899186 w 3103581"/>
                <a:gd name="connsiteY40" fmla="*/ 1134 h 1969783"/>
                <a:gd name="connsiteX41" fmla="*/ 3006762 w 3103581"/>
                <a:gd name="connsiteY41" fmla="*/ 22649 h 1969783"/>
                <a:gd name="connsiteX42" fmla="*/ 3039035 w 3103581"/>
                <a:gd name="connsiteY42" fmla="*/ 38786 h 1969783"/>
                <a:gd name="connsiteX43" fmla="*/ 3103581 w 3103581"/>
                <a:gd name="connsiteY43" fmla="*/ 17270 h 1969783"/>
                <a:gd name="connsiteX0" fmla="*/ 28358 w 2900650"/>
                <a:gd name="connsiteY0" fmla="*/ 1797661 h 1797661"/>
                <a:gd name="connsiteX1" fmla="*/ 39116 w 2900650"/>
                <a:gd name="connsiteY1" fmla="*/ 1706221 h 1797661"/>
                <a:gd name="connsiteX2" fmla="*/ 1464 w 2900650"/>
                <a:gd name="connsiteY2" fmla="*/ 1544856 h 1797661"/>
                <a:gd name="connsiteX3" fmla="*/ 98283 w 2900650"/>
                <a:gd name="connsiteY3" fmla="*/ 1415764 h 1797661"/>
                <a:gd name="connsiteX4" fmla="*/ 265026 w 2900650"/>
                <a:gd name="connsiteY4" fmla="*/ 1437280 h 1797661"/>
                <a:gd name="connsiteX5" fmla="*/ 383360 w 2900650"/>
                <a:gd name="connsiteY5" fmla="*/ 1394249 h 1797661"/>
                <a:gd name="connsiteX6" fmla="*/ 808287 w 2900650"/>
                <a:gd name="connsiteY6" fmla="*/ 996216 h 1797661"/>
                <a:gd name="connsiteX7" fmla="*/ 948137 w 2900650"/>
                <a:gd name="connsiteY7" fmla="*/ 980080 h 1797661"/>
                <a:gd name="connsiteX8" fmla="*/ 1023440 w 2900650"/>
                <a:gd name="connsiteY8" fmla="*/ 958564 h 1797661"/>
                <a:gd name="connsiteX9" fmla="*/ 1071850 w 2900650"/>
                <a:gd name="connsiteY9" fmla="*/ 904776 h 1797661"/>
                <a:gd name="connsiteX10" fmla="*/ 1195563 w 2900650"/>
                <a:gd name="connsiteY10" fmla="*/ 915534 h 1797661"/>
                <a:gd name="connsiteX11" fmla="*/ 1313897 w 2900650"/>
                <a:gd name="connsiteY11" fmla="*/ 899397 h 1797661"/>
                <a:gd name="connsiteX12" fmla="*/ 1373064 w 2900650"/>
                <a:gd name="connsiteY12" fmla="*/ 840230 h 1797661"/>
                <a:gd name="connsiteX13" fmla="*/ 1367685 w 2900650"/>
                <a:gd name="connsiteY13" fmla="*/ 770306 h 1797661"/>
                <a:gd name="connsiteX14" fmla="*/ 1405337 w 2900650"/>
                <a:gd name="connsiteY14" fmla="*/ 738033 h 1797661"/>
                <a:gd name="connsiteX15" fmla="*/ 1448367 w 2900650"/>
                <a:gd name="connsiteY15" fmla="*/ 775684 h 1797661"/>
                <a:gd name="connsiteX16" fmla="*/ 1507535 w 2900650"/>
                <a:gd name="connsiteY16" fmla="*/ 764927 h 1797661"/>
                <a:gd name="connsiteX17" fmla="*/ 1572080 w 2900650"/>
                <a:gd name="connsiteY17" fmla="*/ 732654 h 1797661"/>
                <a:gd name="connsiteX18" fmla="*/ 1685036 w 2900650"/>
                <a:gd name="connsiteY18" fmla="*/ 764927 h 1797661"/>
                <a:gd name="connsiteX19" fmla="*/ 1738824 w 2900650"/>
                <a:gd name="connsiteY19" fmla="*/ 748790 h 1797661"/>
                <a:gd name="connsiteX20" fmla="*/ 1717309 w 2900650"/>
                <a:gd name="connsiteY20" fmla="*/ 678866 h 1797661"/>
                <a:gd name="connsiteX21" fmla="*/ 1749582 w 2900650"/>
                <a:gd name="connsiteY21" fmla="*/ 603562 h 1797661"/>
                <a:gd name="connsiteX22" fmla="*/ 1792612 w 2900650"/>
                <a:gd name="connsiteY22" fmla="*/ 608941 h 1797661"/>
                <a:gd name="connsiteX23" fmla="*/ 1824885 w 2900650"/>
                <a:gd name="connsiteY23" fmla="*/ 544395 h 1797661"/>
                <a:gd name="connsiteX24" fmla="*/ 1862537 w 2900650"/>
                <a:gd name="connsiteY24" fmla="*/ 501364 h 1797661"/>
                <a:gd name="connsiteX25" fmla="*/ 1948598 w 2900650"/>
                <a:gd name="connsiteY25" fmla="*/ 506743 h 1797661"/>
                <a:gd name="connsiteX26" fmla="*/ 1986250 w 2900650"/>
                <a:gd name="connsiteY26" fmla="*/ 485228 h 1797661"/>
                <a:gd name="connsiteX27" fmla="*/ 2179887 w 2900650"/>
                <a:gd name="connsiteY27" fmla="*/ 587426 h 1797661"/>
                <a:gd name="connsiteX28" fmla="*/ 2239055 w 2900650"/>
                <a:gd name="connsiteY28" fmla="*/ 474470 h 1797661"/>
                <a:gd name="connsiteX29" fmla="*/ 2384283 w 2900650"/>
                <a:gd name="connsiteY29" fmla="*/ 356136 h 1797661"/>
                <a:gd name="connsiteX30" fmla="*/ 2454207 w 2900650"/>
                <a:gd name="connsiteY30" fmla="*/ 383030 h 1797661"/>
                <a:gd name="connsiteX31" fmla="*/ 2577920 w 2900650"/>
                <a:gd name="connsiteY31" fmla="*/ 388409 h 1797661"/>
                <a:gd name="connsiteX32" fmla="*/ 2577920 w 2900650"/>
                <a:gd name="connsiteY32" fmla="*/ 323863 h 1797661"/>
                <a:gd name="connsiteX33" fmla="*/ 2438071 w 2900650"/>
                <a:gd name="connsiteY33" fmla="*/ 248560 h 1797661"/>
                <a:gd name="connsiteX34" fmla="*/ 2454207 w 2900650"/>
                <a:gd name="connsiteY34" fmla="*/ 157120 h 1797661"/>
                <a:gd name="connsiteX35" fmla="*/ 2556405 w 2900650"/>
                <a:gd name="connsiteY35" fmla="*/ 178635 h 1797661"/>
                <a:gd name="connsiteX36" fmla="*/ 2717770 w 2900650"/>
                <a:gd name="connsiteY36" fmla="*/ 189393 h 1797661"/>
                <a:gd name="connsiteX37" fmla="*/ 2701633 w 2900650"/>
                <a:gd name="connsiteY37" fmla="*/ 130226 h 1797661"/>
                <a:gd name="connsiteX38" fmla="*/ 2658603 w 2900650"/>
                <a:gd name="connsiteY38" fmla="*/ 60301 h 1797661"/>
                <a:gd name="connsiteX39" fmla="*/ 2696255 w 2900650"/>
                <a:gd name="connsiteY39" fmla="*/ 1134 h 1797661"/>
                <a:gd name="connsiteX40" fmla="*/ 2803831 w 2900650"/>
                <a:gd name="connsiteY40" fmla="*/ 22649 h 1797661"/>
                <a:gd name="connsiteX41" fmla="*/ 2836104 w 2900650"/>
                <a:gd name="connsiteY41" fmla="*/ 38786 h 1797661"/>
                <a:gd name="connsiteX42" fmla="*/ 2900650 w 2900650"/>
                <a:gd name="connsiteY42" fmla="*/ 17270 h 1797661"/>
                <a:gd name="connsiteX0" fmla="*/ 39116 w 2900650"/>
                <a:gd name="connsiteY0" fmla="*/ 1706221 h 1706221"/>
                <a:gd name="connsiteX1" fmla="*/ 1464 w 2900650"/>
                <a:gd name="connsiteY1" fmla="*/ 1544856 h 1706221"/>
                <a:gd name="connsiteX2" fmla="*/ 98283 w 2900650"/>
                <a:gd name="connsiteY2" fmla="*/ 1415764 h 1706221"/>
                <a:gd name="connsiteX3" fmla="*/ 265026 w 2900650"/>
                <a:gd name="connsiteY3" fmla="*/ 1437280 h 1706221"/>
                <a:gd name="connsiteX4" fmla="*/ 383360 w 2900650"/>
                <a:gd name="connsiteY4" fmla="*/ 1394249 h 1706221"/>
                <a:gd name="connsiteX5" fmla="*/ 808287 w 2900650"/>
                <a:gd name="connsiteY5" fmla="*/ 996216 h 1706221"/>
                <a:gd name="connsiteX6" fmla="*/ 948137 w 2900650"/>
                <a:gd name="connsiteY6" fmla="*/ 980080 h 1706221"/>
                <a:gd name="connsiteX7" fmla="*/ 1023440 w 2900650"/>
                <a:gd name="connsiteY7" fmla="*/ 958564 h 1706221"/>
                <a:gd name="connsiteX8" fmla="*/ 1071850 w 2900650"/>
                <a:gd name="connsiteY8" fmla="*/ 904776 h 1706221"/>
                <a:gd name="connsiteX9" fmla="*/ 1195563 w 2900650"/>
                <a:gd name="connsiteY9" fmla="*/ 915534 h 1706221"/>
                <a:gd name="connsiteX10" fmla="*/ 1313897 w 2900650"/>
                <a:gd name="connsiteY10" fmla="*/ 899397 h 1706221"/>
                <a:gd name="connsiteX11" fmla="*/ 1373064 w 2900650"/>
                <a:gd name="connsiteY11" fmla="*/ 840230 h 1706221"/>
                <a:gd name="connsiteX12" fmla="*/ 1367685 w 2900650"/>
                <a:gd name="connsiteY12" fmla="*/ 770306 h 1706221"/>
                <a:gd name="connsiteX13" fmla="*/ 1405337 w 2900650"/>
                <a:gd name="connsiteY13" fmla="*/ 738033 h 1706221"/>
                <a:gd name="connsiteX14" fmla="*/ 1448367 w 2900650"/>
                <a:gd name="connsiteY14" fmla="*/ 775684 h 1706221"/>
                <a:gd name="connsiteX15" fmla="*/ 1507535 w 2900650"/>
                <a:gd name="connsiteY15" fmla="*/ 764927 h 1706221"/>
                <a:gd name="connsiteX16" fmla="*/ 1572080 w 2900650"/>
                <a:gd name="connsiteY16" fmla="*/ 732654 h 1706221"/>
                <a:gd name="connsiteX17" fmla="*/ 1685036 w 2900650"/>
                <a:gd name="connsiteY17" fmla="*/ 764927 h 1706221"/>
                <a:gd name="connsiteX18" fmla="*/ 1738824 w 2900650"/>
                <a:gd name="connsiteY18" fmla="*/ 748790 h 1706221"/>
                <a:gd name="connsiteX19" fmla="*/ 1717309 w 2900650"/>
                <a:gd name="connsiteY19" fmla="*/ 678866 h 1706221"/>
                <a:gd name="connsiteX20" fmla="*/ 1749582 w 2900650"/>
                <a:gd name="connsiteY20" fmla="*/ 603562 h 1706221"/>
                <a:gd name="connsiteX21" fmla="*/ 1792612 w 2900650"/>
                <a:gd name="connsiteY21" fmla="*/ 608941 h 1706221"/>
                <a:gd name="connsiteX22" fmla="*/ 1824885 w 2900650"/>
                <a:gd name="connsiteY22" fmla="*/ 544395 h 1706221"/>
                <a:gd name="connsiteX23" fmla="*/ 1862537 w 2900650"/>
                <a:gd name="connsiteY23" fmla="*/ 501364 h 1706221"/>
                <a:gd name="connsiteX24" fmla="*/ 1948598 w 2900650"/>
                <a:gd name="connsiteY24" fmla="*/ 506743 h 1706221"/>
                <a:gd name="connsiteX25" fmla="*/ 1986250 w 2900650"/>
                <a:gd name="connsiteY25" fmla="*/ 485228 h 1706221"/>
                <a:gd name="connsiteX26" fmla="*/ 2179887 w 2900650"/>
                <a:gd name="connsiteY26" fmla="*/ 587426 h 1706221"/>
                <a:gd name="connsiteX27" fmla="*/ 2239055 w 2900650"/>
                <a:gd name="connsiteY27" fmla="*/ 474470 h 1706221"/>
                <a:gd name="connsiteX28" fmla="*/ 2384283 w 2900650"/>
                <a:gd name="connsiteY28" fmla="*/ 356136 h 1706221"/>
                <a:gd name="connsiteX29" fmla="*/ 2454207 w 2900650"/>
                <a:gd name="connsiteY29" fmla="*/ 383030 h 1706221"/>
                <a:gd name="connsiteX30" fmla="*/ 2577920 w 2900650"/>
                <a:gd name="connsiteY30" fmla="*/ 388409 h 1706221"/>
                <a:gd name="connsiteX31" fmla="*/ 2577920 w 2900650"/>
                <a:gd name="connsiteY31" fmla="*/ 323863 h 1706221"/>
                <a:gd name="connsiteX32" fmla="*/ 2438071 w 2900650"/>
                <a:gd name="connsiteY32" fmla="*/ 248560 h 1706221"/>
                <a:gd name="connsiteX33" fmla="*/ 2454207 w 2900650"/>
                <a:gd name="connsiteY33" fmla="*/ 157120 h 1706221"/>
                <a:gd name="connsiteX34" fmla="*/ 2556405 w 2900650"/>
                <a:gd name="connsiteY34" fmla="*/ 178635 h 1706221"/>
                <a:gd name="connsiteX35" fmla="*/ 2717770 w 2900650"/>
                <a:gd name="connsiteY35" fmla="*/ 189393 h 1706221"/>
                <a:gd name="connsiteX36" fmla="*/ 2701633 w 2900650"/>
                <a:gd name="connsiteY36" fmla="*/ 130226 h 1706221"/>
                <a:gd name="connsiteX37" fmla="*/ 2658603 w 2900650"/>
                <a:gd name="connsiteY37" fmla="*/ 60301 h 1706221"/>
                <a:gd name="connsiteX38" fmla="*/ 2696255 w 2900650"/>
                <a:gd name="connsiteY38" fmla="*/ 1134 h 1706221"/>
                <a:gd name="connsiteX39" fmla="*/ 2803831 w 2900650"/>
                <a:gd name="connsiteY39" fmla="*/ 22649 h 1706221"/>
                <a:gd name="connsiteX40" fmla="*/ 2836104 w 2900650"/>
                <a:gd name="connsiteY40" fmla="*/ 38786 h 1706221"/>
                <a:gd name="connsiteX41" fmla="*/ 2900650 w 2900650"/>
                <a:gd name="connsiteY41" fmla="*/ 17270 h 1706221"/>
                <a:gd name="connsiteX0" fmla="*/ 0 w 2899186"/>
                <a:gd name="connsiteY0" fmla="*/ 1544856 h 1544856"/>
                <a:gd name="connsiteX1" fmla="*/ 96819 w 2899186"/>
                <a:gd name="connsiteY1" fmla="*/ 1415764 h 1544856"/>
                <a:gd name="connsiteX2" fmla="*/ 263562 w 2899186"/>
                <a:gd name="connsiteY2" fmla="*/ 1437280 h 1544856"/>
                <a:gd name="connsiteX3" fmla="*/ 381896 w 2899186"/>
                <a:gd name="connsiteY3" fmla="*/ 1394249 h 1544856"/>
                <a:gd name="connsiteX4" fmla="*/ 806823 w 2899186"/>
                <a:gd name="connsiteY4" fmla="*/ 996216 h 1544856"/>
                <a:gd name="connsiteX5" fmla="*/ 946673 w 2899186"/>
                <a:gd name="connsiteY5" fmla="*/ 980080 h 1544856"/>
                <a:gd name="connsiteX6" fmla="*/ 1021976 w 2899186"/>
                <a:gd name="connsiteY6" fmla="*/ 958564 h 1544856"/>
                <a:gd name="connsiteX7" fmla="*/ 1070386 w 2899186"/>
                <a:gd name="connsiteY7" fmla="*/ 904776 h 1544856"/>
                <a:gd name="connsiteX8" fmla="*/ 1194099 w 2899186"/>
                <a:gd name="connsiteY8" fmla="*/ 915534 h 1544856"/>
                <a:gd name="connsiteX9" fmla="*/ 1312433 w 2899186"/>
                <a:gd name="connsiteY9" fmla="*/ 899397 h 1544856"/>
                <a:gd name="connsiteX10" fmla="*/ 1371600 w 2899186"/>
                <a:gd name="connsiteY10" fmla="*/ 840230 h 1544856"/>
                <a:gd name="connsiteX11" fmla="*/ 1366221 w 2899186"/>
                <a:gd name="connsiteY11" fmla="*/ 770306 h 1544856"/>
                <a:gd name="connsiteX12" fmla="*/ 1403873 w 2899186"/>
                <a:gd name="connsiteY12" fmla="*/ 738033 h 1544856"/>
                <a:gd name="connsiteX13" fmla="*/ 1446903 w 2899186"/>
                <a:gd name="connsiteY13" fmla="*/ 775684 h 1544856"/>
                <a:gd name="connsiteX14" fmla="*/ 1506071 w 2899186"/>
                <a:gd name="connsiteY14" fmla="*/ 764927 h 1544856"/>
                <a:gd name="connsiteX15" fmla="*/ 1570616 w 2899186"/>
                <a:gd name="connsiteY15" fmla="*/ 732654 h 1544856"/>
                <a:gd name="connsiteX16" fmla="*/ 1683572 w 2899186"/>
                <a:gd name="connsiteY16" fmla="*/ 764927 h 1544856"/>
                <a:gd name="connsiteX17" fmla="*/ 1737360 w 2899186"/>
                <a:gd name="connsiteY17" fmla="*/ 748790 h 1544856"/>
                <a:gd name="connsiteX18" fmla="*/ 1715845 w 2899186"/>
                <a:gd name="connsiteY18" fmla="*/ 678866 h 1544856"/>
                <a:gd name="connsiteX19" fmla="*/ 1748118 w 2899186"/>
                <a:gd name="connsiteY19" fmla="*/ 603562 h 1544856"/>
                <a:gd name="connsiteX20" fmla="*/ 1791148 w 2899186"/>
                <a:gd name="connsiteY20" fmla="*/ 608941 h 1544856"/>
                <a:gd name="connsiteX21" fmla="*/ 1823421 w 2899186"/>
                <a:gd name="connsiteY21" fmla="*/ 544395 h 1544856"/>
                <a:gd name="connsiteX22" fmla="*/ 1861073 w 2899186"/>
                <a:gd name="connsiteY22" fmla="*/ 501364 h 1544856"/>
                <a:gd name="connsiteX23" fmla="*/ 1947134 w 2899186"/>
                <a:gd name="connsiteY23" fmla="*/ 506743 h 1544856"/>
                <a:gd name="connsiteX24" fmla="*/ 1984786 w 2899186"/>
                <a:gd name="connsiteY24" fmla="*/ 485228 h 1544856"/>
                <a:gd name="connsiteX25" fmla="*/ 2178423 w 2899186"/>
                <a:gd name="connsiteY25" fmla="*/ 587426 h 1544856"/>
                <a:gd name="connsiteX26" fmla="*/ 2237591 w 2899186"/>
                <a:gd name="connsiteY26" fmla="*/ 474470 h 1544856"/>
                <a:gd name="connsiteX27" fmla="*/ 2382819 w 2899186"/>
                <a:gd name="connsiteY27" fmla="*/ 356136 h 1544856"/>
                <a:gd name="connsiteX28" fmla="*/ 2452743 w 2899186"/>
                <a:gd name="connsiteY28" fmla="*/ 383030 h 1544856"/>
                <a:gd name="connsiteX29" fmla="*/ 2576456 w 2899186"/>
                <a:gd name="connsiteY29" fmla="*/ 388409 h 1544856"/>
                <a:gd name="connsiteX30" fmla="*/ 2576456 w 2899186"/>
                <a:gd name="connsiteY30" fmla="*/ 323863 h 1544856"/>
                <a:gd name="connsiteX31" fmla="*/ 2436607 w 2899186"/>
                <a:gd name="connsiteY31" fmla="*/ 248560 h 1544856"/>
                <a:gd name="connsiteX32" fmla="*/ 2452743 w 2899186"/>
                <a:gd name="connsiteY32" fmla="*/ 157120 h 1544856"/>
                <a:gd name="connsiteX33" fmla="*/ 2554941 w 2899186"/>
                <a:gd name="connsiteY33" fmla="*/ 178635 h 1544856"/>
                <a:gd name="connsiteX34" fmla="*/ 2716306 w 2899186"/>
                <a:gd name="connsiteY34" fmla="*/ 189393 h 1544856"/>
                <a:gd name="connsiteX35" fmla="*/ 2700169 w 2899186"/>
                <a:gd name="connsiteY35" fmla="*/ 130226 h 1544856"/>
                <a:gd name="connsiteX36" fmla="*/ 2657139 w 2899186"/>
                <a:gd name="connsiteY36" fmla="*/ 60301 h 1544856"/>
                <a:gd name="connsiteX37" fmla="*/ 2694791 w 2899186"/>
                <a:gd name="connsiteY37" fmla="*/ 1134 h 1544856"/>
                <a:gd name="connsiteX38" fmla="*/ 2802367 w 2899186"/>
                <a:gd name="connsiteY38" fmla="*/ 22649 h 1544856"/>
                <a:gd name="connsiteX39" fmla="*/ 2834640 w 2899186"/>
                <a:gd name="connsiteY39" fmla="*/ 38786 h 1544856"/>
                <a:gd name="connsiteX40" fmla="*/ 2899186 w 2899186"/>
                <a:gd name="connsiteY40" fmla="*/ 17270 h 1544856"/>
                <a:gd name="connsiteX0" fmla="*/ 0 w 2802367"/>
                <a:gd name="connsiteY0" fmla="*/ 1415764 h 1442099"/>
                <a:gd name="connsiteX1" fmla="*/ 166743 w 2802367"/>
                <a:gd name="connsiteY1" fmla="*/ 1437280 h 1442099"/>
                <a:gd name="connsiteX2" fmla="*/ 285077 w 2802367"/>
                <a:gd name="connsiteY2" fmla="*/ 1394249 h 1442099"/>
                <a:gd name="connsiteX3" fmla="*/ 710004 w 2802367"/>
                <a:gd name="connsiteY3" fmla="*/ 996216 h 1442099"/>
                <a:gd name="connsiteX4" fmla="*/ 849854 w 2802367"/>
                <a:gd name="connsiteY4" fmla="*/ 980080 h 1442099"/>
                <a:gd name="connsiteX5" fmla="*/ 925157 w 2802367"/>
                <a:gd name="connsiteY5" fmla="*/ 958564 h 1442099"/>
                <a:gd name="connsiteX6" fmla="*/ 973567 w 2802367"/>
                <a:gd name="connsiteY6" fmla="*/ 904776 h 1442099"/>
                <a:gd name="connsiteX7" fmla="*/ 1097280 w 2802367"/>
                <a:gd name="connsiteY7" fmla="*/ 915534 h 1442099"/>
                <a:gd name="connsiteX8" fmla="*/ 1215614 w 2802367"/>
                <a:gd name="connsiteY8" fmla="*/ 899397 h 1442099"/>
                <a:gd name="connsiteX9" fmla="*/ 1274781 w 2802367"/>
                <a:gd name="connsiteY9" fmla="*/ 840230 h 1442099"/>
                <a:gd name="connsiteX10" fmla="*/ 1269402 w 2802367"/>
                <a:gd name="connsiteY10" fmla="*/ 770306 h 1442099"/>
                <a:gd name="connsiteX11" fmla="*/ 1307054 w 2802367"/>
                <a:gd name="connsiteY11" fmla="*/ 738033 h 1442099"/>
                <a:gd name="connsiteX12" fmla="*/ 1350084 w 2802367"/>
                <a:gd name="connsiteY12" fmla="*/ 775684 h 1442099"/>
                <a:gd name="connsiteX13" fmla="*/ 1409252 w 2802367"/>
                <a:gd name="connsiteY13" fmla="*/ 764927 h 1442099"/>
                <a:gd name="connsiteX14" fmla="*/ 1473797 w 2802367"/>
                <a:gd name="connsiteY14" fmla="*/ 732654 h 1442099"/>
                <a:gd name="connsiteX15" fmla="*/ 1586753 w 2802367"/>
                <a:gd name="connsiteY15" fmla="*/ 764927 h 1442099"/>
                <a:gd name="connsiteX16" fmla="*/ 1640541 w 2802367"/>
                <a:gd name="connsiteY16" fmla="*/ 748790 h 1442099"/>
                <a:gd name="connsiteX17" fmla="*/ 1619026 w 2802367"/>
                <a:gd name="connsiteY17" fmla="*/ 678866 h 1442099"/>
                <a:gd name="connsiteX18" fmla="*/ 1651299 w 2802367"/>
                <a:gd name="connsiteY18" fmla="*/ 603562 h 1442099"/>
                <a:gd name="connsiteX19" fmla="*/ 1694329 w 2802367"/>
                <a:gd name="connsiteY19" fmla="*/ 608941 h 1442099"/>
                <a:gd name="connsiteX20" fmla="*/ 1726602 w 2802367"/>
                <a:gd name="connsiteY20" fmla="*/ 544395 h 1442099"/>
                <a:gd name="connsiteX21" fmla="*/ 1764254 w 2802367"/>
                <a:gd name="connsiteY21" fmla="*/ 501364 h 1442099"/>
                <a:gd name="connsiteX22" fmla="*/ 1850315 w 2802367"/>
                <a:gd name="connsiteY22" fmla="*/ 506743 h 1442099"/>
                <a:gd name="connsiteX23" fmla="*/ 1887967 w 2802367"/>
                <a:gd name="connsiteY23" fmla="*/ 485228 h 1442099"/>
                <a:gd name="connsiteX24" fmla="*/ 2081604 w 2802367"/>
                <a:gd name="connsiteY24" fmla="*/ 587426 h 1442099"/>
                <a:gd name="connsiteX25" fmla="*/ 2140772 w 2802367"/>
                <a:gd name="connsiteY25" fmla="*/ 474470 h 1442099"/>
                <a:gd name="connsiteX26" fmla="*/ 2286000 w 2802367"/>
                <a:gd name="connsiteY26" fmla="*/ 356136 h 1442099"/>
                <a:gd name="connsiteX27" fmla="*/ 2355924 w 2802367"/>
                <a:gd name="connsiteY27" fmla="*/ 383030 h 1442099"/>
                <a:gd name="connsiteX28" fmla="*/ 2479637 w 2802367"/>
                <a:gd name="connsiteY28" fmla="*/ 388409 h 1442099"/>
                <a:gd name="connsiteX29" fmla="*/ 2479637 w 2802367"/>
                <a:gd name="connsiteY29" fmla="*/ 323863 h 1442099"/>
                <a:gd name="connsiteX30" fmla="*/ 2339788 w 2802367"/>
                <a:gd name="connsiteY30" fmla="*/ 248560 h 1442099"/>
                <a:gd name="connsiteX31" fmla="*/ 2355924 w 2802367"/>
                <a:gd name="connsiteY31" fmla="*/ 157120 h 1442099"/>
                <a:gd name="connsiteX32" fmla="*/ 2458122 w 2802367"/>
                <a:gd name="connsiteY32" fmla="*/ 178635 h 1442099"/>
                <a:gd name="connsiteX33" fmla="*/ 2619487 w 2802367"/>
                <a:gd name="connsiteY33" fmla="*/ 189393 h 1442099"/>
                <a:gd name="connsiteX34" fmla="*/ 2603350 w 2802367"/>
                <a:gd name="connsiteY34" fmla="*/ 130226 h 1442099"/>
                <a:gd name="connsiteX35" fmla="*/ 2560320 w 2802367"/>
                <a:gd name="connsiteY35" fmla="*/ 60301 h 1442099"/>
                <a:gd name="connsiteX36" fmla="*/ 2597972 w 2802367"/>
                <a:gd name="connsiteY36" fmla="*/ 1134 h 1442099"/>
                <a:gd name="connsiteX37" fmla="*/ 2705548 w 2802367"/>
                <a:gd name="connsiteY37" fmla="*/ 22649 h 1442099"/>
                <a:gd name="connsiteX38" fmla="*/ 2737821 w 2802367"/>
                <a:gd name="connsiteY38" fmla="*/ 38786 h 1442099"/>
                <a:gd name="connsiteX39" fmla="*/ 2802367 w 2802367"/>
                <a:gd name="connsiteY39" fmla="*/ 17270 h 1442099"/>
                <a:gd name="connsiteX0" fmla="*/ 0 w 2635624"/>
                <a:gd name="connsiteY0" fmla="*/ 1437280 h 1442099"/>
                <a:gd name="connsiteX1" fmla="*/ 118334 w 2635624"/>
                <a:gd name="connsiteY1" fmla="*/ 1394249 h 1442099"/>
                <a:gd name="connsiteX2" fmla="*/ 543261 w 2635624"/>
                <a:gd name="connsiteY2" fmla="*/ 996216 h 1442099"/>
                <a:gd name="connsiteX3" fmla="*/ 683111 w 2635624"/>
                <a:gd name="connsiteY3" fmla="*/ 980080 h 1442099"/>
                <a:gd name="connsiteX4" fmla="*/ 758414 w 2635624"/>
                <a:gd name="connsiteY4" fmla="*/ 958564 h 1442099"/>
                <a:gd name="connsiteX5" fmla="*/ 806824 w 2635624"/>
                <a:gd name="connsiteY5" fmla="*/ 904776 h 1442099"/>
                <a:gd name="connsiteX6" fmla="*/ 930537 w 2635624"/>
                <a:gd name="connsiteY6" fmla="*/ 915534 h 1442099"/>
                <a:gd name="connsiteX7" fmla="*/ 1048871 w 2635624"/>
                <a:gd name="connsiteY7" fmla="*/ 899397 h 1442099"/>
                <a:gd name="connsiteX8" fmla="*/ 1108038 w 2635624"/>
                <a:gd name="connsiteY8" fmla="*/ 840230 h 1442099"/>
                <a:gd name="connsiteX9" fmla="*/ 1102659 w 2635624"/>
                <a:gd name="connsiteY9" fmla="*/ 770306 h 1442099"/>
                <a:gd name="connsiteX10" fmla="*/ 1140311 w 2635624"/>
                <a:gd name="connsiteY10" fmla="*/ 738033 h 1442099"/>
                <a:gd name="connsiteX11" fmla="*/ 1183341 w 2635624"/>
                <a:gd name="connsiteY11" fmla="*/ 775684 h 1442099"/>
                <a:gd name="connsiteX12" fmla="*/ 1242509 w 2635624"/>
                <a:gd name="connsiteY12" fmla="*/ 764927 h 1442099"/>
                <a:gd name="connsiteX13" fmla="*/ 1307054 w 2635624"/>
                <a:gd name="connsiteY13" fmla="*/ 732654 h 1442099"/>
                <a:gd name="connsiteX14" fmla="*/ 1420010 w 2635624"/>
                <a:gd name="connsiteY14" fmla="*/ 764927 h 1442099"/>
                <a:gd name="connsiteX15" fmla="*/ 1473798 w 2635624"/>
                <a:gd name="connsiteY15" fmla="*/ 748790 h 1442099"/>
                <a:gd name="connsiteX16" fmla="*/ 1452283 w 2635624"/>
                <a:gd name="connsiteY16" fmla="*/ 678866 h 1442099"/>
                <a:gd name="connsiteX17" fmla="*/ 1484556 w 2635624"/>
                <a:gd name="connsiteY17" fmla="*/ 603562 h 1442099"/>
                <a:gd name="connsiteX18" fmla="*/ 1527586 w 2635624"/>
                <a:gd name="connsiteY18" fmla="*/ 608941 h 1442099"/>
                <a:gd name="connsiteX19" fmla="*/ 1559859 w 2635624"/>
                <a:gd name="connsiteY19" fmla="*/ 544395 h 1442099"/>
                <a:gd name="connsiteX20" fmla="*/ 1597511 w 2635624"/>
                <a:gd name="connsiteY20" fmla="*/ 501364 h 1442099"/>
                <a:gd name="connsiteX21" fmla="*/ 1683572 w 2635624"/>
                <a:gd name="connsiteY21" fmla="*/ 506743 h 1442099"/>
                <a:gd name="connsiteX22" fmla="*/ 1721224 w 2635624"/>
                <a:gd name="connsiteY22" fmla="*/ 485228 h 1442099"/>
                <a:gd name="connsiteX23" fmla="*/ 1914861 w 2635624"/>
                <a:gd name="connsiteY23" fmla="*/ 587426 h 1442099"/>
                <a:gd name="connsiteX24" fmla="*/ 1974029 w 2635624"/>
                <a:gd name="connsiteY24" fmla="*/ 474470 h 1442099"/>
                <a:gd name="connsiteX25" fmla="*/ 2119257 w 2635624"/>
                <a:gd name="connsiteY25" fmla="*/ 356136 h 1442099"/>
                <a:gd name="connsiteX26" fmla="*/ 2189181 w 2635624"/>
                <a:gd name="connsiteY26" fmla="*/ 383030 h 1442099"/>
                <a:gd name="connsiteX27" fmla="*/ 2312894 w 2635624"/>
                <a:gd name="connsiteY27" fmla="*/ 388409 h 1442099"/>
                <a:gd name="connsiteX28" fmla="*/ 2312894 w 2635624"/>
                <a:gd name="connsiteY28" fmla="*/ 323863 h 1442099"/>
                <a:gd name="connsiteX29" fmla="*/ 2173045 w 2635624"/>
                <a:gd name="connsiteY29" fmla="*/ 248560 h 1442099"/>
                <a:gd name="connsiteX30" fmla="*/ 2189181 w 2635624"/>
                <a:gd name="connsiteY30" fmla="*/ 157120 h 1442099"/>
                <a:gd name="connsiteX31" fmla="*/ 2291379 w 2635624"/>
                <a:gd name="connsiteY31" fmla="*/ 178635 h 1442099"/>
                <a:gd name="connsiteX32" fmla="*/ 2452744 w 2635624"/>
                <a:gd name="connsiteY32" fmla="*/ 189393 h 1442099"/>
                <a:gd name="connsiteX33" fmla="*/ 2436607 w 2635624"/>
                <a:gd name="connsiteY33" fmla="*/ 130226 h 1442099"/>
                <a:gd name="connsiteX34" fmla="*/ 2393577 w 2635624"/>
                <a:gd name="connsiteY34" fmla="*/ 60301 h 1442099"/>
                <a:gd name="connsiteX35" fmla="*/ 2431229 w 2635624"/>
                <a:gd name="connsiteY35" fmla="*/ 1134 h 1442099"/>
                <a:gd name="connsiteX36" fmla="*/ 2538805 w 2635624"/>
                <a:gd name="connsiteY36" fmla="*/ 22649 h 1442099"/>
                <a:gd name="connsiteX37" fmla="*/ 2571078 w 2635624"/>
                <a:gd name="connsiteY37" fmla="*/ 38786 h 1442099"/>
                <a:gd name="connsiteX38" fmla="*/ 2635624 w 2635624"/>
                <a:gd name="connsiteY38" fmla="*/ 17270 h 1442099"/>
                <a:gd name="connsiteX0" fmla="*/ 0 w 2517290"/>
                <a:gd name="connsiteY0" fmla="*/ 1394249 h 1394249"/>
                <a:gd name="connsiteX1" fmla="*/ 424927 w 2517290"/>
                <a:gd name="connsiteY1" fmla="*/ 996216 h 1394249"/>
                <a:gd name="connsiteX2" fmla="*/ 564777 w 2517290"/>
                <a:gd name="connsiteY2" fmla="*/ 980080 h 1394249"/>
                <a:gd name="connsiteX3" fmla="*/ 640080 w 2517290"/>
                <a:gd name="connsiteY3" fmla="*/ 958564 h 1394249"/>
                <a:gd name="connsiteX4" fmla="*/ 688490 w 2517290"/>
                <a:gd name="connsiteY4" fmla="*/ 904776 h 1394249"/>
                <a:gd name="connsiteX5" fmla="*/ 812203 w 2517290"/>
                <a:gd name="connsiteY5" fmla="*/ 915534 h 1394249"/>
                <a:gd name="connsiteX6" fmla="*/ 930537 w 2517290"/>
                <a:gd name="connsiteY6" fmla="*/ 899397 h 1394249"/>
                <a:gd name="connsiteX7" fmla="*/ 989704 w 2517290"/>
                <a:gd name="connsiteY7" fmla="*/ 840230 h 1394249"/>
                <a:gd name="connsiteX8" fmla="*/ 984325 w 2517290"/>
                <a:gd name="connsiteY8" fmla="*/ 770306 h 1394249"/>
                <a:gd name="connsiteX9" fmla="*/ 1021977 w 2517290"/>
                <a:gd name="connsiteY9" fmla="*/ 738033 h 1394249"/>
                <a:gd name="connsiteX10" fmla="*/ 1065007 w 2517290"/>
                <a:gd name="connsiteY10" fmla="*/ 775684 h 1394249"/>
                <a:gd name="connsiteX11" fmla="*/ 1124175 w 2517290"/>
                <a:gd name="connsiteY11" fmla="*/ 764927 h 1394249"/>
                <a:gd name="connsiteX12" fmla="*/ 1188720 w 2517290"/>
                <a:gd name="connsiteY12" fmla="*/ 732654 h 1394249"/>
                <a:gd name="connsiteX13" fmla="*/ 1301676 w 2517290"/>
                <a:gd name="connsiteY13" fmla="*/ 764927 h 1394249"/>
                <a:gd name="connsiteX14" fmla="*/ 1355464 w 2517290"/>
                <a:gd name="connsiteY14" fmla="*/ 748790 h 1394249"/>
                <a:gd name="connsiteX15" fmla="*/ 1333949 w 2517290"/>
                <a:gd name="connsiteY15" fmla="*/ 678866 h 1394249"/>
                <a:gd name="connsiteX16" fmla="*/ 1366222 w 2517290"/>
                <a:gd name="connsiteY16" fmla="*/ 603562 h 1394249"/>
                <a:gd name="connsiteX17" fmla="*/ 1409252 w 2517290"/>
                <a:gd name="connsiteY17" fmla="*/ 608941 h 1394249"/>
                <a:gd name="connsiteX18" fmla="*/ 1441525 w 2517290"/>
                <a:gd name="connsiteY18" fmla="*/ 544395 h 1394249"/>
                <a:gd name="connsiteX19" fmla="*/ 1479177 w 2517290"/>
                <a:gd name="connsiteY19" fmla="*/ 501364 h 1394249"/>
                <a:gd name="connsiteX20" fmla="*/ 1565238 w 2517290"/>
                <a:gd name="connsiteY20" fmla="*/ 506743 h 1394249"/>
                <a:gd name="connsiteX21" fmla="*/ 1602890 w 2517290"/>
                <a:gd name="connsiteY21" fmla="*/ 485228 h 1394249"/>
                <a:gd name="connsiteX22" fmla="*/ 1796527 w 2517290"/>
                <a:gd name="connsiteY22" fmla="*/ 587426 h 1394249"/>
                <a:gd name="connsiteX23" fmla="*/ 1855695 w 2517290"/>
                <a:gd name="connsiteY23" fmla="*/ 474470 h 1394249"/>
                <a:gd name="connsiteX24" fmla="*/ 2000923 w 2517290"/>
                <a:gd name="connsiteY24" fmla="*/ 356136 h 1394249"/>
                <a:gd name="connsiteX25" fmla="*/ 2070847 w 2517290"/>
                <a:gd name="connsiteY25" fmla="*/ 383030 h 1394249"/>
                <a:gd name="connsiteX26" fmla="*/ 2194560 w 2517290"/>
                <a:gd name="connsiteY26" fmla="*/ 388409 h 1394249"/>
                <a:gd name="connsiteX27" fmla="*/ 2194560 w 2517290"/>
                <a:gd name="connsiteY27" fmla="*/ 323863 h 1394249"/>
                <a:gd name="connsiteX28" fmla="*/ 2054711 w 2517290"/>
                <a:gd name="connsiteY28" fmla="*/ 248560 h 1394249"/>
                <a:gd name="connsiteX29" fmla="*/ 2070847 w 2517290"/>
                <a:gd name="connsiteY29" fmla="*/ 157120 h 1394249"/>
                <a:gd name="connsiteX30" fmla="*/ 2173045 w 2517290"/>
                <a:gd name="connsiteY30" fmla="*/ 178635 h 1394249"/>
                <a:gd name="connsiteX31" fmla="*/ 2334410 w 2517290"/>
                <a:gd name="connsiteY31" fmla="*/ 189393 h 1394249"/>
                <a:gd name="connsiteX32" fmla="*/ 2318273 w 2517290"/>
                <a:gd name="connsiteY32" fmla="*/ 130226 h 1394249"/>
                <a:gd name="connsiteX33" fmla="*/ 2275243 w 2517290"/>
                <a:gd name="connsiteY33" fmla="*/ 60301 h 1394249"/>
                <a:gd name="connsiteX34" fmla="*/ 2312895 w 2517290"/>
                <a:gd name="connsiteY34" fmla="*/ 1134 h 1394249"/>
                <a:gd name="connsiteX35" fmla="*/ 2420471 w 2517290"/>
                <a:gd name="connsiteY35" fmla="*/ 22649 h 1394249"/>
                <a:gd name="connsiteX36" fmla="*/ 2452744 w 2517290"/>
                <a:gd name="connsiteY36" fmla="*/ 38786 h 1394249"/>
                <a:gd name="connsiteX37" fmla="*/ 2517290 w 2517290"/>
                <a:gd name="connsiteY37" fmla="*/ 17270 h 1394249"/>
                <a:gd name="connsiteX0" fmla="*/ 0 w 2092363"/>
                <a:gd name="connsiteY0" fmla="*/ 996216 h 996216"/>
                <a:gd name="connsiteX1" fmla="*/ 139850 w 2092363"/>
                <a:gd name="connsiteY1" fmla="*/ 980080 h 996216"/>
                <a:gd name="connsiteX2" fmla="*/ 215153 w 2092363"/>
                <a:gd name="connsiteY2" fmla="*/ 958564 h 996216"/>
                <a:gd name="connsiteX3" fmla="*/ 263563 w 2092363"/>
                <a:gd name="connsiteY3" fmla="*/ 904776 h 996216"/>
                <a:gd name="connsiteX4" fmla="*/ 387276 w 2092363"/>
                <a:gd name="connsiteY4" fmla="*/ 915534 h 996216"/>
                <a:gd name="connsiteX5" fmla="*/ 505610 w 2092363"/>
                <a:gd name="connsiteY5" fmla="*/ 899397 h 996216"/>
                <a:gd name="connsiteX6" fmla="*/ 564777 w 2092363"/>
                <a:gd name="connsiteY6" fmla="*/ 840230 h 996216"/>
                <a:gd name="connsiteX7" fmla="*/ 559398 w 2092363"/>
                <a:gd name="connsiteY7" fmla="*/ 770306 h 996216"/>
                <a:gd name="connsiteX8" fmla="*/ 597050 w 2092363"/>
                <a:gd name="connsiteY8" fmla="*/ 738033 h 996216"/>
                <a:gd name="connsiteX9" fmla="*/ 640080 w 2092363"/>
                <a:gd name="connsiteY9" fmla="*/ 775684 h 996216"/>
                <a:gd name="connsiteX10" fmla="*/ 699248 w 2092363"/>
                <a:gd name="connsiteY10" fmla="*/ 764927 h 996216"/>
                <a:gd name="connsiteX11" fmla="*/ 763793 w 2092363"/>
                <a:gd name="connsiteY11" fmla="*/ 732654 h 996216"/>
                <a:gd name="connsiteX12" fmla="*/ 876749 w 2092363"/>
                <a:gd name="connsiteY12" fmla="*/ 764927 h 996216"/>
                <a:gd name="connsiteX13" fmla="*/ 930537 w 2092363"/>
                <a:gd name="connsiteY13" fmla="*/ 748790 h 996216"/>
                <a:gd name="connsiteX14" fmla="*/ 909022 w 2092363"/>
                <a:gd name="connsiteY14" fmla="*/ 678866 h 996216"/>
                <a:gd name="connsiteX15" fmla="*/ 941295 w 2092363"/>
                <a:gd name="connsiteY15" fmla="*/ 603562 h 996216"/>
                <a:gd name="connsiteX16" fmla="*/ 984325 w 2092363"/>
                <a:gd name="connsiteY16" fmla="*/ 608941 h 996216"/>
                <a:gd name="connsiteX17" fmla="*/ 1016598 w 2092363"/>
                <a:gd name="connsiteY17" fmla="*/ 544395 h 996216"/>
                <a:gd name="connsiteX18" fmla="*/ 1054250 w 2092363"/>
                <a:gd name="connsiteY18" fmla="*/ 501364 h 996216"/>
                <a:gd name="connsiteX19" fmla="*/ 1140311 w 2092363"/>
                <a:gd name="connsiteY19" fmla="*/ 506743 h 996216"/>
                <a:gd name="connsiteX20" fmla="*/ 1177963 w 2092363"/>
                <a:gd name="connsiteY20" fmla="*/ 485228 h 996216"/>
                <a:gd name="connsiteX21" fmla="*/ 1371600 w 2092363"/>
                <a:gd name="connsiteY21" fmla="*/ 587426 h 996216"/>
                <a:gd name="connsiteX22" fmla="*/ 1430768 w 2092363"/>
                <a:gd name="connsiteY22" fmla="*/ 474470 h 996216"/>
                <a:gd name="connsiteX23" fmla="*/ 1575996 w 2092363"/>
                <a:gd name="connsiteY23" fmla="*/ 356136 h 996216"/>
                <a:gd name="connsiteX24" fmla="*/ 1645920 w 2092363"/>
                <a:gd name="connsiteY24" fmla="*/ 383030 h 996216"/>
                <a:gd name="connsiteX25" fmla="*/ 1769633 w 2092363"/>
                <a:gd name="connsiteY25" fmla="*/ 388409 h 996216"/>
                <a:gd name="connsiteX26" fmla="*/ 1769633 w 2092363"/>
                <a:gd name="connsiteY26" fmla="*/ 323863 h 996216"/>
                <a:gd name="connsiteX27" fmla="*/ 1629784 w 2092363"/>
                <a:gd name="connsiteY27" fmla="*/ 248560 h 996216"/>
                <a:gd name="connsiteX28" fmla="*/ 1645920 w 2092363"/>
                <a:gd name="connsiteY28" fmla="*/ 157120 h 996216"/>
                <a:gd name="connsiteX29" fmla="*/ 1748118 w 2092363"/>
                <a:gd name="connsiteY29" fmla="*/ 178635 h 996216"/>
                <a:gd name="connsiteX30" fmla="*/ 1909483 w 2092363"/>
                <a:gd name="connsiteY30" fmla="*/ 189393 h 996216"/>
                <a:gd name="connsiteX31" fmla="*/ 1893346 w 2092363"/>
                <a:gd name="connsiteY31" fmla="*/ 130226 h 996216"/>
                <a:gd name="connsiteX32" fmla="*/ 1850316 w 2092363"/>
                <a:gd name="connsiteY32" fmla="*/ 60301 h 996216"/>
                <a:gd name="connsiteX33" fmla="*/ 1887968 w 2092363"/>
                <a:gd name="connsiteY33" fmla="*/ 1134 h 996216"/>
                <a:gd name="connsiteX34" fmla="*/ 1995544 w 2092363"/>
                <a:gd name="connsiteY34" fmla="*/ 22649 h 996216"/>
                <a:gd name="connsiteX35" fmla="*/ 2027817 w 2092363"/>
                <a:gd name="connsiteY35" fmla="*/ 38786 h 996216"/>
                <a:gd name="connsiteX36" fmla="*/ 2092363 w 2092363"/>
                <a:gd name="connsiteY36" fmla="*/ 17270 h 996216"/>
                <a:gd name="connsiteX0" fmla="*/ 0 w 1952513"/>
                <a:gd name="connsiteY0" fmla="*/ 980080 h 980080"/>
                <a:gd name="connsiteX1" fmla="*/ 75303 w 1952513"/>
                <a:gd name="connsiteY1" fmla="*/ 958564 h 980080"/>
                <a:gd name="connsiteX2" fmla="*/ 123713 w 1952513"/>
                <a:gd name="connsiteY2" fmla="*/ 904776 h 980080"/>
                <a:gd name="connsiteX3" fmla="*/ 247426 w 1952513"/>
                <a:gd name="connsiteY3" fmla="*/ 915534 h 980080"/>
                <a:gd name="connsiteX4" fmla="*/ 365760 w 1952513"/>
                <a:gd name="connsiteY4" fmla="*/ 899397 h 980080"/>
                <a:gd name="connsiteX5" fmla="*/ 424927 w 1952513"/>
                <a:gd name="connsiteY5" fmla="*/ 840230 h 980080"/>
                <a:gd name="connsiteX6" fmla="*/ 419548 w 1952513"/>
                <a:gd name="connsiteY6" fmla="*/ 770306 h 980080"/>
                <a:gd name="connsiteX7" fmla="*/ 457200 w 1952513"/>
                <a:gd name="connsiteY7" fmla="*/ 738033 h 980080"/>
                <a:gd name="connsiteX8" fmla="*/ 500230 w 1952513"/>
                <a:gd name="connsiteY8" fmla="*/ 775684 h 980080"/>
                <a:gd name="connsiteX9" fmla="*/ 559398 w 1952513"/>
                <a:gd name="connsiteY9" fmla="*/ 764927 h 980080"/>
                <a:gd name="connsiteX10" fmla="*/ 623943 w 1952513"/>
                <a:gd name="connsiteY10" fmla="*/ 732654 h 980080"/>
                <a:gd name="connsiteX11" fmla="*/ 736899 w 1952513"/>
                <a:gd name="connsiteY11" fmla="*/ 764927 h 980080"/>
                <a:gd name="connsiteX12" fmla="*/ 790687 w 1952513"/>
                <a:gd name="connsiteY12" fmla="*/ 748790 h 980080"/>
                <a:gd name="connsiteX13" fmla="*/ 769172 w 1952513"/>
                <a:gd name="connsiteY13" fmla="*/ 678866 h 980080"/>
                <a:gd name="connsiteX14" fmla="*/ 801445 w 1952513"/>
                <a:gd name="connsiteY14" fmla="*/ 603562 h 980080"/>
                <a:gd name="connsiteX15" fmla="*/ 844475 w 1952513"/>
                <a:gd name="connsiteY15" fmla="*/ 608941 h 980080"/>
                <a:gd name="connsiteX16" fmla="*/ 876748 w 1952513"/>
                <a:gd name="connsiteY16" fmla="*/ 544395 h 980080"/>
                <a:gd name="connsiteX17" fmla="*/ 914400 w 1952513"/>
                <a:gd name="connsiteY17" fmla="*/ 501364 h 980080"/>
                <a:gd name="connsiteX18" fmla="*/ 1000461 w 1952513"/>
                <a:gd name="connsiteY18" fmla="*/ 506743 h 980080"/>
                <a:gd name="connsiteX19" fmla="*/ 1038113 w 1952513"/>
                <a:gd name="connsiteY19" fmla="*/ 485228 h 980080"/>
                <a:gd name="connsiteX20" fmla="*/ 1231750 w 1952513"/>
                <a:gd name="connsiteY20" fmla="*/ 587426 h 980080"/>
                <a:gd name="connsiteX21" fmla="*/ 1290918 w 1952513"/>
                <a:gd name="connsiteY21" fmla="*/ 474470 h 980080"/>
                <a:gd name="connsiteX22" fmla="*/ 1436146 w 1952513"/>
                <a:gd name="connsiteY22" fmla="*/ 356136 h 980080"/>
                <a:gd name="connsiteX23" fmla="*/ 1506070 w 1952513"/>
                <a:gd name="connsiteY23" fmla="*/ 383030 h 980080"/>
                <a:gd name="connsiteX24" fmla="*/ 1629783 w 1952513"/>
                <a:gd name="connsiteY24" fmla="*/ 388409 h 980080"/>
                <a:gd name="connsiteX25" fmla="*/ 1629783 w 1952513"/>
                <a:gd name="connsiteY25" fmla="*/ 323863 h 980080"/>
                <a:gd name="connsiteX26" fmla="*/ 1489934 w 1952513"/>
                <a:gd name="connsiteY26" fmla="*/ 248560 h 980080"/>
                <a:gd name="connsiteX27" fmla="*/ 1506070 w 1952513"/>
                <a:gd name="connsiteY27" fmla="*/ 157120 h 980080"/>
                <a:gd name="connsiteX28" fmla="*/ 1608268 w 1952513"/>
                <a:gd name="connsiteY28" fmla="*/ 178635 h 980080"/>
                <a:gd name="connsiteX29" fmla="*/ 1769633 w 1952513"/>
                <a:gd name="connsiteY29" fmla="*/ 189393 h 980080"/>
                <a:gd name="connsiteX30" fmla="*/ 1753496 w 1952513"/>
                <a:gd name="connsiteY30" fmla="*/ 130226 h 980080"/>
                <a:gd name="connsiteX31" fmla="*/ 1710466 w 1952513"/>
                <a:gd name="connsiteY31" fmla="*/ 60301 h 980080"/>
                <a:gd name="connsiteX32" fmla="*/ 1748118 w 1952513"/>
                <a:gd name="connsiteY32" fmla="*/ 1134 h 980080"/>
                <a:gd name="connsiteX33" fmla="*/ 1855694 w 1952513"/>
                <a:gd name="connsiteY33" fmla="*/ 22649 h 980080"/>
                <a:gd name="connsiteX34" fmla="*/ 1887967 w 1952513"/>
                <a:gd name="connsiteY34" fmla="*/ 38786 h 980080"/>
                <a:gd name="connsiteX35" fmla="*/ 1952513 w 1952513"/>
                <a:gd name="connsiteY35" fmla="*/ 17270 h 980080"/>
                <a:gd name="connsiteX0" fmla="*/ 0 w 1971563"/>
                <a:gd name="connsiteY0" fmla="*/ 967380 h 967380"/>
                <a:gd name="connsiteX1" fmla="*/ 94353 w 1971563"/>
                <a:gd name="connsiteY1" fmla="*/ 958564 h 967380"/>
                <a:gd name="connsiteX2" fmla="*/ 142763 w 1971563"/>
                <a:gd name="connsiteY2" fmla="*/ 904776 h 967380"/>
                <a:gd name="connsiteX3" fmla="*/ 266476 w 1971563"/>
                <a:gd name="connsiteY3" fmla="*/ 915534 h 967380"/>
                <a:gd name="connsiteX4" fmla="*/ 384810 w 1971563"/>
                <a:gd name="connsiteY4" fmla="*/ 899397 h 967380"/>
                <a:gd name="connsiteX5" fmla="*/ 443977 w 1971563"/>
                <a:gd name="connsiteY5" fmla="*/ 840230 h 967380"/>
                <a:gd name="connsiteX6" fmla="*/ 438598 w 1971563"/>
                <a:gd name="connsiteY6" fmla="*/ 770306 h 967380"/>
                <a:gd name="connsiteX7" fmla="*/ 476250 w 1971563"/>
                <a:gd name="connsiteY7" fmla="*/ 738033 h 967380"/>
                <a:gd name="connsiteX8" fmla="*/ 519280 w 1971563"/>
                <a:gd name="connsiteY8" fmla="*/ 775684 h 967380"/>
                <a:gd name="connsiteX9" fmla="*/ 578448 w 1971563"/>
                <a:gd name="connsiteY9" fmla="*/ 764927 h 967380"/>
                <a:gd name="connsiteX10" fmla="*/ 642993 w 1971563"/>
                <a:gd name="connsiteY10" fmla="*/ 732654 h 967380"/>
                <a:gd name="connsiteX11" fmla="*/ 755949 w 1971563"/>
                <a:gd name="connsiteY11" fmla="*/ 764927 h 967380"/>
                <a:gd name="connsiteX12" fmla="*/ 809737 w 1971563"/>
                <a:gd name="connsiteY12" fmla="*/ 748790 h 967380"/>
                <a:gd name="connsiteX13" fmla="*/ 788222 w 1971563"/>
                <a:gd name="connsiteY13" fmla="*/ 678866 h 967380"/>
                <a:gd name="connsiteX14" fmla="*/ 820495 w 1971563"/>
                <a:gd name="connsiteY14" fmla="*/ 603562 h 967380"/>
                <a:gd name="connsiteX15" fmla="*/ 863525 w 1971563"/>
                <a:gd name="connsiteY15" fmla="*/ 608941 h 967380"/>
                <a:gd name="connsiteX16" fmla="*/ 895798 w 1971563"/>
                <a:gd name="connsiteY16" fmla="*/ 544395 h 967380"/>
                <a:gd name="connsiteX17" fmla="*/ 933450 w 1971563"/>
                <a:gd name="connsiteY17" fmla="*/ 501364 h 967380"/>
                <a:gd name="connsiteX18" fmla="*/ 1019511 w 1971563"/>
                <a:gd name="connsiteY18" fmla="*/ 506743 h 967380"/>
                <a:gd name="connsiteX19" fmla="*/ 1057163 w 1971563"/>
                <a:gd name="connsiteY19" fmla="*/ 485228 h 967380"/>
                <a:gd name="connsiteX20" fmla="*/ 1250800 w 1971563"/>
                <a:gd name="connsiteY20" fmla="*/ 587426 h 967380"/>
                <a:gd name="connsiteX21" fmla="*/ 1309968 w 1971563"/>
                <a:gd name="connsiteY21" fmla="*/ 474470 h 967380"/>
                <a:gd name="connsiteX22" fmla="*/ 1455196 w 1971563"/>
                <a:gd name="connsiteY22" fmla="*/ 356136 h 967380"/>
                <a:gd name="connsiteX23" fmla="*/ 1525120 w 1971563"/>
                <a:gd name="connsiteY23" fmla="*/ 383030 h 967380"/>
                <a:gd name="connsiteX24" fmla="*/ 1648833 w 1971563"/>
                <a:gd name="connsiteY24" fmla="*/ 388409 h 967380"/>
                <a:gd name="connsiteX25" fmla="*/ 1648833 w 1971563"/>
                <a:gd name="connsiteY25" fmla="*/ 323863 h 967380"/>
                <a:gd name="connsiteX26" fmla="*/ 1508984 w 1971563"/>
                <a:gd name="connsiteY26" fmla="*/ 248560 h 967380"/>
                <a:gd name="connsiteX27" fmla="*/ 1525120 w 1971563"/>
                <a:gd name="connsiteY27" fmla="*/ 157120 h 967380"/>
                <a:gd name="connsiteX28" fmla="*/ 1627318 w 1971563"/>
                <a:gd name="connsiteY28" fmla="*/ 178635 h 967380"/>
                <a:gd name="connsiteX29" fmla="*/ 1788683 w 1971563"/>
                <a:gd name="connsiteY29" fmla="*/ 189393 h 967380"/>
                <a:gd name="connsiteX30" fmla="*/ 1772546 w 1971563"/>
                <a:gd name="connsiteY30" fmla="*/ 130226 h 967380"/>
                <a:gd name="connsiteX31" fmla="*/ 1729516 w 1971563"/>
                <a:gd name="connsiteY31" fmla="*/ 60301 h 967380"/>
                <a:gd name="connsiteX32" fmla="*/ 1767168 w 1971563"/>
                <a:gd name="connsiteY32" fmla="*/ 1134 h 967380"/>
                <a:gd name="connsiteX33" fmla="*/ 1874744 w 1971563"/>
                <a:gd name="connsiteY33" fmla="*/ 22649 h 967380"/>
                <a:gd name="connsiteX34" fmla="*/ 1907017 w 1971563"/>
                <a:gd name="connsiteY34" fmla="*/ 38786 h 967380"/>
                <a:gd name="connsiteX35" fmla="*/ 1971563 w 1971563"/>
                <a:gd name="connsiteY35" fmla="*/ 17270 h 96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71563" h="967380">
                  <a:moveTo>
                    <a:pt x="0" y="967380"/>
                  </a:moveTo>
                  <a:cubicBezTo>
                    <a:pt x="35859" y="961105"/>
                    <a:pt x="70559" y="968998"/>
                    <a:pt x="94353" y="958564"/>
                  </a:cubicBezTo>
                  <a:cubicBezTo>
                    <a:pt x="118147" y="948130"/>
                    <a:pt x="114076" y="911948"/>
                    <a:pt x="142763" y="904776"/>
                  </a:cubicBezTo>
                  <a:cubicBezTo>
                    <a:pt x="171450" y="897604"/>
                    <a:pt x="226135" y="916430"/>
                    <a:pt x="266476" y="915534"/>
                  </a:cubicBezTo>
                  <a:cubicBezTo>
                    <a:pt x="306817" y="914637"/>
                    <a:pt x="355227" y="911948"/>
                    <a:pt x="384810" y="899397"/>
                  </a:cubicBezTo>
                  <a:cubicBezTo>
                    <a:pt x="414394" y="886846"/>
                    <a:pt x="435012" y="861745"/>
                    <a:pt x="443977" y="840230"/>
                  </a:cubicBezTo>
                  <a:cubicBezTo>
                    <a:pt x="452942" y="818715"/>
                    <a:pt x="433219" y="787339"/>
                    <a:pt x="438598" y="770306"/>
                  </a:cubicBezTo>
                  <a:cubicBezTo>
                    <a:pt x="443977" y="753273"/>
                    <a:pt x="462803" y="737137"/>
                    <a:pt x="476250" y="738033"/>
                  </a:cubicBezTo>
                  <a:cubicBezTo>
                    <a:pt x="489697" y="738929"/>
                    <a:pt x="502247" y="771202"/>
                    <a:pt x="519280" y="775684"/>
                  </a:cubicBezTo>
                  <a:cubicBezTo>
                    <a:pt x="536313" y="780166"/>
                    <a:pt x="557829" y="772099"/>
                    <a:pt x="578448" y="764927"/>
                  </a:cubicBezTo>
                  <a:cubicBezTo>
                    <a:pt x="599067" y="757755"/>
                    <a:pt x="613410" y="732654"/>
                    <a:pt x="642993" y="732654"/>
                  </a:cubicBezTo>
                  <a:cubicBezTo>
                    <a:pt x="672576" y="732654"/>
                    <a:pt x="728158" y="762238"/>
                    <a:pt x="755949" y="764927"/>
                  </a:cubicBezTo>
                  <a:cubicBezTo>
                    <a:pt x="783740" y="767616"/>
                    <a:pt x="804358" y="763133"/>
                    <a:pt x="809737" y="748790"/>
                  </a:cubicBezTo>
                  <a:cubicBezTo>
                    <a:pt x="815116" y="734446"/>
                    <a:pt x="786429" y="703071"/>
                    <a:pt x="788222" y="678866"/>
                  </a:cubicBezTo>
                  <a:cubicBezTo>
                    <a:pt x="790015" y="654661"/>
                    <a:pt x="807945" y="615216"/>
                    <a:pt x="820495" y="603562"/>
                  </a:cubicBezTo>
                  <a:cubicBezTo>
                    <a:pt x="833045" y="591908"/>
                    <a:pt x="850974" y="618802"/>
                    <a:pt x="863525" y="608941"/>
                  </a:cubicBezTo>
                  <a:cubicBezTo>
                    <a:pt x="876076" y="599080"/>
                    <a:pt x="884144" y="562324"/>
                    <a:pt x="895798" y="544395"/>
                  </a:cubicBezTo>
                  <a:cubicBezTo>
                    <a:pt x="907452" y="526466"/>
                    <a:pt x="912831" y="507639"/>
                    <a:pt x="933450" y="501364"/>
                  </a:cubicBezTo>
                  <a:cubicBezTo>
                    <a:pt x="954069" y="495089"/>
                    <a:pt x="998892" y="509432"/>
                    <a:pt x="1019511" y="506743"/>
                  </a:cubicBezTo>
                  <a:cubicBezTo>
                    <a:pt x="1040130" y="504054"/>
                    <a:pt x="1018615" y="471781"/>
                    <a:pt x="1057163" y="485228"/>
                  </a:cubicBezTo>
                  <a:cubicBezTo>
                    <a:pt x="1095711" y="498675"/>
                    <a:pt x="1208666" y="589219"/>
                    <a:pt x="1250800" y="587426"/>
                  </a:cubicBezTo>
                  <a:cubicBezTo>
                    <a:pt x="1292934" y="585633"/>
                    <a:pt x="1275902" y="513018"/>
                    <a:pt x="1309968" y="474470"/>
                  </a:cubicBezTo>
                  <a:cubicBezTo>
                    <a:pt x="1344034" y="435922"/>
                    <a:pt x="1419337" y="371376"/>
                    <a:pt x="1455196" y="356136"/>
                  </a:cubicBezTo>
                  <a:cubicBezTo>
                    <a:pt x="1491055" y="340896"/>
                    <a:pt x="1492847" y="377651"/>
                    <a:pt x="1525120" y="383030"/>
                  </a:cubicBezTo>
                  <a:cubicBezTo>
                    <a:pt x="1557393" y="388409"/>
                    <a:pt x="1628214" y="398270"/>
                    <a:pt x="1648833" y="388409"/>
                  </a:cubicBezTo>
                  <a:cubicBezTo>
                    <a:pt x="1669452" y="378548"/>
                    <a:pt x="1672141" y="347171"/>
                    <a:pt x="1648833" y="323863"/>
                  </a:cubicBezTo>
                  <a:cubicBezTo>
                    <a:pt x="1625525" y="300555"/>
                    <a:pt x="1529603" y="276350"/>
                    <a:pt x="1508984" y="248560"/>
                  </a:cubicBezTo>
                  <a:cubicBezTo>
                    <a:pt x="1488365" y="220770"/>
                    <a:pt x="1505398" y="168774"/>
                    <a:pt x="1525120" y="157120"/>
                  </a:cubicBezTo>
                  <a:cubicBezTo>
                    <a:pt x="1544842" y="145466"/>
                    <a:pt x="1583391" y="173256"/>
                    <a:pt x="1627318" y="178635"/>
                  </a:cubicBezTo>
                  <a:cubicBezTo>
                    <a:pt x="1671245" y="184014"/>
                    <a:pt x="1764478" y="197461"/>
                    <a:pt x="1788683" y="189393"/>
                  </a:cubicBezTo>
                  <a:cubicBezTo>
                    <a:pt x="1812888" y="181325"/>
                    <a:pt x="1782407" y="151741"/>
                    <a:pt x="1772546" y="130226"/>
                  </a:cubicBezTo>
                  <a:cubicBezTo>
                    <a:pt x="1762685" y="108711"/>
                    <a:pt x="1730412" y="81816"/>
                    <a:pt x="1729516" y="60301"/>
                  </a:cubicBezTo>
                  <a:cubicBezTo>
                    <a:pt x="1728620" y="38786"/>
                    <a:pt x="1742963" y="7409"/>
                    <a:pt x="1767168" y="1134"/>
                  </a:cubicBezTo>
                  <a:cubicBezTo>
                    <a:pt x="1791373" y="-5141"/>
                    <a:pt x="1851436" y="16374"/>
                    <a:pt x="1874744" y="22649"/>
                  </a:cubicBezTo>
                  <a:cubicBezTo>
                    <a:pt x="1898052" y="28924"/>
                    <a:pt x="1890881" y="39682"/>
                    <a:pt x="1907017" y="38786"/>
                  </a:cubicBezTo>
                  <a:cubicBezTo>
                    <a:pt x="1923153" y="37890"/>
                    <a:pt x="1961702" y="28028"/>
                    <a:pt x="1971563" y="1727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313704" y="-75304"/>
              <a:ext cx="1466098" cy="1893346"/>
            </a:xfrm>
            <a:custGeom>
              <a:avLst/>
              <a:gdLst>
                <a:gd name="connsiteX0" fmla="*/ 1035 w 1466098"/>
                <a:gd name="connsiteY0" fmla="*/ 1893346 h 1893346"/>
                <a:gd name="connsiteX1" fmla="*/ 17171 w 1466098"/>
                <a:gd name="connsiteY1" fmla="*/ 1775012 h 1893346"/>
                <a:gd name="connsiteX2" fmla="*/ 119369 w 1466098"/>
                <a:gd name="connsiteY2" fmla="*/ 1748118 h 1893346"/>
                <a:gd name="connsiteX3" fmla="*/ 167778 w 1466098"/>
                <a:gd name="connsiteY3" fmla="*/ 1705088 h 1893346"/>
                <a:gd name="connsiteX4" fmla="*/ 173157 w 1466098"/>
                <a:gd name="connsiteY4" fmla="*/ 1656678 h 1893346"/>
                <a:gd name="connsiteX5" fmla="*/ 173157 w 1466098"/>
                <a:gd name="connsiteY5" fmla="*/ 1586753 h 1893346"/>
                <a:gd name="connsiteX6" fmla="*/ 108611 w 1466098"/>
                <a:gd name="connsiteY6" fmla="*/ 1430768 h 1893346"/>
                <a:gd name="connsiteX7" fmla="*/ 81717 w 1466098"/>
                <a:gd name="connsiteY7" fmla="*/ 1328570 h 1893346"/>
                <a:gd name="connsiteX8" fmla="*/ 124748 w 1466098"/>
                <a:gd name="connsiteY8" fmla="*/ 1296297 h 1893346"/>
                <a:gd name="connsiteX9" fmla="*/ 167778 w 1466098"/>
                <a:gd name="connsiteY9" fmla="*/ 1371600 h 1893346"/>
                <a:gd name="connsiteX10" fmla="*/ 221567 w 1466098"/>
                <a:gd name="connsiteY10" fmla="*/ 1393116 h 1893346"/>
                <a:gd name="connsiteX11" fmla="*/ 307628 w 1466098"/>
                <a:gd name="connsiteY11" fmla="*/ 1446904 h 1893346"/>
                <a:gd name="connsiteX12" fmla="*/ 366795 w 1466098"/>
                <a:gd name="connsiteY12" fmla="*/ 1376979 h 1893346"/>
                <a:gd name="connsiteX13" fmla="*/ 264597 w 1466098"/>
                <a:gd name="connsiteY13" fmla="*/ 1371600 h 1893346"/>
                <a:gd name="connsiteX14" fmla="*/ 286112 w 1466098"/>
                <a:gd name="connsiteY14" fmla="*/ 1274782 h 1893346"/>
                <a:gd name="connsiteX15" fmla="*/ 210809 w 1466098"/>
                <a:gd name="connsiteY15" fmla="*/ 1194099 h 1893346"/>
                <a:gd name="connsiteX16" fmla="*/ 248461 w 1466098"/>
                <a:gd name="connsiteY16" fmla="*/ 1118796 h 1893346"/>
                <a:gd name="connsiteX17" fmla="*/ 350658 w 1466098"/>
                <a:gd name="connsiteY17" fmla="*/ 1177963 h 1893346"/>
                <a:gd name="connsiteX18" fmla="*/ 420583 w 1466098"/>
                <a:gd name="connsiteY18" fmla="*/ 1129553 h 1893346"/>
                <a:gd name="connsiteX19" fmla="*/ 452856 w 1466098"/>
                <a:gd name="connsiteY19" fmla="*/ 1065008 h 1893346"/>
                <a:gd name="connsiteX20" fmla="*/ 512023 w 1466098"/>
                <a:gd name="connsiteY20" fmla="*/ 1097280 h 1893346"/>
                <a:gd name="connsiteX21" fmla="*/ 549675 w 1466098"/>
                <a:gd name="connsiteY21" fmla="*/ 1075765 h 1893346"/>
                <a:gd name="connsiteX22" fmla="*/ 501265 w 1466098"/>
                <a:gd name="connsiteY22" fmla="*/ 1237130 h 1893346"/>
                <a:gd name="connsiteX23" fmla="*/ 592705 w 1466098"/>
                <a:gd name="connsiteY23" fmla="*/ 1253266 h 1893346"/>
                <a:gd name="connsiteX24" fmla="*/ 668009 w 1466098"/>
                <a:gd name="connsiteY24" fmla="*/ 1161826 h 1893346"/>
                <a:gd name="connsiteX25" fmla="*/ 727176 w 1466098"/>
                <a:gd name="connsiteY25" fmla="*/ 1140311 h 1893346"/>
                <a:gd name="connsiteX26" fmla="*/ 818616 w 1466098"/>
                <a:gd name="connsiteY26" fmla="*/ 1199478 h 1893346"/>
                <a:gd name="connsiteX27" fmla="*/ 899298 w 1466098"/>
                <a:gd name="connsiteY27" fmla="*/ 1108038 h 1893346"/>
                <a:gd name="connsiteX28" fmla="*/ 748691 w 1466098"/>
                <a:gd name="connsiteY28" fmla="*/ 1075765 h 1893346"/>
                <a:gd name="connsiteX29" fmla="*/ 791722 w 1466098"/>
                <a:gd name="connsiteY29" fmla="*/ 952052 h 1893346"/>
                <a:gd name="connsiteX30" fmla="*/ 920814 w 1466098"/>
                <a:gd name="connsiteY30" fmla="*/ 957431 h 1893346"/>
                <a:gd name="connsiteX31" fmla="*/ 1119830 w 1466098"/>
                <a:gd name="connsiteY31" fmla="*/ 952052 h 1893346"/>
                <a:gd name="connsiteX32" fmla="*/ 1071421 w 1466098"/>
                <a:gd name="connsiteY32" fmla="*/ 747657 h 1893346"/>
                <a:gd name="connsiteX33" fmla="*/ 1259680 w 1466098"/>
                <a:gd name="connsiteY33" fmla="*/ 666975 h 1893346"/>
                <a:gd name="connsiteX34" fmla="*/ 1302710 w 1466098"/>
                <a:gd name="connsiteY34" fmla="*/ 510989 h 1893346"/>
                <a:gd name="connsiteX35" fmla="*/ 1184376 w 1466098"/>
                <a:gd name="connsiteY35" fmla="*/ 484095 h 1893346"/>
                <a:gd name="connsiteX36" fmla="*/ 1195134 w 1466098"/>
                <a:gd name="connsiteY36" fmla="*/ 414170 h 1893346"/>
                <a:gd name="connsiteX37" fmla="*/ 1383392 w 1466098"/>
                <a:gd name="connsiteY37" fmla="*/ 414170 h 1893346"/>
                <a:gd name="connsiteX38" fmla="*/ 1367256 w 1466098"/>
                <a:gd name="connsiteY38" fmla="*/ 285078 h 1893346"/>
                <a:gd name="connsiteX39" fmla="*/ 1205891 w 1466098"/>
                <a:gd name="connsiteY39" fmla="*/ 199017 h 1893346"/>
                <a:gd name="connsiteX40" fmla="*/ 1297331 w 1466098"/>
                <a:gd name="connsiteY40" fmla="*/ 150608 h 1893346"/>
                <a:gd name="connsiteX41" fmla="*/ 1404908 w 1466098"/>
                <a:gd name="connsiteY41" fmla="*/ 209775 h 1893346"/>
                <a:gd name="connsiteX42" fmla="*/ 1464075 w 1466098"/>
                <a:gd name="connsiteY42" fmla="*/ 75304 h 1893346"/>
                <a:gd name="connsiteX43" fmla="*/ 1447938 w 1466098"/>
                <a:gd name="connsiteY43" fmla="*/ 43031 h 1893346"/>
                <a:gd name="connsiteX44" fmla="*/ 1404908 w 1466098"/>
                <a:gd name="connsiteY44" fmla="*/ 0 h 189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66098" h="1893346">
                  <a:moveTo>
                    <a:pt x="1035" y="1893346"/>
                  </a:moveTo>
                  <a:cubicBezTo>
                    <a:pt x="-758" y="1846281"/>
                    <a:pt x="-2551" y="1799217"/>
                    <a:pt x="17171" y="1775012"/>
                  </a:cubicBezTo>
                  <a:cubicBezTo>
                    <a:pt x="36893" y="1750807"/>
                    <a:pt x="94268" y="1759772"/>
                    <a:pt x="119369" y="1748118"/>
                  </a:cubicBezTo>
                  <a:cubicBezTo>
                    <a:pt x="144470" y="1736464"/>
                    <a:pt x="158813" y="1720328"/>
                    <a:pt x="167778" y="1705088"/>
                  </a:cubicBezTo>
                  <a:cubicBezTo>
                    <a:pt x="176743" y="1689848"/>
                    <a:pt x="172261" y="1676400"/>
                    <a:pt x="173157" y="1656678"/>
                  </a:cubicBezTo>
                  <a:cubicBezTo>
                    <a:pt x="174053" y="1636956"/>
                    <a:pt x="183915" y="1624405"/>
                    <a:pt x="173157" y="1586753"/>
                  </a:cubicBezTo>
                  <a:cubicBezTo>
                    <a:pt x="162399" y="1549101"/>
                    <a:pt x="123851" y="1473798"/>
                    <a:pt x="108611" y="1430768"/>
                  </a:cubicBezTo>
                  <a:cubicBezTo>
                    <a:pt x="93371" y="1387738"/>
                    <a:pt x="79028" y="1350982"/>
                    <a:pt x="81717" y="1328570"/>
                  </a:cubicBezTo>
                  <a:cubicBezTo>
                    <a:pt x="84406" y="1306158"/>
                    <a:pt x="110405" y="1289125"/>
                    <a:pt x="124748" y="1296297"/>
                  </a:cubicBezTo>
                  <a:cubicBezTo>
                    <a:pt x="139091" y="1303469"/>
                    <a:pt x="151642" y="1355464"/>
                    <a:pt x="167778" y="1371600"/>
                  </a:cubicBezTo>
                  <a:cubicBezTo>
                    <a:pt x="183914" y="1387736"/>
                    <a:pt x="198259" y="1380565"/>
                    <a:pt x="221567" y="1393116"/>
                  </a:cubicBezTo>
                  <a:cubicBezTo>
                    <a:pt x="244875" y="1405667"/>
                    <a:pt x="283423" y="1449593"/>
                    <a:pt x="307628" y="1446904"/>
                  </a:cubicBezTo>
                  <a:cubicBezTo>
                    <a:pt x="331833" y="1444215"/>
                    <a:pt x="373967" y="1389530"/>
                    <a:pt x="366795" y="1376979"/>
                  </a:cubicBezTo>
                  <a:cubicBezTo>
                    <a:pt x="359623" y="1364428"/>
                    <a:pt x="278044" y="1388633"/>
                    <a:pt x="264597" y="1371600"/>
                  </a:cubicBezTo>
                  <a:cubicBezTo>
                    <a:pt x="251150" y="1354567"/>
                    <a:pt x="295077" y="1304365"/>
                    <a:pt x="286112" y="1274782"/>
                  </a:cubicBezTo>
                  <a:cubicBezTo>
                    <a:pt x="277147" y="1245199"/>
                    <a:pt x="217084" y="1220097"/>
                    <a:pt x="210809" y="1194099"/>
                  </a:cubicBezTo>
                  <a:cubicBezTo>
                    <a:pt x="204534" y="1168101"/>
                    <a:pt x="225153" y="1121485"/>
                    <a:pt x="248461" y="1118796"/>
                  </a:cubicBezTo>
                  <a:cubicBezTo>
                    <a:pt x="271769" y="1116107"/>
                    <a:pt x="321971" y="1176170"/>
                    <a:pt x="350658" y="1177963"/>
                  </a:cubicBezTo>
                  <a:cubicBezTo>
                    <a:pt x="379345" y="1179756"/>
                    <a:pt x="403550" y="1148379"/>
                    <a:pt x="420583" y="1129553"/>
                  </a:cubicBezTo>
                  <a:cubicBezTo>
                    <a:pt x="437616" y="1110727"/>
                    <a:pt x="437616" y="1070387"/>
                    <a:pt x="452856" y="1065008"/>
                  </a:cubicBezTo>
                  <a:cubicBezTo>
                    <a:pt x="468096" y="1059629"/>
                    <a:pt x="495887" y="1095487"/>
                    <a:pt x="512023" y="1097280"/>
                  </a:cubicBezTo>
                  <a:cubicBezTo>
                    <a:pt x="528159" y="1099073"/>
                    <a:pt x="551468" y="1052457"/>
                    <a:pt x="549675" y="1075765"/>
                  </a:cubicBezTo>
                  <a:cubicBezTo>
                    <a:pt x="547882" y="1099073"/>
                    <a:pt x="494093" y="1207546"/>
                    <a:pt x="501265" y="1237130"/>
                  </a:cubicBezTo>
                  <a:cubicBezTo>
                    <a:pt x="508437" y="1266714"/>
                    <a:pt x="564914" y="1265817"/>
                    <a:pt x="592705" y="1253266"/>
                  </a:cubicBezTo>
                  <a:cubicBezTo>
                    <a:pt x="620496" y="1240715"/>
                    <a:pt x="645597" y="1180652"/>
                    <a:pt x="668009" y="1161826"/>
                  </a:cubicBezTo>
                  <a:cubicBezTo>
                    <a:pt x="690421" y="1143000"/>
                    <a:pt x="702075" y="1134036"/>
                    <a:pt x="727176" y="1140311"/>
                  </a:cubicBezTo>
                  <a:cubicBezTo>
                    <a:pt x="752277" y="1146586"/>
                    <a:pt x="789929" y="1204857"/>
                    <a:pt x="818616" y="1199478"/>
                  </a:cubicBezTo>
                  <a:cubicBezTo>
                    <a:pt x="847303" y="1194099"/>
                    <a:pt x="910952" y="1128657"/>
                    <a:pt x="899298" y="1108038"/>
                  </a:cubicBezTo>
                  <a:cubicBezTo>
                    <a:pt x="887644" y="1087419"/>
                    <a:pt x="766620" y="1101763"/>
                    <a:pt x="748691" y="1075765"/>
                  </a:cubicBezTo>
                  <a:cubicBezTo>
                    <a:pt x="730762" y="1049767"/>
                    <a:pt x="763035" y="971774"/>
                    <a:pt x="791722" y="952052"/>
                  </a:cubicBezTo>
                  <a:cubicBezTo>
                    <a:pt x="820409" y="932330"/>
                    <a:pt x="866129" y="957431"/>
                    <a:pt x="920814" y="957431"/>
                  </a:cubicBezTo>
                  <a:cubicBezTo>
                    <a:pt x="975499" y="957431"/>
                    <a:pt x="1094729" y="987014"/>
                    <a:pt x="1119830" y="952052"/>
                  </a:cubicBezTo>
                  <a:cubicBezTo>
                    <a:pt x="1144931" y="917090"/>
                    <a:pt x="1048113" y="795170"/>
                    <a:pt x="1071421" y="747657"/>
                  </a:cubicBezTo>
                  <a:cubicBezTo>
                    <a:pt x="1094729" y="700144"/>
                    <a:pt x="1221132" y="706420"/>
                    <a:pt x="1259680" y="666975"/>
                  </a:cubicBezTo>
                  <a:cubicBezTo>
                    <a:pt x="1298228" y="627530"/>
                    <a:pt x="1315261" y="541469"/>
                    <a:pt x="1302710" y="510989"/>
                  </a:cubicBezTo>
                  <a:cubicBezTo>
                    <a:pt x="1290159" y="480509"/>
                    <a:pt x="1202305" y="500231"/>
                    <a:pt x="1184376" y="484095"/>
                  </a:cubicBezTo>
                  <a:cubicBezTo>
                    <a:pt x="1166447" y="467959"/>
                    <a:pt x="1161965" y="425824"/>
                    <a:pt x="1195134" y="414170"/>
                  </a:cubicBezTo>
                  <a:cubicBezTo>
                    <a:pt x="1228303" y="402516"/>
                    <a:pt x="1354705" y="435685"/>
                    <a:pt x="1383392" y="414170"/>
                  </a:cubicBezTo>
                  <a:cubicBezTo>
                    <a:pt x="1412079" y="392655"/>
                    <a:pt x="1396839" y="320937"/>
                    <a:pt x="1367256" y="285078"/>
                  </a:cubicBezTo>
                  <a:cubicBezTo>
                    <a:pt x="1337673" y="249219"/>
                    <a:pt x="1217545" y="221429"/>
                    <a:pt x="1205891" y="199017"/>
                  </a:cubicBezTo>
                  <a:cubicBezTo>
                    <a:pt x="1194237" y="176605"/>
                    <a:pt x="1264162" y="148815"/>
                    <a:pt x="1297331" y="150608"/>
                  </a:cubicBezTo>
                  <a:cubicBezTo>
                    <a:pt x="1330500" y="152401"/>
                    <a:pt x="1377117" y="222326"/>
                    <a:pt x="1404908" y="209775"/>
                  </a:cubicBezTo>
                  <a:cubicBezTo>
                    <a:pt x="1432699" y="197224"/>
                    <a:pt x="1456903" y="103095"/>
                    <a:pt x="1464075" y="75304"/>
                  </a:cubicBezTo>
                  <a:cubicBezTo>
                    <a:pt x="1471247" y="47513"/>
                    <a:pt x="1457799" y="55582"/>
                    <a:pt x="1447938" y="43031"/>
                  </a:cubicBezTo>
                  <a:cubicBezTo>
                    <a:pt x="1438077" y="30480"/>
                    <a:pt x="1421492" y="15240"/>
                    <a:pt x="140490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240388">
            <a:off x="5825823" y="458286"/>
            <a:ext cx="2012266" cy="307777"/>
          </a:xfrm>
          <a:prstGeom prst="rect">
            <a:avLst/>
          </a:prstGeom>
          <a:noFill/>
        </p:spPr>
        <p:txBody>
          <a:bodyPr wrap="square" rtlCol="0">
            <a:spAutoFit/>
          </a:bodyPr>
          <a:lstStyle/>
          <a:p>
            <a:r>
              <a:rPr lang="en-US" i="1" dirty="0" smtClean="0">
                <a:solidFill>
                  <a:schemeClr val="bg1"/>
                </a:solidFill>
                <a:latin typeface="+mn-lt"/>
              </a:rPr>
              <a:t>Ruamahanga River</a:t>
            </a:r>
            <a:endParaRPr lang="en-US" i="1" dirty="0">
              <a:solidFill>
                <a:schemeClr val="bg1"/>
              </a:solidFill>
              <a:latin typeface="+mn-lt"/>
            </a:endParaRPr>
          </a:p>
        </p:txBody>
      </p:sp>
      <p:grpSp>
        <p:nvGrpSpPr>
          <p:cNvPr id="39" name="Group 38"/>
          <p:cNvGrpSpPr/>
          <p:nvPr/>
        </p:nvGrpSpPr>
        <p:grpSpPr>
          <a:xfrm>
            <a:off x="3594100" y="1880653"/>
            <a:ext cx="745955" cy="1357846"/>
            <a:chOff x="3594100" y="1880653"/>
            <a:chExt cx="745955" cy="1357846"/>
          </a:xfrm>
        </p:grpSpPr>
        <p:grpSp>
          <p:nvGrpSpPr>
            <p:cNvPr id="29" name="Group 28"/>
            <p:cNvGrpSpPr/>
            <p:nvPr/>
          </p:nvGrpSpPr>
          <p:grpSpPr>
            <a:xfrm>
              <a:off x="3889545" y="1880653"/>
              <a:ext cx="450510" cy="884849"/>
              <a:chOff x="3889545" y="1880653"/>
              <a:chExt cx="450510" cy="884849"/>
            </a:xfrm>
          </p:grpSpPr>
          <p:sp>
            <p:nvSpPr>
              <p:cNvPr id="18" name="Freeform 17"/>
              <p:cNvSpPr/>
              <p:nvPr/>
            </p:nvSpPr>
            <p:spPr>
              <a:xfrm>
                <a:off x="3889545" y="1971536"/>
                <a:ext cx="450510" cy="793966"/>
              </a:xfrm>
              <a:custGeom>
                <a:avLst/>
                <a:gdLst>
                  <a:gd name="connsiteX0" fmla="*/ 450510 w 450510"/>
                  <a:gd name="connsiteY0" fmla="*/ 793966 h 793966"/>
                  <a:gd name="connsiteX1" fmla="*/ 365760 w 450510"/>
                  <a:gd name="connsiteY1" fmla="*/ 731520 h 793966"/>
                  <a:gd name="connsiteX2" fmla="*/ 214104 w 450510"/>
                  <a:gd name="connsiteY2" fmla="*/ 695836 h 793966"/>
                  <a:gd name="connsiteX3" fmla="*/ 160578 w 450510"/>
                  <a:gd name="connsiteY3" fmla="*/ 606626 h 793966"/>
                  <a:gd name="connsiteX4" fmla="*/ 71368 w 450510"/>
                  <a:gd name="connsiteY4" fmla="*/ 356839 h 793966"/>
                  <a:gd name="connsiteX5" fmla="*/ 107052 w 450510"/>
                  <a:gd name="connsiteY5" fmla="*/ 231945 h 793966"/>
                  <a:gd name="connsiteX6" fmla="*/ 138275 w 450510"/>
                  <a:gd name="connsiteY6" fmla="*/ 80288 h 793966"/>
                  <a:gd name="connsiteX7" fmla="*/ 0 w 450510"/>
                  <a:gd name="connsiteY7" fmla="*/ 0 h 793966"/>
                  <a:gd name="connsiteX8" fmla="*/ 0 w 450510"/>
                  <a:gd name="connsiteY8" fmla="*/ 0 h 7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10" h="793966">
                    <a:moveTo>
                      <a:pt x="450510" y="793966"/>
                    </a:moveTo>
                    <a:cubicBezTo>
                      <a:pt x="427835" y="770920"/>
                      <a:pt x="405161" y="747875"/>
                      <a:pt x="365760" y="731520"/>
                    </a:cubicBezTo>
                    <a:cubicBezTo>
                      <a:pt x="326359" y="715165"/>
                      <a:pt x="248301" y="716652"/>
                      <a:pt x="214104" y="695836"/>
                    </a:cubicBezTo>
                    <a:cubicBezTo>
                      <a:pt x="179907" y="675020"/>
                      <a:pt x="184367" y="663125"/>
                      <a:pt x="160578" y="606626"/>
                    </a:cubicBezTo>
                    <a:cubicBezTo>
                      <a:pt x="136789" y="550126"/>
                      <a:pt x="80289" y="419286"/>
                      <a:pt x="71368" y="356839"/>
                    </a:cubicBezTo>
                    <a:cubicBezTo>
                      <a:pt x="62447" y="294392"/>
                      <a:pt x="95901" y="278037"/>
                      <a:pt x="107052" y="231945"/>
                    </a:cubicBezTo>
                    <a:cubicBezTo>
                      <a:pt x="118203" y="185853"/>
                      <a:pt x="156117" y="118945"/>
                      <a:pt x="138275" y="80288"/>
                    </a:cubicBezTo>
                    <a:cubicBezTo>
                      <a:pt x="120433" y="41630"/>
                      <a:pt x="0" y="0"/>
                      <a:pt x="0" y="0"/>
                    </a:cubicBezTo>
                    <a:lnTo>
                      <a:pt x="0" y="0"/>
                    </a:lnTo>
                  </a:path>
                </a:pathLst>
              </a:custGeom>
              <a:noFill/>
              <a:ln w="19050">
                <a:solidFill>
                  <a:schemeClr val="bg1">
                    <a:lumMod val="65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8" idx="6"/>
              </p:cNvCxnSpPr>
              <p:nvPr/>
            </p:nvCxnSpPr>
            <p:spPr>
              <a:xfrm flipV="1">
                <a:off x="4027820" y="1886786"/>
                <a:ext cx="26763" cy="165038"/>
              </a:xfrm>
              <a:prstGeom prst="line">
                <a:avLst/>
              </a:prstGeom>
              <a:ln w="19050">
                <a:solidFill>
                  <a:schemeClr val="bg1">
                    <a:lumMod val="65000"/>
                    <a:alpha val="5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014439" y="1880653"/>
                <a:ext cx="13381" cy="145487"/>
              </a:xfrm>
              <a:prstGeom prst="line">
                <a:avLst/>
              </a:prstGeom>
              <a:ln w="19050">
                <a:solidFill>
                  <a:schemeClr val="bg1">
                    <a:lumMod val="65000"/>
                    <a:alpha val="5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959798" y="1902345"/>
                <a:ext cx="55756" cy="124283"/>
              </a:xfrm>
              <a:prstGeom prst="line">
                <a:avLst/>
              </a:prstGeom>
              <a:ln w="19050">
                <a:solidFill>
                  <a:schemeClr val="bg1">
                    <a:lumMod val="65000"/>
                    <a:alpha val="5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920398" y="1932287"/>
                <a:ext cx="80845" cy="85628"/>
              </a:xfrm>
              <a:prstGeom prst="line">
                <a:avLst/>
              </a:prstGeom>
              <a:ln w="19050">
                <a:solidFill>
                  <a:schemeClr val="bg1">
                    <a:lumMod val="65000"/>
                    <a:alpha val="55000"/>
                  </a:schemeClr>
                </a:solidFill>
              </a:ln>
            </p:spPr>
            <p:style>
              <a:lnRef idx="1">
                <a:schemeClr val="accent1"/>
              </a:lnRef>
              <a:fillRef idx="0">
                <a:schemeClr val="accent1"/>
              </a:fillRef>
              <a:effectRef idx="0">
                <a:schemeClr val="accent1"/>
              </a:effectRef>
              <a:fontRef idx="minor">
                <a:schemeClr val="tx1"/>
              </a:fontRef>
            </p:style>
          </p:cxnSp>
        </p:grpSp>
        <p:sp>
          <p:nvSpPr>
            <p:cNvPr id="36" name="Freeform 35"/>
            <p:cNvSpPr/>
            <p:nvPr/>
          </p:nvSpPr>
          <p:spPr>
            <a:xfrm>
              <a:off x="3594100" y="2705099"/>
              <a:ext cx="305167" cy="533400"/>
            </a:xfrm>
            <a:custGeom>
              <a:avLst/>
              <a:gdLst>
                <a:gd name="connsiteX0" fmla="*/ 580427 w 771294"/>
                <a:gd name="connsiteY0" fmla="*/ 0 h 1492621"/>
                <a:gd name="connsiteX1" fmla="*/ 650277 w 771294"/>
                <a:gd name="connsiteY1" fmla="*/ 127000 h 1492621"/>
                <a:gd name="connsiteX2" fmla="*/ 720127 w 771294"/>
                <a:gd name="connsiteY2" fmla="*/ 114300 h 1492621"/>
                <a:gd name="connsiteX3" fmla="*/ 770927 w 771294"/>
                <a:gd name="connsiteY3" fmla="*/ 139700 h 1492621"/>
                <a:gd name="connsiteX4" fmla="*/ 739177 w 771294"/>
                <a:gd name="connsiteY4" fmla="*/ 222250 h 1492621"/>
                <a:gd name="connsiteX5" fmla="*/ 669327 w 771294"/>
                <a:gd name="connsiteY5" fmla="*/ 495300 h 1492621"/>
                <a:gd name="connsiteX6" fmla="*/ 466127 w 771294"/>
                <a:gd name="connsiteY6" fmla="*/ 533400 h 1492621"/>
                <a:gd name="connsiteX7" fmla="*/ 339127 w 771294"/>
                <a:gd name="connsiteY7" fmla="*/ 533400 h 1492621"/>
                <a:gd name="connsiteX8" fmla="*/ 256577 w 771294"/>
                <a:gd name="connsiteY8" fmla="*/ 685800 h 1492621"/>
                <a:gd name="connsiteX9" fmla="*/ 326427 w 771294"/>
                <a:gd name="connsiteY9" fmla="*/ 831850 h 1492621"/>
                <a:gd name="connsiteX10" fmla="*/ 269277 w 771294"/>
                <a:gd name="connsiteY10" fmla="*/ 996950 h 1492621"/>
                <a:gd name="connsiteX11" fmla="*/ 123227 w 771294"/>
                <a:gd name="connsiteY11" fmla="*/ 1022350 h 1492621"/>
                <a:gd name="connsiteX12" fmla="*/ 2577 w 771294"/>
                <a:gd name="connsiteY12" fmla="*/ 1276350 h 1492621"/>
                <a:gd name="connsiteX13" fmla="*/ 40677 w 771294"/>
                <a:gd name="connsiteY13" fmla="*/ 1416050 h 1492621"/>
                <a:gd name="connsiteX14" fmla="*/ 40677 w 771294"/>
                <a:gd name="connsiteY14" fmla="*/ 1485900 h 1492621"/>
                <a:gd name="connsiteX15" fmla="*/ 53377 w 771294"/>
                <a:gd name="connsiteY15" fmla="*/ 1485900 h 1492621"/>
                <a:gd name="connsiteX0" fmla="*/ 580427 w 771294"/>
                <a:gd name="connsiteY0" fmla="*/ 0 h 1485900"/>
                <a:gd name="connsiteX1" fmla="*/ 650277 w 771294"/>
                <a:gd name="connsiteY1" fmla="*/ 127000 h 1485900"/>
                <a:gd name="connsiteX2" fmla="*/ 720127 w 771294"/>
                <a:gd name="connsiteY2" fmla="*/ 114300 h 1485900"/>
                <a:gd name="connsiteX3" fmla="*/ 770927 w 771294"/>
                <a:gd name="connsiteY3" fmla="*/ 139700 h 1485900"/>
                <a:gd name="connsiteX4" fmla="*/ 739177 w 771294"/>
                <a:gd name="connsiteY4" fmla="*/ 222250 h 1485900"/>
                <a:gd name="connsiteX5" fmla="*/ 669327 w 771294"/>
                <a:gd name="connsiteY5" fmla="*/ 495300 h 1485900"/>
                <a:gd name="connsiteX6" fmla="*/ 466127 w 771294"/>
                <a:gd name="connsiteY6" fmla="*/ 533400 h 1485900"/>
                <a:gd name="connsiteX7" fmla="*/ 339127 w 771294"/>
                <a:gd name="connsiteY7" fmla="*/ 533400 h 1485900"/>
                <a:gd name="connsiteX8" fmla="*/ 256577 w 771294"/>
                <a:gd name="connsiteY8" fmla="*/ 685800 h 1485900"/>
                <a:gd name="connsiteX9" fmla="*/ 326427 w 771294"/>
                <a:gd name="connsiteY9" fmla="*/ 831850 h 1485900"/>
                <a:gd name="connsiteX10" fmla="*/ 269277 w 771294"/>
                <a:gd name="connsiteY10" fmla="*/ 996950 h 1485900"/>
                <a:gd name="connsiteX11" fmla="*/ 123227 w 771294"/>
                <a:gd name="connsiteY11" fmla="*/ 1022350 h 1485900"/>
                <a:gd name="connsiteX12" fmla="*/ 2577 w 771294"/>
                <a:gd name="connsiteY12" fmla="*/ 1276350 h 1485900"/>
                <a:gd name="connsiteX13" fmla="*/ 40677 w 771294"/>
                <a:gd name="connsiteY13" fmla="*/ 1416050 h 1485900"/>
                <a:gd name="connsiteX14" fmla="*/ 40677 w 771294"/>
                <a:gd name="connsiteY14" fmla="*/ 1485900 h 1485900"/>
                <a:gd name="connsiteX0" fmla="*/ 580427 w 771294"/>
                <a:gd name="connsiteY0" fmla="*/ 0 h 1416050"/>
                <a:gd name="connsiteX1" fmla="*/ 650277 w 771294"/>
                <a:gd name="connsiteY1" fmla="*/ 127000 h 1416050"/>
                <a:gd name="connsiteX2" fmla="*/ 720127 w 771294"/>
                <a:gd name="connsiteY2" fmla="*/ 114300 h 1416050"/>
                <a:gd name="connsiteX3" fmla="*/ 770927 w 771294"/>
                <a:gd name="connsiteY3" fmla="*/ 139700 h 1416050"/>
                <a:gd name="connsiteX4" fmla="*/ 739177 w 771294"/>
                <a:gd name="connsiteY4" fmla="*/ 222250 h 1416050"/>
                <a:gd name="connsiteX5" fmla="*/ 669327 w 771294"/>
                <a:gd name="connsiteY5" fmla="*/ 495300 h 1416050"/>
                <a:gd name="connsiteX6" fmla="*/ 466127 w 771294"/>
                <a:gd name="connsiteY6" fmla="*/ 533400 h 1416050"/>
                <a:gd name="connsiteX7" fmla="*/ 339127 w 771294"/>
                <a:gd name="connsiteY7" fmla="*/ 533400 h 1416050"/>
                <a:gd name="connsiteX8" fmla="*/ 256577 w 771294"/>
                <a:gd name="connsiteY8" fmla="*/ 685800 h 1416050"/>
                <a:gd name="connsiteX9" fmla="*/ 326427 w 771294"/>
                <a:gd name="connsiteY9" fmla="*/ 831850 h 1416050"/>
                <a:gd name="connsiteX10" fmla="*/ 269277 w 771294"/>
                <a:gd name="connsiteY10" fmla="*/ 996950 h 1416050"/>
                <a:gd name="connsiteX11" fmla="*/ 123227 w 771294"/>
                <a:gd name="connsiteY11" fmla="*/ 1022350 h 1416050"/>
                <a:gd name="connsiteX12" fmla="*/ 2577 w 771294"/>
                <a:gd name="connsiteY12" fmla="*/ 1276350 h 1416050"/>
                <a:gd name="connsiteX13" fmla="*/ 40677 w 771294"/>
                <a:gd name="connsiteY13" fmla="*/ 1416050 h 1416050"/>
                <a:gd name="connsiteX0" fmla="*/ 577850 w 768717"/>
                <a:gd name="connsiteY0" fmla="*/ 0 h 1276350"/>
                <a:gd name="connsiteX1" fmla="*/ 647700 w 768717"/>
                <a:gd name="connsiteY1" fmla="*/ 127000 h 1276350"/>
                <a:gd name="connsiteX2" fmla="*/ 717550 w 768717"/>
                <a:gd name="connsiteY2" fmla="*/ 114300 h 1276350"/>
                <a:gd name="connsiteX3" fmla="*/ 768350 w 768717"/>
                <a:gd name="connsiteY3" fmla="*/ 139700 h 1276350"/>
                <a:gd name="connsiteX4" fmla="*/ 736600 w 768717"/>
                <a:gd name="connsiteY4" fmla="*/ 222250 h 1276350"/>
                <a:gd name="connsiteX5" fmla="*/ 666750 w 768717"/>
                <a:gd name="connsiteY5" fmla="*/ 495300 h 1276350"/>
                <a:gd name="connsiteX6" fmla="*/ 463550 w 768717"/>
                <a:gd name="connsiteY6" fmla="*/ 533400 h 1276350"/>
                <a:gd name="connsiteX7" fmla="*/ 336550 w 768717"/>
                <a:gd name="connsiteY7" fmla="*/ 533400 h 1276350"/>
                <a:gd name="connsiteX8" fmla="*/ 254000 w 768717"/>
                <a:gd name="connsiteY8" fmla="*/ 685800 h 1276350"/>
                <a:gd name="connsiteX9" fmla="*/ 323850 w 768717"/>
                <a:gd name="connsiteY9" fmla="*/ 831850 h 1276350"/>
                <a:gd name="connsiteX10" fmla="*/ 266700 w 768717"/>
                <a:gd name="connsiteY10" fmla="*/ 996950 h 1276350"/>
                <a:gd name="connsiteX11" fmla="*/ 120650 w 768717"/>
                <a:gd name="connsiteY11" fmla="*/ 1022350 h 1276350"/>
                <a:gd name="connsiteX12" fmla="*/ 0 w 768717"/>
                <a:gd name="connsiteY12" fmla="*/ 1276350 h 1276350"/>
                <a:gd name="connsiteX0" fmla="*/ 457200 w 648067"/>
                <a:gd name="connsiteY0" fmla="*/ 0 h 1022350"/>
                <a:gd name="connsiteX1" fmla="*/ 527050 w 648067"/>
                <a:gd name="connsiteY1" fmla="*/ 127000 h 1022350"/>
                <a:gd name="connsiteX2" fmla="*/ 596900 w 648067"/>
                <a:gd name="connsiteY2" fmla="*/ 114300 h 1022350"/>
                <a:gd name="connsiteX3" fmla="*/ 647700 w 648067"/>
                <a:gd name="connsiteY3" fmla="*/ 139700 h 1022350"/>
                <a:gd name="connsiteX4" fmla="*/ 615950 w 648067"/>
                <a:gd name="connsiteY4" fmla="*/ 222250 h 1022350"/>
                <a:gd name="connsiteX5" fmla="*/ 546100 w 648067"/>
                <a:gd name="connsiteY5" fmla="*/ 495300 h 1022350"/>
                <a:gd name="connsiteX6" fmla="*/ 342900 w 648067"/>
                <a:gd name="connsiteY6" fmla="*/ 533400 h 1022350"/>
                <a:gd name="connsiteX7" fmla="*/ 215900 w 648067"/>
                <a:gd name="connsiteY7" fmla="*/ 533400 h 1022350"/>
                <a:gd name="connsiteX8" fmla="*/ 133350 w 648067"/>
                <a:gd name="connsiteY8" fmla="*/ 685800 h 1022350"/>
                <a:gd name="connsiteX9" fmla="*/ 203200 w 648067"/>
                <a:gd name="connsiteY9" fmla="*/ 831850 h 1022350"/>
                <a:gd name="connsiteX10" fmla="*/ 146050 w 648067"/>
                <a:gd name="connsiteY10" fmla="*/ 996950 h 1022350"/>
                <a:gd name="connsiteX11" fmla="*/ 0 w 648067"/>
                <a:gd name="connsiteY11" fmla="*/ 1022350 h 1022350"/>
                <a:gd name="connsiteX0" fmla="*/ 323898 w 514765"/>
                <a:gd name="connsiteY0" fmla="*/ 0 h 996950"/>
                <a:gd name="connsiteX1" fmla="*/ 393748 w 514765"/>
                <a:gd name="connsiteY1" fmla="*/ 127000 h 996950"/>
                <a:gd name="connsiteX2" fmla="*/ 463598 w 514765"/>
                <a:gd name="connsiteY2" fmla="*/ 114300 h 996950"/>
                <a:gd name="connsiteX3" fmla="*/ 514398 w 514765"/>
                <a:gd name="connsiteY3" fmla="*/ 139700 h 996950"/>
                <a:gd name="connsiteX4" fmla="*/ 482648 w 514765"/>
                <a:gd name="connsiteY4" fmla="*/ 222250 h 996950"/>
                <a:gd name="connsiteX5" fmla="*/ 412798 w 514765"/>
                <a:gd name="connsiteY5" fmla="*/ 495300 h 996950"/>
                <a:gd name="connsiteX6" fmla="*/ 209598 w 514765"/>
                <a:gd name="connsiteY6" fmla="*/ 533400 h 996950"/>
                <a:gd name="connsiteX7" fmla="*/ 82598 w 514765"/>
                <a:gd name="connsiteY7" fmla="*/ 533400 h 996950"/>
                <a:gd name="connsiteX8" fmla="*/ 48 w 514765"/>
                <a:gd name="connsiteY8" fmla="*/ 685800 h 996950"/>
                <a:gd name="connsiteX9" fmla="*/ 69898 w 514765"/>
                <a:gd name="connsiteY9" fmla="*/ 831850 h 996950"/>
                <a:gd name="connsiteX10" fmla="*/ 12748 w 514765"/>
                <a:gd name="connsiteY10" fmla="*/ 996950 h 996950"/>
                <a:gd name="connsiteX0" fmla="*/ 323898 w 514765"/>
                <a:gd name="connsiteY0" fmla="*/ 0 h 831850"/>
                <a:gd name="connsiteX1" fmla="*/ 393748 w 514765"/>
                <a:gd name="connsiteY1" fmla="*/ 127000 h 831850"/>
                <a:gd name="connsiteX2" fmla="*/ 463598 w 514765"/>
                <a:gd name="connsiteY2" fmla="*/ 114300 h 831850"/>
                <a:gd name="connsiteX3" fmla="*/ 514398 w 514765"/>
                <a:gd name="connsiteY3" fmla="*/ 139700 h 831850"/>
                <a:gd name="connsiteX4" fmla="*/ 482648 w 514765"/>
                <a:gd name="connsiteY4" fmla="*/ 222250 h 831850"/>
                <a:gd name="connsiteX5" fmla="*/ 412798 w 514765"/>
                <a:gd name="connsiteY5" fmla="*/ 495300 h 831850"/>
                <a:gd name="connsiteX6" fmla="*/ 209598 w 514765"/>
                <a:gd name="connsiteY6" fmla="*/ 533400 h 831850"/>
                <a:gd name="connsiteX7" fmla="*/ 82598 w 514765"/>
                <a:gd name="connsiteY7" fmla="*/ 533400 h 831850"/>
                <a:gd name="connsiteX8" fmla="*/ 48 w 514765"/>
                <a:gd name="connsiteY8" fmla="*/ 685800 h 831850"/>
                <a:gd name="connsiteX9" fmla="*/ 69898 w 514765"/>
                <a:gd name="connsiteY9" fmla="*/ 831850 h 831850"/>
                <a:gd name="connsiteX0" fmla="*/ 323850 w 514717"/>
                <a:gd name="connsiteY0" fmla="*/ 0 h 685800"/>
                <a:gd name="connsiteX1" fmla="*/ 393700 w 514717"/>
                <a:gd name="connsiteY1" fmla="*/ 127000 h 685800"/>
                <a:gd name="connsiteX2" fmla="*/ 463550 w 514717"/>
                <a:gd name="connsiteY2" fmla="*/ 114300 h 685800"/>
                <a:gd name="connsiteX3" fmla="*/ 514350 w 514717"/>
                <a:gd name="connsiteY3" fmla="*/ 139700 h 685800"/>
                <a:gd name="connsiteX4" fmla="*/ 482600 w 514717"/>
                <a:gd name="connsiteY4" fmla="*/ 222250 h 685800"/>
                <a:gd name="connsiteX5" fmla="*/ 412750 w 514717"/>
                <a:gd name="connsiteY5" fmla="*/ 495300 h 685800"/>
                <a:gd name="connsiteX6" fmla="*/ 209550 w 514717"/>
                <a:gd name="connsiteY6" fmla="*/ 533400 h 685800"/>
                <a:gd name="connsiteX7" fmla="*/ 82550 w 514717"/>
                <a:gd name="connsiteY7" fmla="*/ 533400 h 685800"/>
                <a:gd name="connsiteX8" fmla="*/ 0 w 514717"/>
                <a:gd name="connsiteY8" fmla="*/ 685800 h 685800"/>
                <a:gd name="connsiteX0" fmla="*/ 241300 w 432167"/>
                <a:gd name="connsiteY0" fmla="*/ 0 h 534259"/>
                <a:gd name="connsiteX1" fmla="*/ 311150 w 432167"/>
                <a:gd name="connsiteY1" fmla="*/ 127000 h 534259"/>
                <a:gd name="connsiteX2" fmla="*/ 381000 w 432167"/>
                <a:gd name="connsiteY2" fmla="*/ 114300 h 534259"/>
                <a:gd name="connsiteX3" fmla="*/ 431800 w 432167"/>
                <a:gd name="connsiteY3" fmla="*/ 139700 h 534259"/>
                <a:gd name="connsiteX4" fmla="*/ 400050 w 432167"/>
                <a:gd name="connsiteY4" fmla="*/ 222250 h 534259"/>
                <a:gd name="connsiteX5" fmla="*/ 330200 w 432167"/>
                <a:gd name="connsiteY5" fmla="*/ 495300 h 534259"/>
                <a:gd name="connsiteX6" fmla="*/ 127000 w 432167"/>
                <a:gd name="connsiteY6" fmla="*/ 533400 h 534259"/>
                <a:gd name="connsiteX7" fmla="*/ 0 w 432167"/>
                <a:gd name="connsiteY7" fmla="*/ 533400 h 534259"/>
                <a:gd name="connsiteX0" fmla="*/ 114300 w 305167"/>
                <a:gd name="connsiteY0" fmla="*/ 0 h 533400"/>
                <a:gd name="connsiteX1" fmla="*/ 184150 w 305167"/>
                <a:gd name="connsiteY1" fmla="*/ 127000 h 533400"/>
                <a:gd name="connsiteX2" fmla="*/ 254000 w 305167"/>
                <a:gd name="connsiteY2" fmla="*/ 114300 h 533400"/>
                <a:gd name="connsiteX3" fmla="*/ 304800 w 305167"/>
                <a:gd name="connsiteY3" fmla="*/ 139700 h 533400"/>
                <a:gd name="connsiteX4" fmla="*/ 273050 w 305167"/>
                <a:gd name="connsiteY4" fmla="*/ 222250 h 533400"/>
                <a:gd name="connsiteX5" fmla="*/ 203200 w 305167"/>
                <a:gd name="connsiteY5" fmla="*/ 495300 h 533400"/>
                <a:gd name="connsiteX6" fmla="*/ 0 w 305167"/>
                <a:gd name="connsiteY6" fmla="*/ 533400 h 533400"/>
                <a:gd name="connsiteX0" fmla="*/ 114300 w 305167"/>
                <a:gd name="connsiteY0" fmla="*/ 0 h 533400"/>
                <a:gd name="connsiteX1" fmla="*/ 184150 w 305167"/>
                <a:gd name="connsiteY1" fmla="*/ 127000 h 533400"/>
                <a:gd name="connsiteX2" fmla="*/ 254000 w 305167"/>
                <a:gd name="connsiteY2" fmla="*/ 114300 h 533400"/>
                <a:gd name="connsiteX3" fmla="*/ 304800 w 305167"/>
                <a:gd name="connsiteY3" fmla="*/ 139700 h 533400"/>
                <a:gd name="connsiteX4" fmla="*/ 273050 w 305167"/>
                <a:gd name="connsiteY4" fmla="*/ 222250 h 533400"/>
                <a:gd name="connsiteX5" fmla="*/ 203200 w 305167"/>
                <a:gd name="connsiteY5" fmla="*/ 495300 h 533400"/>
                <a:gd name="connsiteX6" fmla="*/ 0 w 305167"/>
                <a:gd name="connsiteY6" fmla="*/ 533400 h 533400"/>
                <a:gd name="connsiteX0" fmla="*/ 114300 w 305167"/>
                <a:gd name="connsiteY0" fmla="*/ 0 h 533400"/>
                <a:gd name="connsiteX1" fmla="*/ 184150 w 305167"/>
                <a:gd name="connsiteY1" fmla="*/ 127000 h 533400"/>
                <a:gd name="connsiteX2" fmla="*/ 254000 w 305167"/>
                <a:gd name="connsiteY2" fmla="*/ 114300 h 533400"/>
                <a:gd name="connsiteX3" fmla="*/ 304800 w 305167"/>
                <a:gd name="connsiteY3" fmla="*/ 139700 h 533400"/>
                <a:gd name="connsiteX4" fmla="*/ 273050 w 305167"/>
                <a:gd name="connsiteY4" fmla="*/ 222250 h 533400"/>
                <a:gd name="connsiteX5" fmla="*/ 203200 w 305167"/>
                <a:gd name="connsiteY5" fmla="*/ 495300 h 533400"/>
                <a:gd name="connsiteX6" fmla="*/ 0 w 305167"/>
                <a:gd name="connsiteY6"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67" h="533400">
                  <a:moveTo>
                    <a:pt x="114300" y="0"/>
                  </a:moveTo>
                  <a:cubicBezTo>
                    <a:pt x="137583" y="53975"/>
                    <a:pt x="160867" y="107950"/>
                    <a:pt x="184150" y="127000"/>
                  </a:cubicBezTo>
                  <a:cubicBezTo>
                    <a:pt x="207433" y="146050"/>
                    <a:pt x="233892" y="112183"/>
                    <a:pt x="254000" y="114300"/>
                  </a:cubicBezTo>
                  <a:cubicBezTo>
                    <a:pt x="274108" y="116417"/>
                    <a:pt x="301625" y="121708"/>
                    <a:pt x="304800" y="139700"/>
                  </a:cubicBezTo>
                  <a:cubicBezTo>
                    <a:pt x="307975" y="157692"/>
                    <a:pt x="289983" y="162983"/>
                    <a:pt x="273050" y="222250"/>
                  </a:cubicBezTo>
                  <a:cubicBezTo>
                    <a:pt x="256117" y="281517"/>
                    <a:pt x="272520" y="457730"/>
                    <a:pt x="203200" y="495300"/>
                  </a:cubicBezTo>
                  <a:cubicBezTo>
                    <a:pt x="133880" y="532870"/>
                    <a:pt x="62177" y="527050"/>
                    <a:pt x="0" y="533400"/>
                  </a:cubicBezTo>
                </a:path>
              </a:pathLst>
            </a:custGeom>
            <a:noFill/>
            <a:ln>
              <a:solidFill>
                <a:schemeClr val="bg1">
                  <a:lumMod val="65000"/>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p:nvPr/>
        </p:nvSpPr>
        <p:spPr>
          <a:xfrm>
            <a:off x="3127974" y="2765209"/>
            <a:ext cx="1221375" cy="1432512"/>
          </a:xfrm>
          <a:custGeom>
            <a:avLst/>
            <a:gdLst>
              <a:gd name="connsiteX0" fmla="*/ 580427 w 771294"/>
              <a:gd name="connsiteY0" fmla="*/ 0 h 1492621"/>
              <a:gd name="connsiteX1" fmla="*/ 650277 w 771294"/>
              <a:gd name="connsiteY1" fmla="*/ 127000 h 1492621"/>
              <a:gd name="connsiteX2" fmla="*/ 720127 w 771294"/>
              <a:gd name="connsiteY2" fmla="*/ 114300 h 1492621"/>
              <a:gd name="connsiteX3" fmla="*/ 770927 w 771294"/>
              <a:gd name="connsiteY3" fmla="*/ 139700 h 1492621"/>
              <a:gd name="connsiteX4" fmla="*/ 739177 w 771294"/>
              <a:gd name="connsiteY4" fmla="*/ 222250 h 1492621"/>
              <a:gd name="connsiteX5" fmla="*/ 669327 w 771294"/>
              <a:gd name="connsiteY5" fmla="*/ 495300 h 1492621"/>
              <a:gd name="connsiteX6" fmla="*/ 466127 w 771294"/>
              <a:gd name="connsiteY6" fmla="*/ 533400 h 1492621"/>
              <a:gd name="connsiteX7" fmla="*/ 339127 w 771294"/>
              <a:gd name="connsiteY7" fmla="*/ 533400 h 1492621"/>
              <a:gd name="connsiteX8" fmla="*/ 256577 w 771294"/>
              <a:gd name="connsiteY8" fmla="*/ 685800 h 1492621"/>
              <a:gd name="connsiteX9" fmla="*/ 326427 w 771294"/>
              <a:gd name="connsiteY9" fmla="*/ 831850 h 1492621"/>
              <a:gd name="connsiteX10" fmla="*/ 269277 w 771294"/>
              <a:gd name="connsiteY10" fmla="*/ 996950 h 1492621"/>
              <a:gd name="connsiteX11" fmla="*/ 123227 w 771294"/>
              <a:gd name="connsiteY11" fmla="*/ 1022350 h 1492621"/>
              <a:gd name="connsiteX12" fmla="*/ 2577 w 771294"/>
              <a:gd name="connsiteY12" fmla="*/ 1276350 h 1492621"/>
              <a:gd name="connsiteX13" fmla="*/ 40677 w 771294"/>
              <a:gd name="connsiteY13" fmla="*/ 1416050 h 1492621"/>
              <a:gd name="connsiteX14" fmla="*/ 40677 w 771294"/>
              <a:gd name="connsiteY14" fmla="*/ 1485900 h 1492621"/>
              <a:gd name="connsiteX15" fmla="*/ 53377 w 771294"/>
              <a:gd name="connsiteY15" fmla="*/ 1485900 h 1492621"/>
              <a:gd name="connsiteX0" fmla="*/ 580427 w 855882"/>
              <a:gd name="connsiteY0" fmla="*/ 0 h 1492621"/>
              <a:gd name="connsiteX1" fmla="*/ 650277 w 855882"/>
              <a:gd name="connsiteY1" fmla="*/ 127000 h 1492621"/>
              <a:gd name="connsiteX2" fmla="*/ 720127 w 855882"/>
              <a:gd name="connsiteY2" fmla="*/ 114300 h 1492621"/>
              <a:gd name="connsiteX3" fmla="*/ 770927 w 855882"/>
              <a:gd name="connsiteY3" fmla="*/ 139700 h 1492621"/>
              <a:gd name="connsiteX4" fmla="*/ 853477 w 855882"/>
              <a:gd name="connsiteY4" fmla="*/ 326159 h 1492621"/>
              <a:gd name="connsiteX5" fmla="*/ 669327 w 855882"/>
              <a:gd name="connsiteY5" fmla="*/ 495300 h 1492621"/>
              <a:gd name="connsiteX6" fmla="*/ 466127 w 855882"/>
              <a:gd name="connsiteY6" fmla="*/ 533400 h 1492621"/>
              <a:gd name="connsiteX7" fmla="*/ 339127 w 855882"/>
              <a:gd name="connsiteY7" fmla="*/ 533400 h 1492621"/>
              <a:gd name="connsiteX8" fmla="*/ 256577 w 855882"/>
              <a:gd name="connsiteY8" fmla="*/ 685800 h 1492621"/>
              <a:gd name="connsiteX9" fmla="*/ 326427 w 855882"/>
              <a:gd name="connsiteY9" fmla="*/ 831850 h 1492621"/>
              <a:gd name="connsiteX10" fmla="*/ 269277 w 855882"/>
              <a:gd name="connsiteY10" fmla="*/ 996950 h 1492621"/>
              <a:gd name="connsiteX11" fmla="*/ 123227 w 855882"/>
              <a:gd name="connsiteY11" fmla="*/ 1022350 h 1492621"/>
              <a:gd name="connsiteX12" fmla="*/ 2577 w 855882"/>
              <a:gd name="connsiteY12" fmla="*/ 1276350 h 1492621"/>
              <a:gd name="connsiteX13" fmla="*/ 40677 w 855882"/>
              <a:gd name="connsiteY13" fmla="*/ 1416050 h 1492621"/>
              <a:gd name="connsiteX14" fmla="*/ 40677 w 855882"/>
              <a:gd name="connsiteY14" fmla="*/ 1485900 h 1492621"/>
              <a:gd name="connsiteX15" fmla="*/ 53377 w 855882"/>
              <a:gd name="connsiteY15" fmla="*/ 1485900 h 1492621"/>
              <a:gd name="connsiteX0" fmla="*/ 580427 w 976965"/>
              <a:gd name="connsiteY0" fmla="*/ 0 h 1492621"/>
              <a:gd name="connsiteX1" fmla="*/ 650277 w 976965"/>
              <a:gd name="connsiteY1" fmla="*/ 127000 h 1492621"/>
              <a:gd name="connsiteX2" fmla="*/ 720127 w 976965"/>
              <a:gd name="connsiteY2" fmla="*/ 114300 h 1492621"/>
              <a:gd name="connsiteX3" fmla="*/ 973550 w 976965"/>
              <a:gd name="connsiteY3" fmla="*/ 186459 h 1492621"/>
              <a:gd name="connsiteX4" fmla="*/ 853477 w 976965"/>
              <a:gd name="connsiteY4" fmla="*/ 326159 h 1492621"/>
              <a:gd name="connsiteX5" fmla="*/ 669327 w 976965"/>
              <a:gd name="connsiteY5" fmla="*/ 495300 h 1492621"/>
              <a:gd name="connsiteX6" fmla="*/ 466127 w 976965"/>
              <a:gd name="connsiteY6" fmla="*/ 533400 h 1492621"/>
              <a:gd name="connsiteX7" fmla="*/ 339127 w 976965"/>
              <a:gd name="connsiteY7" fmla="*/ 533400 h 1492621"/>
              <a:gd name="connsiteX8" fmla="*/ 256577 w 976965"/>
              <a:gd name="connsiteY8" fmla="*/ 685800 h 1492621"/>
              <a:gd name="connsiteX9" fmla="*/ 326427 w 976965"/>
              <a:gd name="connsiteY9" fmla="*/ 831850 h 1492621"/>
              <a:gd name="connsiteX10" fmla="*/ 269277 w 976965"/>
              <a:gd name="connsiteY10" fmla="*/ 996950 h 1492621"/>
              <a:gd name="connsiteX11" fmla="*/ 123227 w 976965"/>
              <a:gd name="connsiteY11" fmla="*/ 1022350 h 1492621"/>
              <a:gd name="connsiteX12" fmla="*/ 2577 w 976965"/>
              <a:gd name="connsiteY12" fmla="*/ 1276350 h 1492621"/>
              <a:gd name="connsiteX13" fmla="*/ 40677 w 976965"/>
              <a:gd name="connsiteY13" fmla="*/ 1416050 h 1492621"/>
              <a:gd name="connsiteX14" fmla="*/ 40677 w 976965"/>
              <a:gd name="connsiteY14" fmla="*/ 1485900 h 1492621"/>
              <a:gd name="connsiteX15" fmla="*/ 53377 w 976965"/>
              <a:gd name="connsiteY15" fmla="*/ 1485900 h 1492621"/>
              <a:gd name="connsiteX0" fmla="*/ 580427 w 1092185"/>
              <a:gd name="connsiteY0" fmla="*/ 0 h 1492621"/>
              <a:gd name="connsiteX1" fmla="*/ 650277 w 1092185"/>
              <a:gd name="connsiteY1" fmla="*/ 127000 h 1492621"/>
              <a:gd name="connsiteX2" fmla="*/ 1078614 w 1092185"/>
              <a:gd name="connsiteY2" fmla="*/ 93519 h 1492621"/>
              <a:gd name="connsiteX3" fmla="*/ 973550 w 1092185"/>
              <a:gd name="connsiteY3" fmla="*/ 186459 h 1492621"/>
              <a:gd name="connsiteX4" fmla="*/ 853477 w 1092185"/>
              <a:gd name="connsiteY4" fmla="*/ 326159 h 1492621"/>
              <a:gd name="connsiteX5" fmla="*/ 669327 w 1092185"/>
              <a:gd name="connsiteY5" fmla="*/ 495300 h 1492621"/>
              <a:gd name="connsiteX6" fmla="*/ 466127 w 1092185"/>
              <a:gd name="connsiteY6" fmla="*/ 533400 h 1492621"/>
              <a:gd name="connsiteX7" fmla="*/ 339127 w 1092185"/>
              <a:gd name="connsiteY7" fmla="*/ 533400 h 1492621"/>
              <a:gd name="connsiteX8" fmla="*/ 256577 w 1092185"/>
              <a:gd name="connsiteY8" fmla="*/ 685800 h 1492621"/>
              <a:gd name="connsiteX9" fmla="*/ 326427 w 1092185"/>
              <a:gd name="connsiteY9" fmla="*/ 831850 h 1492621"/>
              <a:gd name="connsiteX10" fmla="*/ 269277 w 1092185"/>
              <a:gd name="connsiteY10" fmla="*/ 996950 h 1492621"/>
              <a:gd name="connsiteX11" fmla="*/ 123227 w 1092185"/>
              <a:gd name="connsiteY11" fmla="*/ 1022350 h 1492621"/>
              <a:gd name="connsiteX12" fmla="*/ 2577 w 1092185"/>
              <a:gd name="connsiteY12" fmla="*/ 1276350 h 1492621"/>
              <a:gd name="connsiteX13" fmla="*/ 40677 w 1092185"/>
              <a:gd name="connsiteY13" fmla="*/ 1416050 h 1492621"/>
              <a:gd name="connsiteX14" fmla="*/ 40677 w 1092185"/>
              <a:gd name="connsiteY14" fmla="*/ 1485900 h 1492621"/>
              <a:gd name="connsiteX15" fmla="*/ 53377 w 1092185"/>
              <a:gd name="connsiteY15" fmla="*/ 1485900 h 1492621"/>
              <a:gd name="connsiteX0" fmla="*/ 580427 w 1163729"/>
              <a:gd name="connsiteY0" fmla="*/ 0 h 1492621"/>
              <a:gd name="connsiteX1" fmla="*/ 1133454 w 1163729"/>
              <a:gd name="connsiteY1" fmla="*/ 75046 h 1492621"/>
              <a:gd name="connsiteX2" fmla="*/ 1078614 w 1163729"/>
              <a:gd name="connsiteY2" fmla="*/ 93519 h 1492621"/>
              <a:gd name="connsiteX3" fmla="*/ 973550 w 1163729"/>
              <a:gd name="connsiteY3" fmla="*/ 186459 h 1492621"/>
              <a:gd name="connsiteX4" fmla="*/ 853477 w 1163729"/>
              <a:gd name="connsiteY4" fmla="*/ 326159 h 1492621"/>
              <a:gd name="connsiteX5" fmla="*/ 669327 w 1163729"/>
              <a:gd name="connsiteY5" fmla="*/ 495300 h 1492621"/>
              <a:gd name="connsiteX6" fmla="*/ 466127 w 1163729"/>
              <a:gd name="connsiteY6" fmla="*/ 533400 h 1492621"/>
              <a:gd name="connsiteX7" fmla="*/ 339127 w 1163729"/>
              <a:gd name="connsiteY7" fmla="*/ 533400 h 1492621"/>
              <a:gd name="connsiteX8" fmla="*/ 256577 w 1163729"/>
              <a:gd name="connsiteY8" fmla="*/ 685800 h 1492621"/>
              <a:gd name="connsiteX9" fmla="*/ 326427 w 1163729"/>
              <a:gd name="connsiteY9" fmla="*/ 831850 h 1492621"/>
              <a:gd name="connsiteX10" fmla="*/ 269277 w 1163729"/>
              <a:gd name="connsiteY10" fmla="*/ 996950 h 1492621"/>
              <a:gd name="connsiteX11" fmla="*/ 123227 w 1163729"/>
              <a:gd name="connsiteY11" fmla="*/ 1022350 h 1492621"/>
              <a:gd name="connsiteX12" fmla="*/ 2577 w 1163729"/>
              <a:gd name="connsiteY12" fmla="*/ 1276350 h 1492621"/>
              <a:gd name="connsiteX13" fmla="*/ 40677 w 1163729"/>
              <a:gd name="connsiteY13" fmla="*/ 1416050 h 1492621"/>
              <a:gd name="connsiteX14" fmla="*/ 40677 w 1163729"/>
              <a:gd name="connsiteY14" fmla="*/ 1485900 h 1492621"/>
              <a:gd name="connsiteX15" fmla="*/ 53377 w 1163729"/>
              <a:gd name="connsiteY15" fmla="*/ 1485900 h 1492621"/>
              <a:gd name="connsiteX0" fmla="*/ 1198686 w 1203453"/>
              <a:gd name="connsiteY0" fmla="*/ 0 h 1430275"/>
              <a:gd name="connsiteX1" fmla="*/ 1133454 w 1203453"/>
              <a:gd name="connsiteY1" fmla="*/ 12700 h 1430275"/>
              <a:gd name="connsiteX2" fmla="*/ 1078614 w 1203453"/>
              <a:gd name="connsiteY2" fmla="*/ 31173 h 1430275"/>
              <a:gd name="connsiteX3" fmla="*/ 973550 w 1203453"/>
              <a:gd name="connsiteY3" fmla="*/ 124113 h 1430275"/>
              <a:gd name="connsiteX4" fmla="*/ 853477 w 1203453"/>
              <a:gd name="connsiteY4" fmla="*/ 263813 h 1430275"/>
              <a:gd name="connsiteX5" fmla="*/ 669327 w 1203453"/>
              <a:gd name="connsiteY5" fmla="*/ 432954 h 1430275"/>
              <a:gd name="connsiteX6" fmla="*/ 466127 w 1203453"/>
              <a:gd name="connsiteY6" fmla="*/ 471054 h 1430275"/>
              <a:gd name="connsiteX7" fmla="*/ 339127 w 1203453"/>
              <a:gd name="connsiteY7" fmla="*/ 471054 h 1430275"/>
              <a:gd name="connsiteX8" fmla="*/ 256577 w 1203453"/>
              <a:gd name="connsiteY8" fmla="*/ 623454 h 1430275"/>
              <a:gd name="connsiteX9" fmla="*/ 326427 w 1203453"/>
              <a:gd name="connsiteY9" fmla="*/ 769504 h 1430275"/>
              <a:gd name="connsiteX10" fmla="*/ 269277 w 1203453"/>
              <a:gd name="connsiteY10" fmla="*/ 934604 h 1430275"/>
              <a:gd name="connsiteX11" fmla="*/ 123227 w 1203453"/>
              <a:gd name="connsiteY11" fmla="*/ 960004 h 1430275"/>
              <a:gd name="connsiteX12" fmla="*/ 2577 w 1203453"/>
              <a:gd name="connsiteY12" fmla="*/ 1214004 h 1430275"/>
              <a:gd name="connsiteX13" fmla="*/ 40677 w 1203453"/>
              <a:gd name="connsiteY13" fmla="*/ 1353704 h 1430275"/>
              <a:gd name="connsiteX14" fmla="*/ 40677 w 1203453"/>
              <a:gd name="connsiteY14" fmla="*/ 1423554 h 1430275"/>
              <a:gd name="connsiteX15" fmla="*/ 53377 w 1203453"/>
              <a:gd name="connsiteY15" fmla="*/ 1423554 h 1430275"/>
              <a:gd name="connsiteX0" fmla="*/ 1198686 w 1220404"/>
              <a:gd name="connsiteY0" fmla="*/ 1349 h 1431624"/>
              <a:gd name="connsiteX1" fmla="*/ 1133454 w 1220404"/>
              <a:gd name="connsiteY1" fmla="*/ 14049 h 1431624"/>
              <a:gd name="connsiteX2" fmla="*/ 1078614 w 1220404"/>
              <a:gd name="connsiteY2" fmla="*/ 32522 h 1431624"/>
              <a:gd name="connsiteX3" fmla="*/ 973550 w 1220404"/>
              <a:gd name="connsiteY3" fmla="*/ 125462 h 1431624"/>
              <a:gd name="connsiteX4" fmla="*/ 853477 w 1220404"/>
              <a:gd name="connsiteY4" fmla="*/ 265162 h 1431624"/>
              <a:gd name="connsiteX5" fmla="*/ 669327 w 1220404"/>
              <a:gd name="connsiteY5" fmla="*/ 434303 h 1431624"/>
              <a:gd name="connsiteX6" fmla="*/ 466127 w 1220404"/>
              <a:gd name="connsiteY6" fmla="*/ 472403 h 1431624"/>
              <a:gd name="connsiteX7" fmla="*/ 339127 w 1220404"/>
              <a:gd name="connsiteY7" fmla="*/ 472403 h 1431624"/>
              <a:gd name="connsiteX8" fmla="*/ 256577 w 1220404"/>
              <a:gd name="connsiteY8" fmla="*/ 624803 h 1431624"/>
              <a:gd name="connsiteX9" fmla="*/ 326427 w 1220404"/>
              <a:gd name="connsiteY9" fmla="*/ 770853 h 1431624"/>
              <a:gd name="connsiteX10" fmla="*/ 269277 w 1220404"/>
              <a:gd name="connsiteY10" fmla="*/ 935953 h 1431624"/>
              <a:gd name="connsiteX11" fmla="*/ 123227 w 1220404"/>
              <a:gd name="connsiteY11" fmla="*/ 961353 h 1431624"/>
              <a:gd name="connsiteX12" fmla="*/ 2577 w 1220404"/>
              <a:gd name="connsiteY12" fmla="*/ 1215353 h 1431624"/>
              <a:gd name="connsiteX13" fmla="*/ 40677 w 1220404"/>
              <a:gd name="connsiteY13" fmla="*/ 1355053 h 1431624"/>
              <a:gd name="connsiteX14" fmla="*/ 40677 w 1220404"/>
              <a:gd name="connsiteY14" fmla="*/ 1424903 h 1431624"/>
              <a:gd name="connsiteX15" fmla="*/ 53377 w 1220404"/>
              <a:gd name="connsiteY15" fmla="*/ 1424903 h 1431624"/>
              <a:gd name="connsiteX0" fmla="*/ 1198686 w 1220404"/>
              <a:gd name="connsiteY0" fmla="*/ 1349 h 1431624"/>
              <a:gd name="connsiteX1" fmla="*/ 1133454 w 1220404"/>
              <a:gd name="connsiteY1" fmla="*/ 14049 h 1431624"/>
              <a:gd name="connsiteX2" fmla="*/ 1078614 w 1220404"/>
              <a:gd name="connsiteY2" fmla="*/ 32522 h 1431624"/>
              <a:gd name="connsiteX3" fmla="*/ 973550 w 1220404"/>
              <a:gd name="connsiteY3" fmla="*/ 125462 h 1431624"/>
              <a:gd name="connsiteX4" fmla="*/ 853477 w 1220404"/>
              <a:gd name="connsiteY4" fmla="*/ 265162 h 1431624"/>
              <a:gd name="connsiteX5" fmla="*/ 669327 w 1220404"/>
              <a:gd name="connsiteY5" fmla="*/ 434303 h 1431624"/>
              <a:gd name="connsiteX6" fmla="*/ 466127 w 1220404"/>
              <a:gd name="connsiteY6" fmla="*/ 472403 h 1431624"/>
              <a:gd name="connsiteX7" fmla="*/ 339127 w 1220404"/>
              <a:gd name="connsiteY7" fmla="*/ 472403 h 1431624"/>
              <a:gd name="connsiteX8" fmla="*/ 256577 w 1220404"/>
              <a:gd name="connsiteY8" fmla="*/ 624803 h 1431624"/>
              <a:gd name="connsiteX9" fmla="*/ 326427 w 1220404"/>
              <a:gd name="connsiteY9" fmla="*/ 770853 h 1431624"/>
              <a:gd name="connsiteX10" fmla="*/ 269277 w 1220404"/>
              <a:gd name="connsiteY10" fmla="*/ 935953 h 1431624"/>
              <a:gd name="connsiteX11" fmla="*/ 123227 w 1220404"/>
              <a:gd name="connsiteY11" fmla="*/ 961353 h 1431624"/>
              <a:gd name="connsiteX12" fmla="*/ 2577 w 1220404"/>
              <a:gd name="connsiteY12" fmla="*/ 1215353 h 1431624"/>
              <a:gd name="connsiteX13" fmla="*/ 40677 w 1220404"/>
              <a:gd name="connsiteY13" fmla="*/ 1355053 h 1431624"/>
              <a:gd name="connsiteX14" fmla="*/ 40677 w 1220404"/>
              <a:gd name="connsiteY14" fmla="*/ 1424903 h 1431624"/>
              <a:gd name="connsiteX15" fmla="*/ 53377 w 1220404"/>
              <a:gd name="connsiteY15" fmla="*/ 1424903 h 1431624"/>
              <a:gd name="connsiteX0" fmla="*/ 1198686 w 1220404"/>
              <a:gd name="connsiteY0" fmla="*/ 54 h 1430329"/>
              <a:gd name="connsiteX1" fmla="*/ 1133454 w 1220404"/>
              <a:gd name="connsiteY1" fmla="*/ 12754 h 1430329"/>
              <a:gd name="connsiteX2" fmla="*/ 1078614 w 1220404"/>
              <a:gd name="connsiteY2" fmla="*/ 31227 h 1430329"/>
              <a:gd name="connsiteX3" fmla="*/ 973550 w 1220404"/>
              <a:gd name="connsiteY3" fmla="*/ 124167 h 1430329"/>
              <a:gd name="connsiteX4" fmla="*/ 853477 w 1220404"/>
              <a:gd name="connsiteY4" fmla="*/ 263867 h 1430329"/>
              <a:gd name="connsiteX5" fmla="*/ 669327 w 1220404"/>
              <a:gd name="connsiteY5" fmla="*/ 433008 h 1430329"/>
              <a:gd name="connsiteX6" fmla="*/ 466127 w 1220404"/>
              <a:gd name="connsiteY6" fmla="*/ 471108 h 1430329"/>
              <a:gd name="connsiteX7" fmla="*/ 339127 w 1220404"/>
              <a:gd name="connsiteY7" fmla="*/ 471108 h 1430329"/>
              <a:gd name="connsiteX8" fmla="*/ 256577 w 1220404"/>
              <a:gd name="connsiteY8" fmla="*/ 623508 h 1430329"/>
              <a:gd name="connsiteX9" fmla="*/ 326427 w 1220404"/>
              <a:gd name="connsiteY9" fmla="*/ 769558 h 1430329"/>
              <a:gd name="connsiteX10" fmla="*/ 269277 w 1220404"/>
              <a:gd name="connsiteY10" fmla="*/ 934658 h 1430329"/>
              <a:gd name="connsiteX11" fmla="*/ 123227 w 1220404"/>
              <a:gd name="connsiteY11" fmla="*/ 960058 h 1430329"/>
              <a:gd name="connsiteX12" fmla="*/ 2577 w 1220404"/>
              <a:gd name="connsiteY12" fmla="*/ 1214058 h 1430329"/>
              <a:gd name="connsiteX13" fmla="*/ 40677 w 1220404"/>
              <a:gd name="connsiteY13" fmla="*/ 1353758 h 1430329"/>
              <a:gd name="connsiteX14" fmla="*/ 40677 w 1220404"/>
              <a:gd name="connsiteY14" fmla="*/ 1423608 h 1430329"/>
              <a:gd name="connsiteX15" fmla="*/ 53377 w 1220404"/>
              <a:gd name="connsiteY15" fmla="*/ 1423608 h 1430329"/>
              <a:gd name="connsiteX0" fmla="*/ 1198686 w 1221375"/>
              <a:gd name="connsiteY0" fmla="*/ 1350 h 1431625"/>
              <a:gd name="connsiteX1" fmla="*/ 1133454 w 1221375"/>
              <a:gd name="connsiteY1" fmla="*/ 14050 h 1431625"/>
              <a:gd name="connsiteX2" fmla="*/ 1078614 w 1221375"/>
              <a:gd name="connsiteY2" fmla="*/ 32523 h 1431625"/>
              <a:gd name="connsiteX3" fmla="*/ 973550 w 1221375"/>
              <a:gd name="connsiteY3" fmla="*/ 125463 h 1431625"/>
              <a:gd name="connsiteX4" fmla="*/ 853477 w 1221375"/>
              <a:gd name="connsiteY4" fmla="*/ 265163 h 1431625"/>
              <a:gd name="connsiteX5" fmla="*/ 669327 w 1221375"/>
              <a:gd name="connsiteY5" fmla="*/ 434304 h 1431625"/>
              <a:gd name="connsiteX6" fmla="*/ 466127 w 1221375"/>
              <a:gd name="connsiteY6" fmla="*/ 472404 h 1431625"/>
              <a:gd name="connsiteX7" fmla="*/ 339127 w 1221375"/>
              <a:gd name="connsiteY7" fmla="*/ 472404 h 1431625"/>
              <a:gd name="connsiteX8" fmla="*/ 256577 w 1221375"/>
              <a:gd name="connsiteY8" fmla="*/ 624804 h 1431625"/>
              <a:gd name="connsiteX9" fmla="*/ 326427 w 1221375"/>
              <a:gd name="connsiteY9" fmla="*/ 770854 h 1431625"/>
              <a:gd name="connsiteX10" fmla="*/ 269277 w 1221375"/>
              <a:gd name="connsiteY10" fmla="*/ 935954 h 1431625"/>
              <a:gd name="connsiteX11" fmla="*/ 123227 w 1221375"/>
              <a:gd name="connsiteY11" fmla="*/ 961354 h 1431625"/>
              <a:gd name="connsiteX12" fmla="*/ 2577 w 1221375"/>
              <a:gd name="connsiteY12" fmla="*/ 1215354 h 1431625"/>
              <a:gd name="connsiteX13" fmla="*/ 40677 w 1221375"/>
              <a:gd name="connsiteY13" fmla="*/ 1355054 h 1431625"/>
              <a:gd name="connsiteX14" fmla="*/ 40677 w 1221375"/>
              <a:gd name="connsiteY14" fmla="*/ 1424904 h 1431625"/>
              <a:gd name="connsiteX15" fmla="*/ 53377 w 1221375"/>
              <a:gd name="connsiteY15" fmla="*/ 1424904 h 1431625"/>
              <a:gd name="connsiteX0" fmla="*/ 1198686 w 1221375"/>
              <a:gd name="connsiteY0" fmla="*/ 2237 h 1432512"/>
              <a:gd name="connsiteX1" fmla="*/ 1133454 w 1221375"/>
              <a:gd name="connsiteY1" fmla="*/ 7793 h 1432512"/>
              <a:gd name="connsiteX2" fmla="*/ 1078614 w 1221375"/>
              <a:gd name="connsiteY2" fmla="*/ 33410 h 1432512"/>
              <a:gd name="connsiteX3" fmla="*/ 973550 w 1221375"/>
              <a:gd name="connsiteY3" fmla="*/ 126350 h 1432512"/>
              <a:gd name="connsiteX4" fmla="*/ 853477 w 1221375"/>
              <a:gd name="connsiteY4" fmla="*/ 266050 h 1432512"/>
              <a:gd name="connsiteX5" fmla="*/ 669327 w 1221375"/>
              <a:gd name="connsiteY5" fmla="*/ 435191 h 1432512"/>
              <a:gd name="connsiteX6" fmla="*/ 466127 w 1221375"/>
              <a:gd name="connsiteY6" fmla="*/ 473291 h 1432512"/>
              <a:gd name="connsiteX7" fmla="*/ 339127 w 1221375"/>
              <a:gd name="connsiteY7" fmla="*/ 473291 h 1432512"/>
              <a:gd name="connsiteX8" fmla="*/ 256577 w 1221375"/>
              <a:gd name="connsiteY8" fmla="*/ 625691 h 1432512"/>
              <a:gd name="connsiteX9" fmla="*/ 326427 w 1221375"/>
              <a:gd name="connsiteY9" fmla="*/ 771741 h 1432512"/>
              <a:gd name="connsiteX10" fmla="*/ 269277 w 1221375"/>
              <a:gd name="connsiteY10" fmla="*/ 936841 h 1432512"/>
              <a:gd name="connsiteX11" fmla="*/ 123227 w 1221375"/>
              <a:gd name="connsiteY11" fmla="*/ 962241 h 1432512"/>
              <a:gd name="connsiteX12" fmla="*/ 2577 w 1221375"/>
              <a:gd name="connsiteY12" fmla="*/ 1216241 h 1432512"/>
              <a:gd name="connsiteX13" fmla="*/ 40677 w 1221375"/>
              <a:gd name="connsiteY13" fmla="*/ 1355941 h 1432512"/>
              <a:gd name="connsiteX14" fmla="*/ 40677 w 1221375"/>
              <a:gd name="connsiteY14" fmla="*/ 1425791 h 1432512"/>
              <a:gd name="connsiteX15" fmla="*/ 53377 w 1221375"/>
              <a:gd name="connsiteY15" fmla="*/ 1425791 h 1432512"/>
              <a:gd name="connsiteX0" fmla="*/ 1198686 w 1221375"/>
              <a:gd name="connsiteY0" fmla="*/ 2237 h 1432512"/>
              <a:gd name="connsiteX1" fmla="*/ 1133454 w 1221375"/>
              <a:gd name="connsiteY1" fmla="*/ 7793 h 1432512"/>
              <a:gd name="connsiteX2" fmla="*/ 1078614 w 1221375"/>
              <a:gd name="connsiteY2" fmla="*/ 33410 h 1432512"/>
              <a:gd name="connsiteX3" fmla="*/ 978313 w 1221375"/>
              <a:gd name="connsiteY3" fmla="*/ 131113 h 1432512"/>
              <a:gd name="connsiteX4" fmla="*/ 853477 w 1221375"/>
              <a:gd name="connsiteY4" fmla="*/ 266050 h 1432512"/>
              <a:gd name="connsiteX5" fmla="*/ 669327 w 1221375"/>
              <a:gd name="connsiteY5" fmla="*/ 435191 h 1432512"/>
              <a:gd name="connsiteX6" fmla="*/ 466127 w 1221375"/>
              <a:gd name="connsiteY6" fmla="*/ 473291 h 1432512"/>
              <a:gd name="connsiteX7" fmla="*/ 339127 w 1221375"/>
              <a:gd name="connsiteY7" fmla="*/ 473291 h 1432512"/>
              <a:gd name="connsiteX8" fmla="*/ 256577 w 1221375"/>
              <a:gd name="connsiteY8" fmla="*/ 625691 h 1432512"/>
              <a:gd name="connsiteX9" fmla="*/ 326427 w 1221375"/>
              <a:gd name="connsiteY9" fmla="*/ 771741 h 1432512"/>
              <a:gd name="connsiteX10" fmla="*/ 269277 w 1221375"/>
              <a:gd name="connsiteY10" fmla="*/ 936841 h 1432512"/>
              <a:gd name="connsiteX11" fmla="*/ 123227 w 1221375"/>
              <a:gd name="connsiteY11" fmla="*/ 962241 h 1432512"/>
              <a:gd name="connsiteX12" fmla="*/ 2577 w 1221375"/>
              <a:gd name="connsiteY12" fmla="*/ 1216241 h 1432512"/>
              <a:gd name="connsiteX13" fmla="*/ 40677 w 1221375"/>
              <a:gd name="connsiteY13" fmla="*/ 1355941 h 1432512"/>
              <a:gd name="connsiteX14" fmla="*/ 40677 w 1221375"/>
              <a:gd name="connsiteY14" fmla="*/ 1425791 h 1432512"/>
              <a:gd name="connsiteX15" fmla="*/ 53377 w 1221375"/>
              <a:gd name="connsiteY15" fmla="*/ 1425791 h 143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1375" h="1432512">
                <a:moveTo>
                  <a:pt x="1198686" y="2237"/>
                </a:moveTo>
                <a:cubicBezTo>
                  <a:pt x="1269594" y="-3321"/>
                  <a:pt x="1153466" y="2598"/>
                  <a:pt x="1133454" y="7793"/>
                </a:cubicBezTo>
                <a:cubicBezTo>
                  <a:pt x="1113442" y="12989"/>
                  <a:pt x="1104471" y="12857"/>
                  <a:pt x="1078614" y="33410"/>
                </a:cubicBezTo>
                <a:cubicBezTo>
                  <a:pt x="1052757" y="53963"/>
                  <a:pt x="1015836" y="92340"/>
                  <a:pt x="978313" y="131113"/>
                </a:cubicBezTo>
                <a:cubicBezTo>
                  <a:pt x="940790" y="169886"/>
                  <a:pt x="904975" y="215370"/>
                  <a:pt x="853477" y="266050"/>
                </a:cubicBezTo>
                <a:cubicBezTo>
                  <a:pt x="801979" y="316730"/>
                  <a:pt x="733885" y="400651"/>
                  <a:pt x="669327" y="435191"/>
                </a:cubicBezTo>
                <a:cubicBezTo>
                  <a:pt x="604769" y="469731"/>
                  <a:pt x="521160" y="466941"/>
                  <a:pt x="466127" y="473291"/>
                </a:cubicBezTo>
                <a:cubicBezTo>
                  <a:pt x="411094" y="479641"/>
                  <a:pt x="374052" y="447891"/>
                  <a:pt x="339127" y="473291"/>
                </a:cubicBezTo>
                <a:cubicBezTo>
                  <a:pt x="304202" y="498691"/>
                  <a:pt x="258694" y="575949"/>
                  <a:pt x="256577" y="625691"/>
                </a:cubicBezTo>
                <a:cubicBezTo>
                  <a:pt x="254460" y="675433"/>
                  <a:pt x="324310" y="719883"/>
                  <a:pt x="326427" y="771741"/>
                </a:cubicBezTo>
                <a:cubicBezTo>
                  <a:pt x="328544" y="823599"/>
                  <a:pt x="303144" y="905091"/>
                  <a:pt x="269277" y="936841"/>
                </a:cubicBezTo>
                <a:cubicBezTo>
                  <a:pt x="235410" y="968591"/>
                  <a:pt x="167677" y="915674"/>
                  <a:pt x="123227" y="962241"/>
                </a:cubicBezTo>
                <a:cubicBezTo>
                  <a:pt x="78777" y="1008808"/>
                  <a:pt x="16335" y="1150624"/>
                  <a:pt x="2577" y="1216241"/>
                </a:cubicBezTo>
                <a:cubicBezTo>
                  <a:pt x="-11181" y="1281858"/>
                  <a:pt x="34327" y="1321016"/>
                  <a:pt x="40677" y="1355941"/>
                </a:cubicBezTo>
                <a:cubicBezTo>
                  <a:pt x="47027" y="1390866"/>
                  <a:pt x="38560" y="1414149"/>
                  <a:pt x="40677" y="1425791"/>
                </a:cubicBezTo>
                <a:cubicBezTo>
                  <a:pt x="42794" y="1437433"/>
                  <a:pt x="48085" y="1431612"/>
                  <a:pt x="53377" y="1425791"/>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360615">
            <a:off x="3784970" y="3008336"/>
            <a:ext cx="137444" cy="45719"/>
          </a:xfrm>
          <a:prstGeom prst="rect">
            <a:avLst/>
          </a:prstGeom>
          <a:solidFill>
            <a:schemeClr val="bg1">
              <a:lumMod val="65000"/>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333626">
            <a:off x="2357722" y="2794314"/>
            <a:ext cx="2076343" cy="307777"/>
          </a:xfrm>
          <a:prstGeom prst="rect">
            <a:avLst/>
          </a:prstGeom>
          <a:noFill/>
        </p:spPr>
        <p:txBody>
          <a:bodyPr wrap="square" rtlCol="0">
            <a:spAutoFit/>
          </a:bodyPr>
          <a:lstStyle/>
          <a:p>
            <a:r>
              <a:rPr lang="en-US" i="1" dirty="0" smtClean="0">
                <a:solidFill>
                  <a:schemeClr val="bg1"/>
                </a:solidFill>
                <a:latin typeface="+mn-lt"/>
              </a:rPr>
              <a:t>Barrage Gates</a:t>
            </a:r>
            <a:endParaRPr lang="en-US" i="1" dirty="0">
              <a:solidFill>
                <a:schemeClr val="bg1"/>
              </a:solidFill>
              <a:latin typeface="+mn-lt"/>
            </a:endParaRPr>
          </a:p>
        </p:txBody>
      </p:sp>
      <p:cxnSp>
        <p:nvCxnSpPr>
          <p:cNvPr id="43" name="Straight Arrow Connector 42"/>
          <p:cNvCxnSpPr/>
          <p:nvPr/>
        </p:nvCxnSpPr>
        <p:spPr>
          <a:xfrm>
            <a:off x="3594100" y="2997586"/>
            <a:ext cx="173127" cy="181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8963748">
            <a:off x="3563023" y="2852777"/>
            <a:ext cx="1244952" cy="307777"/>
          </a:xfrm>
          <a:prstGeom prst="rect">
            <a:avLst/>
          </a:prstGeom>
          <a:noFill/>
        </p:spPr>
        <p:txBody>
          <a:bodyPr wrap="square" rtlCol="0">
            <a:spAutoFit/>
          </a:bodyPr>
          <a:lstStyle/>
          <a:p>
            <a:r>
              <a:rPr lang="en-US" i="1" dirty="0" smtClean="0">
                <a:solidFill>
                  <a:schemeClr val="bg1"/>
                </a:solidFill>
                <a:latin typeface="+mn-lt"/>
              </a:rPr>
              <a:t> Diversion</a:t>
            </a:r>
            <a:endParaRPr lang="en-US" i="1" dirty="0">
              <a:solidFill>
                <a:schemeClr val="bg1"/>
              </a:solidFill>
              <a:latin typeface="+mn-lt"/>
            </a:endParaRPr>
          </a:p>
        </p:txBody>
      </p:sp>
      <p:sp>
        <p:nvSpPr>
          <p:cNvPr id="57" name="TextBox 56"/>
          <p:cNvSpPr txBox="1"/>
          <p:nvPr/>
        </p:nvSpPr>
        <p:spPr>
          <a:xfrm>
            <a:off x="4047461" y="2166293"/>
            <a:ext cx="1244952" cy="307777"/>
          </a:xfrm>
          <a:prstGeom prst="rect">
            <a:avLst/>
          </a:prstGeom>
          <a:noFill/>
        </p:spPr>
        <p:txBody>
          <a:bodyPr wrap="square" rtlCol="0">
            <a:spAutoFit/>
          </a:bodyPr>
          <a:lstStyle/>
          <a:p>
            <a:r>
              <a:rPr lang="en-US" i="1" dirty="0" smtClean="0">
                <a:solidFill>
                  <a:schemeClr val="bg1"/>
                </a:solidFill>
                <a:latin typeface="+mn-lt"/>
              </a:rPr>
              <a:t>Cutoff</a:t>
            </a:r>
            <a:endParaRPr lang="en-US" i="1" dirty="0">
              <a:solidFill>
                <a:schemeClr val="bg1"/>
              </a:solidFill>
              <a:latin typeface="+mn-lt"/>
            </a:endParaRPr>
          </a:p>
        </p:txBody>
      </p:sp>
      <p:cxnSp>
        <p:nvCxnSpPr>
          <p:cNvPr id="59" name="Straight Arrow Connector 58"/>
          <p:cNvCxnSpPr/>
          <p:nvPr/>
        </p:nvCxnSpPr>
        <p:spPr>
          <a:xfrm flipH="1">
            <a:off x="4051744" y="2396388"/>
            <a:ext cx="103537" cy="1301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Slide Number Placeholder 2"/>
          <p:cNvSpPr>
            <a:spLocks noGrp="1"/>
          </p:cNvSpPr>
          <p:nvPr>
            <p:ph type="sldNum" idx="12"/>
          </p:nvPr>
        </p:nvSpPr>
        <p:spPr>
          <a:xfrm>
            <a:off x="8341267" y="4757232"/>
            <a:ext cx="683339" cy="365125"/>
          </a:xfrm>
        </p:spPr>
        <p:txBody>
          <a:bodyPr/>
          <a:lstStyle/>
          <a:p>
            <a:r>
              <a:rPr lang="en-US" sz="1000" dirty="0">
                <a:solidFill>
                  <a:schemeClr val="bg1"/>
                </a:solidFill>
                <a:latin typeface="Cambria" panose="02040503050406030204" pitchFamily="18" charset="0"/>
              </a:rPr>
              <a:t>4</a:t>
            </a:r>
          </a:p>
        </p:txBody>
      </p:sp>
      <p:sp>
        <p:nvSpPr>
          <p:cNvPr id="31" name="Title 1"/>
          <p:cNvSpPr>
            <a:spLocks noGrp="1"/>
          </p:cNvSpPr>
          <p:nvPr>
            <p:ph type="title"/>
          </p:nvPr>
        </p:nvSpPr>
        <p:spPr>
          <a:xfrm>
            <a:off x="40263" y="246685"/>
            <a:ext cx="6447501" cy="1136112"/>
          </a:xfrm>
        </p:spPr>
        <p:txBody>
          <a:bodyPr>
            <a:normAutofit/>
          </a:bodyPr>
          <a:lstStyle/>
          <a:p>
            <a:r>
              <a:rPr lang="en-US" dirty="0" smtClean="0">
                <a:solidFill>
                  <a:schemeClr val="bg1"/>
                </a:solidFill>
              </a:rPr>
              <a:t>Post Lower Wairarapa Valley Development Scheme</a:t>
            </a:r>
            <a:endParaRPr lang="en-US" dirty="0">
              <a:solidFill>
                <a:schemeClr val="bg1"/>
              </a:solidFill>
            </a:endParaRPr>
          </a:p>
        </p:txBody>
      </p:sp>
    </p:spTree>
    <p:extLst>
      <p:ext uri="{BB962C8B-B14F-4D97-AF65-F5344CB8AC3E}">
        <p14:creationId xmlns:p14="http://schemas.microsoft.com/office/powerpoint/2010/main" val="301154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185186" y="226251"/>
            <a:ext cx="3529776" cy="686830"/>
          </a:xfrm>
          <a:prstGeom prst="rect">
            <a:avLst/>
          </a:prstGeom>
        </p:spPr>
        <p:txBody>
          <a:bodyPr lIns="91425" tIns="91425" rIns="91425" bIns="91425" anchor="t" anchorCtr="0">
            <a:noAutofit/>
          </a:bodyPr>
          <a:lstStyle/>
          <a:p>
            <a:pPr algn="ctr">
              <a:spcBef>
                <a:spcPts val="0"/>
              </a:spcBef>
              <a:buNone/>
            </a:pPr>
            <a:r>
              <a:rPr lang="en" sz="2800" dirty="0" smtClean="0">
                <a:solidFill>
                  <a:schemeClr val="tx1"/>
                </a:solidFill>
                <a:latin typeface="Cambria" panose="02040503050406030204" pitchFamily="18" charset="0"/>
              </a:rPr>
              <a:t>History of Conflict</a:t>
            </a:r>
            <a:endParaRPr lang="en" dirty="0">
              <a:solidFill>
                <a:schemeClr val="tx1"/>
              </a:solidFill>
              <a:latin typeface="Cambria" panose="02040503050406030204" pitchFamily="18" charset="0"/>
            </a:endParaRPr>
          </a:p>
        </p:txBody>
      </p:sp>
      <p:cxnSp>
        <p:nvCxnSpPr>
          <p:cNvPr id="144" name="OTLSHAPE_M_21f3350b32c64cc0a4e8040f1bb188cf_Connector1"/>
          <p:cNvCxnSpPr/>
          <p:nvPr>
            <p:custDataLst>
              <p:tags r:id="rId1"/>
            </p:custDataLst>
          </p:nvPr>
        </p:nvCxnSpPr>
        <p:spPr>
          <a:xfrm>
            <a:off x="6253617" y="3885994"/>
            <a:ext cx="0" cy="393049"/>
          </a:xfrm>
          <a:prstGeom prst="line">
            <a:avLst/>
          </a:prstGeom>
          <a:ln w="9525" cap="flat" cmpd="sng" algn="ctr">
            <a:solidFill>
              <a:schemeClr val="dk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OTLSHAPE_M_3a84dabab79244ddbc67e99f83b5bb53_Connector1"/>
          <p:cNvCxnSpPr/>
          <p:nvPr>
            <p:custDataLst>
              <p:tags r:id="rId2"/>
            </p:custDataLst>
          </p:nvPr>
        </p:nvCxnSpPr>
        <p:spPr>
          <a:xfrm>
            <a:off x="2597205" y="3810207"/>
            <a:ext cx="0" cy="468836"/>
          </a:xfrm>
          <a:prstGeom prst="line">
            <a:avLst/>
          </a:prstGeom>
          <a:ln w="9525"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OTLSHAPE_M_5d1ced81e82f45a988677825249be998_Connector1"/>
          <p:cNvCxnSpPr/>
          <p:nvPr>
            <p:custDataLst>
              <p:tags r:id="rId3"/>
            </p:custDataLst>
          </p:nvPr>
        </p:nvCxnSpPr>
        <p:spPr>
          <a:xfrm>
            <a:off x="64448" y="3884640"/>
            <a:ext cx="0" cy="393049"/>
          </a:xfrm>
          <a:prstGeom prst="line">
            <a:avLst/>
          </a:prstGeom>
          <a:ln w="9525" cap="flat" cmpd="sng" algn="ctr">
            <a:solidFill>
              <a:srgbClr val="0072BC">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OTLSHAPE_TB_00000000000000000000000000000000_RightEndCaps"/>
          <p:cNvSpPr txBox="1"/>
          <p:nvPr>
            <p:custDataLst>
              <p:tags r:id="rId4"/>
            </p:custDataLst>
          </p:nvPr>
        </p:nvSpPr>
        <p:spPr>
          <a:xfrm>
            <a:off x="8454123" y="4324350"/>
            <a:ext cx="364432" cy="248059"/>
          </a:xfrm>
          <a:prstGeom prst="rect">
            <a:avLst/>
          </a:prstGeom>
          <a:noFill/>
        </p:spPr>
        <p:txBody>
          <a:bodyPr vert="horz" wrap="none" lIns="0" tIns="0" rIns="0" bIns="0" rtlCol="0" anchor="ctr" anchorCtr="0">
            <a:spAutoFit/>
          </a:bodyPr>
          <a:lstStyle/>
          <a:p>
            <a:pPr algn="ctr"/>
            <a:r>
              <a:rPr lang="en-US" b="1" spc="-38" smtClean="0">
                <a:solidFill>
                  <a:srgbClr val="C0504D"/>
                </a:solidFill>
                <a:latin typeface="Calibri" panose="020F0502020204030204" pitchFamily="34" charset="0"/>
              </a:rPr>
              <a:t>2019</a:t>
            </a:r>
            <a:endParaRPr lang="en-US" b="1" spc="-38">
              <a:solidFill>
                <a:srgbClr val="C0504D"/>
              </a:solidFill>
              <a:latin typeface="Calibri" panose="020F0502020204030204" pitchFamily="34" charset="0"/>
            </a:endParaRPr>
          </a:p>
        </p:txBody>
      </p:sp>
      <p:sp>
        <p:nvSpPr>
          <p:cNvPr id="150" name="OTLSHAPE_TB_00000000000000000000000000000000_ScaleContainer"/>
          <p:cNvSpPr/>
          <p:nvPr>
            <p:custDataLst>
              <p:tags r:id="rId5"/>
            </p:custDataLst>
          </p:nvPr>
        </p:nvSpPr>
        <p:spPr>
          <a:xfrm>
            <a:off x="-55834" y="4235050"/>
            <a:ext cx="8341267" cy="338673"/>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TLSHAPE_TB_00000000000000000000000000000000_ElapsedTime"/>
          <p:cNvSpPr/>
          <p:nvPr>
            <p:custDataLst>
              <p:tags r:id="rId6"/>
            </p:custDataLst>
          </p:nvPr>
        </p:nvSpPr>
        <p:spPr>
          <a:xfrm>
            <a:off x="0" y="4549982"/>
            <a:ext cx="8146568" cy="67735"/>
          </a:xfrm>
          <a:prstGeom prst="rect">
            <a:avLst/>
          </a:prstGeom>
          <a:solidFill>
            <a:srgbClr val="FF0000">
              <a:alpha val="7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TLSHAPE_TB_00000000000000000000000000000000_TodayMarkerShape"/>
          <p:cNvSpPr/>
          <p:nvPr>
            <p:custDataLst>
              <p:tags r:id="rId7"/>
            </p:custDataLst>
          </p:nvPr>
        </p:nvSpPr>
        <p:spPr>
          <a:xfrm>
            <a:off x="8099378" y="4617716"/>
            <a:ext cx="92225" cy="112891"/>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TLSHAPE_TB_00000000000000000000000000000000_TodayMarkerText"/>
          <p:cNvSpPr txBox="1"/>
          <p:nvPr>
            <p:custDataLst>
              <p:tags r:id="rId8"/>
            </p:custDataLst>
          </p:nvPr>
        </p:nvSpPr>
        <p:spPr>
          <a:xfrm>
            <a:off x="7996904" y="4805140"/>
            <a:ext cx="297171" cy="165385"/>
          </a:xfrm>
          <a:prstGeom prst="rect">
            <a:avLst/>
          </a:prstGeom>
          <a:noFill/>
        </p:spPr>
        <p:txBody>
          <a:bodyPr vert="horz" wrap="none" lIns="0" tIns="0" rIns="0" bIns="0" rtlCol="0" anchor="ctr" anchorCtr="0">
            <a:spAutoFit/>
          </a:bodyPr>
          <a:lstStyle/>
          <a:p>
            <a:pPr algn="ctr"/>
            <a:r>
              <a:rPr lang="en-US" sz="1200" spc="-12" dirty="0" smtClean="0">
                <a:solidFill>
                  <a:schemeClr val="dk1"/>
                </a:solidFill>
                <a:latin typeface="Calibri" panose="020F0502020204030204" pitchFamily="34" charset="0"/>
              </a:rPr>
              <a:t>Today</a:t>
            </a:r>
            <a:endParaRPr lang="en-US" sz="1200" spc="-12" dirty="0">
              <a:solidFill>
                <a:schemeClr val="dk1"/>
              </a:solidFill>
              <a:latin typeface="Calibri" panose="020F0502020204030204" pitchFamily="34" charset="0"/>
            </a:endParaRPr>
          </a:p>
        </p:txBody>
      </p:sp>
      <p:sp>
        <p:nvSpPr>
          <p:cNvPr id="154" name="OTLSHAPE_TB_00000000000000000000000000000000_TimescaleInterval1"/>
          <p:cNvSpPr txBox="1"/>
          <p:nvPr>
            <p:custDataLst>
              <p:tags r:id="rId9"/>
            </p:custDataLst>
          </p:nvPr>
        </p:nvSpPr>
        <p:spPr>
          <a:xfrm>
            <a:off x="51237"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1840</a:t>
            </a:r>
            <a:endParaRPr lang="en-US" sz="1200" spc="-20">
              <a:solidFill>
                <a:schemeClr val="lt1"/>
              </a:solidFill>
              <a:latin typeface="Calibri" panose="020F0502020204030204" pitchFamily="34" charset="0"/>
            </a:endParaRPr>
          </a:p>
        </p:txBody>
      </p:sp>
      <p:cxnSp>
        <p:nvCxnSpPr>
          <p:cNvPr id="155" name="OTLSHAPE_TB_00000000000000000000000000000000_Separator1"/>
          <p:cNvCxnSpPr/>
          <p:nvPr>
            <p:custDataLst>
              <p:tags r:id="rId10"/>
            </p:custDataLst>
          </p:nvPr>
        </p:nvCxnSpPr>
        <p:spPr>
          <a:xfrm>
            <a:off x="694306"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TLSHAPE_TB_00000000000000000000000000000000_TimescaleInterval2"/>
          <p:cNvSpPr txBox="1"/>
          <p:nvPr>
            <p:custDataLst>
              <p:tags r:id="rId11"/>
            </p:custDataLst>
          </p:nvPr>
        </p:nvSpPr>
        <p:spPr>
          <a:xfrm>
            <a:off x="745542"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1855</a:t>
            </a:r>
            <a:endParaRPr lang="en-US" sz="1200" spc="-20">
              <a:solidFill>
                <a:schemeClr val="lt1"/>
              </a:solidFill>
              <a:latin typeface="Calibri" panose="020F0502020204030204" pitchFamily="34" charset="0"/>
            </a:endParaRPr>
          </a:p>
        </p:txBody>
      </p:sp>
      <p:cxnSp>
        <p:nvCxnSpPr>
          <p:cNvPr id="157" name="OTLSHAPE_TB_00000000000000000000000000000000_Separator2"/>
          <p:cNvCxnSpPr/>
          <p:nvPr>
            <p:custDataLst>
              <p:tags r:id="rId12"/>
            </p:custDataLst>
          </p:nvPr>
        </p:nvCxnSpPr>
        <p:spPr>
          <a:xfrm>
            <a:off x="1388610"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8" name="OTLSHAPE_TB_00000000000000000000000000000000_TimescaleInterval3"/>
          <p:cNvSpPr txBox="1"/>
          <p:nvPr>
            <p:custDataLst>
              <p:tags r:id="rId13"/>
            </p:custDataLst>
          </p:nvPr>
        </p:nvSpPr>
        <p:spPr>
          <a:xfrm>
            <a:off x="1439847"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1870</a:t>
            </a:r>
            <a:endParaRPr lang="en-US" sz="1200" spc="-20">
              <a:solidFill>
                <a:schemeClr val="lt1"/>
              </a:solidFill>
              <a:latin typeface="Calibri" panose="020F0502020204030204" pitchFamily="34" charset="0"/>
            </a:endParaRPr>
          </a:p>
        </p:txBody>
      </p:sp>
      <p:cxnSp>
        <p:nvCxnSpPr>
          <p:cNvPr id="159" name="OTLSHAPE_TB_00000000000000000000000000000000_Separator3"/>
          <p:cNvCxnSpPr/>
          <p:nvPr>
            <p:custDataLst>
              <p:tags r:id="rId14"/>
            </p:custDataLst>
          </p:nvPr>
        </p:nvCxnSpPr>
        <p:spPr>
          <a:xfrm>
            <a:off x="2082917"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OTLSHAPE_TB_00000000000000000000000000000000_TimescaleInterval4"/>
          <p:cNvSpPr txBox="1"/>
          <p:nvPr>
            <p:custDataLst>
              <p:tags r:id="rId15"/>
            </p:custDataLst>
          </p:nvPr>
        </p:nvSpPr>
        <p:spPr>
          <a:xfrm>
            <a:off x="2134152"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1885</a:t>
            </a:r>
            <a:endParaRPr lang="en-US" sz="1200" spc="-20">
              <a:solidFill>
                <a:schemeClr val="lt1"/>
              </a:solidFill>
              <a:latin typeface="Calibri" panose="020F0502020204030204" pitchFamily="34" charset="0"/>
            </a:endParaRPr>
          </a:p>
        </p:txBody>
      </p:sp>
      <p:cxnSp>
        <p:nvCxnSpPr>
          <p:cNvPr id="161" name="OTLSHAPE_TB_00000000000000000000000000000000_Separator4"/>
          <p:cNvCxnSpPr/>
          <p:nvPr>
            <p:custDataLst>
              <p:tags r:id="rId16"/>
            </p:custDataLst>
          </p:nvPr>
        </p:nvCxnSpPr>
        <p:spPr>
          <a:xfrm>
            <a:off x="2777094"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2" name="OTLSHAPE_TB_00000000000000000000000000000000_TimescaleInterval5"/>
          <p:cNvSpPr txBox="1"/>
          <p:nvPr>
            <p:custDataLst>
              <p:tags r:id="rId17"/>
            </p:custDataLst>
          </p:nvPr>
        </p:nvSpPr>
        <p:spPr>
          <a:xfrm>
            <a:off x="2828331"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1900</a:t>
            </a:r>
            <a:endParaRPr lang="en-US" sz="1200" spc="-20">
              <a:solidFill>
                <a:schemeClr val="lt1"/>
              </a:solidFill>
              <a:latin typeface="Calibri" panose="020F0502020204030204" pitchFamily="34" charset="0"/>
            </a:endParaRPr>
          </a:p>
        </p:txBody>
      </p:sp>
      <p:cxnSp>
        <p:nvCxnSpPr>
          <p:cNvPr id="163" name="OTLSHAPE_TB_00000000000000000000000000000000_Separator5"/>
          <p:cNvCxnSpPr/>
          <p:nvPr>
            <p:custDataLst>
              <p:tags r:id="rId18"/>
            </p:custDataLst>
          </p:nvPr>
        </p:nvCxnSpPr>
        <p:spPr>
          <a:xfrm>
            <a:off x="3471273"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OTLSHAPE_TB_00000000000000000000000000000000_TimescaleInterval6"/>
          <p:cNvSpPr txBox="1"/>
          <p:nvPr>
            <p:custDataLst>
              <p:tags r:id="rId19"/>
            </p:custDataLst>
          </p:nvPr>
        </p:nvSpPr>
        <p:spPr>
          <a:xfrm>
            <a:off x="3522510"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1915</a:t>
            </a:r>
            <a:endParaRPr lang="en-US" sz="1200" spc="-20">
              <a:solidFill>
                <a:schemeClr val="lt1"/>
              </a:solidFill>
              <a:latin typeface="Calibri" panose="020F0502020204030204" pitchFamily="34" charset="0"/>
            </a:endParaRPr>
          </a:p>
        </p:txBody>
      </p:sp>
      <p:cxnSp>
        <p:nvCxnSpPr>
          <p:cNvPr id="165" name="OTLSHAPE_TB_00000000000000000000000000000000_Separator6"/>
          <p:cNvCxnSpPr/>
          <p:nvPr>
            <p:custDataLst>
              <p:tags r:id="rId20"/>
            </p:custDataLst>
          </p:nvPr>
        </p:nvCxnSpPr>
        <p:spPr>
          <a:xfrm>
            <a:off x="4165578"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6" name="OTLSHAPE_TB_00000000000000000000000000000000_TimescaleInterval7"/>
          <p:cNvSpPr txBox="1"/>
          <p:nvPr>
            <p:custDataLst>
              <p:tags r:id="rId21"/>
            </p:custDataLst>
          </p:nvPr>
        </p:nvSpPr>
        <p:spPr>
          <a:xfrm>
            <a:off x="4216815"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1930</a:t>
            </a:r>
            <a:endParaRPr lang="en-US" sz="1200" spc="-20">
              <a:solidFill>
                <a:schemeClr val="lt1"/>
              </a:solidFill>
              <a:latin typeface="Calibri" panose="020F0502020204030204" pitchFamily="34" charset="0"/>
            </a:endParaRPr>
          </a:p>
        </p:txBody>
      </p:sp>
      <p:cxnSp>
        <p:nvCxnSpPr>
          <p:cNvPr id="167" name="OTLSHAPE_TB_00000000000000000000000000000000_Separator7"/>
          <p:cNvCxnSpPr/>
          <p:nvPr>
            <p:custDataLst>
              <p:tags r:id="rId22"/>
            </p:custDataLst>
          </p:nvPr>
        </p:nvCxnSpPr>
        <p:spPr>
          <a:xfrm>
            <a:off x="4859884"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8" name="OTLSHAPE_TB_00000000000000000000000000000000_TimescaleInterval8"/>
          <p:cNvSpPr txBox="1"/>
          <p:nvPr>
            <p:custDataLst>
              <p:tags r:id="rId23"/>
            </p:custDataLst>
          </p:nvPr>
        </p:nvSpPr>
        <p:spPr>
          <a:xfrm>
            <a:off x="4911120"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1945</a:t>
            </a:r>
            <a:endParaRPr lang="en-US" sz="1200" spc="-20">
              <a:solidFill>
                <a:schemeClr val="lt1"/>
              </a:solidFill>
              <a:latin typeface="Calibri" panose="020F0502020204030204" pitchFamily="34" charset="0"/>
            </a:endParaRPr>
          </a:p>
        </p:txBody>
      </p:sp>
      <p:cxnSp>
        <p:nvCxnSpPr>
          <p:cNvPr id="169" name="OTLSHAPE_TB_00000000000000000000000000000000_Separator8"/>
          <p:cNvCxnSpPr/>
          <p:nvPr>
            <p:custDataLst>
              <p:tags r:id="rId24"/>
            </p:custDataLst>
          </p:nvPr>
        </p:nvCxnSpPr>
        <p:spPr>
          <a:xfrm>
            <a:off x="5554062"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0" name="OTLSHAPE_TB_00000000000000000000000000000000_TimescaleInterval9"/>
          <p:cNvSpPr txBox="1"/>
          <p:nvPr>
            <p:custDataLst>
              <p:tags r:id="rId25"/>
            </p:custDataLst>
          </p:nvPr>
        </p:nvSpPr>
        <p:spPr>
          <a:xfrm>
            <a:off x="5605298"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1960</a:t>
            </a:r>
            <a:endParaRPr lang="en-US" sz="1200" spc="-20">
              <a:solidFill>
                <a:schemeClr val="lt1"/>
              </a:solidFill>
              <a:latin typeface="Calibri" panose="020F0502020204030204" pitchFamily="34" charset="0"/>
            </a:endParaRPr>
          </a:p>
        </p:txBody>
      </p:sp>
      <p:cxnSp>
        <p:nvCxnSpPr>
          <p:cNvPr id="171" name="OTLSHAPE_TB_00000000000000000000000000000000_Separator9"/>
          <p:cNvCxnSpPr/>
          <p:nvPr>
            <p:custDataLst>
              <p:tags r:id="rId26"/>
            </p:custDataLst>
          </p:nvPr>
        </p:nvCxnSpPr>
        <p:spPr>
          <a:xfrm>
            <a:off x="6248367"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OTLSHAPE_TB_00000000000000000000000000000000_TimescaleInterval10"/>
          <p:cNvSpPr txBox="1"/>
          <p:nvPr>
            <p:custDataLst>
              <p:tags r:id="rId27"/>
            </p:custDataLst>
          </p:nvPr>
        </p:nvSpPr>
        <p:spPr>
          <a:xfrm>
            <a:off x="6299604"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1975</a:t>
            </a:r>
            <a:endParaRPr lang="en-US" sz="1200" spc="-20">
              <a:solidFill>
                <a:schemeClr val="lt1"/>
              </a:solidFill>
              <a:latin typeface="Calibri" panose="020F0502020204030204" pitchFamily="34" charset="0"/>
            </a:endParaRPr>
          </a:p>
        </p:txBody>
      </p:sp>
      <p:cxnSp>
        <p:nvCxnSpPr>
          <p:cNvPr id="173" name="OTLSHAPE_TB_00000000000000000000000000000000_Separator10"/>
          <p:cNvCxnSpPr/>
          <p:nvPr>
            <p:custDataLst>
              <p:tags r:id="rId28"/>
            </p:custDataLst>
          </p:nvPr>
        </p:nvCxnSpPr>
        <p:spPr>
          <a:xfrm>
            <a:off x="6942673"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OTLSHAPE_TB_00000000000000000000000000000000_TimescaleInterval11"/>
          <p:cNvSpPr txBox="1"/>
          <p:nvPr>
            <p:custDataLst>
              <p:tags r:id="rId29"/>
            </p:custDataLst>
          </p:nvPr>
        </p:nvSpPr>
        <p:spPr>
          <a:xfrm>
            <a:off x="6993909"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1990</a:t>
            </a:r>
            <a:endParaRPr lang="en-US" sz="1200" spc="-20">
              <a:solidFill>
                <a:schemeClr val="lt1"/>
              </a:solidFill>
              <a:latin typeface="Calibri" panose="020F0502020204030204" pitchFamily="34" charset="0"/>
            </a:endParaRPr>
          </a:p>
        </p:txBody>
      </p:sp>
      <p:cxnSp>
        <p:nvCxnSpPr>
          <p:cNvPr id="175" name="OTLSHAPE_TB_00000000000000000000000000000000_Separator11"/>
          <p:cNvCxnSpPr/>
          <p:nvPr>
            <p:custDataLst>
              <p:tags r:id="rId30"/>
            </p:custDataLst>
          </p:nvPr>
        </p:nvCxnSpPr>
        <p:spPr>
          <a:xfrm>
            <a:off x="7636977" y="4358067"/>
            <a:ext cx="0" cy="180626"/>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6" name="OTLSHAPE_TB_00000000000000000000000000000000_TimescaleInterval12"/>
          <p:cNvSpPr txBox="1"/>
          <p:nvPr>
            <p:custDataLst>
              <p:tags r:id="rId31"/>
            </p:custDataLst>
          </p:nvPr>
        </p:nvSpPr>
        <p:spPr>
          <a:xfrm>
            <a:off x="7688214" y="4365687"/>
            <a:ext cx="246059" cy="165385"/>
          </a:xfrm>
          <a:prstGeom prst="rect">
            <a:avLst/>
          </a:prstGeom>
          <a:noFill/>
        </p:spPr>
        <p:txBody>
          <a:bodyPr vert="horz" wrap="none" lIns="0" tIns="0" rIns="0" bIns="0" rtlCol="0" anchor="ctr" anchorCtr="0">
            <a:noAutofit/>
          </a:bodyPr>
          <a:lstStyle/>
          <a:p>
            <a:r>
              <a:rPr lang="en-US" sz="1200" spc="-20" smtClean="0">
                <a:solidFill>
                  <a:schemeClr val="lt1"/>
                </a:solidFill>
                <a:latin typeface="Calibri" panose="020F0502020204030204" pitchFamily="34" charset="0"/>
              </a:rPr>
              <a:t>2005</a:t>
            </a:r>
            <a:endParaRPr lang="en-US" sz="1200" spc="-20">
              <a:solidFill>
                <a:schemeClr val="lt1"/>
              </a:solidFill>
              <a:latin typeface="Calibri" panose="020F0502020204030204" pitchFamily="34" charset="0"/>
            </a:endParaRPr>
          </a:p>
        </p:txBody>
      </p:sp>
      <p:sp>
        <p:nvSpPr>
          <p:cNvPr id="177" name="OTLSHAPE_M_5d1ced81e82f45a988677825249be998_Title"/>
          <p:cNvSpPr txBox="1"/>
          <p:nvPr>
            <p:custDataLst>
              <p:tags r:id="rId32"/>
            </p:custDataLst>
          </p:nvPr>
        </p:nvSpPr>
        <p:spPr>
          <a:xfrm>
            <a:off x="243776" y="3785108"/>
            <a:ext cx="1196072" cy="151575"/>
          </a:xfrm>
          <a:prstGeom prst="rect">
            <a:avLst/>
          </a:prstGeom>
          <a:noFill/>
        </p:spPr>
        <p:txBody>
          <a:bodyPr vert="horz" wrap="square" lIns="0" tIns="0" rIns="0" bIns="0" rtlCol="0" anchor="ctr" anchorCtr="0">
            <a:noAutofit/>
          </a:bodyPr>
          <a:lstStyle/>
          <a:p>
            <a:r>
              <a:rPr lang="en-US" sz="1100" b="1" spc="-12" dirty="0" smtClean="0">
                <a:solidFill>
                  <a:schemeClr val="dk1"/>
                </a:solidFill>
                <a:latin typeface="Calibri" panose="020F0502020204030204" pitchFamily="34" charset="0"/>
              </a:rPr>
              <a:t>Treaty of Waitangi</a:t>
            </a:r>
            <a:endParaRPr lang="en-US" sz="1100" b="1" spc="-12" dirty="0">
              <a:solidFill>
                <a:schemeClr val="dk1"/>
              </a:solidFill>
              <a:latin typeface="Calibri" panose="020F0502020204030204" pitchFamily="34" charset="0"/>
            </a:endParaRPr>
          </a:p>
        </p:txBody>
      </p:sp>
      <p:sp>
        <p:nvSpPr>
          <p:cNvPr id="178" name="OTLSHAPE_M_5d1ced81e82f45a988677825249be998_Date"/>
          <p:cNvSpPr txBox="1"/>
          <p:nvPr>
            <p:custDataLst>
              <p:tags r:id="rId33"/>
            </p:custDataLst>
          </p:nvPr>
        </p:nvSpPr>
        <p:spPr>
          <a:xfrm>
            <a:off x="243775" y="3947972"/>
            <a:ext cx="399643" cy="137803"/>
          </a:xfrm>
          <a:prstGeom prst="rect">
            <a:avLst/>
          </a:prstGeom>
          <a:noFill/>
        </p:spPr>
        <p:txBody>
          <a:bodyPr vert="horz" wrap="square" lIns="0" tIns="0" rIns="0" bIns="0" rtlCol="0" anchor="ctr" anchorCtr="0">
            <a:spAutoFit/>
          </a:bodyPr>
          <a:lstStyle/>
          <a:p>
            <a:r>
              <a:rPr lang="en-US" sz="1000" spc="-8" dirty="0" smtClean="0">
                <a:solidFill>
                  <a:srgbClr val="1F497E"/>
                </a:solidFill>
                <a:latin typeface="Calibri" panose="020F0502020204030204" pitchFamily="34" charset="0"/>
              </a:rPr>
              <a:t>1840</a:t>
            </a:r>
            <a:endParaRPr lang="en-US" sz="1000" spc="-8" dirty="0">
              <a:solidFill>
                <a:srgbClr val="1F497E"/>
              </a:solidFill>
              <a:latin typeface="Calibri" panose="020F0502020204030204" pitchFamily="34" charset="0"/>
            </a:endParaRPr>
          </a:p>
        </p:txBody>
      </p:sp>
      <p:sp>
        <p:nvSpPr>
          <p:cNvPr id="179" name="OTLSHAPE_M_5d1ced81e82f45a988677825249be998_Shape"/>
          <p:cNvSpPr/>
          <p:nvPr>
            <p:custDataLst>
              <p:tags r:id="rId34"/>
            </p:custDataLst>
          </p:nvPr>
        </p:nvSpPr>
        <p:spPr>
          <a:xfrm rot="16200000">
            <a:off x="78171" y="3891411"/>
            <a:ext cx="146758" cy="133214"/>
          </a:xfrm>
          <a:prstGeom prst="flowChartMerge">
            <a:avLst/>
          </a:prstGeom>
          <a:solidFill>
            <a:srgbClr val="0072BC"/>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TLSHAPE_M_3a84dabab79244ddbc67e99f83b5bb53_Title"/>
          <p:cNvSpPr txBox="1"/>
          <p:nvPr>
            <p:custDataLst>
              <p:tags r:id="rId35"/>
            </p:custDataLst>
          </p:nvPr>
        </p:nvSpPr>
        <p:spPr>
          <a:xfrm>
            <a:off x="2776532" y="3634887"/>
            <a:ext cx="1389046" cy="303150"/>
          </a:xfrm>
          <a:prstGeom prst="rect">
            <a:avLst/>
          </a:prstGeom>
          <a:noFill/>
        </p:spPr>
        <p:txBody>
          <a:bodyPr vert="horz" wrap="square" lIns="0" tIns="0" rIns="0" bIns="0" rtlCol="0" anchor="ctr" anchorCtr="0">
            <a:noAutofit/>
          </a:bodyPr>
          <a:lstStyle/>
          <a:p>
            <a:r>
              <a:rPr lang="en-US" sz="1100" b="1" dirty="0" smtClean="0">
                <a:solidFill>
                  <a:schemeClr val="dk1"/>
                </a:solidFill>
                <a:latin typeface="Calibri" panose="020F0502020204030204" pitchFamily="34" charset="0"/>
              </a:rPr>
              <a:t>Gifting of Wairarapa Moana</a:t>
            </a:r>
            <a:endParaRPr lang="en-US" sz="1100" b="1" dirty="0">
              <a:solidFill>
                <a:schemeClr val="dk1"/>
              </a:solidFill>
              <a:latin typeface="Calibri" panose="020F0502020204030204" pitchFamily="34" charset="0"/>
            </a:endParaRPr>
          </a:p>
        </p:txBody>
      </p:sp>
      <p:sp>
        <p:nvSpPr>
          <p:cNvPr id="181" name="OTLSHAPE_M_3a84dabab79244ddbc67e99f83b5bb53_Date"/>
          <p:cNvSpPr txBox="1"/>
          <p:nvPr>
            <p:custDataLst>
              <p:tags r:id="rId36"/>
            </p:custDataLst>
          </p:nvPr>
        </p:nvSpPr>
        <p:spPr>
          <a:xfrm>
            <a:off x="2776531" y="3955397"/>
            <a:ext cx="381905" cy="136792"/>
          </a:xfrm>
          <a:prstGeom prst="rect">
            <a:avLst/>
          </a:prstGeom>
          <a:noFill/>
        </p:spPr>
        <p:txBody>
          <a:bodyPr vert="horz" wrap="square" lIns="0" tIns="0" rIns="0" bIns="0" rtlCol="0" anchor="ctr" anchorCtr="0">
            <a:spAutoFit/>
          </a:bodyPr>
          <a:lstStyle/>
          <a:p>
            <a:r>
              <a:rPr lang="en-US" sz="1000" spc="-10" dirty="0" smtClean="0">
                <a:solidFill>
                  <a:srgbClr val="1F497E"/>
                </a:solidFill>
                <a:latin typeface="Calibri" panose="020F0502020204030204" pitchFamily="34" charset="0"/>
              </a:rPr>
              <a:t>1896</a:t>
            </a:r>
            <a:endParaRPr lang="en-US" sz="1000" spc="-10" dirty="0">
              <a:solidFill>
                <a:srgbClr val="1F497E"/>
              </a:solidFill>
              <a:latin typeface="Calibri" panose="020F0502020204030204" pitchFamily="34" charset="0"/>
            </a:endParaRPr>
          </a:p>
        </p:txBody>
      </p:sp>
      <p:sp>
        <p:nvSpPr>
          <p:cNvPr id="182" name="OTLSHAPE_M_3a84dabab79244ddbc67e99f83b5bb53_Shape"/>
          <p:cNvSpPr/>
          <p:nvPr>
            <p:custDataLst>
              <p:tags r:id="rId37"/>
            </p:custDataLst>
          </p:nvPr>
        </p:nvSpPr>
        <p:spPr>
          <a:xfrm rot="16200000">
            <a:off x="2610928" y="3816978"/>
            <a:ext cx="146758" cy="133214"/>
          </a:xfrm>
          <a:prstGeom prst="flowChartMerge">
            <a:avLst/>
          </a:prstGeom>
          <a:solidFill>
            <a:schemeClr val="accent2"/>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TLSHAPE_M_21f3350b32c64cc0a4e8040f1bb188cf_Date"/>
          <p:cNvSpPr txBox="1"/>
          <p:nvPr>
            <p:custDataLst>
              <p:tags r:id="rId38"/>
            </p:custDataLst>
          </p:nvPr>
        </p:nvSpPr>
        <p:spPr>
          <a:xfrm>
            <a:off x="6434104" y="3998111"/>
            <a:ext cx="399643" cy="137803"/>
          </a:xfrm>
          <a:prstGeom prst="rect">
            <a:avLst/>
          </a:prstGeom>
          <a:noFill/>
        </p:spPr>
        <p:txBody>
          <a:bodyPr vert="horz" wrap="square" lIns="0" tIns="0" rIns="0" bIns="0" rtlCol="0" anchor="ctr" anchorCtr="0">
            <a:spAutoFit/>
          </a:bodyPr>
          <a:lstStyle/>
          <a:p>
            <a:r>
              <a:rPr lang="en-US" sz="1000" spc="-8" dirty="0" smtClean="0">
                <a:solidFill>
                  <a:srgbClr val="1F497E"/>
                </a:solidFill>
                <a:latin typeface="Calibri" panose="020F0502020204030204" pitchFamily="34" charset="0"/>
              </a:rPr>
              <a:t>1975</a:t>
            </a:r>
            <a:endParaRPr lang="en-US" sz="1000" spc="-8" dirty="0">
              <a:solidFill>
                <a:srgbClr val="1F497E"/>
              </a:solidFill>
              <a:latin typeface="Calibri" panose="020F0502020204030204" pitchFamily="34" charset="0"/>
            </a:endParaRPr>
          </a:p>
        </p:txBody>
      </p:sp>
      <p:sp>
        <p:nvSpPr>
          <p:cNvPr id="191" name="OTLSHAPE_M_21f3350b32c64cc0a4e8040f1bb188cf_Shape"/>
          <p:cNvSpPr/>
          <p:nvPr>
            <p:custDataLst>
              <p:tags r:id="rId39"/>
            </p:custDataLst>
          </p:nvPr>
        </p:nvSpPr>
        <p:spPr>
          <a:xfrm rot="16200000">
            <a:off x="6267340" y="3892765"/>
            <a:ext cx="146758" cy="133214"/>
          </a:xfrm>
          <a:prstGeom prst="flowChartMerge">
            <a:avLst/>
          </a:prstGeom>
          <a:solidFill>
            <a:schemeClr val="dk2"/>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7">
            <a:extLst>
              <a:ext uri="{28A0092B-C50C-407E-A947-70E740481C1C}">
                <a14:useLocalDpi xmlns:a14="http://schemas.microsoft.com/office/drawing/2010/main" val="0"/>
              </a:ext>
            </a:extLst>
          </a:blip>
          <a:srcRect t="19385" b="4207"/>
          <a:stretch/>
        </p:blipFill>
        <p:spPr>
          <a:xfrm rot="16200000">
            <a:off x="1041476" y="1482938"/>
            <a:ext cx="2579992" cy="1315880"/>
          </a:xfrm>
          <a:prstGeom prst="roundRect">
            <a:avLst>
              <a:gd name="adj" fmla="val 8594"/>
            </a:avLst>
          </a:prstGeom>
          <a:solidFill>
            <a:srgbClr val="FFFFFF">
              <a:shade val="85000"/>
            </a:srgbClr>
          </a:solidFill>
          <a:ln w="38100">
            <a:solidFill>
              <a:schemeClr val="accent1"/>
            </a:solidFill>
          </a:ln>
          <a:effectLst/>
        </p:spPr>
      </p:pic>
      <p:pic>
        <p:nvPicPr>
          <p:cNvPr id="2" name="Picture 1"/>
          <p:cNvPicPr>
            <a:picLocks noChangeAspect="1"/>
          </p:cNvPicPr>
          <p:nvPr/>
        </p:nvPicPr>
        <p:blipFill rotWithShape="1">
          <a:blip r:embed="rId48">
            <a:extLst>
              <a:ext uri="{28A0092B-C50C-407E-A947-70E740481C1C}">
                <a14:useLocalDpi xmlns:a14="http://schemas.microsoft.com/office/drawing/2010/main" val="0"/>
              </a:ext>
            </a:extLst>
          </a:blip>
          <a:srcRect r="31711" b="35703"/>
          <a:stretch/>
        </p:blipFill>
        <p:spPr>
          <a:xfrm rot="5400000" flipV="1">
            <a:off x="5241732" y="1266577"/>
            <a:ext cx="2578243" cy="1660811"/>
          </a:xfrm>
          <a:prstGeom prst="roundRect">
            <a:avLst>
              <a:gd name="adj" fmla="val 8594"/>
            </a:avLst>
          </a:prstGeom>
          <a:solidFill>
            <a:srgbClr val="FFFFFF">
              <a:shade val="85000"/>
            </a:srgbClr>
          </a:solidFill>
          <a:ln w="38100">
            <a:solidFill>
              <a:schemeClr val="accent1"/>
            </a:solidFill>
          </a:ln>
          <a:effectLst>
            <a:softEdge rad="0"/>
          </a:effectLst>
        </p:spPr>
      </p:pic>
      <p:grpSp>
        <p:nvGrpSpPr>
          <p:cNvPr id="195" name="Group 194"/>
          <p:cNvGrpSpPr/>
          <p:nvPr/>
        </p:nvGrpSpPr>
        <p:grpSpPr>
          <a:xfrm>
            <a:off x="2767542" y="726578"/>
            <a:ext cx="1648948" cy="2829285"/>
            <a:chOff x="2211" y="0"/>
            <a:chExt cx="2127795" cy="3187700"/>
          </a:xfrm>
        </p:grpSpPr>
        <p:sp>
          <p:nvSpPr>
            <p:cNvPr id="217" name="Rounded Rectangle 216"/>
            <p:cNvSpPr/>
            <p:nvPr/>
          </p:nvSpPr>
          <p:spPr>
            <a:xfrm>
              <a:off x="2211" y="0"/>
              <a:ext cx="2127795" cy="318770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218" name="Rounded Rectangle 4"/>
            <p:cNvSpPr/>
            <p:nvPr/>
          </p:nvSpPr>
          <p:spPr>
            <a:xfrm>
              <a:off x="2211" y="0"/>
              <a:ext cx="2127795" cy="9563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7640" tIns="167640" rIns="167640" bIns="167640"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9pPr>
            </a:lstStyle>
            <a:p>
              <a:pPr lvl="0" algn="ctr" defTabSz="1955800">
                <a:lnSpc>
                  <a:spcPct val="90000"/>
                </a:lnSpc>
                <a:spcBef>
                  <a:spcPct val="0"/>
                </a:spcBef>
                <a:spcAft>
                  <a:spcPct val="35000"/>
                </a:spcAft>
              </a:pPr>
              <a:r>
                <a:rPr lang="en-US" sz="2400" kern="1200" dirty="0" smtClean="0">
                  <a:latin typeface="Cambria" panose="02040503050406030204" pitchFamily="18" charset="0"/>
                </a:rPr>
                <a:t>Maori</a:t>
              </a:r>
              <a:endParaRPr lang="en-US" sz="2800" kern="1200" dirty="0">
                <a:latin typeface="Cambria" panose="02040503050406030204" pitchFamily="18" charset="0"/>
              </a:endParaRPr>
            </a:p>
          </p:txBody>
        </p:sp>
      </p:grpSp>
      <p:grpSp>
        <p:nvGrpSpPr>
          <p:cNvPr id="196" name="Group 195"/>
          <p:cNvGrpSpPr/>
          <p:nvPr/>
        </p:nvGrpSpPr>
        <p:grpSpPr>
          <a:xfrm>
            <a:off x="2970626" y="1438131"/>
            <a:ext cx="1319158" cy="595718"/>
            <a:chOff x="214991" y="956582"/>
            <a:chExt cx="1702236" cy="626255"/>
          </a:xfrm>
        </p:grpSpPr>
        <p:sp>
          <p:nvSpPr>
            <p:cNvPr id="215" name="Rounded Rectangle 214"/>
            <p:cNvSpPr/>
            <p:nvPr/>
          </p:nvSpPr>
          <p:spPr>
            <a:xfrm>
              <a:off x="214991" y="956582"/>
              <a:ext cx="1702236" cy="626255"/>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1600">
                <a:latin typeface="Cambria" panose="02040503050406030204" pitchFamily="18" charset="0"/>
              </a:endParaRPr>
            </a:p>
          </p:txBody>
        </p:sp>
        <p:sp>
          <p:nvSpPr>
            <p:cNvPr id="216" name="Rounded Rectangle 6"/>
            <p:cNvSpPr/>
            <p:nvPr/>
          </p:nvSpPr>
          <p:spPr>
            <a:xfrm>
              <a:off x="233333" y="1011712"/>
              <a:ext cx="1665552" cy="552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32385" rIns="43180" bIns="32385"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lvl="0" algn="ctr" defTabSz="755650">
                <a:lnSpc>
                  <a:spcPct val="90000"/>
                </a:lnSpc>
                <a:spcBef>
                  <a:spcPct val="0"/>
                </a:spcBef>
                <a:spcAft>
                  <a:spcPct val="35000"/>
                </a:spcAft>
              </a:pPr>
              <a:r>
                <a:rPr lang="en-US" kern="1200" dirty="0" smtClean="0">
                  <a:solidFill>
                    <a:schemeClr val="tx1"/>
                  </a:solidFill>
                  <a:latin typeface="Cambria" panose="02040503050406030204" pitchFamily="18" charset="0"/>
                </a:rPr>
                <a:t>Intrinsic Value</a:t>
              </a:r>
              <a:endParaRPr lang="en-US" kern="1200" dirty="0">
                <a:solidFill>
                  <a:schemeClr val="tx1"/>
                </a:solidFill>
                <a:latin typeface="Cambria" panose="02040503050406030204" pitchFamily="18" charset="0"/>
              </a:endParaRPr>
            </a:p>
          </p:txBody>
        </p:sp>
      </p:grpSp>
      <p:grpSp>
        <p:nvGrpSpPr>
          <p:cNvPr id="197" name="Group 196"/>
          <p:cNvGrpSpPr/>
          <p:nvPr/>
        </p:nvGrpSpPr>
        <p:grpSpPr>
          <a:xfrm>
            <a:off x="2970626" y="2123430"/>
            <a:ext cx="1319158" cy="595718"/>
            <a:chOff x="214991" y="1679184"/>
            <a:chExt cx="1702236" cy="626255"/>
          </a:xfrm>
        </p:grpSpPr>
        <p:sp>
          <p:nvSpPr>
            <p:cNvPr id="213" name="Rounded Rectangle 212"/>
            <p:cNvSpPr/>
            <p:nvPr/>
          </p:nvSpPr>
          <p:spPr>
            <a:xfrm>
              <a:off x="214991" y="1679184"/>
              <a:ext cx="1702236" cy="626255"/>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214" name="Rounded Rectangle 8"/>
            <p:cNvSpPr/>
            <p:nvPr/>
          </p:nvSpPr>
          <p:spPr>
            <a:xfrm>
              <a:off x="233333" y="1697526"/>
              <a:ext cx="1665552" cy="589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32385" rIns="43180" bIns="32385"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lvl="0" algn="ctr" defTabSz="755650">
                <a:lnSpc>
                  <a:spcPct val="90000"/>
                </a:lnSpc>
                <a:spcBef>
                  <a:spcPct val="0"/>
                </a:spcBef>
                <a:spcAft>
                  <a:spcPct val="35000"/>
                </a:spcAft>
              </a:pPr>
              <a:r>
                <a:rPr lang="en-US" kern="1200" smtClean="0">
                  <a:solidFill>
                    <a:srgbClr val="000000"/>
                  </a:solidFill>
                  <a:latin typeface="Cambria" panose="02040503050406030204" pitchFamily="18" charset="0"/>
                </a:rPr>
                <a:t>Fish</a:t>
              </a:r>
              <a:endParaRPr lang="en-US" kern="1200" dirty="0">
                <a:solidFill>
                  <a:srgbClr val="000000"/>
                </a:solidFill>
                <a:latin typeface="Cambria" panose="02040503050406030204" pitchFamily="18" charset="0"/>
              </a:endParaRPr>
            </a:p>
          </p:txBody>
        </p:sp>
      </p:grpSp>
      <p:grpSp>
        <p:nvGrpSpPr>
          <p:cNvPr id="198" name="Group 197"/>
          <p:cNvGrpSpPr/>
          <p:nvPr/>
        </p:nvGrpSpPr>
        <p:grpSpPr>
          <a:xfrm>
            <a:off x="2970626" y="2808730"/>
            <a:ext cx="1319158" cy="595718"/>
            <a:chOff x="214991" y="2401787"/>
            <a:chExt cx="1702236" cy="626255"/>
          </a:xfrm>
        </p:grpSpPr>
        <p:sp>
          <p:nvSpPr>
            <p:cNvPr id="211" name="Rounded Rectangle 210"/>
            <p:cNvSpPr/>
            <p:nvPr/>
          </p:nvSpPr>
          <p:spPr>
            <a:xfrm>
              <a:off x="214991" y="2401787"/>
              <a:ext cx="1702236" cy="626255"/>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212" name="Rounded Rectangle 10"/>
            <p:cNvSpPr/>
            <p:nvPr/>
          </p:nvSpPr>
          <p:spPr>
            <a:xfrm>
              <a:off x="233333" y="2420129"/>
              <a:ext cx="1665552" cy="589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32385" rIns="43180" bIns="32385"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lvl="0" algn="ctr" defTabSz="755650">
                <a:lnSpc>
                  <a:spcPct val="90000"/>
                </a:lnSpc>
                <a:spcBef>
                  <a:spcPct val="0"/>
                </a:spcBef>
                <a:spcAft>
                  <a:spcPct val="35000"/>
                </a:spcAft>
              </a:pPr>
              <a:r>
                <a:rPr lang="en-US" kern="1200" dirty="0" smtClean="0">
                  <a:solidFill>
                    <a:srgbClr val="000000"/>
                  </a:solidFill>
                  <a:latin typeface="Cambria" panose="02040503050406030204" pitchFamily="18" charset="0"/>
                </a:rPr>
                <a:t>Natural Flooding</a:t>
              </a:r>
              <a:endParaRPr lang="en-US" kern="1200" dirty="0">
                <a:solidFill>
                  <a:srgbClr val="000000"/>
                </a:solidFill>
                <a:latin typeface="Cambria" panose="02040503050406030204" pitchFamily="18" charset="0"/>
              </a:endParaRPr>
            </a:p>
          </p:txBody>
        </p:sp>
      </p:grpSp>
      <p:grpSp>
        <p:nvGrpSpPr>
          <p:cNvPr id="199" name="Group 198"/>
          <p:cNvGrpSpPr/>
          <p:nvPr/>
        </p:nvGrpSpPr>
        <p:grpSpPr>
          <a:xfrm>
            <a:off x="4556539" y="701475"/>
            <a:ext cx="1654048" cy="2829285"/>
            <a:chOff x="2289592" y="-28654"/>
            <a:chExt cx="2134377" cy="3187700"/>
          </a:xfrm>
        </p:grpSpPr>
        <p:sp>
          <p:nvSpPr>
            <p:cNvPr id="209" name="Rounded Rectangle 208"/>
            <p:cNvSpPr/>
            <p:nvPr/>
          </p:nvSpPr>
          <p:spPr>
            <a:xfrm>
              <a:off x="2296174" y="-28654"/>
              <a:ext cx="2127795" cy="318770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210" name="Rounded Rectangle 12"/>
            <p:cNvSpPr/>
            <p:nvPr/>
          </p:nvSpPr>
          <p:spPr>
            <a:xfrm>
              <a:off x="2289592" y="0"/>
              <a:ext cx="2127795" cy="9563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7640" tIns="167640" rIns="167640" bIns="167640"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hueOff val="0"/>
                      <a:satOff val="0"/>
                      <a:lumOff val="0"/>
                      <a:alphaOff val="0"/>
                    </a:schemeClr>
                  </a:solidFill>
                  <a:latin typeface="+mn-lt"/>
                  <a:ea typeface="+mn-ea"/>
                  <a:cs typeface="+mn-cs"/>
                  <a:sym typeface="Arial"/>
                  <a:rtl val="0"/>
                </a:defRPr>
              </a:lvl9pPr>
            </a:lstStyle>
            <a:p>
              <a:pPr lvl="0" algn="ctr" defTabSz="1955800">
                <a:lnSpc>
                  <a:spcPct val="90000"/>
                </a:lnSpc>
                <a:spcBef>
                  <a:spcPct val="0"/>
                </a:spcBef>
                <a:spcAft>
                  <a:spcPct val="35000"/>
                </a:spcAft>
              </a:pPr>
              <a:r>
                <a:rPr lang="en-US" sz="2400" kern="1200" dirty="0" err="1" smtClean="0">
                  <a:latin typeface="Cambria" panose="02040503050406030204" pitchFamily="18" charset="0"/>
                </a:rPr>
                <a:t>Pakeha</a:t>
              </a:r>
              <a:endParaRPr lang="en-US" sz="2400" kern="1200" dirty="0">
                <a:latin typeface="Cambria" panose="02040503050406030204" pitchFamily="18" charset="0"/>
              </a:endParaRPr>
            </a:p>
          </p:txBody>
        </p:sp>
      </p:grpSp>
      <p:grpSp>
        <p:nvGrpSpPr>
          <p:cNvPr id="200" name="Group 199"/>
          <p:cNvGrpSpPr/>
          <p:nvPr/>
        </p:nvGrpSpPr>
        <p:grpSpPr>
          <a:xfrm>
            <a:off x="4751380" y="1438384"/>
            <a:ext cx="1319158" cy="595718"/>
            <a:chOff x="2502371" y="956582"/>
            <a:chExt cx="1702236" cy="626255"/>
          </a:xfrm>
        </p:grpSpPr>
        <p:sp>
          <p:nvSpPr>
            <p:cNvPr id="207" name="Rounded Rectangle 206"/>
            <p:cNvSpPr/>
            <p:nvPr/>
          </p:nvSpPr>
          <p:spPr>
            <a:xfrm>
              <a:off x="2502371" y="956582"/>
              <a:ext cx="1702236" cy="626255"/>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1600">
                <a:latin typeface="Cambria" panose="02040503050406030204" pitchFamily="18" charset="0"/>
              </a:endParaRPr>
            </a:p>
          </p:txBody>
        </p:sp>
        <p:sp>
          <p:nvSpPr>
            <p:cNvPr id="208" name="Rounded Rectangle 14"/>
            <p:cNvSpPr/>
            <p:nvPr/>
          </p:nvSpPr>
          <p:spPr>
            <a:xfrm>
              <a:off x="2520713" y="974924"/>
              <a:ext cx="1665552" cy="589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32385" rIns="43180" bIns="32385"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lvl="0" algn="ctr" defTabSz="755650">
                <a:lnSpc>
                  <a:spcPct val="90000"/>
                </a:lnSpc>
                <a:spcBef>
                  <a:spcPct val="0"/>
                </a:spcBef>
                <a:spcAft>
                  <a:spcPct val="35000"/>
                </a:spcAft>
              </a:pPr>
              <a:r>
                <a:rPr lang="en-US" kern="1200" dirty="0" smtClean="0">
                  <a:solidFill>
                    <a:srgbClr val="000000"/>
                  </a:solidFill>
                  <a:latin typeface="Cambria" panose="02040503050406030204" pitchFamily="18" charset="0"/>
                </a:rPr>
                <a:t>Economic Value</a:t>
              </a:r>
              <a:endParaRPr lang="en-US" kern="1200" dirty="0">
                <a:solidFill>
                  <a:srgbClr val="000000"/>
                </a:solidFill>
                <a:latin typeface="Cambria" panose="02040503050406030204" pitchFamily="18" charset="0"/>
              </a:endParaRPr>
            </a:p>
          </p:txBody>
        </p:sp>
      </p:grpSp>
      <p:grpSp>
        <p:nvGrpSpPr>
          <p:cNvPr id="201" name="Group 200"/>
          <p:cNvGrpSpPr/>
          <p:nvPr/>
        </p:nvGrpSpPr>
        <p:grpSpPr>
          <a:xfrm>
            <a:off x="4751380" y="2123683"/>
            <a:ext cx="1319158" cy="595718"/>
            <a:chOff x="2502371" y="1679184"/>
            <a:chExt cx="1702236" cy="626255"/>
          </a:xfrm>
        </p:grpSpPr>
        <p:sp>
          <p:nvSpPr>
            <p:cNvPr id="205" name="Rounded Rectangle 204"/>
            <p:cNvSpPr/>
            <p:nvPr/>
          </p:nvSpPr>
          <p:spPr>
            <a:xfrm>
              <a:off x="2502371" y="1679184"/>
              <a:ext cx="1702236" cy="626255"/>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1600">
                <a:latin typeface="Cambria" panose="02040503050406030204" pitchFamily="18" charset="0"/>
              </a:endParaRPr>
            </a:p>
          </p:txBody>
        </p:sp>
        <p:sp>
          <p:nvSpPr>
            <p:cNvPr id="206" name="Rounded Rectangle 16"/>
            <p:cNvSpPr/>
            <p:nvPr/>
          </p:nvSpPr>
          <p:spPr>
            <a:xfrm>
              <a:off x="2520713" y="1697526"/>
              <a:ext cx="1665552" cy="589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32385" rIns="43180" bIns="32385"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lvl="0" algn="ctr" defTabSz="755650">
                <a:lnSpc>
                  <a:spcPct val="90000"/>
                </a:lnSpc>
                <a:spcBef>
                  <a:spcPct val="0"/>
                </a:spcBef>
                <a:spcAft>
                  <a:spcPct val="35000"/>
                </a:spcAft>
              </a:pPr>
              <a:r>
                <a:rPr lang="en-US" kern="1200" dirty="0" smtClean="0">
                  <a:solidFill>
                    <a:srgbClr val="000000"/>
                  </a:solidFill>
                  <a:latin typeface="Cambria" panose="02040503050406030204" pitchFamily="18" charset="0"/>
                </a:rPr>
                <a:t>Sheep</a:t>
              </a:r>
              <a:endParaRPr lang="en-US" sz="1600" kern="1200" dirty="0">
                <a:solidFill>
                  <a:srgbClr val="000000"/>
                </a:solidFill>
                <a:latin typeface="Cambria" panose="02040503050406030204" pitchFamily="18" charset="0"/>
              </a:endParaRPr>
            </a:p>
          </p:txBody>
        </p:sp>
      </p:grpSp>
      <p:grpSp>
        <p:nvGrpSpPr>
          <p:cNvPr id="202" name="Group 201"/>
          <p:cNvGrpSpPr/>
          <p:nvPr/>
        </p:nvGrpSpPr>
        <p:grpSpPr>
          <a:xfrm>
            <a:off x="4751380" y="2808984"/>
            <a:ext cx="1319158" cy="595718"/>
            <a:chOff x="2502371" y="2401787"/>
            <a:chExt cx="1702236" cy="626255"/>
          </a:xfrm>
        </p:grpSpPr>
        <p:sp>
          <p:nvSpPr>
            <p:cNvPr id="203" name="Rounded Rectangle 202"/>
            <p:cNvSpPr/>
            <p:nvPr/>
          </p:nvSpPr>
          <p:spPr>
            <a:xfrm>
              <a:off x="2502371" y="2401787"/>
              <a:ext cx="1702236" cy="626255"/>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204" name="Rounded Rectangle 18"/>
            <p:cNvSpPr/>
            <p:nvPr/>
          </p:nvSpPr>
          <p:spPr>
            <a:xfrm>
              <a:off x="2520713" y="2420129"/>
              <a:ext cx="1665552" cy="589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32385" rIns="43180" bIns="32385" numCol="1" spcCol="127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lvl="0" algn="ctr" defTabSz="755650">
                <a:lnSpc>
                  <a:spcPct val="90000"/>
                </a:lnSpc>
                <a:spcBef>
                  <a:spcPct val="0"/>
                </a:spcBef>
                <a:spcAft>
                  <a:spcPct val="35000"/>
                </a:spcAft>
              </a:pPr>
              <a:r>
                <a:rPr lang="en-US" kern="1200" dirty="0" smtClean="0">
                  <a:solidFill>
                    <a:srgbClr val="000000"/>
                  </a:solidFill>
                  <a:latin typeface="Cambria" panose="02040503050406030204" pitchFamily="18" charset="0"/>
                </a:rPr>
                <a:t>Flood Prevention</a:t>
              </a:r>
              <a:endParaRPr lang="en-US" kern="1200" dirty="0">
                <a:solidFill>
                  <a:srgbClr val="000000"/>
                </a:solidFill>
                <a:latin typeface="Cambria" panose="02040503050406030204" pitchFamily="18" charset="0"/>
              </a:endParaRPr>
            </a:p>
          </p:txBody>
        </p:sp>
      </p:grpSp>
      <p:sp>
        <p:nvSpPr>
          <p:cNvPr id="219" name="Slide Number Placeholder 2"/>
          <p:cNvSpPr>
            <a:spLocks noGrp="1"/>
          </p:cNvSpPr>
          <p:nvPr>
            <p:ph type="sldNum" idx="12"/>
          </p:nvPr>
        </p:nvSpPr>
        <p:spPr>
          <a:xfrm>
            <a:off x="8341267" y="4757232"/>
            <a:ext cx="683339" cy="365125"/>
          </a:xfrm>
        </p:spPr>
        <p:txBody>
          <a:bodyPr/>
          <a:lstStyle/>
          <a:p>
            <a:r>
              <a:rPr lang="en-US" sz="1000" dirty="0">
                <a:solidFill>
                  <a:schemeClr val="tx1"/>
                </a:solidFill>
                <a:latin typeface="Cambria" panose="02040503050406030204" pitchFamily="18" charset="0"/>
              </a:rPr>
              <a:t>5</a:t>
            </a:r>
          </a:p>
        </p:txBody>
      </p:sp>
      <p:cxnSp>
        <p:nvCxnSpPr>
          <p:cNvPr id="76" name="OTLSHAPE_M_04afbaf40b7f426b8775751a2e8ac243_Connector1"/>
          <p:cNvCxnSpPr/>
          <p:nvPr>
            <p:custDataLst>
              <p:tags r:id="rId40"/>
            </p:custDataLst>
          </p:nvPr>
        </p:nvCxnSpPr>
        <p:spPr>
          <a:xfrm flipH="1">
            <a:off x="8071990" y="3137601"/>
            <a:ext cx="3978" cy="1130036"/>
          </a:xfrm>
          <a:prstGeom prst="line">
            <a:avLst/>
          </a:prstGeom>
          <a:ln w="9525" cap="flat" cmpd="sng" algn="ctr">
            <a:solidFill>
              <a:schemeClr val="accent3">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OTLSHAPE_M_04afbaf40b7f426b8775751a2e8ac243_Title"/>
          <p:cNvSpPr txBox="1"/>
          <p:nvPr>
            <p:custDataLst>
              <p:tags r:id="rId41"/>
            </p:custDataLst>
          </p:nvPr>
        </p:nvSpPr>
        <p:spPr>
          <a:xfrm>
            <a:off x="8259452" y="2965954"/>
            <a:ext cx="692518" cy="303150"/>
          </a:xfrm>
          <a:prstGeom prst="rect">
            <a:avLst/>
          </a:prstGeom>
          <a:noFill/>
        </p:spPr>
        <p:txBody>
          <a:bodyPr vert="horz" wrap="square" lIns="0" tIns="0" rIns="0" bIns="0" rtlCol="0" anchor="ctr" anchorCtr="0">
            <a:noAutofit/>
          </a:bodyPr>
          <a:lstStyle/>
          <a:p>
            <a:r>
              <a:rPr lang="en-US" sz="1100" b="1" spc="-12" dirty="0" smtClean="0">
                <a:solidFill>
                  <a:schemeClr val="dk1"/>
                </a:solidFill>
                <a:latin typeface="Calibri" panose="020F0502020204030204" pitchFamily="34" charset="0"/>
              </a:rPr>
              <a:t>Treaty Settlement</a:t>
            </a:r>
            <a:endParaRPr lang="en-US" sz="1100" b="1" spc="-12" dirty="0">
              <a:solidFill>
                <a:schemeClr val="dk1"/>
              </a:solidFill>
              <a:latin typeface="Calibri" panose="020F0502020204030204" pitchFamily="34" charset="0"/>
            </a:endParaRPr>
          </a:p>
        </p:txBody>
      </p:sp>
      <p:sp>
        <p:nvSpPr>
          <p:cNvPr id="79" name="OTLSHAPE_M_04afbaf40b7f426b8775751a2e8ac243_Date"/>
          <p:cNvSpPr txBox="1"/>
          <p:nvPr>
            <p:custDataLst>
              <p:tags r:id="rId42"/>
            </p:custDataLst>
          </p:nvPr>
        </p:nvSpPr>
        <p:spPr>
          <a:xfrm>
            <a:off x="8252908" y="3297209"/>
            <a:ext cx="399643" cy="137803"/>
          </a:xfrm>
          <a:prstGeom prst="rect">
            <a:avLst/>
          </a:prstGeom>
          <a:noFill/>
        </p:spPr>
        <p:txBody>
          <a:bodyPr vert="horz" wrap="square" lIns="0" tIns="0" rIns="0" bIns="0" rtlCol="0" anchor="ctr" anchorCtr="0">
            <a:spAutoFit/>
          </a:bodyPr>
          <a:lstStyle/>
          <a:p>
            <a:r>
              <a:rPr lang="en-US" sz="1000" spc="-8" dirty="0" smtClean="0">
                <a:solidFill>
                  <a:srgbClr val="1F497E"/>
                </a:solidFill>
                <a:latin typeface="Calibri" panose="020F0502020204030204" pitchFamily="34" charset="0"/>
              </a:rPr>
              <a:t>2014</a:t>
            </a:r>
            <a:endParaRPr lang="en-US" sz="1000" spc="-8" dirty="0">
              <a:solidFill>
                <a:srgbClr val="1F497E"/>
              </a:solidFill>
              <a:latin typeface="Calibri" panose="020F0502020204030204" pitchFamily="34" charset="0"/>
            </a:endParaRPr>
          </a:p>
        </p:txBody>
      </p:sp>
      <p:sp>
        <p:nvSpPr>
          <p:cNvPr id="80" name="OTLSHAPE_M_04afbaf40b7f426b8775751a2e8ac243_Shape"/>
          <p:cNvSpPr/>
          <p:nvPr>
            <p:custDataLst>
              <p:tags r:id="rId43"/>
            </p:custDataLst>
          </p:nvPr>
        </p:nvSpPr>
        <p:spPr>
          <a:xfrm rot="16200000">
            <a:off x="8083600" y="3129118"/>
            <a:ext cx="146758" cy="133214"/>
          </a:xfrm>
          <a:prstGeom prst="flowChartMerge">
            <a:avLst/>
          </a:prstGeom>
          <a:solidFill>
            <a:schemeClr val="accent3"/>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TLSHAPE_M_21f3350b32c64cc0a4e8040f1bb188cf_Title"/>
          <p:cNvSpPr txBox="1"/>
          <p:nvPr>
            <p:custDataLst>
              <p:tags r:id="rId44"/>
            </p:custDataLst>
          </p:nvPr>
        </p:nvSpPr>
        <p:spPr>
          <a:xfrm>
            <a:off x="6404697" y="3699648"/>
            <a:ext cx="1003944" cy="338554"/>
          </a:xfrm>
          <a:prstGeom prst="rect">
            <a:avLst/>
          </a:prstGeom>
          <a:noFill/>
        </p:spPr>
        <p:txBody>
          <a:bodyPr vert="horz" wrap="square" lIns="0" tIns="0" rIns="0" bIns="0" rtlCol="0" anchor="ctr" anchorCtr="0">
            <a:spAutoFit/>
          </a:bodyPr>
          <a:lstStyle/>
          <a:p>
            <a:r>
              <a:rPr lang="en-US" sz="1100" b="1" spc="-10" dirty="0" smtClean="0">
                <a:solidFill>
                  <a:schemeClr val="dk1"/>
                </a:solidFill>
                <a:latin typeface="Calibri" panose="020F0502020204030204" pitchFamily="34" charset="0"/>
              </a:rPr>
              <a:t>Waitangi Tribunal</a:t>
            </a:r>
            <a:endParaRPr lang="en-US" sz="1100" b="1" spc="-10" dirty="0">
              <a:solidFill>
                <a:schemeClr val="dk1"/>
              </a:solidFill>
              <a:latin typeface="Calibri" panose="020F0502020204030204" pitchFamily="34" charset="0"/>
            </a:endParaRPr>
          </a:p>
        </p:txBody>
      </p:sp>
      <p:pic>
        <p:nvPicPr>
          <p:cNvPr id="77" name="Picture 76"/>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36910608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42" name="Picture 41"/>
          <p:cNvPicPr>
            <a:picLocks noChangeAspect="1"/>
          </p:cNvPicPr>
          <p:nvPr/>
        </p:nvPicPr>
        <p:blipFill>
          <a:blip r:embed="rId3">
            <a:lum bright="-4000"/>
          </a:blip>
          <a:stretch>
            <a:fillRect/>
          </a:stretch>
        </p:blipFill>
        <p:spPr>
          <a:xfrm rot="16841472">
            <a:off x="4047531" y="1513069"/>
            <a:ext cx="4981893" cy="3849644"/>
          </a:xfrm>
          <a:prstGeom prst="rect">
            <a:avLst/>
          </a:prstGeom>
        </p:spPr>
      </p:pic>
      <p:pic>
        <p:nvPicPr>
          <p:cNvPr id="45" name="Picture 44"/>
          <p:cNvPicPr>
            <a:picLocks noChangeAspect="1"/>
          </p:cNvPicPr>
          <p:nvPr/>
        </p:nvPicPr>
        <p:blipFill>
          <a:blip r:embed="rId4"/>
          <a:stretch>
            <a:fillRect/>
          </a:stretch>
        </p:blipFill>
        <p:spPr>
          <a:xfrm rot="16200000">
            <a:off x="1802392" y="1587377"/>
            <a:ext cx="5411935" cy="4181950"/>
          </a:xfrm>
          <a:prstGeom prst="rect">
            <a:avLst/>
          </a:prstGeom>
        </p:spPr>
      </p:pic>
      <p:pic>
        <p:nvPicPr>
          <p:cNvPr id="46" name="Picture 45"/>
          <p:cNvPicPr>
            <a:picLocks noChangeAspect="1"/>
          </p:cNvPicPr>
          <p:nvPr/>
        </p:nvPicPr>
        <p:blipFill>
          <a:blip r:embed="rId5"/>
          <a:stretch>
            <a:fillRect/>
          </a:stretch>
        </p:blipFill>
        <p:spPr>
          <a:xfrm rot="15734137">
            <a:off x="-196541" y="1907344"/>
            <a:ext cx="5411931" cy="4181947"/>
          </a:xfrm>
          <a:prstGeom prst="rect">
            <a:avLst/>
          </a:prstGeom>
        </p:spPr>
      </p:pic>
      <p:pic>
        <p:nvPicPr>
          <p:cNvPr id="2" name="Picture 1"/>
          <p:cNvPicPr>
            <a:picLocks noChangeAspect="1"/>
          </p:cNvPicPr>
          <p:nvPr/>
        </p:nvPicPr>
        <p:blipFill>
          <a:blip r:embed="rId5"/>
          <a:stretch>
            <a:fillRect/>
          </a:stretch>
        </p:blipFill>
        <p:spPr>
          <a:xfrm rot="15734137">
            <a:off x="-241241" y="1890397"/>
            <a:ext cx="5411931" cy="4181947"/>
          </a:xfrm>
          <a:prstGeom prst="rect">
            <a:avLst/>
          </a:prstGeom>
        </p:spPr>
      </p:pic>
      <p:sp>
        <p:nvSpPr>
          <p:cNvPr id="23" name="Shape 98"/>
          <p:cNvSpPr txBox="1">
            <a:spLocks noGrp="1"/>
          </p:cNvSpPr>
          <p:nvPr>
            <p:ph type="title"/>
          </p:nvPr>
        </p:nvSpPr>
        <p:spPr>
          <a:xfrm>
            <a:off x="311700" y="341544"/>
            <a:ext cx="8520599" cy="572699"/>
          </a:xfrm>
          <a:prstGeom prst="rect">
            <a:avLst/>
          </a:prstGeom>
        </p:spPr>
        <p:txBody>
          <a:bodyPr lIns="91425" tIns="91425" rIns="91425" bIns="91425" anchor="t" anchorCtr="0">
            <a:noAutofit/>
          </a:bodyPr>
          <a:lstStyle/>
          <a:p>
            <a:pPr>
              <a:spcBef>
                <a:spcPts val="0"/>
              </a:spcBef>
              <a:buNone/>
            </a:pPr>
            <a:r>
              <a:rPr lang="en" dirty="0">
                <a:solidFill>
                  <a:schemeClr val="tx1"/>
                </a:solidFill>
              </a:rPr>
              <a:t>Resource Consent</a:t>
            </a:r>
          </a:p>
        </p:txBody>
      </p:sp>
      <p:sp>
        <p:nvSpPr>
          <p:cNvPr id="22" name="Rectangle 21"/>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6</a:t>
            </a:r>
            <a:endParaRPr lang="en-US" sz="1000" dirty="0">
              <a:solidFill>
                <a:schemeClr val="tx1"/>
              </a:solidFill>
              <a:latin typeface="Cambria" panose="02040503050406030204" pitchFamily="18" charset="0"/>
            </a:endParaRPr>
          </a:p>
        </p:txBody>
      </p:sp>
      <p:sp>
        <p:nvSpPr>
          <p:cNvPr id="5" name="Rectangle 4"/>
          <p:cNvSpPr/>
          <p:nvPr/>
        </p:nvSpPr>
        <p:spPr>
          <a:xfrm rot="21131635">
            <a:off x="1058916" y="4358639"/>
            <a:ext cx="1304864"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160819271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2" y="-690145"/>
            <a:ext cx="9746080" cy="6497387"/>
          </a:xfrm>
          <a:prstGeom prst="rect">
            <a:avLst/>
          </a:prstGeom>
        </p:spPr>
      </p:pic>
      <p:sp>
        <p:nvSpPr>
          <p:cNvPr id="2" name="Title 1"/>
          <p:cNvSpPr>
            <a:spLocks noGrp="1"/>
          </p:cNvSpPr>
          <p:nvPr>
            <p:ph type="title"/>
          </p:nvPr>
        </p:nvSpPr>
        <p:spPr>
          <a:xfrm>
            <a:off x="-320841" y="1391509"/>
            <a:ext cx="9746079" cy="572699"/>
          </a:xfrm>
        </p:spPr>
        <p:txBody>
          <a:bodyPr>
            <a:noAutofit/>
          </a:bodyPr>
          <a:lstStyle/>
          <a:p>
            <a:pPr algn="ctr"/>
            <a:r>
              <a:rPr lang="en-US" sz="4400" dirty="0" smtClean="0">
                <a:solidFill>
                  <a:schemeClr val="bg1"/>
                </a:solidFill>
              </a:rPr>
              <a:t>Our Project</a:t>
            </a:r>
            <a:endParaRPr lang="en-US" sz="4400" dirty="0">
              <a:solidFill>
                <a:schemeClr val="bg1"/>
              </a:solidFill>
            </a:endParaRPr>
          </a:p>
        </p:txBody>
      </p:sp>
    </p:spTree>
    <p:extLst>
      <p:ext uri="{BB962C8B-B14F-4D97-AF65-F5344CB8AC3E}">
        <p14:creationId xmlns:p14="http://schemas.microsoft.com/office/powerpoint/2010/main" val="3229226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 name="Picture 1" descr="IMG_85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7034" cy="8258023"/>
          </a:xfrm>
          <a:prstGeom prst="rect">
            <a:avLst/>
          </a:prstGeom>
        </p:spPr>
      </p:pic>
      <p:sp>
        <p:nvSpPr>
          <p:cNvPr id="111" name="Shape 111"/>
          <p:cNvSpPr txBox="1">
            <a:spLocks noGrp="1"/>
          </p:cNvSpPr>
          <p:nvPr>
            <p:ph type="title"/>
          </p:nvPr>
        </p:nvSpPr>
        <p:spPr>
          <a:prstGeom prst="rect">
            <a:avLst/>
          </a:prstGeom>
        </p:spPr>
        <p:txBody>
          <a:bodyPr lIns="91425" tIns="91425" rIns="91425" bIns="91425" anchor="t" anchorCtr="0">
            <a:noAutofit/>
          </a:bodyPr>
          <a:lstStyle/>
          <a:p>
            <a:pPr>
              <a:spcBef>
                <a:spcPts val="0"/>
              </a:spcBef>
              <a:buNone/>
            </a:pPr>
            <a:r>
              <a:rPr lang="en-US" dirty="0" smtClean="0"/>
              <a:t>Mission Statement</a:t>
            </a:r>
            <a:endParaRPr lang="en" dirty="0"/>
          </a:p>
        </p:txBody>
      </p:sp>
      <p:sp>
        <p:nvSpPr>
          <p:cNvPr id="112" name="Shape 112"/>
          <p:cNvSpPr txBox="1">
            <a:spLocks noGrp="1"/>
          </p:cNvSpPr>
          <p:nvPr>
            <p:ph type="body" idx="1"/>
          </p:nvPr>
        </p:nvSpPr>
        <p:spPr>
          <a:xfrm>
            <a:off x="244925" y="1042351"/>
            <a:ext cx="7181300" cy="3020099"/>
          </a:xfrm>
          <a:prstGeom prst="rect">
            <a:avLst/>
          </a:prstGeom>
        </p:spPr>
        <p:txBody>
          <a:bodyPr lIns="91425" tIns="91425" rIns="91425" bIns="91425" anchor="t" anchorCtr="0">
            <a:noAutofit/>
          </a:bodyPr>
          <a:lstStyle/>
          <a:p>
            <a:pPr lvl="0" algn="ctr" rtl="0">
              <a:lnSpc>
                <a:spcPct val="120000"/>
              </a:lnSpc>
              <a:spcBef>
                <a:spcPts val="0"/>
              </a:spcBef>
              <a:spcAft>
                <a:spcPts val="0"/>
              </a:spcAft>
              <a:buNone/>
            </a:pPr>
            <a:r>
              <a:rPr lang="en" sz="1800" dirty="0" smtClean="0">
                <a:solidFill>
                  <a:schemeClr val="dk1"/>
                </a:solidFill>
                <a:latin typeface="Cambria" panose="02040503050406030204" pitchFamily="18" charset="0"/>
                <a:ea typeface="Times New Roman"/>
                <a:cs typeface="Times New Roman"/>
                <a:sym typeface="Times New Roman"/>
              </a:rPr>
              <a:t>This </a:t>
            </a:r>
            <a:r>
              <a:rPr lang="en" sz="1800" dirty="0">
                <a:solidFill>
                  <a:schemeClr val="dk1"/>
                </a:solidFill>
                <a:latin typeface="Cambria" panose="02040503050406030204" pitchFamily="18" charset="0"/>
                <a:ea typeface="Times New Roman"/>
                <a:cs typeface="Times New Roman"/>
                <a:sym typeface="Times New Roman"/>
              </a:rPr>
              <a:t>project’s focus is to detail the points of view of each stakeholder and </a:t>
            </a:r>
            <a:r>
              <a:rPr lang="en" sz="1800" dirty="0" smtClean="0">
                <a:solidFill>
                  <a:schemeClr val="dk1"/>
                </a:solidFill>
                <a:latin typeface="Cambria" panose="02040503050406030204" pitchFamily="18" charset="0"/>
                <a:ea typeface="Times New Roman"/>
                <a:cs typeface="Times New Roman"/>
                <a:sym typeface="Times New Roman"/>
              </a:rPr>
              <a:t>build</a:t>
            </a:r>
            <a:r>
              <a:rPr lang="en-US" sz="1800" dirty="0" smtClean="0">
                <a:solidFill>
                  <a:schemeClr val="dk1"/>
                </a:solidFill>
                <a:latin typeface="Cambria" panose="02040503050406030204" pitchFamily="18" charset="0"/>
                <a:ea typeface="Times New Roman"/>
                <a:cs typeface="Times New Roman"/>
                <a:sym typeface="Times New Roman"/>
              </a:rPr>
              <a:t> </a:t>
            </a:r>
            <a:r>
              <a:rPr lang="en" sz="1800" dirty="0" smtClean="0">
                <a:solidFill>
                  <a:schemeClr val="dk1"/>
                </a:solidFill>
                <a:latin typeface="Cambria" panose="02040503050406030204" pitchFamily="18" charset="0"/>
                <a:ea typeface="Times New Roman"/>
                <a:cs typeface="Times New Roman"/>
                <a:sym typeface="Times New Roman"/>
              </a:rPr>
              <a:t>consensus </a:t>
            </a:r>
            <a:r>
              <a:rPr lang="en" sz="1800" dirty="0">
                <a:solidFill>
                  <a:schemeClr val="dk1"/>
                </a:solidFill>
                <a:latin typeface="Cambria" panose="02040503050406030204" pitchFamily="18" charset="0"/>
                <a:ea typeface="Times New Roman"/>
                <a:cs typeface="Times New Roman"/>
                <a:sym typeface="Times New Roman"/>
              </a:rPr>
              <a:t>within the Wairarapa Moana community regarding the management of Lake Wairarapa</a:t>
            </a:r>
            <a:r>
              <a:rPr lang="en" sz="2000" dirty="0">
                <a:solidFill>
                  <a:schemeClr val="dk1"/>
                </a:solidFill>
                <a:latin typeface="Cambria" panose="02040503050406030204" pitchFamily="18" charset="0"/>
                <a:ea typeface="Times New Roman"/>
                <a:cs typeface="Times New Roman"/>
                <a:sym typeface="Times New Roman"/>
              </a:rPr>
              <a:t>.</a:t>
            </a:r>
          </a:p>
          <a:p>
            <a:pPr lvl="0" rtl="0">
              <a:lnSpc>
                <a:spcPct val="120000"/>
              </a:lnSpc>
              <a:spcBef>
                <a:spcPts val="0"/>
              </a:spcBef>
              <a:spcAft>
                <a:spcPts val="0"/>
              </a:spcAft>
              <a:buNone/>
            </a:pPr>
            <a:endParaRPr sz="1800" dirty="0" smtClean="0">
              <a:solidFill>
                <a:schemeClr val="dk1"/>
              </a:solidFill>
              <a:latin typeface="Cambria" panose="02040503050406030204" pitchFamily="18" charset="0"/>
              <a:ea typeface="Times New Roman"/>
              <a:cs typeface="Times New Roman"/>
              <a:sym typeface="Times New Roman"/>
            </a:endParaRPr>
          </a:p>
        </p:txBody>
      </p:sp>
      <p:sp>
        <p:nvSpPr>
          <p:cNvPr id="15" name="Rectangle 14"/>
          <p:cNvSpPr/>
          <p:nvPr/>
        </p:nvSpPr>
        <p:spPr>
          <a:xfrm>
            <a:off x="0" y="4791075"/>
            <a:ext cx="9144000" cy="352425"/>
          </a:xfrm>
          <a:prstGeom prst="rect">
            <a:avLst/>
          </a:prstGeom>
          <a:solidFill>
            <a:schemeClr val="bg1">
              <a:lumMod val="75000"/>
            </a:schemeClr>
          </a:solidFill>
          <a:ln>
            <a:solidFill>
              <a:schemeClr val="tx1"/>
            </a:solidFill>
          </a:ln>
          <a:effectLst>
            <a:innerShdw blurRad="63500" dist="50800" dir="27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
          <p:cNvSpPr>
            <a:spLocks noGrp="1"/>
          </p:cNvSpPr>
          <p:nvPr>
            <p:ph type="sldNum" idx="12"/>
          </p:nvPr>
        </p:nvSpPr>
        <p:spPr>
          <a:xfrm>
            <a:off x="8341267" y="4757232"/>
            <a:ext cx="683339" cy="365125"/>
          </a:xfrm>
        </p:spPr>
        <p:txBody>
          <a:bodyPr/>
          <a:lstStyle/>
          <a:p>
            <a:r>
              <a:rPr lang="en-US" sz="1000" dirty="0" smtClean="0">
                <a:solidFill>
                  <a:schemeClr val="tx1"/>
                </a:solidFill>
                <a:latin typeface="Cambria" panose="02040503050406030204" pitchFamily="18" charset="0"/>
              </a:rPr>
              <a:t>7</a:t>
            </a:r>
            <a:endParaRPr lang="en-US" sz="1000" dirty="0">
              <a:solidFill>
                <a:schemeClr val="tx1"/>
              </a:solidFill>
              <a:latin typeface="Cambria" panose="02040503050406030204" pitchFamily="18"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73" y="4590098"/>
            <a:ext cx="976254" cy="754378"/>
          </a:xfrm>
          <a:prstGeom prst="rect">
            <a:avLst/>
          </a:prstGeom>
        </p:spPr>
      </p:pic>
    </p:spTree>
    <p:extLst>
      <p:ext uri="{BB962C8B-B14F-4D97-AF65-F5344CB8AC3E}">
        <p14:creationId xmlns:p14="http://schemas.microsoft.com/office/powerpoint/2010/main" val="40724271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Fac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13599</TotalTime>
  <Words>1832</Words>
  <Application>Microsoft Office PowerPoint</Application>
  <PresentationFormat>On-screen Show (16:9)</PresentationFormat>
  <Paragraphs>332</Paragraphs>
  <Slides>44</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Arial</vt:lpstr>
      <vt:lpstr>Book Antiqua</vt:lpstr>
      <vt:lpstr>Calibri</vt:lpstr>
      <vt:lpstr>Calibri Light</vt:lpstr>
      <vt:lpstr>Cambria</vt:lpstr>
      <vt:lpstr>Helvetica Neue Light</vt:lpstr>
      <vt:lpstr>Times New Roman</vt:lpstr>
      <vt:lpstr>Trebuchet MS</vt:lpstr>
      <vt:lpstr>Wingdings 3</vt:lpstr>
      <vt:lpstr>Facet</vt:lpstr>
      <vt:lpstr>1_Office Theme</vt:lpstr>
      <vt:lpstr>Stakeholder Study in Wairarapa Moana</vt:lpstr>
      <vt:lpstr>PowerPoint Presentation</vt:lpstr>
      <vt:lpstr>Wairarapa Moana</vt:lpstr>
      <vt:lpstr>Pre Lower Wairarapa Valley Development Scheme</vt:lpstr>
      <vt:lpstr>Post Lower Wairarapa Valley Development Scheme</vt:lpstr>
      <vt:lpstr>History of Conflict</vt:lpstr>
      <vt:lpstr>Resource Consent</vt:lpstr>
      <vt:lpstr>Our Project</vt:lpstr>
      <vt:lpstr>Mission Statement</vt:lpstr>
      <vt:lpstr>PowerPoint Presentation</vt:lpstr>
      <vt:lpstr>Objectives</vt:lpstr>
      <vt:lpstr>Methods</vt:lpstr>
      <vt:lpstr>PowerPoint Presentation</vt:lpstr>
      <vt:lpstr>PowerPoint Presentation</vt:lpstr>
      <vt:lpstr>Our Results</vt:lpstr>
      <vt:lpstr>Landowners</vt:lpstr>
      <vt:lpstr>Recreational Water Users</vt:lpstr>
      <vt:lpstr>Rangitane o Wairarapa</vt:lpstr>
      <vt:lpstr>PowerPoint Presentation</vt:lpstr>
      <vt:lpstr>South Wairarapa District Council</vt:lpstr>
      <vt:lpstr>Flood Management</vt:lpstr>
      <vt:lpstr>Management Suggestions </vt:lpstr>
      <vt:lpstr>Perception of Water Quality</vt:lpstr>
      <vt:lpstr>Water Quality Factors</vt:lpstr>
      <vt:lpstr>PowerPoint Presentation</vt:lpstr>
      <vt:lpstr>Priorities When Determining Water Levels</vt:lpstr>
      <vt:lpstr>Current Cutoff Conflict</vt:lpstr>
      <vt:lpstr>Areas for Improvement</vt:lpstr>
      <vt:lpstr>PowerPoint Presentation</vt:lpstr>
      <vt:lpstr>PowerPoint Presentation</vt:lpstr>
      <vt:lpstr>PowerPoint Presentation</vt:lpstr>
      <vt:lpstr>PowerPoint Presentation</vt:lpstr>
      <vt:lpstr>PowerPoint Presentation</vt:lpstr>
      <vt:lpstr>PowerPoint Presentation</vt:lpstr>
      <vt:lpstr>Rangitane o Wairarapa</vt:lpstr>
      <vt:lpstr>South Wairarapa District Council</vt:lpstr>
      <vt:lpstr>Landowners</vt:lpstr>
      <vt:lpstr>Landowners</vt:lpstr>
      <vt:lpstr>Department of Conservation</vt:lpstr>
      <vt:lpstr>Recreational Water Users</vt:lpstr>
      <vt:lpstr>Coding Categories</vt:lpstr>
      <vt:lpstr>Coding Examples</vt:lpstr>
      <vt:lpstr>Sorting Data</vt:lpstr>
      <vt:lpstr>Preliminary Quantitative Analysis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Stakeholder Study in Wairarapa Moana</dc:title>
  <dc:creator>Austin Scott</dc:creator>
  <cp:lastModifiedBy>Austin Scott</cp:lastModifiedBy>
  <cp:revision>189</cp:revision>
  <dcterms:modified xsi:type="dcterms:W3CDTF">2016-03-01T20:55:41Z</dcterms:modified>
</cp:coreProperties>
</file>