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Calibri" panose="020F0502020204030204" pitchFamily="34" charset="0"/>
      <p:regular r:id="rId22"/>
      <p:bold r:id="rId23"/>
      <p:italic r:id="rId24"/>
      <p:boldItalic r:id="rId25"/>
    </p:embeddedFont>
    <p:embeddedFont>
      <p:font typeface="Catamaran" panose="020B0604020202020204" charset="0"/>
      <p:regular r:id="rId26"/>
      <p:bold r:id="rId27"/>
    </p:embeddedFont>
    <p:embeddedFont>
      <p:font typeface="Catamaran Light" panose="020B0604020202020204" charset="0"/>
      <p:regular r:id="rId28"/>
      <p:bold r:id="rId29"/>
    </p:embeddedFont>
    <p:embeddedFont>
      <p:font typeface="Livvic" pitchFamily="2" charset="0"/>
      <p:regular r:id="rId30"/>
      <p:bold r:id="rId31"/>
      <p:italic r:id="rId32"/>
      <p:boldItalic r:id="rId33"/>
    </p:embeddedFont>
    <p:embeddedFont>
      <p:font typeface="Roboto" panose="02000000000000000000" pitchFamily="2" charset="0"/>
      <p:regular r:id="rId34"/>
      <p:bold r:id="rId35"/>
      <p:italic r:id="rId36"/>
      <p:boldItalic r:id="rId37"/>
    </p:embeddedFont>
    <p:embeddedFont>
      <p:font typeface="Verdana" panose="020B0604030504040204"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3B9B4E-C4DD-E38A-6E04-98F5DE5CD524}" v="6" dt="2023-03-02T01:39:47.4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33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annett-cdn.com/-mm-/50878fe39e5edbc73a21ad9293997cda7ae894bc/c=0-470-7078-4469/local/-/media/2016/01/28/USATODAY/USATODAY/635895779112473589-Cuenca-4.jpg?width=3200&amp;height=1808&amp;fit=crop&amp;format=pjpg&amp;auto=webp"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liveandinvestoverseas.com/wp-content/uploads/2020/02/cuenca-ecuador.jp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2v9ipibika81v.cloudfront.net/uploads/sites/38/ecu_cuenca_shutterstock_1163090866-1200x800-c-center-1140x684.jp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google.com/url?sa=i&amp;url=https%3A%2F%2Fwww.mommytravels.net%2F20-things-to-do-in-cuenca-ecuador%2F&amp;psig=AOvVaw2xu3RSSWcfwuiEtc3qQEiP&amp;ust=1677611785326000&amp;source=images&amp;cd=vfe&amp;ved=0CA8QjRxqFwoTCKC9s4a1tv0CFQAAAAAdAAAAABAR"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google.com/url?sa=i&amp;url=https%3A%2F%2Fwww.kuodatravel.com%2Fcuenca-ecuador-the-history-athens-of-the-andes%2F&amp;psig=AOvVaw05hSQ1mHeDMMqccu6ZBvyZ&amp;ust=1677613476806000&amp;source=images&amp;cd=vfe&amp;ved=0CA8QjRxqFwoTCMjikK27tv0CFQAAAAAdAAAAABAO"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techcrunch.com/2017/02/01/accessmap-finds-routes-that-avoid-common-pitfalls-for-those-with-limited-mobility/"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Ilana</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11822f4c31_2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11822f4c31_2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https://www.gannett-cdn.com/-mm-/50878fe39e5edbc73a21ad9293997cda7ae894bc/c=0-470-7078-4469/local/-/media/2016/01/28/USATODAY/USATODAY/635895779112473589-Cuenca-4.jpg?width=3200&amp;height=1808&amp;fit=crop&amp;format=pjpg&amp;auto=webp</a:t>
            </a:r>
            <a:endParaRPr/>
          </a:p>
          <a:p>
            <a:pPr marL="0" lvl="0" indent="0" algn="l" rtl="0">
              <a:spcBef>
                <a:spcPts val="0"/>
              </a:spcBef>
              <a:spcAft>
                <a:spcPts val="0"/>
              </a:spcAft>
              <a:buNone/>
            </a:pPr>
            <a:r>
              <a:rPr lang="en"/>
              <a:t>cam</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11822f4c31_2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211822f4c31_2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https://www.liveandinvestoverseas.com/wp-content/uploads/2020/02/cuenca-ecuador.jpg</a:t>
            </a:r>
            <a:endParaRPr/>
          </a:p>
          <a:p>
            <a:pPr marL="0" lvl="0" indent="0" algn="l" rtl="0">
              <a:spcBef>
                <a:spcPts val="0"/>
              </a:spcBef>
              <a:spcAft>
                <a:spcPts val="0"/>
              </a:spcAft>
              <a:buNone/>
            </a:pPr>
            <a:r>
              <a:rPr lang="en"/>
              <a:t>-</a:t>
            </a:r>
            <a:r>
              <a:rPr lang="en">
                <a:solidFill>
                  <a:schemeClr val="dk1"/>
                </a:solidFill>
              </a:rPr>
              <a:t>is a method of close examination of some phenomena to obtain reliable unbiased data from the observe</a:t>
            </a:r>
            <a:endParaRPr/>
          </a:p>
          <a:p>
            <a:pPr marL="0" lvl="0" indent="0" algn="l" rtl="0">
              <a:spcBef>
                <a:spcPts val="0"/>
              </a:spcBef>
              <a:spcAft>
                <a:spcPts val="0"/>
              </a:spcAft>
              <a:buNone/>
            </a:pPr>
            <a:r>
              <a:rPr lang="en"/>
              <a:t>-unobtrusive observations of hotspots (“fly on the wall” technique)</a:t>
            </a:r>
            <a:endParaRPr/>
          </a:p>
          <a:p>
            <a:pPr marL="0" lvl="0" indent="0" algn="l" rtl="0">
              <a:spcBef>
                <a:spcPts val="0"/>
              </a:spcBef>
              <a:spcAft>
                <a:spcPts val="0"/>
              </a:spcAft>
              <a:buNone/>
            </a:pPr>
            <a:r>
              <a:rPr lang="en"/>
              <a:t>-</a:t>
            </a:r>
            <a:r>
              <a:rPr lang="en">
                <a:solidFill>
                  <a:schemeClr val="dk1"/>
                </a:solidFill>
              </a:rPr>
              <a:t>observing human-street interactions during rush hour </a:t>
            </a:r>
            <a:endParaRPr/>
          </a:p>
          <a:p>
            <a:pPr marL="0" lvl="0" indent="0" algn="l" rtl="0">
              <a:spcBef>
                <a:spcPts val="0"/>
              </a:spcBef>
              <a:spcAft>
                <a:spcPts val="0"/>
              </a:spcAft>
              <a:buNone/>
            </a:pPr>
            <a:r>
              <a:rPr lang="en"/>
              <a:t>- stratified random sampling to select 2 hotspots from each category, a total of 14 observations </a:t>
            </a:r>
            <a:endParaRPr>
              <a:solidFill>
                <a:schemeClr val="dk1"/>
              </a:solidFill>
            </a:endParaRPr>
          </a:p>
          <a:p>
            <a:pPr marL="0" lvl="0" indent="0" algn="l" rtl="0">
              <a:spcBef>
                <a:spcPts val="0"/>
              </a:spcBef>
              <a:spcAft>
                <a:spcPts val="0"/>
              </a:spcAft>
              <a:buNone/>
            </a:pPr>
            <a:r>
              <a:rPr lang="en">
                <a:solidFill>
                  <a:schemeClr val="dk1"/>
                </a:solidFill>
              </a:rPr>
              <a:t>-data will be recorded on a the same worksheet at all the hotspots to keep our data consistent and unbiased as possible</a:t>
            </a:r>
            <a:endParaRPr>
              <a:solidFill>
                <a:schemeClr val="dk1"/>
              </a:solidFill>
            </a:endParaRPr>
          </a:p>
          <a:p>
            <a:pPr marL="0" lvl="0" indent="0" algn="l" rtl="0">
              <a:spcBef>
                <a:spcPts val="0"/>
              </a:spcBef>
              <a:spcAft>
                <a:spcPts val="0"/>
              </a:spcAft>
              <a:buNone/>
            </a:pPr>
            <a:r>
              <a:rPr lang="en">
                <a:solidFill>
                  <a:schemeClr val="dk1"/>
                </a:solidFill>
              </a:rPr>
              <a:t>-population will be categorized by mobility impairment while notes will be taken on their responses to the surrounding environment </a:t>
            </a:r>
            <a:endParaRPr>
              <a:solidFill>
                <a:schemeClr val="dk1"/>
              </a:solidFill>
            </a:endParaRPr>
          </a:p>
          <a:p>
            <a:pPr marL="0" lvl="0" indent="0" algn="l" rtl="0">
              <a:spcBef>
                <a:spcPts val="0"/>
              </a:spcBef>
              <a:spcAft>
                <a:spcPts val="0"/>
              </a:spcAft>
              <a:buNone/>
            </a:pPr>
            <a:r>
              <a:rPr lang="en">
                <a:solidFill>
                  <a:schemeClr val="dk1"/>
                </a:solidFill>
              </a:rPr>
              <a:t>-notes will also be taken on some of the surroundings (drivers, traffic/pedestrian signs, and surrounding buildings)</a:t>
            </a:r>
            <a:endParaRPr>
              <a:solidFill>
                <a:schemeClr val="dk1"/>
              </a:solidFill>
            </a:endParaRPr>
          </a:p>
          <a:p>
            <a:pPr marL="0" lvl="0" indent="0" algn="l" rtl="0">
              <a:spcBef>
                <a:spcPts val="0"/>
              </a:spcBef>
              <a:spcAft>
                <a:spcPts val="0"/>
              </a:spcAft>
              <a:buNone/>
            </a:pPr>
            <a:r>
              <a:rPr lang="en">
                <a:solidFill>
                  <a:schemeClr val="dk1"/>
                </a:solidFill>
              </a:rPr>
              <a:t>-once observations are done, all the wkshts will be compared to analyze the frequency of behaviors observed and characteristics of each hotspot (finding the correlation)</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11822f4c31_2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11822f4c31_2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(Gachau)</a:t>
            </a:r>
            <a:endParaRPr/>
          </a:p>
          <a:p>
            <a:pPr marL="0" lvl="0" indent="0" algn="l" rtl="0">
              <a:spcBef>
                <a:spcPts val="0"/>
              </a:spcBef>
              <a:spcAft>
                <a:spcPts val="0"/>
              </a:spcAft>
              <a:buNone/>
            </a:pPr>
            <a:r>
              <a:rPr lang="en" u="sng">
                <a:solidFill>
                  <a:schemeClr val="hlink"/>
                </a:solidFill>
                <a:hlinkClick r:id="rId3"/>
              </a:rPr>
              <a:t>https://d2v9ipibika81v.cloudfront.net/uploads/sites/38/ecu_cuenca_shutterstock_1163090866-1200x800-c-center-1140x684.jpg</a:t>
            </a:r>
            <a:endParaRPr/>
          </a:p>
          <a:p>
            <a:pPr marL="0" lvl="0" indent="0" algn="l" rtl="0">
              <a:spcBef>
                <a:spcPts val="0"/>
              </a:spcBef>
              <a:spcAft>
                <a:spcPts val="0"/>
              </a:spcAft>
              <a:buNone/>
            </a:pPr>
            <a:r>
              <a:rPr lang="en"/>
              <a:t>-semi structured interviews with 2 groups (6 from each groups, total of 12) will do less if we reach data saturation</a:t>
            </a:r>
            <a:endParaRPr/>
          </a:p>
          <a:p>
            <a:pPr marL="0" lvl="0" indent="0" algn="l" rtl="0">
              <a:spcBef>
                <a:spcPts val="0"/>
              </a:spcBef>
              <a:spcAft>
                <a:spcPts val="0"/>
              </a:spcAft>
              <a:buNone/>
            </a:pPr>
            <a:r>
              <a:rPr lang="en">
                <a:solidFill>
                  <a:schemeClr val="dk1"/>
                </a:solidFill>
              </a:rPr>
              <a:t>-will use expert and snowball sampling to obtain the participants for the first set of interviews </a:t>
            </a:r>
            <a:endParaRPr>
              <a:solidFill>
                <a:schemeClr val="dk1"/>
              </a:solidFill>
            </a:endParaRPr>
          </a:p>
          <a:p>
            <a:pPr marL="0" lvl="0" indent="0" algn="l" rtl="0">
              <a:spcBef>
                <a:spcPts val="0"/>
              </a:spcBef>
              <a:spcAft>
                <a:spcPts val="0"/>
              </a:spcAft>
              <a:buNone/>
            </a:pPr>
            <a:r>
              <a:rPr lang="en">
                <a:solidFill>
                  <a:schemeClr val="dk1"/>
                </a:solidFill>
              </a:rPr>
              <a:t>-for the second set of interviews, will use a combo of convenience and snowball sampling to obtain community member participants </a:t>
            </a:r>
            <a:endParaRPr>
              <a:solidFill>
                <a:schemeClr val="dk1"/>
              </a:solidFill>
            </a:endParaRPr>
          </a:p>
          <a:p>
            <a:pPr marL="0" lvl="0" indent="0" algn="l" rtl="0">
              <a:spcBef>
                <a:spcPts val="0"/>
              </a:spcBef>
              <a:spcAft>
                <a:spcPts val="0"/>
              </a:spcAft>
              <a:buNone/>
            </a:pPr>
            <a:r>
              <a:rPr lang="en"/>
              <a:t>-ask experts about their experiences of working in the field, past accessibility initiatives, and if they think access mapping is feasible for Cuenca</a:t>
            </a:r>
            <a:endParaRPr/>
          </a:p>
          <a:p>
            <a:pPr marL="0" lvl="0" indent="0" algn="l" rtl="0">
              <a:spcBef>
                <a:spcPts val="0"/>
              </a:spcBef>
              <a:spcAft>
                <a:spcPts val="0"/>
              </a:spcAft>
              <a:buNone/>
            </a:pPr>
            <a:r>
              <a:rPr lang="en"/>
              <a:t>-ask community members about experiences they’ve had with inaccessible infrastructure and whether or not they would use an access mapping app on their phone </a:t>
            </a:r>
            <a:endParaRPr/>
          </a:p>
          <a:p>
            <a:pPr marL="0" lvl="0" indent="0" algn="l" rtl="0">
              <a:spcBef>
                <a:spcPts val="0"/>
              </a:spcBef>
              <a:spcAft>
                <a:spcPts val="0"/>
              </a:spcAft>
              <a:buNone/>
            </a:pPr>
            <a:r>
              <a:rPr lang="en"/>
              <a:t>-Coding and content analysis from interview transcripts to find common themes in people’s responses in order to learn obstacles to implementing access mapping</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dda5b49828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1dda5b49828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Ilana - :)</a:t>
            </a:r>
            <a:endParaRPr/>
          </a:p>
          <a:p>
            <a:pPr marL="0" lvl="0" indent="0" algn="l" rtl="0">
              <a:spcBef>
                <a:spcPts val="0"/>
              </a:spcBef>
              <a:spcAft>
                <a:spcPts val="0"/>
              </a:spcAft>
              <a:buNone/>
            </a:pPr>
            <a:r>
              <a:rPr lang="en"/>
              <a:t>Rate for all of Ecuador: we expect Cuenca’s to be higher because it is such a densely populated city</a:t>
            </a:r>
            <a:endParaRPr/>
          </a:p>
          <a:p>
            <a:pPr marL="0" lvl="0" indent="0" algn="l" rtl="0">
              <a:spcBef>
                <a:spcPts val="0"/>
              </a:spcBef>
              <a:spcAft>
                <a:spcPts val="0"/>
              </a:spcAft>
              <a:buNone/>
            </a:pPr>
            <a:r>
              <a:rPr lang="en"/>
              <a:t>This is from 2020 and the percentage has been steadily increasing each year. In recent years, the percentage has increased by roughly 5 percent per year so by 2023, we could expect this number to be around 65%</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56fe61bc2f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56fe61bc2f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Connect objectives back to project goal - Gio</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11822f4c31_2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11822f4c31_2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https://www.google.com/url?sa=i&amp;url=https%3A%2F%2Fwww.mommytravels.net%2F20-things-to-do-in-cuenca-ecuador%2F&amp;psig=AOvVaw2xu3RSSWcfwuiEtc3qQEiP&amp;ust=1677611785326000&amp;source=images&amp;cd=vfe&amp;ved=0CA8QjRxqFwoTCKC9s4a1tv0CFQAAAAAdAAAAABAR</a:t>
            </a: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3e13d9a7e_0_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33e13d9a7e_0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https://www.google.com/url?sa=i&amp;url=https%3A%2F%2Fwww.kuodatravel.com%2Fcuenca-ecuador-the-history-athens-of-the-andes%2F&amp;psig=AOvVaw05hSQ1mHeDMMqccu6ZBvyZ&amp;ust=1677613476806000&amp;source=images&amp;cd=vfe&amp;ved=0CA8QjRxqFwoTCMjikK27tv0CFQAAAAAdAAAAABAO</a:t>
            </a: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119230a17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2119230a1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highlight>
                  <a:srgbClr val="FFFFFF"/>
                </a:highlight>
                <a:latin typeface="Calibri"/>
                <a:ea typeface="Calibri"/>
                <a:cs typeface="Calibri"/>
                <a:sym typeface="Calibri"/>
              </a:rPr>
              <a:t>You also MUST reference every photo or Figure in your presentation. The usual scheme is a bracketed number [1], [2] ... down in the bottom right of each photo and Figure. Then at the end your list of references includes where you got the photo from using the numbers.  Any photo or Figure NOT referenced is assumed to be your work.</a:t>
            </a:r>
            <a:endParaRPr sz="12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None/>
            </a:pPr>
            <a:endParaRPr sz="1200">
              <a:solidFill>
                <a:schemeClr val="dk1"/>
              </a:solidFill>
              <a:highlight>
                <a:srgbClr val="FFFFFF"/>
              </a:highlight>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126d39319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2126d39319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highlight>
                  <a:srgbClr val="FFFFFF"/>
                </a:highlight>
                <a:latin typeface="Calibri"/>
                <a:ea typeface="Calibri"/>
                <a:cs typeface="Calibri"/>
                <a:sym typeface="Calibri"/>
              </a:rPr>
              <a:t>You also MUST reference every photo or Figure in your presentation. The usual scheme is a bracketed number [1], [2] ... down in the bottom right of each photo and Figure. Then at the end your list of references includes where you got the photo from using the numbers.  Any photo or Figure NOT referenced is assumed to be your work.</a:t>
            </a:r>
            <a:endParaRPr sz="12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None/>
            </a:pPr>
            <a:endParaRPr sz="1200">
              <a:solidFill>
                <a:schemeClr val="dk1"/>
              </a:solidFill>
              <a:highlight>
                <a:srgbClr val="FFFFFF"/>
              </a:highlight>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f489900d92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1f489900d92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f489900d92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f489900d92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(Sam)</a:t>
            </a:r>
            <a:endParaRPr/>
          </a:p>
          <a:p>
            <a:pPr marL="0" lvl="0" indent="0" algn="l" rtl="0">
              <a:spcBef>
                <a:spcPts val="0"/>
              </a:spcBef>
              <a:spcAft>
                <a:spcPts val="0"/>
              </a:spcAft>
              <a:buNone/>
            </a:pPr>
            <a:r>
              <a:rPr lang="en"/>
              <a:t>UN → moral argument that ppl deserve to participate/feel welcome in their communities; CRPD guarantees accessible infrastructure</a:t>
            </a:r>
            <a:endParaRPr/>
          </a:p>
          <a:p>
            <a:pPr marL="0" lvl="0" indent="0" algn="l" rtl="0">
              <a:spcBef>
                <a:spcPts val="0"/>
              </a:spcBef>
              <a:spcAft>
                <a:spcPts val="0"/>
              </a:spcAft>
              <a:buNone/>
            </a:pPr>
            <a:r>
              <a:rPr lang="en"/>
              <a:t>Ecuador signed the CRPD, so should uphold it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3e13d9a7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3e13d9a7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434343"/>
                </a:solidFill>
              </a:rPr>
              <a:t>(Sam)</a:t>
            </a:r>
            <a:endParaRPr sz="1200">
              <a:solidFill>
                <a:srgbClr val="434343"/>
              </a:solidFill>
            </a:endParaRPr>
          </a:p>
          <a:p>
            <a:pPr marL="0" lvl="0" indent="0" algn="l" rtl="0">
              <a:spcBef>
                <a:spcPts val="0"/>
              </a:spcBef>
              <a:spcAft>
                <a:spcPts val="0"/>
              </a:spcAft>
              <a:buNone/>
            </a:pPr>
            <a:r>
              <a:rPr lang="en" sz="1200">
                <a:solidFill>
                  <a:srgbClr val="434343"/>
                </a:solidFill>
              </a:rPr>
              <a:t>Azuay Province, which contains the city of Cuenca, has the highest number of residents with disabilities per capita</a:t>
            </a:r>
            <a:endParaRPr sz="1200">
              <a:solidFill>
                <a:srgbClr val="434343"/>
              </a:solidFill>
            </a:endParaRPr>
          </a:p>
          <a:p>
            <a:pPr marL="0" lvl="0" indent="0" algn="l" rtl="0">
              <a:spcBef>
                <a:spcPts val="0"/>
              </a:spcBef>
              <a:spcAft>
                <a:spcPts val="0"/>
              </a:spcAft>
              <a:buClr>
                <a:schemeClr val="dk1"/>
              </a:buClr>
              <a:buSzPts val="1100"/>
              <a:buFont typeface="Arial"/>
              <a:buNone/>
            </a:pPr>
            <a:r>
              <a:rPr lang="en" sz="1200">
                <a:solidFill>
                  <a:srgbClr val="434343"/>
                </a:solidFill>
              </a:rPr>
              <a:t>Also talk about # of older people**</a:t>
            </a:r>
            <a:endParaRPr sz="1200">
              <a:solidFill>
                <a:srgbClr val="434343"/>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f489900d92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f489900d92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(Sam)</a:t>
            </a:r>
            <a:endParaRPr/>
          </a:p>
          <a:p>
            <a:pPr marL="0" lvl="0" indent="0" algn="l" rtl="0">
              <a:spcBef>
                <a:spcPts val="0"/>
              </a:spcBef>
              <a:spcAft>
                <a:spcPts val="0"/>
              </a:spcAft>
              <a:buNone/>
            </a:pPr>
            <a:r>
              <a:rPr lang="en"/>
              <a:t>Examples of inaccessible infrastructure Idue to traditional architecture/rapid development) = narrow/uneven sidewalks, large potholes or blockages, lack of accommodations for blind/deaf → say these areas are “hotspots”</a:t>
            </a:r>
            <a:endParaRPr/>
          </a:p>
          <a:p>
            <a:pPr marL="0" lvl="0" indent="0" algn="l" rtl="0">
              <a:spcBef>
                <a:spcPts val="0"/>
              </a:spcBef>
              <a:spcAft>
                <a:spcPts val="0"/>
              </a:spcAft>
              <a:buNone/>
            </a:pPr>
            <a:r>
              <a:rPr lang="en"/>
              <a:t>U of Cuenca study → had people pushing strollers and in wheelchairs test various street segments. In most cases, people were unable to overcome obstacles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dda5b4982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1dda5b4982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Introduce Sponsor - Ilana</a:t>
            </a:r>
            <a:endParaRPr/>
          </a:p>
          <a:p>
            <a:pPr marL="0" lvl="0" indent="0" algn="l" rtl="0">
              <a:spcBef>
                <a:spcPts val="0"/>
              </a:spcBef>
              <a:spcAft>
                <a:spcPts val="0"/>
              </a:spcAft>
              <a:buNone/>
            </a:pPr>
            <a:r>
              <a:rPr lang="en"/>
              <a:t>Small government agency with less than 250 Employees</a:t>
            </a:r>
            <a:endParaRPr/>
          </a:p>
          <a:p>
            <a:pPr marL="0" lvl="0" indent="0" algn="l" rtl="0">
              <a:spcBef>
                <a:spcPts val="0"/>
              </a:spcBef>
              <a:spcAft>
                <a:spcPts val="0"/>
              </a:spcAft>
              <a:buNone/>
            </a:pPr>
            <a:r>
              <a:rPr lang="en"/>
              <a:t>Similar to a DMV</a:t>
            </a:r>
            <a:endParaRPr/>
          </a:p>
          <a:p>
            <a:pPr marL="0" lvl="0" indent="0" algn="l" rtl="0">
              <a:spcBef>
                <a:spcPts val="0"/>
              </a:spcBef>
              <a:spcAft>
                <a:spcPts val="0"/>
              </a:spcAft>
              <a:buNone/>
            </a:pPr>
            <a:r>
              <a:rPr lang="en"/>
              <a:t>Accountability reports from every year</a:t>
            </a:r>
            <a:endParaRPr/>
          </a:p>
          <a:p>
            <a:pPr marL="0" lvl="0" indent="0" algn="ctr" rtl="0">
              <a:lnSpc>
                <a:spcPct val="115000"/>
              </a:lnSpc>
              <a:spcBef>
                <a:spcPts val="0"/>
              </a:spcBef>
              <a:spcAft>
                <a:spcPts val="0"/>
              </a:spcAft>
              <a:buClr>
                <a:schemeClr val="dk1"/>
              </a:buClr>
              <a:buSzPts val="1100"/>
              <a:buFont typeface="Arial"/>
              <a:buNone/>
            </a:pPr>
            <a:r>
              <a:rPr lang="en" sz="1700">
                <a:solidFill>
                  <a:schemeClr val="dk1"/>
                </a:solidFill>
                <a:latin typeface="Verdana"/>
                <a:ea typeface="Verdana"/>
                <a:cs typeface="Verdana"/>
                <a:sym typeface="Verdana"/>
              </a:rPr>
              <a:t>Cuenca Public Corporation of Mobility, Traffic, and Transportation</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5465e7bc0b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cam</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11499e339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11499e339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Gio-Talk about how it works as well using crowdsourcing from project sidewalk to pinpoint areas or streets that lack sufficient infrastructure </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Explain each picture, the Seattle access map made from university of washington, green represents flat slopes red represents slopes of 10 percent or more, inaccessible for wheelchair users </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Wheelmap, app that shows accessible and inaccessible areas, has been implemented in Cuenca but very little compared to europe where it originated  </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Mention crowd4access in ireland, similar to project sidewalk </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u="sng">
                <a:solidFill>
                  <a:schemeClr val="hlink"/>
                </a:solidFill>
                <a:hlinkClick r:id="rId3"/>
              </a:rPr>
              <a:t>AccessMap finds routes that avoid common pitfalls for those with limited mobility | TechCrunch</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dda5b4982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1dda5b4982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Talk about how it’s based off of crowdsourcing</a:t>
            </a:r>
            <a:endParaRPr/>
          </a:p>
          <a:p>
            <a:pPr marL="0" lvl="0" indent="0" algn="l" rtl="0">
              <a:spcBef>
                <a:spcPts val="0"/>
              </a:spcBef>
              <a:spcAft>
                <a:spcPts val="0"/>
              </a:spcAft>
              <a:buClr>
                <a:schemeClr val="dk1"/>
              </a:buClr>
              <a:buSzPts val="1100"/>
              <a:buFont typeface="Arial"/>
              <a:buNone/>
            </a:pPr>
            <a:r>
              <a:rPr lang="en" sz="1050">
                <a:solidFill>
                  <a:srgbClr val="3C4043"/>
                </a:solidFill>
                <a:highlight>
                  <a:schemeClr val="lt1"/>
                </a:highlight>
                <a:latin typeface="Roboto"/>
                <a:ea typeface="Roboto"/>
                <a:cs typeface="Roboto"/>
                <a:sym typeface="Roboto"/>
              </a:rPr>
              <a:t>Last thing to say: based on our research, other solutions are major, expensive infrastructure changes. Access mapping seems like the most feasible solution, the objectives will tell us for with more clarity if this solution is realistic</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ilana</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039575" y="1701225"/>
            <a:ext cx="4592400" cy="17823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1" name="Google Shape;11;p2"/>
          <p:cNvSpPr txBox="1">
            <a:spLocks noGrp="1"/>
          </p:cNvSpPr>
          <p:nvPr>
            <p:ph type="subTitle" idx="1"/>
          </p:nvPr>
        </p:nvSpPr>
        <p:spPr>
          <a:xfrm>
            <a:off x="1039575" y="3206400"/>
            <a:ext cx="2402100" cy="717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title">
  <p:cSld name="CUSTOM_35">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3200250" y="1742750"/>
            <a:ext cx="2743200" cy="5727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3600"/>
            </a:lvl1pPr>
            <a:lvl2pPr lvl="1" algn="ctr">
              <a:spcBef>
                <a:spcPts val="0"/>
              </a:spcBef>
              <a:spcAft>
                <a:spcPts val="0"/>
              </a:spcAft>
              <a:buNone/>
              <a:defRPr sz="3600">
                <a:latin typeface="Catamaran Light"/>
                <a:ea typeface="Catamaran Light"/>
                <a:cs typeface="Catamaran Light"/>
                <a:sym typeface="Catamaran Light"/>
              </a:defRPr>
            </a:lvl2pPr>
            <a:lvl3pPr lvl="2" algn="ctr">
              <a:spcBef>
                <a:spcPts val="0"/>
              </a:spcBef>
              <a:spcAft>
                <a:spcPts val="0"/>
              </a:spcAft>
              <a:buNone/>
              <a:defRPr sz="3600">
                <a:latin typeface="Catamaran Light"/>
                <a:ea typeface="Catamaran Light"/>
                <a:cs typeface="Catamaran Light"/>
                <a:sym typeface="Catamaran Light"/>
              </a:defRPr>
            </a:lvl3pPr>
            <a:lvl4pPr lvl="3" algn="ctr">
              <a:spcBef>
                <a:spcPts val="0"/>
              </a:spcBef>
              <a:spcAft>
                <a:spcPts val="0"/>
              </a:spcAft>
              <a:buNone/>
              <a:defRPr sz="3600">
                <a:latin typeface="Catamaran Light"/>
                <a:ea typeface="Catamaran Light"/>
                <a:cs typeface="Catamaran Light"/>
                <a:sym typeface="Catamaran Light"/>
              </a:defRPr>
            </a:lvl4pPr>
            <a:lvl5pPr lvl="4" algn="ctr">
              <a:spcBef>
                <a:spcPts val="0"/>
              </a:spcBef>
              <a:spcAft>
                <a:spcPts val="0"/>
              </a:spcAft>
              <a:buNone/>
              <a:defRPr sz="3600">
                <a:latin typeface="Catamaran Light"/>
                <a:ea typeface="Catamaran Light"/>
                <a:cs typeface="Catamaran Light"/>
                <a:sym typeface="Catamaran Light"/>
              </a:defRPr>
            </a:lvl5pPr>
            <a:lvl6pPr lvl="5" algn="ctr">
              <a:spcBef>
                <a:spcPts val="0"/>
              </a:spcBef>
              <a:spcAft>
                <a:spcPts val="0"/>
              </a:spcAft>
              <a:buNone/>
              <a:defRPr sz="3600">
                <a:latin typeface="Catamaran Light"/>
                <a:ea typeface="Catamaran Light"/>
                <a:cs typeface="Catamaran Light"/>
                <a:sym typeface="Catamaran Light"/>
              </a:defRPr>
            </a:lvl6pPr>
            <a:lvl7pPr lvl="6" algn="ctr">
              <a:spcBef>
                <a:spcPts val="0"/>
              </a:spcBef>
              <a:spcAft>
                <a:spcPts val="0"/>
              </a:spcAft>
              <a:buNone/>
              <a:defRPr sz="3600">
                <a:latin typeface="Catamaran Light"/>
                <a:ea typeface="Catamaran Light"/>
                <a:cs typeface="Catamaran Light"/>
                <a:sym typeface="Catamaran Light"/>
              </a:defRPr>
            </a:lvl7pPr>
            <a:lvl8pPr lvl="7" algn="ctr">
              <a:spcBef>
                <a:spcPts val="0"/>
              </a:spcBef>
              <a:spcAft>
                <a:spcPts val="0"/>
              </a:spcAft>
              <a:buNone/>
              <a:defRPr sz="3600">
                <a:latin typeface="Catamaran Light"/>
                <a:ea typeface="Catamaran Light"/>
                <a:cs typeface="Catamaran Light"/>
                <a:sym typeface="Catamaran Light"/>
              </a:defRPr>
            </a:lvl8pPr>
            <a:lvl9pPr lvl="8" algn="ctr">
              <a:spcBef>
                <a:spcPts val="0"/>
              </a:spcBef>
              <a:spcAft>
                <a:spcPts val="0"/>
              </a:spcAft>
              <a:buNone/>
              <a:defRPr sz="3600">
                <a:latin typeface="Catamaran Light"/>
                <a:ea typeface="Catamaran Light"/>
                <a:cs typeface="Catamaran Light"/>
                <a:sym typeface="Catamaran Light"/>
              </a:defRPr>
            </a:lvl9pPr>
          </a:lstStyle>
          <a:p>
            <a:endParaRPr/>
          </a:p>
        </p:txBody>
      </p:sp>
      <p:sp>
        <p:nvSpPr>
          <p:cNvPr id="73" name="Google Shape;73;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p:cSld name="CUSTOM_38">
    <p:spTree>
      <p:nvGrpSpPr>
        <p:cNvPr id="1" name="Shape 74"/>
        <p:cNvGrpSpPr/>
        <p:nvPr/>
      </p:nvGrpSpPr>
      <p:grpSpPr>
        <a:xfrm>
          <a:off x="0" y="0"/>
          <a:ext cx="0" cy="0"/>
          <a:chOff x="0" y="0"/>
          <a:chExt cx="0" cy="0"/>
        </a:xfrm>
      </p:grpSpPr>
      <p:sp>
        <p:nvSpPr>
          <p:cNvPr id="75" name="Google Shape;75;p12"/>
          <p:cNvSpPr txBox="1">
            <a:spLocks noGrp="1"/>
          </p:cNvSpPr>
          <p:nvPr>
            <p:ph type="ctrTitle"/>
          </p:nvPr>
        </p:nvSpPr>
        <p:spPr>
          <a:xfrm>
            <a:off x="769725" y="1310050"/>
            <a:ext cx="34302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6" name="Google Shape;76;p12"/>
          <p:cNvSpPr txBox="1">
            <a:spLocks noGrp="1"/>
          </p:cNvSpPr>
          <p:nvPr>
            <p:ph type="title" idx="2" hasCustomPrompt="1"/>
          </p:nvPr>
        </p:nvSpPr>
        <p:spPr>
          <a:xfrm rot="5400000">
            <a:off x="7142178" y="3570226"/>
            <a:ext cx="17388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lvl1pPr>
            <a:lvl2pPr lvl="1"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9pPr>
          </a:lstStyle>
          <a:p>
            <a:r>
              <a:t>xx%</a:t>
            </a:r>
          </a:p>
        </p:txBody>
      </p:sp>
      <p:sp>
        <p:nvSpPr>
          <p:cNvPr id="77" name="Google Shape;77;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ix columns">
  <p:cSld name="CUSTOM_30">
    <p:spTree>
      <p:nvGrpSpPr>
        <p:cNvPr id="1" name="Shape 78"/>
        <p:cNvGrpSpPr/>
        <p:nvPr/>
      </p:nvGrpSpPr>
      <p:grpSpPr>
        <a:xfrm>
          <a:off x="0" y="0"/>
          <a:ext cx="0" cy="0"/>
          <a:chOff x="0" y="0"/>
          <a:chExt cx="0" cy="0"/>
        </a:xfrm>
      </p:grpSpPr>
      <p:sp>
        <p:nvSpPr>
          <p:cNvPr id="79" name="Google Shape;79;p13"/>
          <p:cNvSpPr txBox="1">
            <a:spLocks noGrp="1"/>
          </p:cNvSpPr>
          <p:nvPr>
            <p:ph type="ctrTitle"/>
          </p:nvPr>
        </p:nvSpPr>
        <p:spPr>
          <a:xfrm>
            <a:off x="656422" y="1394416"/>
            <a:ext cx="188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0" name="Google Shape;80;p13"/>
          <p:cNvSpPr txBox="1">
            <a:spLocks noGrp="1"/>
          </p:cNvSpPr>
          <p:nvPr>
            <p:ph type="subTitle" idx="1"/>
          </p:nvPr>
        </p:nvSpPr>
        <p:spPr>
          <a:xfrm>
            <a:off x="656425" y="1886725"/>
            <a:ext cx="15639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1" name="Google Shape;81;p13"/>
          <p:cNvSpPr txBox="1">
            <a:spLocks noGrp="1"/>
          </p:cNvSpPr>
          <p:nvPr>
            <p:ph type="ctrTitle" idx="2"/>
          </p:nvPr>
        </p:nvSpPr>
        <p:spPr>
          <a:xfrm>
            <a:off x="2650710" y="1394416"/>
            <a:ext cx="1881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82" name="Google Shape;82;p13"/>
          <p:cNvSpPr txBox="1">
            <a:spLocks noGrp="1"/>
          </p:cNvSpPr>
          <p:nvPr>
            <p:ph type="subTitle" idx="3"/>
          </p:nvPr>
        </p:nvSpPr>
        <p:spPr>
          <a:xfrm>
            <a:off x="2610700" y="1886725"/>
            <a:ext cx="1961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3" name="Google Shape;83;p13"/>
          <p:cNvSpPr txBox="1">
            <a:spLocks noGrp="1"/>
          </p:cNvSpPr>
          <p:nvPr>
            <p:ph type="ctrTitle" idx="4"/>
          </p:nvPr>
        </p:nvSpPr>
        <p:spPr>
          <a:xfrm>
            <a:off x="4638106" y="1394416"/>
            <a:ext cx="18813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84" name="Google Shape;84;p13"/>
          <p:cNvSpPr txBox="1">
            <a:spLocks noGrp="1"/>
          </p:cNvSpPr>
          <p:nvPr>
            <p:ph type="subTitle" idx="5"/>
          </p:nvPr>
        </p:nvSpPr>
        <p:spPr>
          <a:xfrm>
            <a:off x="4878076" y="1886725"/>
            <a:ext cx="16482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85" name="Google Shape;85;p13"/>
          <p:cNvSpPr txBox="1">
            <a:spLocks noGrp="1"/>
          </p:cNvSpPr>
          <p:nvPr>
            <p:ph type="ctrTitle" idx="6"/>
          </p:nvPr>
        </p:nvSpPr>
        <p:spPr>
          <a:xfrm rot="5400000">
            <a:off x="6865575" y="1466125"/>
            <a:ext cx="25530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86" name="Google Shape;86;p13"/>
          <p:cNvSpPr txBox="1">
            <a:spLocks noGrp="1"/>
          </p:cNvSpPr>
          <p:nvPr>
            <p:ph type="ctrTitle" idx="7"/>
          </p:nvPr>
        </p:nvSpPr>
        <p:spPr>
          <a:xfrm>
            <a:off x="656422" y="3367816"/>
            <a:ext cx="188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7" name="Google Shape;87;p13"/>
          <p:cNvSpPr txBox="1">
            <a:spLocks noGrp="1"/>
          </p:cNvSpPr>
          <p:nvPr>
            <p:ph type="subTitle" idx="8"/>
          </p:nvPr>
        </p:nvSpPr>
        <p:spPr>
          <a:xfrm>
            <a:off x="656425" y="3860125"/>
            <a:ext cx="15639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8" name="Google Shape;88;p13"/>
          <p:cNvSpPr txBox="1">
            <a:spLocks noGrp="1"/>
          </p:cNvSpPr>
          <p:nvPr>
            <p:ph type="ctrTitle" idx="9"/>
          </p:nvPr>
        </p:nvSpPr>
        <p:spPr>
          <a:xfrm>
            <a:off x="2650710" y="3367816"/>
            <a:ext cx="1881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89" name="Google Shape;89;p13"/>
          <p:cNvSpPr txBox="1">
            <a:spLocks noGrp="1"/>
          </p:cNvSpPr>
          <p:nvPr>
            <p:ph type="subTitle" idx="13"/>
          </p:nvPr>
        </p:nvSpPr>
        <p:spPr>
          <a:xfrm>
            <a:off x="2610700" y="3860125"/>
            <a:ext cx="1961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90" name="Google Shape;90;p13"/>
          <p:cNvSpPr txBox="1">
            <a:spLocks noGrp="1"/>
          </p:cNvSpPr>
          <p:nvPr>
            <p:ph type="ctrTitle" idx="14"/>
          </p:nvPr>
        </p:nvSpPr>
        <p:spPr>
          <a:xfrm>
            <a:off x="4638106" y="3367816"/>
            <a:ext cx="18813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91" name="Google Shape;91;p13"/>
          <p:cNvSpPr txBox="1">
            <a:spLocks noGrp="1"/>
          </p:cNvSpPr>
          <p:nvPr>
            <p:ph type="subTitle" idx="15"/>
          </p:nvPr>
        </p:nvSpPr>
        <p:spPr>
          <a:xfrm>
            <a:off x="4878076" y="3860125"/>
            <a:ext cx="16482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92" name="Google Shape;92;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design">
  <p:cSld name="CUSTOM_31">
    <p:spTree>
      <p:nvGrpSpPr>
        <p:cNvPr id="1" name="Shape 93"/>
        <p:cNvGrpSpPr/>
        <p:nvPr/>
      </p:nvGrpSpPr>
      <p:grpSpPr>
        <a:xfrm>
          <a:off x="0" y="0"/>
          <a:ext cx="0" cy="0"/>
          <a:chOff x="0" y="0"/>
          <a:chExt cx="0" cy="0"/>
        </a:xfrm>
      </p:grpSpPr>
      <p:sp>
        <p:nvSpPr>
          <p:cNvPr id="94" name="Google Shape;94;p14"/>
          <p:cNvSpPr txBox="1">
            <a:spLocks noGrp="1"/>
          </p:cNvSpPr>
          <p:nvPr>
            <p:ph type="ctrTitle"/>
          </p:nvPr>
        </p:nvSpPr>
        <p:spPr>
          <a:xfrm rot="5400000">
            <a:off x="6603595" y="1930225"/>
            <a:ext cx="3481200" cy="4875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95" name="Google Shape;95;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lumns 1">
  <p:cSld name="CUSTOM_21">
    <p:spTree>
      <p:nvGrpSpPr>
        <p:cNvPr id="1" name="Shape 96"/>
        <p:cNvGrpSpPr/>
        <p:nvPr/>
      </p:nvGrpSpPr>
      <p:grpSpPr>
        <a:xfrm>
          <a:off x="0" y="0"/>
          <a:ext cx="0" cy="0"/>
          <a:chOff x="0" y="0"/>
          <a:chExt cx="0" cy="0"/>
        </a:xfrm>
      </p:grpSpPr>
      <p:sp>
        <p:nvSpPr>
          <p:cNvPr id="97" name="Google Shape;97;p15"/>
          <p:cNvSpPr txBox="1">
            <a:spLocks noGrp="1"/>
          </p:cNvSpPr>
          <p:nvPr>
            <p:ph type="subTitle" idx="1"/>
          </p:nvPr>
        </p:nvSpPr>
        <p:spPr>
          <a:xfrm>
            <a:off x="4633950" y="1847896"/>
            <a:ext cx="18180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8" name="Google Shape;98;p15"/>
          <p:cNvSpPr txBox="1">
            <a:spLocks noGrp="1"/>
          </p:cNvSpPr>
          <p:nvPr>
            <p:ph type="subTitle" idx="2"/>
          </p:nvPr>
        </p:nvSpPr>
        <p:spPr>
          <a:xfrm>
            <a:off x="4633950" y="3827870"/>
            <a:ext cx="18180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9" name="Google Shape;99;p15"/>
          <p:cNvSpPr txBox="1">
            <a:spLocks noGrp="1"/>
          </p:cNvSpPr>
          <p:nvPr>
            <p:ph type="ctrTitle"/>
          </p:nvPr>
        </p:nvSpPr>
        <p:spPr>
          <a:xfrm>
            <a:off x="4633950" y="1539296"/>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00" name="Google Shape;100;p15"/>
          <p:cNvSpPr txBox="1">
            <a:spLocks noGrp="1"/>
          </p:cNvSpPr>
          <p:nvPr>
            <p:ph type="ctrTitle" idx="3"/>
          </p:nvPr>
        </p:nvSpPr>
        <p:spPr>
          <a:xfrm>
            <a:off x="4633950" y="3519270"/>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01" name="Google Shape;101;p15"/>
          <p:cNvSpPr txBox="1">
            <a:spLocks noGrp="1"/>
          </p:cNvSpPr>
          <p:nvPr>
            <p:ph type="ctrTitle" idx="4"/>
          </p:nvPr>
        </p:nvSpPr>
        <p:spPr>
          <a:xfrm rot="5400000">
            <a:off x="6917175" y="1414524"/>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02" name="Google Shape;102;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510">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text 5">
  <p:cSld name="CUSTOM_32">
    <p:spTree>
      <p:nvGrpSpPr>
        <p:cNvPr id="1" name="Shape 103"/>
        <p:cNvGrpSpPr/>
        <p:nvPr/>
      </p:nvGrpSpPr>
      <p:grpSpPr>
        <a:xfrm>
          <a:off x="0" y="0"/>
          <a:ext cx="0" cy="0"/>
          <a:chOff x="0" y="0"/>
          <a:chExt cx="0" cy="0"/>
        </a:xfrm>
      </p:grpSpPr>
      <p:sp>
        <p:nvSpPr>
          <p:cNvPr id="104" name="Google Shape;104;p16"/>
          <p:cNvSpPr txBox="1">
            <a:spLocks noGrp="1"/>
          </p:cNvSpPr>
          <p:nvPr>
            <p:ph type="subTitle" idx="1"/>
          </p:nvPr>
        </p:nvSpPr>
        <p:spPr>
          <a:xfrm>
            <a:off x="2258125" y="3106325"/>
            <a:ext cx="3029100" cy="1009500"/>
          </a:xfrm>
          <a:prstGeom prst="rect">
            <a:avLst/>
          </a:prstGeom>
        </p:spPr>
        <p:txBody>
          <a:bodyPr spcFirstLastPara="1" wrap="square" lIns="91425" tIns="91425" rIns="91425" bIns="91425" anchor="t" anchorCtr="0">
            <a:noAutofit/>
          </a:bodyPr>
          <a:lstStyle>
            <a:lvl1pPr lvl="0">
              <a:spcBef>
                <a:spcPts val="0"/>
              </a:spcBef>
              <a:spcAft>
                <a:spcPts val="0"/>
              </a:spcAft>
              <a:buNone/>
              <a:defRPr sz="1100"/>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sp>
        <p:nvSpPr>
          <p:cNvPr id="105" name="Google Shape;105;p16"/>
          <p:cNvSpPr txBox="1">
            <a:spLocks noGrp="1"/>
          </p:cNvSpPr>
          <p:nvPr>
            <p:ph type="ctrTitle"/>
          </p:nvPr>
        </p:nvSpPr>
        <p:spPr>
          <a:xfrm rot="5400000">
            <a:off x="7241489" y="1041025"/>
            <a:ext cx="1702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06" name="Google Shape;106;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ree columns 4">
  <p:cSld name="CUSTOM_33">
    <p:spTree>
      <p:nvGrpSpPr>
        <p:cNvPr id="1" name="Shape 107"/>
        <p:cNvGrpSpPr/>
        <p:nvPr/>
      </p:nvGrpSpPr>
      <p:grpSpPr>
        <a:xfrm>
          <a:off x="0" y="0"/>
          <a:ext cx="0" cy="0"/>
          <a:chOff x="0" y="0"/>
          <a:chExt cx="0" cy="0"/>
        </a:xfrm>
      </p:grpSpPr>
      <p:sp>
        <p:nvSpPr>
          <p:cNvPr id="108" name="Google Shape;108;p17"/>
          <p:cNvSpPr txBox="1">
            <a:spLocks noGrp="1"/>
          </p:cNvSpPr>
          <p:nvPr>
            <p:ph type="subTitle" idx="1"/>
          </p:nvPr>
        </p:nvSpPr>
        <p:spPr>
          <a:xfrm flipH="1">
            <a:off x="840600" y="2432150"/>
            <a:ext cx="1650300" cy="7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000">
                <a:solidFill>
                  <a:srgbClr val="000000"/>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09" name="Google Shape;109;p17"/>
          <p:cNvSpPr txBox="1">
            <a:spLocks noGrp="1"/>
          </p:cNvSpPr>
          <p:nvPr>
            <p:ph type="subTitle" idx="2"/>
          </p:nvPr>
        </p:nvSpPr>
        <p:spPr>
          <a:xfrm>
            <a:off x="4702174" y="1049093"/>
            <a:ext cx="19602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10" name="Google Shape;110;p17"/>
          <p:cNvSpPr txBox="1">
            <a:spLocks noGrp="1"/>
          </p:cNvSpPr>
          <p:nvPr>
            <p:ph type="ctrTitle"/>
          </p:nvPr>
        </p:nvSpPr>
        <p:spPr>
          <a:xfrm>
            <a:off x="-533400" y="2047350"/>
            <a:ext cx="3024300" cy="384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11" name="Google Shape;111;p17"/>
          <p:cNvSpPr txBox="1">
            <a:spLocks noGrp="1"/>
          </p:cNvSpPr>
          <p:nvPr>
            <p:ph type="ctrTitle" idx="3"/>
          </p:nvPr>
        </p:nvSpPr>
        <p:spPr>
          <a:xfrm>
            <a:off x="4702174" y="664293"/>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12" name="Google Shape;112;p17"/>
          <p:cNvSpPr txBox="1">
            <a:spLocks noGrp="1"/>
          </p:cNvSpPr>
          <p:nvPr>
            <p:ph type="subTitle" idx="4"/>
          </p:nvPr>
        </p:nvSpPr>
        <p:spPr>
          <a:xfrm>
            <a:off x="4702174" y="3788925"/>
            <a:ext cx="22149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13" name="Google Shape;113;p17"/>
          <p:cNvSpPr txBox="1">
            <a:spLocks noGrp="1"/>
          </p:cNvSpPr>
          <p:nvPr>
            <p:ph type="ctrTitle" idx="5"/>
          </p:nvPr>
        </p:nvSpPr>
        <p:spPr>
          <a:xfrm>
            <a:off x="4702174" y="3389725"/>
            <a:ext cx="24756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14" name="Google Shape;114;p17"/>
          <p:cNvSpPr txBox="1">
            <a:spLocks noGrp="1"/>
          </p:cNvSpPr>
          <p:nvPr>
            <p:ph type="ctrTitle" idx="6"/>
          </p:nvPr>
        </p:nvSpPr>
        <p:spPr>
          <a:xfrm rot="5400000">
            <a:off x="6860962"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15" name="Google Shape;115;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510">
          <p15:clr>
            <a:srgbClr val="FA7B17"/>
          </p15:clr>
        </p15:guide>
        <p15:guide id="2" pos="454">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lumns 2">
  <p:cSld name="CUSTOM_34">
    <p:spTree>
      <p:nvGrpSpPr>
        <p:cNvPr id="1" name="Shape 116"/>
        <p:cNvGrpSpPr/>
        <p:nvPr/>
      </p:nvGrpSpPr>
      <p:grpSpPr>
        <a:xfrm>
          <a:off x="0" y="0"/>
          <a:ext cx="0" cy="0"/>
          <a:chOff x="0" y="0"/>
          <a:chExt cx="0" cy="0"/>
        </a:xfrm>
      </p:grpSpPr>
      <p:sp>
        <p:nvSpPr>
          <p:cNvPr id="117" name="Google Shape;117;p18"/>
          <p:cNvSpPr txBox="1">
            <a:spLocks noGrp="1"/>
          </p:cNvSpPr>
          <p:nvPr>
            <p:ph type="ctrTitle"/>
          </p:nvPr>
        </p:nvSpPr>
        <p:spPr>
          <a:xfrm rot="5400000">
            <a:off x="6860962"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18" name="Google Shape;118;p18"/>
          <p:cNvSpPr txBox="1">
            <a:spLocks noGrp="1"/>
          </p:cNvSpPr>
          <p:nvPr>
            <p:ph type="subTitle" idx="1"/>
          </p:nvPr>
        </p:nvSpPr>
        <p:spPr>
          <a:xfrm>
            <a:off x="1579064" y="2147200"/>
            <a:ext cx="16266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0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19" name="Google Shape;119;p18"/>
          <p:cNvSpPr txBox="1">
            <a:spLocks noGrp="1"/>
          </p:cNvSpPr>
          <p:nvPr>
            <p:ph type="ctrTitle" idx="2"/>
          </p:nvPr>
        </p:nvSpPr>
        <p:spPr>
          <a:xfrm>
            <a:off x="1579064" y="1762400"/>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20" name="Google Shape;120;p18"/>
          <p:cNvSpPr txBox="1">
            <a:spLocks noGrp="1"/>
          </p:cNvSpPr>
          <p:nvPr>
            <p:ph type="subTitle" idx="3"/>
          </p:nvPr>
        </p:nvSpPr>
        <p:spPr>
          <a:xfrm>
            <a:off x="4068269" y="2147200"/>
            <a:ext cx="16266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000">
                <a:solidFill>
                  <a:srgbClr val="000000"/>
                </a:solidFill>
              </a:defRPr>
            </a:lvl1pPr>
            <a:lvl2pPr lvl="1" algn="r" rtl="0">
              <a:lnSpc>
                <a:spcPct val="100000"/>
              </a:lnSpc>
              <a:spcBef>
                <a:spcPts val="0"/>
              </a:spcBef>
              <a:spcAft>
                <a:spcPts val="0"/>
              </a:spcAft>
              <a:buClr>
                <a:srgbClr val="000000"/>
              </a:buClr>
              <a:buSzPts val="1000"/>
              <a:buNone/>
              <a:defRPr sz="1000">
                <a:solidFill>
                  <a:srgbClr val="000000"/>
                </a:solidFill>
              </a:defRPr>
            </a:lvl2pPr>
            <a:lvl3pPr lvl="2" algn="r" rtl="0">
              <a:lnSpc>
                <a:spcPct val="100000"/>
              </a:lnSpc>
              <a:spcBef>
                <a:spcPts val="0"/>
              </a:spcBef>
              <a:spcAft>
                <a:spcPts val="0"/>
              </a:spcAft>
              <a:buClr>
                <a:srgbClr val="000000"/>
              </a:buClr>
              <a:buSzPts val="1000"/>
              <a:buNone/>
              <a:defRPr sz="1000">
                <a:solidFill>
                  <a:srgbClr val="000000"/>
                </a:solidFill>
              </a:defRPr>
            </a:lvl3pPr>
            <a:lvl4pPr lvl="3" algn="r" rtl="0">
              <a:lnSpc>
                <a:spcPct val="100000"/>
              </a:lnSpc>
              <a:spcBef>
                <a:spcPts val="0"/>
              </a:spcBef>
              <a:spcAft>
                <a:spcPts val="0"/>
              </a:spcAft>
              <a:buClr>
                <a:srgbClr val="000000"/>
              </a:buClr>
              <a:buSzPts val="1000"/>
              <a:buNone/>
              <a:defRPr sz="1000">
                <a:solidFill>
                  <a:srgbClr val="000000"/>
                </a:solidFill>
              </a:defRPr>
            </a:lvl4pPr>
            <a:lvl5pPr lvl="4" algn="r" rtl="0">
              <a:lnSpc>
                <a:spcPct val="100000"/>
              </a:lnSpc>
              <a:spcBef>
                <a:spcPts val="0"/>
              </a:spcBef>
              <a:spcAft>
                <a:spcPts val="0"/>
              </a:spcAft>
              <a:buClr>
                <a:srgbClr val="000000"/>
              </a:buClr>
              <a:buSzPts val="1000"/>
              <a:buNone/>
              <a:defRPr sz="1000">
                <a:solidFill>
                  <a:srgbClr val="000000"/>
                </a:solidFill>
              </a:defRPr>
            </a:lvl5pPr>
            <a:lvl6pPr lvl="5" algn="r" rtl="0">
              <a:lnSpc>
                <a:spcPct val="100000"/>
              </a:lnSpc>
              <a:spcBef>
                <a:spcPts val="0"/>
              </a:spcBef>
              <a:spcAft>
                <a:spcPts val="0"/>
              </a:spcAft>
              <a:buClr>
                <a:srgbClr val="000000"/>
              </a:buClr>
              <a:buSzPts val="1000"/>
              <a:buNone/>
              <a:defRPr sz="1000">
                <a:solidFill>
                  <a:srgbClr val="000000"/>
                </a:solidFill>
              </a:defRPr>
            </a:lvl6pPr>
            <a:lvl7pPr lvl="6" algn="r" rtl="0">
              <a:lnSpc>
                <a:spcPct val="100000"/>
              </a:lnSpc>
              <a:spcBef>
                <a:spcPts val="0"/>
              </a:spcBef>
              <a:spcAft>
                <a:spcPts val="0"/>
              </a:spcAft>
              <a:buClr>
                <a:srgbClr val="000000"/>
              </a:buClr>
              <a:buSzPts val="1000"/>
              <a:buNone/>
              <a:defRPr sz="1000">
                <a:solidFill>
                  <a:srgbClr val="000000"/>
                </a:solidFill>
              </a:defRPr>
            </a:lvl7pPr>
            <a:lvl8pPr lvl="7" algn="r" rtl="0">
              <a:lnSpc>
                <a:spcPct val="100000"/>
              </a:lnSpc>
              <a:spcBef>
                <a:spcPts val="0"/>
              </a:spcBef>
              <a:spcAft>
                <a:spcPts val="0"/>
              </a:spcAft>
              <a:buClr>
                <a:srgbClr val="000000"/>
              </a:buClr>
              <a:buSzPts val="1000"/>
              <a:buNone/>
              <a:defRPr sz="1000">
                <a:solidFill>
                  <a:srgbClr val="000000"/>
                </a:solidFill>
              </a:defRPr>
            </a:lvl8pPr>
            <a:lvl9pPr lvl="8" algn="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21" name="Google Shape;121;p18"/>
          <p:cNvSpPr txBox="1">
            <a:spLocks noGrp="1"/>
          </p:cNvSpPr>
          <p:nvPr>
            <p:ph type="ctrTitle" idx="4"/>
          </p:nvPr>
        </p:nvSpPr>
        <p:spPr>
          <a:xfrm>
            <a:off x="3075567" y="1762400"/>
            <a:ext cx="2619300" cy="384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122" name="Google Shape;122;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text 6">
  <p:cSld name="CUSTOM_11_1_2_1">
    <p:spTree>
      <p:nvGrpSpPr>
        <p:cNvPr id="1" name="Shape 123"/>
        <p:cNvGrpSpPr/>
        <p:nvPr/>
      </p:nvGrpSpPr>
      <p:grpSpPr>
        <a:xfrm>
          <a:off x="0" y="0"/>
          <a:ext cx="0" cy="0"/>
          <a:chOff x="0" y="0"/>
          <a:chExt cx="0" cy="0"/>
        </a:xfrm>
      </p:grpSpPr>
      <p:sp>
        <p:nvSpPr>
          <p:cNvPr id="124" name="Google Shape;124;p19"/>
          <p:cNvSpPr txBox="1">
            <a:spLocks noGrp="1"/>
          </p:cNvSpPr>
          <p:nvPr>
            <p:ph type="ctrTitle"/>
          </p:nvPr>
        </p:nvSpPr>
        <p:spPr>
          <a:xfrm>
            <a:off x="831200" y="376498"/>
            <a:ext cx="3867300" cy="20541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a:endParaRPr/>
          </a:p>
        </p:txBody>
      </p:sp>
      <p:sp>
        <p:nvSpPr>
          <p:cNvPr id="125" name="Google Shape;125;p19"/>
          <p:cNvSpPr txBox="1">
            <a:spLocks noGrp="1"/>
          </p:cNvSpPr>
          <p:nvPr>
            <p:ph type="subTitle" idx="1"/>
          </p:nvPr>
        </p:nvSpPr>
        <p:spPr>
          <a:xfrm>
            <a:off x="831200" y="2314225"/>
            <a:ext cx="3081600"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a:endParaRPr/>
          </a:p>
        </p:txBody>
      </p:sp>
      <p:sp>
        <p:nvSpPr>
          <p:cNvPr id="126" name="Google Shape;126;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redits">
  <p:cSld name="CUSTOM_25">
    <p:spTree>
      <p:nvGrpSpPr>
        <p:cNvPr id="1" name="Shape 127"/>
        <p:cNvGrpSpPr/>
        <p:nvPr/>
      </p:nvGrpSpPr>
      <p:grpSpPr>
        <a:xfrm>
          <a:off x="0" y="0"/>
          <a:ext cx="0" cy="0"/>
          <a:chOff x="0" y="0"/>
          <a:chExt cx="0" cy="0"/>
        </a:xfrm>
      </p:grpSpPr>
      <p:sp>
        <p:nvSpPr>
          <p:cNvPr id="128" name="Google Shape;128;p20"/>
          <p:cNvSpPr txBox="1">
            <a:spLocks noGrp="1"/>
          </p:cNvSpPr>
          <p:nvPr>
            <p:ph type="body" idx="1"/>
          </p:nvPr>
        </p:nvSpPr>
        <p:spPr>
          <a:xfrm>
            <a:off x="642050" y="2134800"/>
            <a:ext cx="5308200" cy="1476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Char char="●"/>
              <a:defRPr>
                <a:solidFill>
                  <a:srgbClr val="000000"/>
                </a:solidFill>
              </a:defRPr>
            </a:lvl1pPr>
            <a:lvl2pPr marL="914400" lvl="1" indent="-304800" rtl="0">
              <a:spcBef>
                <a:spcPts val="1600"/>
              </a:spcBef>
              <a:spcAft>
                <a:spcPts val="0"/>
              </a:spcAft>
              <a:buClr>
                <a:srgbClr val="000000"/>
              </a:buClr>
              <a:buSzPts val="1200"/>
              <a:buChar char="○"/>
              <a:defRPr>
                <a:solidFill>
                  <a:srgbClr val="000000"/>
                </a:solidFill>
              </a:defRPr>
            </a:lvl2pPr>
            <a:lvl3pPr marL="1371600" lvl="2" indent="-304800" rtl="0">
              <a:spcBef>
                <a:spcPts val="1600"/>
              </a:spcBef>
              <a:spcAft>
                <a:spcPts val="0"/>
              </a:spcAft>
              <a:buClr>
                <a:srgbClr val="000000"/>
              </a:buClr>
              <a:buSzPts val="1200"/>
              <a:buChar char="■"/>
              <a:defRPr>
                <a:solidFill>
                  <a:srgbClr val="000000"/>
                </a:solidFill>
              </a:defRPr>
            </a:lvl3pPr>
            <a:lvl4pPr marL="1828800" lvl="3" indent="-304800" rtl="0">
              <a:spcBef>
                <a:spcPts val="1600"/>
              </a:spcBef>
              <a:spcAft>
                <a:spcPts val="0"/>
              </a:spcAft>
              <a:buClr>
                <a:srgbClr val="000000"/>
              </a:buClr>
              <a:buSzPts val="1200"/>
              <a:buChar char="●"/>
              <a:defRPr>
                <a:solidFill>
                  <a:srgbClr val="000000"/>
                </a:solidFill>
              </a:defRPr>
            </a:lvl4pPr>
            <a:lvl5pPr marL="2286000" lvl="4" indent="-304800" rtl="0">
              <a:spcBef>
                <a:spcPts val="1600"/>
              </a:spcBef>
              <a:spcAft>
                <a:spcPts val="0"/>
              </a:spcAft>
              <a:buClr>
                <a:srgbClr val="000000"/>
              </a:buClr>
              <a:buSzPts val="1200"/>
              <a:buChar char="○"/>
              <a:defRPr>
                <a:solidFill>
                  <a:srgbClr val="000000"/>
                </a:solidFill>
              </a:defRPr>
            </a:lvl5pPr>
            <a:lvl6pPr marL="2743200" lvl="5" indent="-304800" rtl="0">
              <a:spcBef>
                <a:spcPts val="1600"/>
              </a:spcBef>
              <a:spcAft>
                <a:spcPts val="0"/>
              </a:spcAft>
              <a:buClr>
                <a:srgbClr val="000000"/>
              </a:buClr>
              <a:buSzPts val="1200"/>
              <a:buChar char="■"/>
              <a:defRPr>
                <a:solidFill>
                  <a:srgbClr val="000000"/>
                </a:solidFill>
              </a:defRPr>
            </a:lvl6pPr>
            <a:lvl7pPr marL="3200400" lvl="6" indent="-304800" rtl="0">
              <a:spcBef>
                <a:spcPts val="1600"/>
              </a:spcBef>
              <a:spcAft>
                <a:spcPts val="0"/>
              </a:spcAft>
              <a:buClr>
                <a:srgbClr val="000000"/>
              </a:buClr>
              <a:buSzPts val="1200"/>
              <a:buChar char="●"/>
              <a:defRPr>
                <a:solidFill>
                  <a:srgbClr val="000000"/>
                </a:solidFill>
              </a:defRPr>
            </a:lvl7pPr>
            <a:lvl8pPr marL="3657600" lvl="7" indent="-304800" rtl="0">
              <a:spcBef>
                <a:spcPts val="1600"/>
              </a:spcBef>
              <a:spcAft>
                <a:spcPts val="0"/>
              </a:spcAft>
              <a:buClr>
                <a:srgbClr val="000000"/>
              </a:buClr>
              <a:buSzPts val="1200"/>
              <a:buChar char="○"/>
              <a:defRPr>
                <a:solidFill>
                  <a:srgbClr val="000000"/>
                </a:solidFill>
              </a:defRPr>
            </a:lvl8pPr>
            <a:lvl9pPr marL="4114800" lvl="8" indent="-304800" rtl="0">
              <a:spcBef>
                <a:spcPts val="1600"/>
              </a:spcBef>
              <a:spcAft>
                <a:spcPts val="1600"/>
              </a:spcAft>
              <a:buClr>
                <a:srgbClr val="000000"/>
              </a:buClr>
              <a:buSzPts val="1200"/>
              <a:buChar char="■"/>
              <a:defRPr>
                <a:solidFill>
                  <a:srgbClr val="000000"/>
                </a:solidFill>
              </a:defRPr>
            </a:lvl9pPr>
          </a:lstStyle>
          <a:p>
            <a:endParaRPr/>
          </a:p>
        </p:txBody>
      </p:sp>
      <p:sp>
        <p:nvSpPr>
          <p:cNvPr id="129" name="Google Shape;129;p20"/>
          <p:cNvSpPr txBox="1">
            <a:spLocks noGrp="1"/>
          </p:cNvSpPr>
          <p:nvPr>
            <p:ph type="ctrTitle"/>
          </p:nvPr>
        </p:nvSpPr>
        <p:spPr>
          <a:xfrm rot="5400000">
            <a:off x="6923109"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30" name="Google Shape;130;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000000"/>
                </a:solidFill>
              </a:defRPr>
            </a:lvl1pPr>
            <a:lvl2pPr lvl="1">
              <a:buNone/>
              <a:defRPr>
                <a:solidFill>
                  <a:srgbClr val="000000"/>
                </a:solidFill>
              </a:defRPr>
            </a:lvl2pPr>
            <a:lvl3pPr lvl="2">
              <a:buNone/>
              <a:defRPr>
                <a:solidFill>
                  <a:srgbClr val="000000"/>
                </a:solidFill>
              </a:defRPr>
            </a:lvl3pPr>
            <a:lvl4pPr lvl="3">
              <a:buNone/>
              <a:defRPr>
                <a:solidFill>
                  <a:srgbClr val="000000"/>
                </a:solidFill>
              </a:defRPr>
            </a:lvl4pPr>
            <a:lvl5pPr lvl="4">
              <a:buNone/>
              <a:defRPr>
                <a:solidFill>
                  <a:srgbClr val="000000"/>
                </a:solidFill>
              </a:defRPr>
            </a:lvl5pPr>
            <a:lvl6pPr lvl="5">
              <a:buNone/>
              <a:defRPr>
                <a:solidFill>
                  <a:srgbClr val="000000"/>
                </a:solidFill>
              </a:defRPr>
            </a:lvl6pPr>
            <a:lvl7pPr lvl="6">
              <a:buNone/>
              <a:defRPr>
                <a:solidFill>
                  <a:srgbClr val="000000"/>
                </a:solidFill>
              </a:defRPr>
            </a:lvl7pPr>
            <a:lvl8pPr lvl="7">
              <a:buNone/>
              <a:defRPr>
                <a:solidFill>
                  <a:srgbClr val="000000"/>
                </a:solidFill>
              </a:defRPr>
            </a:lvl8pPr>
            <a:lvl9pPr lvl="8">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CUSTOM_12">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3423902" y="387473"/>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5" name="Google Shape;15;p3"/>
          <p:cNvSpPr txBox="1">
            <a:spLocks noGrp="1"/>
          </p:cNvSpPr>
          <p:nvPr>
            <p:ph type="subTitle" idx="1"/>
          </p:nvPr>
        </p:nvSpPr>
        <p:spPr>
          <a:xfrm>
            <a:off x="3423900" y="802521"/>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6" name="Google Shape;16;p3"/>
          <p:cNvSpPr txBox="1">
            <a:spLocks noGrp="1"/>
          </p:cNvSpPr>
          <p:nvPr>
            <p:ph type="title" idx="2" hasCustomPrompt="1"/>
          </p:nvPr>
        </p:nvSpPr>
        <p:spPr>
          <a:xfrm>
            <a:off x="2023007" y="654113"/>
            <a:ext cx="17391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7" name="Google Shape;17;p3"/>
          <p:cNvSpPr txBox="1">
            <a:spLocks noGrp="1"/>
          </p:cNvSpPr>
          <p:nvPr>
            <p:ph type="ctrTitle" idx="3"/>
          </p:nvPr>
        </p:nvSpPr>
        <p:spPr>
          <a:xfrm>
            <a:off x="3425264" y="1224286"/>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8" name="Google Shape;18;p3"/>
          <p:cNvSpPr txBox="1">
            <a:spLocks noGrp="1"/>
          </p:cNvSpPr>
          <p:nvPr>
            <p:ph type="subTitle" idx="4"/>
          </p:nvPr>
        </p:nvSpPr>
        <p:spPr>
          <a:xfrm>
            <a:off x="3425259" y="1638859"/>
            <a:ext cx="19767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9" name="Google Shape;19;p3"/>
          <p:cNvSpPr txBox="1">
            <a:spLocks noGrp="1"/>
          </p:cNvSpPr>
          <p:nvPr>
            <p:ph type="title" idx="5" hasCustomPrompt="1"/>
          </p:nvPr>
        </p:nvSpPr>
        <p:spPr>
          <a:xfrm>
            <a:off x="2023007" y="1488788"/>
            <a:ext cx="16152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0" name="Google Shape;20;p3"/>
          <p:cNvSpPr txBox="1">
            <a:spLocks noGrp="1"/>
          </p:cNvSpPr>
          <p:nvPr>
            <p:ph type="ctrTitle" idx="6"/>
          </p:nvPr>
        </p:nvSpPr>
        <p:spPr>
          <a:xfrm>
            <a:off x="3427999" y="2061098"/>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1" name="Google Shape;21;p3"/>
          <p:cNvSpPr txBox="1">
            <a:spLocks noGrp="1"/>
          </p:cNvSpPr>
          <p:nvPr>
            <p:ph type="subTitle" idx="7"/>
          </p:nvPr>
        </p:nvSpPr>
        <p:spPr>
          <a:xfrm>
            <a:off x="3427997" y="2475197"/>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2" name="Google Shape;22;p3"/>
          <p:cNvSpPr txBox="1">
            <a:spLocks noGrp="1"/>
          </p:cNvSpPr>
          <p:nvPr>
            <p:ph type="title" idx="8" hasCustomPrompt="1"/>
          </p:nvPr>
        </p:nvSpPr>
        <p:spPr>
          <a:xfrm>
            <a:off x="2023007" y="2323463"/>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3" name="Google Shape;23;p3"/>
          <p:cNvSpPr txBox="1">
            <a:spLocks noGrp="1"/>
          </p:cNvSpPr>
          <p:nvPr>
            <p:ph type="ctrTitle" idx="9"/>
          </p:nvPr>
        </p:nvSpPr>
        <p:spPr>
          <a:xfrm rot="5400000">
            <a:off x="6601629"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4" name="Google Shape;24;p3"/>
          <p:cNvSpPr txBox="1">
            <a:spLocks noGrp="1"/>
          </p:cNvSpPr>
          <p:nvPr>
            <p:ph type="ctrTitle" idx="13"/>
          </p:nvPr>
        </p:nvSpPr>
        <p:spPr>
          <a:xfrm>
            <a:off x="3427999" y="2897911"/>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5" name="Google Shape;25;p3"/>
          <p:cNvSpPr txBox="1">
            <a:spLocks noGrp="1"/>
          </p:cNvSpPr>
          <p:nvPr>
            <p:ph type="subTitle" idx="14"/>
          </p:nvPr>
        </p:nvSpPr>
        <p:spPr>
          <a:xfrm>
            <a:off x="3427997" y="3311534"/>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6" name="Google Shape;26;p3"/>
          <p:cNvSpPr txBox="1">
            <a:spLocks noGrp="1"/>
          </p:cNvSpPr>
          <p:nvPr>
            <p:ph type="title" idx="15" hasCustomPrompt="1"/>
          </p:nvPr>
        </p:nvSpPr>
        <p:spPr>
          <a:xfrm>
            <a:off x="2023007" y="3158138"/>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7" name="Google Shape;27;p3"/>
          <p:cNvSpPr txBox="1">
            <a:spLocks noGrp="1"/>
          </p:cNvSpPr>
          <p:nvPr>
            <p:ph type="ctrTitle" idx="16"/>
          </p:nvPr>
        </p:nvSpPr>
        <p:spPr>
          <a:xfrm>
            <a:off x="3427999" y="3734723"/>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8" name="Google Shape;28;p3"/>
          <p:cNvSpPr txBox="1">
            <a:spLocks noGrp="1"/>
          </p:cNvSpPr>
          <p:nvPr>
            <p:ph type="subTitle" idx="17"/>
          </p:nvPr>
        </p:nvSpPr>
        <p:spPr>
          <a:xfrm>
            <a:off x="3427997" y="4147872"/>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9" name="Google Shape;29;p3"/>
          <p:cNvSpPr txBox="1">
            <a:spLocks noGrp="1"/>
          </p:cNvSpPr>
          <p:nvPr>
            <p:ph type="title" idx="18" hasCustomPrompt="1"/>
          </p:nvPr>
        </p:nvSpPr>
        <p:spPr>
          <a:xfrm>
            <a:off x="2023007" y="3992813"/>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30" name="Google Shape;30;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Resources">
  <p:cSld name="CUSTOM_25_1">
    <p:spTree>
      <p:nvGrpSpPr>
        <p:cNvPr id="1" name="Shape 131"/>
        <p:cNvGrpSpPr/>
        <p:nvPr/>
      </p:nvGrpSpPr>
      <p:grpSpPr>
        <a:xfrm>
          <a:off x="0" y="0"/>
          <a:ext cx="0" cy="0"/>
          <a:chOff x="0" y="0"/>
          <a:chExt cx="0" cy="0"/>
        </a:xfrm>
      </p:grpSpPr>
      <p:sp>
        <p:nvSpPr>
          <p:cNvPr id="132" name="Google Shape;132;p21"/>
          <p:cNvSpPr txBox="1">
            <a:spLocks noGrp="1"/>
          </p:cNvSpPr>
          <p:nvPr>
            <p:ph type="body" idx="1"/>
          </p:nvPr>
        </p:nvSpPr>
        <p:spPr>
          <a:xfrm>
            <a:off x="642050" y="1277550"/>
            <a:ext cx="5308200" cy="1476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Char char="●"/>
              <a:defRPr>
                <a:solidFill>
                  <a:srgbClr val="000000"/>
                </a:solidFill>
              </a:defRPr>
            </a:lvl1pPr>
            <a:lvl2pPr marL="914400" lvl="1" indent="-304800" rtl="0">
              <a:spcBef>
                <a:spcPts val="1600"/>
              </a:spcBef>
              <a:spcAft>
                <a:spcPts val="0"/>
              </a:spcAft>
              <a:buClr>
                <a:srgbClr val="000000"/>
              </a:buClr>
              <a:buSzPts val="1200"/>
              <a:buChar char="○"/>
              <a:defRPr>
                <a:solidFill>
                  <a:srgbClr val="000000"/>
                </a:solidFill>
              </a:defRPr>
            </a:lvl2pPr>
            <a:lvl3pPr marL="1371600" lvl="2" indent="-304800" rtl="0">
              <a:spcBef>
                <a:spcPts val="1600"/>
              </a:spcBef>
              <a:spcAft>
                <a:spcPts val="0"/>
              </a:spcAft>
              <a:buClr>
                <a:srgbClr val="000000"/>
              </a:buClr>
              <a:buSzPts val="1200"/>
              <a:buChar char="■"/>
              <a:defRPr>
                <a:solidFill>
                  <a:srgbClr val="000000"/>
                </a:solidFill>
              </a:defRPr>
            </a:lvl3pPr>
            <a:lvl4pPr marL="1828800" lvl="3" indent="-304800" rtl="0">
              <a:spcBef>
                <a:spcPts val="1600"/>
              </a:spcBef>
              <a:spcAft>
                <a:spcPts val="0"/>
              </a:spcAft>
              <a:buClr>
                <a:srgbClr val="000000"/>
              </a:buClr>
              <a:buSzPts val="1200"/>
              <a:buChar char="●"/>
              <a:defRPr>
                <a:solidFill>
                  <a:srgbClr val="000000"/>
                </a:solidFill>
              </a:defRPr>
            </a:lvl4pPr>
            <a:lvl5pPr marL="2286000" lvl="4" indent="-304800" rtl="0">
              <a:spcBef>
                <a:spcPts val="1600"/>
              </a:spcBef>
              <a:spcAft>
                <a:spcPts val="0"/>
              </a:spcAft>
              <a:buClr>
                <a:srgbClr val="000000"/>
              </a:buClr>
              <a:buSzPts val="1200"/>
              <a:buChar char="○"/>
              <a:defRPr>
                <a:solidFill>
                  <a:srgbClr val="000000"/>
                </a:solidFill>
              </a:defRPr>
            </a:lvl5pPr>
            <a:lvl6pPr marL="2743200" lvl="5" indent="-304800" rtl="0">
              <a:spcBef>
                <a:spcPts val="1600"/>
              </a:spcBef>
              <a:spcAft>
                <a:spcPts val="0"/>
              </a:spcAft>
              <a:buClr>
                <a:srgbClr val="000000"/>
              </a:buClr>
              <a:buSzPts val="1200"/>
              <a:buChar char="■"/>
              <a:defRPr>
                <a:solidFill>
                  <a:srgbClr val="000000"/>
                </a:solidFill>
              </a:defRPr>
            </a:lvl6pPr>
            <a:lvl7pPr marL="3200400" lvl="6" indent="-304800" rtl="0">
              <a:spcBef>
                <a:spcPts val="1600"/>
              </a:spcBef>
              <a:spcAft>
                <a:spcPts val="0"/>
              </a:spcAft>
              <a:buClr>
                <a:srgbClr val="000000"/>
              </a:buClr>
              <a:buSzPts val="1200"/>
              <a:buChar char="●"/>
              <a:defRPr>
                <a:solidFill>
                  <a:srgbClr val="000000"/>
                </a:solidFill>
              </a:defRPr>
            </a:lvl7pPr>
            <a:lvl8pPr marL="3657600" lvl="7" indent="-304800" rtl="0">
              <a:spcBef>
                <a:spcPts val="1600"/>
              </a:spcBef>
              <a:spcAft>
                <a:spcPts val="0"/>
              </a:spcAft>
              <a:buClr>
                <a:srgbClr val="000000"/>
              </a:buClr>
              <a:buSzPts val="1200"/>
              <a:buChar char="○"/>
              <a:defRPr>
                <a:solidFill>
                  <a:srgbClr val="000000"/>
                </a:solidFill>
              </a:defRPr>
            </a:lvl8pPr>
            <a:lvl9pPr marL="4114800" lvl="8" indent="-304800" rtl="0">
              <a:spcBef>
                <a:spcPts val="1600"/>
              </a:spcBef>
              <a:spcAft>
                <a:spcPts val="1600"/>
              </a:spcAft>
              <a:buClr>
                <a:srgbClr val="000000"/>
              </a:buClr>
              <a:buSzPts val="1200"/>
              <a:buChar char="■"/>
              <a:defRPr>
                <a:solidFill>
                  <a:srgbClr val="000000"/>
                </a:solidFill>
              </a:defRPr>
            </a:lvl9pPr>
          </a:lstStyle>
          <a:p>
            <a:endParaRPr/>
          </a:p>
        </p:txBody>
      </p:sp>
      <p:sp>
        <p:nvSpPr>
          <p:cNvPr id="133" name="Google Shape;133;p21"/>
          <p:cNvSpPr txBox="1">
            <a:spLocks noGrp="1"/>
          </p:cNvSpPr>
          <p:nvPr>
            <p:ph type="ctrTitle"/>
          </p:nvPr>
        </p:nvSpPr>
        <p:spPr>
          <a:xfrm rot="5400000">
            <a:off x="6923109"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34" name="Google Shape;134;p21"/>
          <p:cNvSpPr txBox="1">
            <a:spLocks noGrp="1"/>
          </p:cNvSpPr>
          <p:nvPr>
            <p:ph type="subTitle" idx="2"/>
          </p:nvPr>
        </p:nvSpPr>
        <p:spPr>
          <a:xfrm>
            <a:off x="642050" y="540000"/>
            <a:ext cx="4655400" cy="96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a:endParaRPr/>
          </a:p>
        </p:txBody>
      </p:sp>
      <p:sp>
        <p:nvSpPr>
          <p:cNvPr id="135" name="Google Shape;135;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000000"/>
                </a:solidFill>
              </a:defRPr>
            </a:lvl1pPr>
            <a:lvl2pPr lvl="1">
              <a:buNone/>
              <a:defRPr>
                <a:solidFill>
                  <a:srgbClr val="000000"/>
                </a:solidFill>
              </a:defRPr>
            </a:lvl2pPr>
            <a:lvl3pPr lvl="2">
              <a:buNone/>
              <a:defRPr>
                <a:solidFill>
                  <a:srgbClr val="000000"/>
                </a:solidFill>
              </a:defRPr>
            </a:lvl3pPr>
            <a:lvl4pPr lvl="3">
              <a:buNone/>
              <a:defRPr>
                <a:solidFill>
                  <a:srgbClr val="000000"/>
                </a:solidFill>
              </a:defRPr>
            </a:lvl4pPr>
            <a:lvl5pPr lvl="4">
              <a:buNone/>
              <a:defRPr>
                <a:solidFill>
                  <a:srgbClr val="000000"/>
                </a:solidFill>
              </a:defRPr>
            </a:lvl5pPr>
            <a:lvl6pPr lvl="5">
              <a:buNone/>
              <a:defRPr>
                <a:solidFill>
                  <a:srgbClr val="000000"/>
                </a:solidFill>
              </a:defRPr>
            </a:lvl6pPr>
            <a:lvl7pPr lvl="6">
              <a:buNone/>
              <a:defRPr>
                <a:solidFill>
                  <a:srgbClr val="000000"/>
                </a:solidFill>
              </a:defRPr>
            </a:lvl7pPr>
            <a:lvl8pPr lvl="7">
              <a:buNone/>
              <a:defRPr>
                <a:solidFill>
                  <a:srgbClr val="000000"/>
                </a:solidFill>
              </a:defRPr>
            </a:lvl8pPr>
            <a:lvl9pPr lvl="8">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1">
  <p:cSld name="CUSTOM_13">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672375" y="1432475"/>
            <a:ext cx="3498000" cy="8967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33" name="Google Shape;33;p4"/>
          <p:cNvSpPr txBox="1">
            <a:spLocks noGrp="1"/>
          </p:cNvSpPr>
          <p:nvPr>
            <p:ph type="subTitle" idx="1"/>
          </p:nvPr>
        </p:nvSpPr>
        <p:spPr>
          <a:xfrm flipH="1">
            <a:off x="1667175" y="2154225"/>
            <a:ext cx="2503200" cy="117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a:endParaRPr/>
          </a:p>
        </p:txBody>
      </p:sp>
      <p:sp>
        <p:nvSpPr>
          <p:cNvPr id="34" name="Google Shape;34;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Four columns 1">
  <p:cSld name="CUSTOM_27_1_1">
    <p:spTree>
      <p:nvGrpSpPr>
        <p:cNvPr id="1" name="Shape 35"/>
        <p:cNvGrpSpPr/>
        <p:nvPr/>
      </p:nvGrpSpPr>
      <p:grpSpPr>
        <a:xfrm>
          <a:off x="0" y="0"/>
          <a:ext cx="0" cy="0"/>
          <a:chOff x="0" y="0"/>
          <a:chExt cx="0" cy="0"/>
        </a:xfrm>
      </p:grpSpPr>
      <p:sp>
        <p:nvSpPr>
          <p:cNvPr id="36" name="Google Shape;36;p5"/>
          <p:cNvSpPr txBox="1">
            <a:spLocks noGrp="1"/>
          </p:cNvSpPr>
          <p:nvPr>
            <p:ph type="ctrTitle"/>
          </p:nvPr>
        </p:nvSpPr>
        <p:spPr>
          <a:xfrm>
            <a:off x="631875" y="842025"/>
            <a:ext cx="287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7" name="Google Shape;37;p5"/>
          <p:cNvSpPr txBox="1">
            <a:spLocks noGrp="1"/>
          </p:cNvSpPr>
          <p:nvPr>
            <p:ph type="subTitle" idx="1"/>
          </p:nvPr>
        </p:nvSpPr>
        <p:spPr>
          <a:xfrm>
            <a:off x="631884" y="1410841"/>
            <a:ext cx="2480700" cy="53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8" name="Google Shape;38;p5"/>
          <p:cNvSpPr txBox="1">
            <a:spLocks noGrp="1"/>
          </p:cNvSpPr>
          <p:nvPr>
            <p:ph type="ctrTitle" idx="2"/>
          </p:nvPr>
        </p:nvSpPr>
        <p:spPr>
          <a:xfrm>
            <a:off x="4213664" y="842025"/>
            <a:ext cx="26979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9" name="Google Shape;39;p5"/>
          <p:cNvSpPr txBox="1">
            <a:spLocks noGrp="1"/>
          </p:cNvSpPr>
          <p:nvPr>
            <p:ph type="subTitle" idx="3"/>
          </p:nvPr>
        </p:nvSpPr>
        <p:spPr>
          <a:xfrm>
            <a:off x="4213664" y="1410841"/>
            <a:ext cx="2586000" cy="7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0" name="Google Shape;40;p5"/>
          <p:cNvSpPr txBox="1">
            <a:spLocks noGrp="1"/>
          </p:cNvSpPr>
          <p:nvPr>
            <p:ph type="ctrTitle" idx="4"/>
          </p:nvPr>
        </p:nvSpPr>
        <p:spPr>
          <a:xfrm>
            <a:off x="631883" y="3331927"/>
            <a:ext cx="287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41" name="Google Shape;41;p5"/>
          <p:cNvSpPr txBox="1">
            <a:spLocks noGrp="1"/>
          </p:cNvSpPr>
          <p:nvPr>
            <p:ph type="subTitle" idx="5"/>
          </p:nvPr>
        </p:nvSpPr>
        <p:spPr>
          <a:xfrm>
            <a:off x="631884" y="3914208"/>
            <a:ext cx="24807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2" name="Google Shape;42;p5"/>
          <p:cNvSpPr txBox="1">
            <a:spLocks noGrp="1"/>
          </p:cNvSpPr>
          <p:nvPr>
            <p:ph type="ctrTitle" idx="6"/>
          </p:nvPr>
        </p:nvSpPr>
        <p:spPr>
          <a:xfrm rot="5400000">
            <a:off x="6685437"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3" name="Google Shape;43;p5"/>
          <p:cNvSpPr txBox="1">
            <a:spLocks noGrp="1"/>
          </p:cNvSpPr>
          <p:nvPr>
            <p:ph type="ctrTitle" idx="7"/>
          </p:nvPr>
        </p:nvSpPr>
        <p:spPr>
          <a:xfrm>
            <a:off x="4213664" y="3331934"/>
            <a:ext cx="25860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44" name="Google Shape;44;p5"/>
          <p:cNvSpPr txBox="1">
            <a:spLocks noGrp="1"/>
          </p:cNvSpPr>
          <p:nvPr>
            <p:ph type="subTitle" idx="8"/>
          </p:nvPr>
        </p:nvSpPr>
        <p:spPr>
          <a:xfrm>
            <a:off x="4213664" y="3914208"/>
            <a:ext cx="2586000" cy="7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5" name="Google Shape;45;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ree columns 1">
  <p:cSld name="CUSTOM_27">
    <p:spTree>
      <p:nvGrpSpPr>
        <p:cNvPr id="1" name="Shape 46"/>
        <p:cNvGrpSpPr/>
        <p:nvPr/>
      </p:nvGrpSpPr>
      <p:grpSpPr>
        <a:xfrm>
          <a:off x="0" y="0"/>
          <a:ext cx="0" cy="0"/>
          <a:chOff x="0" y="0"/>
          <a:chExt cx="0" cy="0"/>
        </a:xfrm>
      </p:grpSpPr>
      <p:sp>
        <p:nvSpPr>
          <p:cNvPr id="47" name="Google Shape;47;p6"/>
          <p:cNvSpPr txBox="1">
            <a:spLocks noGrp="1"/>
          </p:cNvSpPr>
          <p:nvPr>
            <p:ph type="ctrTitle"/>
          </p:nvPr>
        </p:nvSpPr>
        <p:spPr>
          <a:xfrm>
            <a:off x="4921575" y="2993035"/>
            <a:ext cx="18282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48" name="Google Shape;48;p6"/>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9" name="Google Shape;49;p6"/>
          <p:cNvSpPr txBox="1">
            <a:spLocks noGrp="1"/>
          </p:cNvSpPr>
          <p:nvPr>
            <p:ph type="ctrTitle" idx="2"/>
          </p:nvPr>
        </p:nvSpPr>
        <p:spPr>
          <a:xfrm>
            <a:off x="906139" y="2993035"/>
            <a:ext cx="18282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50" name="Google Shape;50;p6"/>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51" name="Google Shape;51;p6"/>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52" name="Google Shape;52;p6"/>
          <p:cNvSpPr txBox="1">
            <a:spLocks noGrp="1"/>
          </p:cNvSpPr>
          <p:nvPr>
            <p:ph type="ctrTitle" idx="5"/>
          </p:nvPr>
        </p:nvSpPr>
        <p:spPr>
          <a:xfrm>
            <a:off x="2928557" y="2993035"/>
            <a:ext cx="17988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53" name="Google Shape;53;p6"/>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54" name="Google Shape;54;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ext 2">
  <p:cSld name="CUSTOM_14">
    <p:spTree>
      <p:nvGrpSpPr>
        <p:cNvPr id="1" name="Shape 55"/>
        <p:cNvGrpSpPr/>
        <p:nvPr/>
      </p:nvGrpSpPr>
      <p:grpSpPr>
        <a:xfrm>
          <a:off x="0" y="0"/>
          <a:ext cx="0" cy="0"/>
          <a:chOff x="0" y="0"/>
          <a:chExt cx="0" cy="0"/>
        </a:xfrm>
      </p:grpSpPr>
      <p:sp>
        <p:nvSpPr>
          <p:cNvPr id="56" name="Google Shape;56;p7"/>
          <p:cNvSpPr txBox="1">
            <a:spLocks noGrp="1"/>
          </p:cNvSpPr>
          <p:nvPr>
            <p:ph type="ctrTitle"/>
          </p:nvPr>
        </p:nvSpPr>
        <p:spPr>
          <a:xfrm>
            <a:off x="5432000" y="710675"/>
            <a:ext cx="2888100" cy="2054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
        <p:nvSpPr>
          <p:cNvPr id="57" name="Google Shape;57;p7"/>
          <p:cNvSpPr txBox="1">
            <a:spLocks noGrp="1"/>
          </p:cNvSpPr>
          <p:nvPr>
            <p:ph type="subTitle" idx="1"/>
          </p:nvPr>
        </p:nvSpPr>
        <p:spPr>
          <a:xfrm>
            <a:off x="5363550" y="2724625"/>
            <a:ext cx="2956500" cy="178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58" name="Google Shape;58;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28">
    <p:spTree>
      <p:nvGrpSpPr>
        <p:cNvPr id="1" name="Shape 59"/>
        <p:cNvGrpSpPr/>
        <p:nvPr/>
      </p:nvGrpSpPr>
      <p:grpSpPr>
        <a:xfrm>
          <a:off x="0" y="0"/>
          <a:ext cx="0" cy="0"/>
          <a:chOff x="0" y="0"/>
          <a:chExt cx="0" cy="0"/>
        </a:xfrm>
      </p:grpSpPr>
      <p:sp>
        <p:nvSpPr>
          <p:cNvPr id="60" name="Google Shape;60;p8"/>
          <p:cNvSpPr txBox="1">
            <a:spLocks noGrp="1"/>
          </p:cNvSpPr>
          <p:nvPr>
            <p:ph type="subTitle" idx="1"/>
          </p:nvPr>
        </p:nvSpPr>
        <p:spPr>
          <a:xfrm>
            <a:off x="915175" y="3380775"/>
            <a:ext cx="3960600" cy="631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61" name="Google Shape;61;p8"/>
          <p:cNvSpPr txBox="1">
            <a:spLocks noGrp="1"/>
          </p:cNvSpPr>
          <p:nvPr>
            <p:ph type="subTitle" idx="2"/>
          </p:nvPr>
        </p:nvSpPr>
        <p:spPr>
          <a:xfrm>
            <a:off x="915175" y="4004575"/>
            <a:ext cx="1821000" cy="2130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latin typeface="Livvic"/>
                <a:ea typeface="Livvic"/>
                <a:cs typeface="Livvic"/>
                <a:sym typeface="Livvic"/>
              </a:defRPr>
            </a:lvl1pPr>
            <a:lvl2pPr lvl="1" rtl="0">
              <a:spcBef>
                <a:spcPts val="1600"/>
              </a:spcBef>
              <a:spcAft>
                <a:spcPts val="0"/>
              </a:spcAft>
              <a:buNone/>
              <a:defRPr b="1">
                <a:latin typeface="Livvic"/>
                <a:ea typeface="Livvic"/>
                <a:cs typeface="Livvic"/>
                <a:sym typeface="Livvic"/>
              </a:defRPr>
            </a:lvl2pPr>
            <a:lvl3pPr lvl="2" rtl="0">
              <a:spcBef>
                <a:spcPts val="1600"/>
              </a:spcBef>
              <a:spcAft>
                <a:spcPts val="0"/>
              </a:spcAft>
              <a:buNone/>
              <a:defRPr b="1">
                <a:latin typeface="Livvic"/>
                <a:ea typeface="Livvic"/>
                <a:cs typeface="Livvic"/>
                <a:sym typeface="Livvic"/>
              </a:defRPr>
            </a:lvl3pPr>
            <a:lvl4pPr lvl="3" rtl="0">
              <a:spcBef>
                <a:spcPts val="1600"/>
              </a:spcBef>
              <a:spcAft>
                <a:spcPts val="0"/>
              </a:spcAft>
              <a:buNone/>
              <a:defRPr b="1">
                <a:latin typeface="Livvic"/>
                <a:ea typeface="Livvic"/>
                <a:cs typeface="Livvic"/>
                <a:sym typeface="Livvic"/>
              </a:defRPr>
            </a:lvl4pPr>
            <a:lvl5pPr lvl="4" rtl="0">
              <a:spcBef>
                <a:spcPts val="1600"/>
              </a:spcBef>
              <a:spcAft>
                <a:spcPts val="0"/>
              </a:spcAft>
              <a:buNone/>
              <a:defRPr b="1">
                <a:latin typeface="Livvic"/>
                <a:ea typeface="Livvic"/>
                <a:cs typeface="Livvic"/>
                <a:sym typeface="Livvic"/>
              </a:defRPr>
            </a:lvl5pPr>
            <a:lvl6pPr lvl="5" rtl="0">
              <a:spcBef>
                <a:spcPts val="1600"/>
              </a:spcBef>
              <a:spcAft>
                <a:spcPts val="0"/>
              </a:spcAft>
              <a:buNone/>
              <a:defRPr b="1">
                <a:latin typeface="Livvic"/>
                <a:ea typeface="Livvic"/>
                <a:cs typeface="Livvic"/>
                <a:sym typeface="Livvic"/>
              </a:defRPr>
            </a:lvl6pPr>
            <a:lvl7pPr lvl="6" rtl="0">
              <a:spcBef>
                <a:spcPts val="1600"/>
              </a:spcBef>
              <a:spcAft>
                <a:spcPts val="0"/>
              </a:spcAft>
              <a:buNone/>
              <a:defRPr b="1">
                <a:latin typeface="Livvic"/>
                <a:ea typeface="Livvic"/>
                <a:cs typeface="Livvic"/>
                <a:sym typeface="Livvic"/>
              </a:defRPr>
            </a:lvl7pPr>
            <a:lvl8pPr lvl="7" rtl="0">
              <a:spcBef>
                <a:spcPts val="1600"/>
              </a:spcBef>
              <a:spcAft>
                <a:spcPts val="0"/>
              </a:spcAft>
              <a:buNone/>
              <a:defRPr b="1">
                <a:latin typeface="Livvic"/>
                <a:ea typeface="Livvic"/>
                <a:cs typeface="Livvic"/>
                <a:sym typeface="Livvic"/>
              </a:defRPr>
            </a:lvl8pPr>
            <a:lvl9pPr lvl="8" rtl="0">
              <a:spcBef>
                <a:spcPts val="1600"/>
              </a:spcBef>
              <a:spcAft>
                <a:spcPts val="1600"/>
              </a:spcAft>
              <a:buNone/>
              <a:defRPr b="1">
                <a:latin typeface="Livvic"/>
                <a:ea typeface="Livvic"/>
                <a:cs typeface="Livvic"/>
                <a:sym typeface="Livvic"/>
              </a:defRPr>
            </a:lvl9pPr>
          </a:lstStyle>
          <a:p>
            <a:endParaRPr/>
          </a:p>
        </p:txBody>
      </p:sp>
      <p:sp>
        <p:nvSpPr>
          <p:cNvPr id="62" name="Google Shape;62;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text 3">
  <p:cSld name="CUSTOM_16">
    <p:spTree>
      <p:nvGrpSpPr>
        <p:cNvPr id="1" name="Shape 63"/>
        <p:cNvGrpSpPr/>
        <p:nvPr/>
      </p:nvGrpSpPr>
      <p:grpSpPr>
        <a:xfrm>
          <a:off x="0" y="0"/>
          <a:ext cx="0" cy="0"/>
          <a:chOff x="0" y="0"/>
          <a:chExt cx="0" cy="0"/>
        </a:xfrm>
      </p:grpSpPr>
      <p:sp>
        <p:nvSpPr>
          <p:cNvPr id="64" name="Google Shape;64;p9"/>
          <p:cNvSpPr txBox="1">
            <a:spLocks noGrp="1"/>
          </p:cNvSpPr>
          <p:nvPr>
            <p:ph type="subTitle" idx="1"/>
          </p:nvPr>
        </p:nvSpPr>
        <p:spPr>
          <a:xfrm>
            <a:off x="2117847" y="3380460"/>
            <a:ext cx="29514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65" name="Google Shape;65;p9"/>
          <p:cNvSpPr txBox="1">
            <a:spLocks noGrp="1"/>
          </p:cNvSpPr>
          <p:nvPr>
            <p:ph type="ctrTitle"/>
          </p:nvPr>
        </p:nvSpPr>
        <p:spPr>
          <a:xfrm rot="-5400000">
            <a:off x="-343101" y="1759150"/>
            <a:ext cx="2888100" cy="897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
        <p:nvSpPr>
          <p:cNvPr id="66" name="Google Shape;66;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ext 4">
  <p:cSld name="CUSTOM_16_1">
    <p:spTree>
      <p:nvGrpSpPr>
        <p:cNvPr id="1" name="Shape 67"/>
        <p:cNvGrpSpPr/>
        <p:nvPr/>
      </p:nvGrpSpPr>
      <p:grpSpPr>
        <a:xfrm>
          <a:off x="0" y="0"/>
          <a:ext cx="0" cy="0"/>
          <a:chOff x="0" y="0"/>
          <a:chExt cx="0" cy="0"/>
        </a:xfrm>
      </p:grpSpPr>
      <p:sp>
        <p:nvSpPr>
          <p:cNvPr id="68" name="Google Shape;68;p10"/>
          <p:cNvSpPr txBox="1">
            <a:spLocks noGrp="1"/>
          </p:cNvSpPr>
          <p:nvPr>
            <p:ph type="subTitle" idx="1"/>
          </p:nvPr>
        </p:nvSpPr>
        <p:spPr>
          <a:xfrm flipH="1">
            <a:off x="4189625" y="3380460"/>
            <a:ext cx="29514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69" name="Google Shape;69;p10"/>
          <p:cNvSpPr txBox="1">
            <a:spLocks noGrp="1"/>
          </p:cNvSpPr>
          <p:nvPr>
            <p:ph type="ctrTitle"/>
          </p:nvPr>
        </p:nvSpPr>
        <p:spPr>
          <a:xfrm rot="5400000">
            <a:off x="6612409" y="1752564"/>
            <a:ext cx="2888100" cy="8979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70" name="Google Shape;70;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1pPr>
            <a:lvl2pPr marL="914400" lvl="1"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2pPr>
            <a:lvl3pPr marL="1371600" lvl="2"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3pPr>
            <a:lvl4pPr marL="1828800" lvl="3"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4pPr>
            <a:lvl5pPr marL="2286000" lvl="4"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5pPr>
            <a:lvl6pPr marL="2743200" lvl="5"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6pPr>
            <a:lvl7pPr marL="3200400" lvl="6"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7pPr>
            <a:lvl8pPr marL="3657600" lvl="7"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8pPr>
            <a:lvl9pPr marL="4114800" lvl="8" indent="-304800" rtl="0">
              <a:lnSpc>
                <a:spcPct val="115000"/>
              </a:lnSpc>
              <a:spcBef>
                <a:spcPts val="1600"/>
              </a:spcBef>
              <a:spcAft>
                <a:spcPts val="160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1"/>
                </a:solidFill>
                <a:latin typeface="Catamaran Light"/>
                <a:ea typeface="Catamaran Light"/>
                <a:cs typeface="Catamaran Light"/>
                <a:sym typeface="Catamaran Light"/>
              </a:defRPr>
            </a:lvl1pPr>
            <a:lvl2pPr lvl="1" algn="r">
              <a:buNone/>
              <a:defRPr sz="1300">
                <a:solidFill>
                  <a:schemeClr val="dk1"/>
                </a:solidFill>
                <a:latin typeface="Catamaran Light"/>
                <a:ea typeface="Catamaran Light"/>
                <a:cs typeface="Catamaran Light"/>
                <a:sym typeface="Catamaran Light"/>
              </a:defRPr>
            </a:lvl2pPr>
            <a:lvl3pPr lvl="2" algn="r">
              <a:buNone/>
              <a:defRPr sz="1300">
                <a:solidFill>
                  <a:schemeClr val="dk1"/>
                </a:solidFill>
                <a:latin typeface="Catamaran Light"/>
                <a:ea typeface="Catamaran Light"/>
                <a:cs typeface="Catamaran Light"/>
                <a:sym typeface="Catamaran Light"/>
              </a:defRPr>
            </a:lvl3pPr>
            <a:lvl4pPr lvl="3" algn="r">
              <a:buNone/>
              <a:defRPr sz="1300">
                <a:solidFill>
                  <a:schemeClr val="dk1"/>
                </a:solidFill>
                <a:latin typeface="Catamaran Light"/>
                <a:ea typeface="Catamaran Light"/>
                <a:cs typeface="Catamaran Light"/>
                <a:sym typeface="Catamaran Light"/>
              </a:defRPr>
            </a:lvl4pPr>
            <a:lvl5pPr lvl="4" algn="r">
              <a:buNone/>
              <a:defRPr sz="1300">
                <a:solidFill>
                  <a:schemeClr val="dk1"/>
                </a:solidFill>
                <a:latin typeface="Catamaran Light"/>
                <a:ea typeface="Catamaran Light"/>
                <a:cs typeface="Catamaran Light"/>
                <a:sym typeface="Catamaran Light"/>
              </a:defRPr>
            </a:lvl5pPr>
            <a:lvl6pPr lvl="5" algn="r">
              <a:buNone/>
              <a:defRPr sz="1300">
                <a:solidFill>
                  <a:schemeClr val="dk1"/>
                </a:solidFill>
                <a:latin typeface="Catamaran Light"/>
                <a:ea typeface="Catamaran Light"/>
                <a:cs typeface="Catamaran Light"/>
                <a:sym typeface="Catamaran Light"/>
              </a:defRPr>
            </a:lvl6pPr>
            <a:lvl7pPr lvl="6" algn="r">
              <a:buNone/>
              <a:defRPr sz="1300">
                <a:solidFill>
                  <a:schemeClr val="dk1"/>
                </a:solidFill>
                <a:latin typeface="Catamaran Light"/>
                <a:ea typeface="Catamaran Light"/>
                <a:cs typeface="Catamaran Light"/>
                <a:sym typeface="Catamaran Light"/>
              </a:defRPr>
            </a:lvl7pPr>
            <a:lvl8pPr lvl="7" algn="r">
              <a:buNone/>
              <a:defRPr sz="1300">
                <a:solidFill>
                  <a:schemeClr val="dk1"/>
                </a:solidFill>
                <a:latin typeface="Catamaran Light"/>
                <a:ea typeface="Catamaran Light"/>
                <a:cs typeface="Catamaran Light"/>
                <a:sym typeface="Catamaran Light"/>
              </a:defRPr>
            </a:lvl8pPr>
            <a:lvl9pPr lvl="8" algn="r">
              <a:buNone/>
              <a:defRPr sz="1300">
                <a:solidFill>
                  <a:schemeClr val="dk1"/>
                </a:solidFill>
                <a:latin typeface="Catamaran Light"/>
                <a:ea typeface="Catamaran Light"/>
                <a:cs typeface="Catamaran Light"/>
                <a:sym typeface="Catamaran Ligh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hyperlink" Target="https://www.washington.edu/news/2017/02/01/new-route-finding-map-lets-seattle-pedestrians-avoid-hills-construction-accessibility-barriers/"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hyperlink" Target="https://www.codatu.org/wp-content/uploads/Improving-accessibility-for-people-with-disabilities-in-urban-areas-C.-VENTER-H.-BOGOPANE-T.-RICKERT.pdf" TargetMode="External"/><Relationship Id="rId5" Type="http://schemas.openxmlformats.org/officeDocument/2006/relationships/hyperlink" Target="https://www.un.org/development/desa/disabilities/convention-on-the-rights-of-persons-with-disabilities/article-9-accessibility.html" TargetMode="External"/><Relationship Id="rId4" Type="http://schemas.openxmlformats.org/officeDocument/2006/relationships/hyperlink" Target="https://doi.org/10.1016/j.jth.2020.100821"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sidewalk-sea.cs.washington.edu/results" TargetMode="External"/><Relationship Id="rId13" Type="http://schemas.openxmlformats.org/officeDocument/2006/relationships/hyperlink" Target="https://www.kuodatravel.com/cuenca-ecuador-the-history-athens-of-the-andes/" TargetMode="External"/><Relationship Id="rId3" Type="http://schemas.openxmlformats.org/officeDocument/2006/relationships/hyperlink" Target="https://www.google.com/url?sa=i&amp;url=https%3A%2F%2Fwww.roamingaroundtheworld.com%2Fbest-things-to-do-in-cuenca-ecuador-travel-guide%2F&amp;psig=AOvVaw2mwOQgh3EfpsMx2RnfZhIs&amp;ust=1677625269413000&amp;source=images&amp;cd=vfe&amp;ved=0C" TargetMode="External"/><Relationship Id="rId7" Type="http://schemas.openxmlformats.org/officeDocument/2006/relationships/hyperlink" Target="https://sidewalk-sea.cs.washington.edu/audit" TargetMode="External"/><Relationship Id="rId12" Type="http://schemas.openxmlformats.org/officeDocument/2006/relationships/hyperlink" Target="https://www.google.com/url?sa=i&amp;url=https%3A%2F%2Fwww.mommytravels.net%2F20-things-to-do-in-cuenca-ecuador%2F&amp;psig=AOvVaw2xu3RSSWcfwuiEtc3qQEiP&amp;ust=1677611785326000&amp;source=images&amp;cd=vfe&amp;ved=0CA8QjRxqFwoTCKC9s4a1tv0CFQAAAAAdAAAAABAR"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hyperlink" Target="https://www.accessmap.io/dir?lon=-122.3318371&amp;lat=47.6052965&amp;z=15.31" TargetMode="External"/><Relationship Id="rId11" Type="http://schemas.openxmlformats.org/officeDocument/2006/relationships/hyperlink" Target="https://d2v9ipibika81v.cloudfront.net/uploads/sites/38/ecu_cuenca_shutterstock_1163090866-1200x800-c-center-1140x684.jpg" TargetMode="External"/><Relationship Id="rId5" Type="http://schemas.openxmlformats.org/officeDocument/2006/relationships/hyperlink" Target="https://ameliaandjp.com/mirador-de-turi-ecuador/5-Sidewalk-Gap-Cuenca-Ecuador/" TargetMode="External"/><Relationship Id="rId10" Type="http://schemas.openxmlformats.org/officeDocument/2006/relationships/hyperlink" Target="https://www.liveandinvestoverseas.com/wp-content/uploads/2020/02/cuenca-ecuador.jpg" TargetMode="External"/><Relationship Id="rId4" Type="http://schemas.openxmlformats.org/officeDocument/2006/relationships/hyperlink" Target="https://www.reddit.com/r/fuckcars/comments/xktsof/cuenca_ecuador_beautiful_town_with_2_lanes_of/" TargetMode="External"/><Relationship Id="rId9" Type="http://schemas.openxmlformats.org/officeDocument/2006/relationships/hyperlink" Target="https://www.gannett-cdn.com/-mm-/50878fe39e5edbc73a21ad9293997cda7ae894bc/c=0-470-7078-4469/local/-/media/2016/01/28/USATODAY/USATODAY/635895779112473589-Cuenca-4.jpg?width=3200&amp;height=1808&amp;fit=crop&amp;format=pjpg&amp;auto=webp"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9"/>
        <p:cNvGrpSpPr/>
        <p:nvPr/>
      </p:nvGrpSpPr>
      <p:grpSpPr>
        <a:xfrm>
          <a:off x="0" y="0"/>
          <a:ext cx="0" cy="0"/>
          <a:chOff x="0" y="0"/>
          <a:chExt cx="0" cy="0"/>
        </a:xfrm>
      </p:grpSpPr>
      <p:pic>
        <p:nvPicPr>
          <p:cNvPr id="140" name="Google Shape;140;p22"/>
          <p:cNvPicPr preferRelativeResize="0"/>
          <p:nvPr/>
        </p:nvPicPr>
        <p:blipFill rotWithShape="1">
          <a:blip r:embed="rId3">
            <a:alphaModFix/>
          </a:blip>
          <a:srcRect t="514" b="514"/>
          <a:stretch/>
        </p:blipFill>
        <p:spPr>
          <a:xfrm>
            <a:off x="2214589" y="0"/>
            <a:ext cx="6929410" cy="5143496"/>
          </a:xfrm>
          <a:prstGeom prst="rect">
            <a:avLst/>
          </a:prstGeom>
          <a:noFill/>
          <a:ln>
            <a:noFill/>
          </a:ln>
        </p:spPr>
      </p:pic>
      <p:sp>
        <p:nvSpPr>
          <p:cNvPr id="141" name="Google Shape;141;p22"/>
          <p:cNvSpPr/>
          <p:nvPr/>
        </p:nvSpPr>
        <p:spPr>
          <a:xfrm rot="5400000">
            <a:off x="2203150" y="-1554600"/>
            <a:ext cx="2780100" cy="6103200"/>
          </a:xfrm>
          <a:prstGeom prst="rect">
            <a:avLst/>
          </a:prstGeom>
          <a:solidFill>
            <a:schemeClr val="accent1">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2"/>
          <p:cNvSpPr txBox="1">
            <a:spLocks noGrp="1"/>
          </p:cNvSpPr>
          <p:nvPr>
            <p:ph type="subTitle" idx="1"/>
          </p:nvPr>
        </p:nvSpPr>
        <p:spPr>
          <a:xfrm>
            <a:off x="541675" y="2168600"/>
            <a:ext cx="5925300" cy="717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700">
                <a:solidFill>
                  <a:schemeClr val="lt1"/>
                </a:solidFill>
              </a:rPr>
              <a:t>Sam Curtis, Gachau Kabuga, Cambria Pomeranz, Gio Ramirez, Ilana Whittaker</a:t>
            </a:r>
            <a:endParaRPr sz="1700">
              <a:solidFill>
                <a:schemeClr val="lt1"/>
              </a:solidFill>
            </a:endParaRPr>
          </a:p>
        </p:txBody>
      </p:sp>
      <p:sp>
        <p:nvSpPr>
          <p:cNvPr id="143" name="Google Shape;143;p22"/>
          <p:cNvSpPr txBox="1">
            <a:spLocks noGrp="1"/>
          </p:cNvSpPr>
          <p:nvPr>
            <p:ph type="ctrTitle"/>
          </p:nvPr>
        </p:nvSpPr>
        <p:spPr>
          <a:xfrm>
            <a:off x="528625" y="231325"/>
            <a:ext cx="6249300" cy="2062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solidFill>
                  <a:schemeClr val="lt1"/>
                </a:solidFill>
              </a:rPr>
              <a:t>IMPROVING STREET-LEVEL ACCESSIBILITY IN CUENCA, ECUADOR</a:t>
            </a:r>
            <a:endParaRPr sz="3600">
              <a:solidFill>
                <a:schemeClr val="lt1"/>
              </a:solidFill>
              <a:latin typeface="Livvic"/>
              <a:ea typeface="Livvic"/>
              <a:cs typeface="Livvic"/>
              <a:sym typeface="Livvic"/>
            </a:endParaRPr>
          </a:p>
        </p:txBody>
      </p:sp>
      <p:sp>
        <p:nvSpPr>
          <p:cNvPr id="144" name="Google Shape;144;p22"/>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2"/>
          <p:cNvSpPr txBox="1"/>
          <p:nvPr/>
        </p:nvSpPr>
        <p:spPr>
          <a:xfrm>
            <a:off x="8689150" y="4681350"/>
            <a:ext cx="38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tamaran"/>
                <a:ea typeface="Catamaran"/>
                <a:cs typeface="Catamaran"/>
                <a:sym typeface="Catamaran"/>
              </a:rPr>
              <a:t>[1]</a:t>
            </a:r>
            <a:endParaRPr b="1">
              <a:latin typeface="Catamaran"/>
              <a:ea typeface="Catamaran"/>
              <a:cs typeface="Catamaran"/>
              <a:sym typeface="Catamar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6"/>
        <p:cNvGrpSpPr/>
        <p:nvPr/>
      </p:nvGrpSpPr>
      <p:grpSpPr>
        <a:xfrm>
          <a:off x="0" y="0"/>
          <a:ext cx="0" cy="0"/>
          <a:chOff x="0" y="0"/>
          <a:chExt cx="0" cy="0"/>
        </a:xfrm>
      </p:grpSpPr>
      <p:sp>
        <p:nvSpPr>
          <p:cNvPr id="237" name="Google Shape;237;p31"/>
          <p:cNvSpPr/>
          <p:nvPr/>
        </p:nvSpPr>
        <p:spPr>
          <a:xfrm>
            <a:off x="1125800" y="148025"/>
            <a:ext cx="710700" cy="880200"/>
          </a:xfrm>
          <a:prstGeom prst="roundRect">
            <a:avLst>
              <a:gd name="adj" fmla="val 16667"/>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1"/>
          <p:cNvSpPr/>
          <p:nvPr/>
        </p:nvSpPr>
        <p:spPr>
          <a:xfrm>
            <a:off x="2025450" y="148025"/>
            <a:ext cx="4567200" cy="880200"/>
          </a:xfrm>
          <a:prstGeom prst="roundRect">
            <a:avLst>
              <a:gd name="adj" fmla="val 16667"/>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1"/>
          <p:cNvSpPr txBox="1"/>
          <p:nvPr/>
        </p:nvSpPr>
        <p:spPr>
          <a:xfrm>
            <a:off x="1464150" y="98675"/>
            <a:ext cx="5128500" cy="978900"/>
          </a:xfrm>
          <a:prstGeom prst="rect">
            <a:avLst/>
          </a:prstGeom>
          <a:noFill/>
          <a:ln>
            <a:noFill/>
          </a:ln>
        </p:spPr>
        <p:txBody>
          <a:bodyPr spcFirstLastPara="1" wrap="square" lIns="91425" tIns="91425" rIns="91425" bIns="91425" anchor="t" anchorCtr="0">
            <a:spAutoFit/>
          </a:bodyPr>
          <a:lstStyle/>
          <a:p>
            <a:pPr marL="457200" lvl="0" indent="0" algn="ctr" rtl="0">
              <a:lnSpc>
                <a:spcPct val="115000"/>
              </a:lnSpc>
              <a:spcBef>
                <a:spcPts val="0"/>
              </a:spcBef>
              <a:spcAft>
                <a:spcPts val="0"/>
              </a:spcAft>
              <a:buNone/>
            </a:pPr>
            <a:r>
              <a:rPr lang="en" sz="2400" b="1">
                <a:solidFill>
                  <a:schemeClr val="lt1"/>
                </a:solidFill>
                <a:latin typeface="Livvic"/>
                <a:ea typeface="Livvic"/>
                <a:cs typeface="Livvic"/>
                <a:sym typeface="Livvic"/>
              </a:rPr>
              <a:t> Identify, categorize, and map hotspots of inaccessibility</a:t>
            </a:r>
            <a:endParaRPr sz="2400" b="1">
              <a:solidFill>
                <a:schemeClr val="lt1"/>
              </a:solidFill>
              <a:latin typeface="Livvic"/>
              <a:ea typeface="Livvic"/>
              <a:cs typeface="Livvic"/>
              <a:sym typeface="Livvic"/>
            </a:endParaRPr>
          </a:p>
        </p:txBody>
      </p:sp>
      <p:sp>
        <p:nvSpPr>
          <p:cNvPr id="240" name="Google Shape;240;p31"/>
          <p:cNvSpPr txBox="1"/>
          <p:nvPr/>
        </p:nvSpPr>
        <p:spPr>
          <a:xfrm>
            <a:off x="1265900" y="311075"/>
            <a:ext cx="430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lt1"/>
                </a:solidFill>
                <a:latin typeface="Livvic"/>
                <a:ea typeface="Livvic"/>
                <a:cs typeface="Livvic"/>
                <a:sym typeface="Livvic"/>
              </a:rPr>
              <a:t>1</a:t>
            </a:r>
            <a:endParaRPr sz="2400" b="1">
              <a:solidFill>
                <a:schemeClr val="lt1"/>
              </a:solidFill>
              <a:latin typeface="Livvic"/>
              <a:ea typeface="Livvic"/>
              <a:cs typeface="Livvic"/>
              <a:sym typeface="Livvic"/>
            </a:endParaRPr>
          </a:p>
        </p:txBody>
      </p:sp>
      <p:sp>
        <p:nvSpPr>
          <p:cNvPr id="241" name="Google Shape;241;p31"/>
          <p:cNvSpPr/>
          <p:nvPr/>
        </p:nvSpPr>
        <p:spPr>
          <a:xfrm rot="-5400000">
            <a:off x="4075364" y="1651800"/>
            <a:ext cx="455700" cy="735600"/>
          </a:xfrm>
          <a:prstGeom prst="downArrow">
            <a:avLst>
              <a:gd name="adj1" fmla="val 50000"/>
              <a:gd name="adj2" fmla="val 50000"/>
            </a:avLst>
          </a:prstGeom>
          <a:solidFill>
            <a:schemeClr val="accent3"/>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1"/>
          <p:cNvSpPr/>
          <p:nvPr/>
        </p:nvSpPr>
        <p:spPr>
          <a:xfrm>
            <a:off x="1051650" y="1347150"/>
            <a:ext cx="2689800" cy="1344900"/>
          </a:xfrm>
          <a:prstGeom prst="roundRect">
            <a:avLst>
              <a:gd name="adj" fmla="val 16667"/>
            </a:avLst>
          </a:prstGeom>
          <a:solidFill>
            <a:schemeClr val="accent3"/>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1"/>
          <p:cNvSpPr txBox="1"/>
          <p:nvPr/>
        </p:nvSpPr>
        <p:spPr>
          <a:xfrm>
            <a:off x="1176900" y="1547850"/>
            <a:ext cx="2439300" cy="1144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lt1"/>
                </a:solidFill>
                <a:latin typeface="Livvic"/>
                <a:ea typeface="Livvic"/>
                <a:cs typeface="Livvic"/>
                <a:sym typeface="Livvic"/>
              </a:rPr>
              <a:t>Archival analysis of CONADIS data</a:t>
            </a:r>
            <a:endParaRPr sz="2000" b="1">
              <a:solidFill>
                <a:schemeClr val="lt1"/>
              </a:solidFill>
              <a:latin typeface="Livvic"/>
              <a:ea typeface="Livvic"/>
              <a:cs typeface="Livvic"/>
              <a:sym typeface="Livvic"/>
            </a:endParaRPr>
          </a:p>
          <a:p>
            <a:pPr marL="0" lvl="0" indent="0" algn="l" rtl="0">
              <a:spcBef>
                <a:spcPts val="1000"/>
              </a:spcBef>
              <a:spcAft>
                <a:spcPts val="0"/>
              </a:spcAft>
              <a:buNone/>
            </a:pPr>
            <a:endParaRPr>
              <a:latin typeface="Catamaran Light"/>
              <a:ea typeface="Catamaran Light"/>
              <a:cs typeface="Catamaran Light"/>
              <a:sym typeface="Catamaran Light"/>
            </a:endParaRPr>
          </a:p>
        </p:txBody>
      </p:sp>
      <p:sp>
        <p:nvSpPr>
          <p:cNvPr id="244" name="Google Shape;244;p31"/>
          <p:cNvSpPr/>
          <p:nvPr/>
        </p:nvSpPr>
        <p:spPr>
          <a:xfrm>
            <a:off x="4865000" y="1347150"/>
            <a:ext cx="2689800" cy="1344900"/>
          </a:xfrm>
          <a:prstGeom prst="roundRect">
            <a:avLst>
              <a:gd name="adj" fmla="val 16667"/>
            </a:avLst>
          </a:prstGeom>
          <a:solidFill>
            <a:schemeClr val="accent3"/>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1"/>
          <p:cNvSpPr txBox="1"/>
          <p:nvPr/>
        </p:nvSpPr>
        <p:spPr>
          <a:xfrm>
            <a:off x="4990250" y="1619400"/>
            <a:ext cx="24393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lt1"/>
                </a:solidFill>
                <a:latin typeface="Livvic"/>
                <a:ea typeface="Livvic"/>
                <a:cs typeface="Livvic"/>
                <a:sym typeface="Livvic"/>
              </a:rPr>
              <a:t>Map the hotspots through GIS</a:t>
            </a:r>
            <a:endParaRPr sz="1600">
              <a:latin typeface="Catamaran Light"/>
              <a:ea typeface="Catamaran Light"/>
              <a:cs typeface="Catamaran Light"/>
              <a:sym typeface="Catamaran Light"/>
            </a:endParaRPr>
          </a:p>
        </p:txBody>
      </p:sp>
      <p:sp>
        <p:nvSpPr>
          <p:cNvPr id="246" name="Google Shape;246;p31"/>
          <p:cNvSpPr txBox="1">
            <a:spLocks noGrp="1"/>
          </p:cNvSpPr>
          <p:nvPr>
            <p:ph type="sldNum" idx="12"/>
          </p:nvPr>
        </p:nvSpPr>
        <p:spPr>
          <a:xfrm>
            <a:off x="8595309"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b="1">
                <a:solidFill>
                  <a:schemeClr val="lt1"/>
                </a:solidFill>
                <a:latin typeface="Catamaran"/>
                <a:ea typeface="Catamaran"/>
                <a:cs typeface="Catamaran"/>
                <a:sym typeface="Catamaran"/>
              </a:rPr>
              <a:t>10</a:t>
            </a:fld>
            <a:endParaRPr b="1">
              <a:solidFill>
                <a:schemeClr val="lt1"/>
              </a:solidFill>
              <a:latin typeface="Catamaran"/>
              <a:ea typeface="Catamaran"/>
              <a:cs typeface="Catamaran"/>
              <a:sym typeface="Catamaran"/>
            </a:endParaRPr>
          </a:p>
        </p:txBody>
      </p:sp>
      <p:sp>
        <p:nvSpPr>
          <p:cNvPr id="247" name="Google Shape;247;p31"/>
          <p:cNvSpPr/>
          <p:nvPr/>
        </p:nvSpPr>
        <p:spPr>
          <a:xfrm>
            <a:off x="4865000" y="3616950"/>
            <a:ext cx="2689800" cy="1344900"/>
          </a:xfrm>
          <a:prstGeom prst="roundRect">
            <a:avLst>
              <a:gd name="adj" fmla="val 16667"/>
            </a:avLst>
          </a:prstGeom>
          <a:solidFill>
            <a:srgbClr val="69B9B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1"/>
          <p:cNvSpPr txBox="1"/>
          <p:nvPr/>
        </p:nvSpPr>
        <p:spPr>
          <a:xfrm>
            <a:off x="4754750" y="3725250"/>
            <a:ext cx="2910300" cy="153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lt1"/>
                </a:solidFill>
                <a:latin typeface="Livvic"/>
                <a:ea typeface="Livvic"/>
                <a:cs typeface="Livvic"/>
                <a:sym typeface="Livvic"/>
              </a:rPr>
              <a:t>Visual representation of all hotspots for which there is data</a:t>
            </a:r>
            <a:endParaRPr sz="2000" b="1">
              <a:solidFill>
                <a:schemeClr val="lt1"/>
              </a:solidFill>
              <a:latin typeface="Livvic"/>
              <a:ea typeface="Livvic"/>
              <a:cs typeface="Livvic"/>
              <a:sym typeface="Livvic"/>
            </a:endParaRPr>
          </a:p>
          <a:p>
            <a:pPr marL="0" lvl="0" indent="0" algn="l" rtl="0">
              <a:spcBef>
                <a:spcPts val="0"/>
              </a:spcBef>
              <a:spcAft>
                <a:spcPts val="0"/>
              </a:spcAft>
              <a:buNone/>
            </a:pPr>
            <a:endParaRPr>
              <a:latin typeface="Catamaran Light"/>
              <a:ea typeface="Catamaran Light"/>
              <a:cs typeface="Catamaran Light"/>
              <a:sym typeface="Catamaran Light"/>
            </a:endParaRPr>
          </a:p>
          <a:p>
            <a:pPr marL="0" lvl="0" indent="0" algn="l" rtl="0">
              <a:spcBef>
                <a:spcPts val="0"/>
              </a:spcBef>
              <a:spcAft>
                <a:spcPts val="0"/>
              </a:spcAft>
              <a:buNone/>
            </a:pPr>
            <a:endParaRPr>
              <a:latin typeface="Catamaran Light"/>
              <a:ea typeface="Catamaran Light"/>
              <a:cs typeface="Catamaran Light"/>
              <a:sym typeface="Catamaran Light"/>
            </a:endParaRPr>
          </a:p>
        </p:txBody>
      </p:sp>
      <p:sp>
        <p:nvSpPr>
          <p:cNvPr id="249" name="Google Shape;249;p31"/>
          <p:cNvSpPr/>
          <p:nvPr/>
        </p:nvSpPr>
        <p:spPr>
          <a:xfrm>
            <a:off x="6016700" y="2803038"/>
            <a:ext cx="386400" cy="702900"/>
          </a:xfrm>
          <a:prstGeom prst="downArrow">
            <a:avLst>
              <a:gd name="adj1" fmla="val 50000"/>
              <a:gd name="adj2" fmla="val 50000"/>
            </a:avLst>
          </a:prstGeom>
          <a:solidFill>
            <a:schemeClr val="accent3"/>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1"/>
          <p:cNvSpPr/>
          <p:nvPr/>
        </p:nvSpPr>
        <p:spPr>
          <a:xfrm>
            <a:off x="961200" y="2961625"/>
            <a:ext cx="2870700" cy="2037300"/>
          </a:xfrm>
          <a:prstGeom prst="roundRect">
            <a:avLst>
              <a:gd name="adj" fmla="val 16667"/>
            </a:avLst>
          </a:prstGeom>
          <a:solidFill>
            <a:srgbClr val="D5A6BD"/>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500" b="1">
                <a:solidFill>
                  <a:schemeClr val="lt1"/>
                </a:solidFill>
                <a:latin typeface="Livvic"/>
                <a:ea typeface="Livvic"/>
                <a:cs typeface="Livvic"/>
                <a:sym typeface="Livvic"/>
              </a:rPr>
              <a:t>Categories:</a:t>
            </a:r>
            <a:endParaRPr sz="1500" b="1">
              <a:solidFill>
                <a:schemeClr val="lt1"/>
              </a:solidFill>
              <a:latin typeface="Livvic"/>
              <a:ea typeface="Livvic"/>
              <a:cs typeface="Livvic"/>
              <a:sym typeface="Livvic"/>
            </a:endParaRPr>
          </a:p>
          <a:p>
            <a:pPr marL="457200" lvl="0" indent="-323850" algn="l" rtl="0">
              <a:spcBef>
                <a:spcPts val="0"/>
              </a:spcBef>
              <a:spcAft>
                <a:spcPts val="0"/>
              </a:spcAft>
              <a:buClr>
                <a:schemeClr val="lt1"/>
              </a:buClr>
              <a:buSzPts val="1500"/>
              <a:buFont typeface="Livvic"/>
              <a:buAutoNum type="arabicParenBoth"/>
            </a:pPr>
            <a:r>
              <a:rPr lang="en" sz="1500" b="1">
                <a:solidFill>
                  <a:schemeClr val="lt1"/>
                </a:solidFill>
                <a:latin typeface="Livvic"/>
                <a:ea typeface="Livvic"/>
                <a:cs typeface="Livvic"/>
                <a:sym typeface="Livvic"/>
              </a:rPr>
              <a:t>too narrow</a:t>
            </a:r>
            <a:endParaRPr sz="1500" b="1">
              <a:solidFill>
                <a:schemeClr val="lt1"/>
              </a:solidFill>
              <a:latin typeface="Livvic"/>
              <a:ea typeface="Livvic"/>
              <a:cs typeface="Livvic"/>
              <a:sym typeface="Livvic"/>
            </a:endParaRPr>
          </a:p>
          <a:p>
            <a:pPr marL="457200" lvl="0" indent="-323850" algn="l" rtl="0">
              <a:spcBef>
                <a:spcPts val="0"/>
              </a:spcBef>
              <a:spcAft>
                <a:spcPts val="0"/>
              </a:spcAft>
              <a:buClr>
                <a:schemeClr val="lt1"/>
              </a:buClr>
              <a:buSzPts val="1500"/>
              <a:buFont typeface="Livvic"/>
              <a:buAutoNum type="arabicParenBoth"/>
            </a:pPr>
            <a:r>
              <a:rPr lang="en" sz="1500" b="1">
                <a:solidFill>
                  <a:schemeClr val="lt1"/>
                </a:solidFill>
                <a:latin typeface="Livvic"/>
                <a:ea typeface="Livvic"/>
                <a:cs typeface="Livvic"/>
                <a:sym typeface="Livvic"/>
              </a:rPr>
              <a:t>uneven surfaces</a:t>
            </a:r>
            <a:endParaRPr sz="1500" b="1">
              <a:solidFill>
                <a:schemeClr val="lt1"/>
              </a:solidFill>
              <a:latin typeface="Livvic"/>
              <a:ea typeface="Livvic"/>
              <a:cs typeface="Livvic"/>
              <a:sym typeface="Livvic"/>
            </a:endParaRPr>
          </a:p>
          <a:p>
            <a:pPr marL="457200" lvl="0" indent="-323850" algn="l" rtl="0">
              <a:spcBef>
                <a:spcPts val="0"/>
              </a:spcBef>
              <a:spcAft>
                <a:spcPts val="0"/>
              </a:spcAft>
              <a:buClr>
                <a:schemeClr val="lt1"/>
              </a:buClr>
              <a:buSzPts val="1500"/>
              <a:buFont typeface="Livvic"/>
              <a:buAutoNum type="arabicParenBoth"/>
            </a:pPr>
            <a:r>
              <a:rPr lang="en" sz="1500" b="1">
                <a:solidFill>
                  <a:schemeClr val="lt1"/>
                </a:solidFill>
                <a:latin typeface="Livvic"/>
                <a:ea typeface="Livvic"/>
                <a:cs typeface="Livvic"/>
                <a:sym typeface="Livvic"/>
              </a:rPr>
              <a:t>blocked</a:t>
            </a:r>
            <a:endParaRPr sz="1500" b="1">
              <a:solidFill>
                <a:schemeClr val="lt1"/>
              </a:solidFill>
              <a:latin typeface="Livvic"/>
              <a:ea typeface="Livvic"/>
              <a:cs typeface="Livvic"/>
              <a:sym typeface="Livvic"/>
            </a:endParaRPr>
          </a:p>
          <a:p>
            <a:pPr marL="457200" lvl="0" indent="-323850" algn="l" rtl="0">
              <a:spcBef>
                <a:spcPts val="0"/>
              </a:spcBef>
              <a:spcAft>
                <a:spcPts val="0"/>
              </a:spcAft>
              <a:buClr>
                <a:schemeClr val="lt1"/>
              </a:buClr>
              <a:buSzPts val="1500"/>
              <a:buFont typeface="Livvic"/>
              <a:buAutoNum type="arabicParenBoth"/>
            </a:pPr>
            <a:r>
              <a:rPr lang="en" sz="1500" b="1">
                <a:solidFill>
                  <a:schemeClr val="lt1"/>
                </a:solidFill>
                <a:latin typeface="Livvic"/>
                <a:ea typeface="Livvic"/>
                <a:cs typeface="Livvic"/>
                <a:sym typeface="Livvic"/>
              </a:rPr>
              <a:t>Non-existent</a:t>
            </a:r>
            <a:endParaRPr sz="1500" b="1">
              <a:solidFill>
                <a:schemeClr val="lt1"/>
              </a:solidFill>
              <a:latin typeface="Livvic"/>
              <a:ea typeface="Livvic"/>
              <a:cs typeface="Livvic"/>
              <a:sym typeface="Livvic"/>
            </a:endParaRPr>
          </a:p>
          <a:p>
            <a:pPr marL="457200" lvl="0" indent="-323850" algn="l" rtl="0">
              <a:spcBef>
                <a:spcPts val="0"/>
              </a:spcBef>
              <a:spcAft>
                <a:spcPts val="0"/>
              </a:spcAft>
              <a:buClr>
                <a:schemeClr val="lt1"/>
              </a:buClr>
              <a:buSzPts val="1500"/>
              <a:buFont typeface="Livvic"/>
              <a:buAutoNum type="arabicParenBoth"/>
            </a:pPr>
            <a:r>
              <a:rPr lang="en" sz="1500" b="1">
                <a:solidFill>
                  <a:schemeClr val="lt1"/>
                </a:solidFill>
                <a:latin typeface="Livvic"/>
                <a:ea typeface="Livvic"/>
                <a:cs typeface="Livvic"/>
                <a:sym typeface="Livvic"/>
              </a:rPr>
              <a:t>no auditory cues</a:t>
            </a:r>
            <a:endParaRPr sz="1500" b="1">
              <a:solidFill>
                <a:schemeClr val="lt1"/>
              </a:solidFill>
              <a:latin typeface="Livvic"/>
              <a:ea typeface="Livvic"/>
              <a:cs typeface="Livvic"/>
              <a:sym typeface="Livvic"/>
            </a:endParaRPr>
          </a:p>
          <a:p>
            <a:pPr marL="457200" lvl="0" indent="-323850" algn="l" rtl="0">
              <a:spcBef>
                <a:spcPts val="0"/>
              </a:spcBef>
              <a:spcAft>
                <a:spcPts val="0"/>
              </a:spcAft>
              <a:buClr>
                <a:schemeClr val="lt1"/>
              </a:buClr>
              <a:buSzPts val="1500"/>
              <a:buFont typeface="Livvic"/>
              <a:buAutoNum type="arabicParenBoth"/>
            </a:pPr>
            <a:r>
              <a:rPr lang="en" sz="1500" b="1">
                <a:solidFill>
                  <a:schemeClr val="lt1"/>
                </a:solidFill>
                <a:latin typeface="Livvic"/>
                <a:ea typeface="Livvic"/>
                <a:cs typeface="Livvic"/>
                <a:sym typeface="Livvic"/>
              </a:rPr>
              <a:t>no truncated domes</a:t>
            </a:r>
            <a:endParaRPr sz="1500" b="1">
              <a:solidFill>
                <a:schemeClr val="lt1"/>
              </a:solidFill>
              <a:latin typeface="Livvic"/>
              <a:ea typeface="Livvic"/>
              <a:cs typeface="Livvic"/>
              <a:sym typeface="Livvic"/>
            </a:endParaRPr>
          </a:p>
          <a:p>
            <a:pPr marL="457200" lvl="0" indent="-323850" algn="l" rtl="0">
              <a:spcBef>
                <a:spcPts val="0"/>
              </a:spcBef>
              <a:spcAft>
                <a:spcPts val="0"/>
              </a:spcAft>
              <a:buClr>
                <a:schemeClr val="lt1"/>
              </a:buClr>
              <a:buSzPts val="1500"/>
              <a:buFont typeface="Livvic"/>
              <a:buAutoNum type="arabicParenBoth"/>
            </a:pPr>
            <a:r>
              <a:rPr lang="en" sz="1500" b="1">
                <a:solidFill>
                  <a:schemeClr val="lt1"/>
                </a:solidFill>
                <a:latin typeface="Livvic"/>
                <a:ea typeface="Livvic"/>
                <a:cs typeface="Livvic"/>
                <a:sym typeface="Livvic"/>
              </a:rPr>
              <a:t>no data</a:t>
            </a:r>
            <a:endParaRPr sz="1500" b="1">
              <a:solidFill>
                <a:schemeClr val="lt1"/>
              </a:solidFill>
              <a:latin typeface="Livvic"/>
              <a:ea typeface="Livvic"/>
              <a:cs typeface="Livvic"/>
              <a:sym typeface="Livvic"/>
            </a:endParaRPr>
          </a:p>
        </p:txBody>
      </p:sp>
      <p:sp>
        <p:nvSpPr>
          <p:cNvPr id="251" name="Google Shape;251;p31"/>
          <p:cNvSpPr txBox="1"/>
          <p:nvPr/>
        </p:nvSpPr>
        <p:spPr>
          <a:xfrm>
            <a:off x="8652000" y="4743300"/>
            <a:ext cx="49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latin typeface="Catamaran"/>
                <a:ea typeface="Catamaran"/>
                <a:cs typeface="Catamaran"/>
                <a:sym typeface="Catamaran"/>
              </a:rPr>
              <a:t>[10]</a:t>
            </a:r>
            <a:endParaRPr b="1">
              <a:solidFill>
                <a:schemeClr val="lt1"/>
              </a:solidFill>
              <a:latin typeface="Catamaran"/>
              <a:ea typeface="Catamaran"/>
              <a:cs typeface="Catamaran"/>
              <a:sym typeface="Catamar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 calcmode="lin" valueType="num">
                                      <p:cBhvr additive="base">
                                        <p:cTn id="7" dur="1000"/>
                                        <p:tgtEl>
                                          <p:spTgt spid="243"/>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42"/>
                                        </p:tgtEl>
                                        <p:attrNameLst>
                                          <p:attrName>style.visibility</p:attrName>
                                        </p:attrNameLst>
                                      </p:cBhvr>
                                      <p:to>
                                        <p:strVal val="visible"/>
                                      </p:to>
                                    </p:set>
                                    <p:anim calcmode="lin" valueType="num">
                                      <p:cBhvr additive="base">
                                        <p:cTn id="10" dur="1000"/>
                                        <p:tgtEl>
                                          <p:spTgt spid="242"/>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50"/>
                                        </p:tgtEl>
                                        <p:attrNameLst>
                                          <p:attrName>style.visibility</p:attrName>
                                        </p:attrNameLst>
                                      </p:cBhvr>
                                      <p:to>
                                        <p:strVal val="visible"/>
                                      </p:to>
                                    </p:set>
                                    <p:anim calcmode="lin" valueType="num">
                                      <p:cBhvr additive="base">
                                        <p:cTn id="15" dur="1000"/>
                                        <p:tgtEl>
                                          <p:spTgt spid="250"/>
                                        </p:tgtEl>
                                        <p:attrNameLst>
                                          <p:attrName>ppt_x</p:attrName>
                                        </p:attrNameLst>
                                      </p:cBhvr>
                                      <p:tavLst>
                                        <p:tav tm="0">
                                          <p:val>
                                            <p:strVal val="#ppt_x-1"/>
                                          </p:val>
                                        </p:tav>
                                        <p:tav tm="100000">
                                          <p:val>
                                            <p:strVal val="#ppt_x"/>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244"/>
                                        </p:tgtEl>
                                        <p:attrNameLst>
                                          <p:attrName>style.visibility</p:attrName>
                                        </p:attrNameLst>
                                      </p:cBhvr>
                                      <p:to>
                                        <p:strVal val="visible"/>
                                      </p:to>
                                    </p:set>
                                    <p:anim calcmode="lin" valueType="num">
                                      <p:cBhvr additive="base">
                                        <p:cTn id="20" dur="1000"/>
                                        <p:tgtEl>
                                          <p:spTgt spid="244"/>
                                        </p:tgtEl>
                                        <p:attrNameLst>
                                          <p:attrName>ppt_x</p:attrName>
                                        </p:attrNameLst>
                                      </p:cBhvr>
                                      <p:tavLst>
                                        <p:tav tm="0">
                                          <p:val>
                                            <p:strVal val="#ppt_x+1"/>
                                          </p:val>
                                        </p:tav>
                                        <p:tav tm="100000">
                                          <p:val>
                                            <p:strVal val="#ppt_x"/>
                                          </p:val>
                                        </p:tav>
                                      </p:tavLst>
                                    </p:anim>
                                  </p:childTnLst>
                                </p:cTn>
                              </p:par>
                              <p:par>
                                <p:cTn id="21" presetID="2" presetClass="entr" presetSubtype="2" fill="hold" nodeType="withEffect">
                                  <p:stCondLst>
                                    <p:cond delay="0"/>
                                  </p:stCondLst>
                                  <p:childTnLst>
                                    <p:set>
                                      <p:cBhvr>
                                        <p:cTn id="22" dur="1" fill="hold">
                                          <p:stCondLst>
                                            <p:cond delay="0"/>
                                          </p:stCondLst>
                                        </p:cTn>
                                        <p:tgtEl>
                                          <p:spTgt spid="245"/>
                                        </p:tgtEl>
                                        <p:attrNameLst>
                                          <p:attrName>style.visibility</p:attrName>
                                        </p:attrNameLst>
                                      </p:cBhvr>
                                      <p:to>
                                        <p:strVal val="visible"/>
                                      </p:to>
                                    </p:set>
                                    <p:anim calcmode="lin" valueType="num">
                                      <p:cBhvr additive="base">
                                        <p:cTn id="23" dur="1000"/>
                                        <p:tgtEl>
                                          <p:spTgt spid="245"/>
                                        </p:tgtEl>
                                        <p:attrNameLst>
                                          <p:attrName>ppt_x</p:attrName>
                                        </p:attrNameLst>
                                      </p:cBhvr>
                                      <p:tavLst>
                                        <p:tav tm="0">
                                          <p:val>
                                            <p:strVal val="#ppt_x+1"/>
                                          </p:val>
                                        </p:tav>
                                        <p:tav tm="100000">
                                          <p:val>
                                            <p:strVal val="#ppt_x"/>
                                          </p:val>
                                        </p:tav>
                                      </p:tavLst>
                                    </p:anim>
                                  </p:childTnLst>
                                </p:cTn>
                              </p:par>
                              <p:par>
                                <p:cTn id="24" presetID="2" presetClass="entr" presetSubtype="2" fill="hold" nodeType="withEffect">
                                  <p:stCondLst>
                                    <p:cond delay="0"/>
                                  </p:stCondLst>
                                  <p:childTnLst>
                                    <p:set>
                                      <p:cBhvr>
                                        <p:cTn id="25" dur="1" fill="hold">
                                          <p:stCondLst>
                                            <p:cond delay="0"/>
                                          </p:stCondLst>
                                        </p:cTn>
                                        <p:tgtEl>
                                          <p:spTgt spid="241"/>
                                        </p:tgtEl>
                                        <p:attrNameLst>
                                          <p:attrName>style.visibility</p:attrName>
                                        </p:attrNameLst>
                                      </p:cBhvr>
                                      <p:to>
                                        <p:strVal val="visible"/>
                                      </p:to>
                                    </p:set>
                                    <p:anim calcmode="lin" valueType="num">
                                      <p:cBhvr additive="base">
                                        <p:cTn id="26" dur="1000"/>
                                        <p:tgtEl>
                                          <p:spTgt spid="241"/>
                                        </p:tgtEl>
                                        <p:attrNameLst>
                                          <p:attrName>ppt_x</p:attrName>
                                        </p:attrNameLst>
                                      </p:cBhvr>
                                      <p:tavLst>
                                        <p:tav tm="0">
                                          <p:val>
                                            <p:strVal val="#ppt_x+1"/>
                                          </p:val>
                                        </p:tav>
                                        <p:tav tm="100000">
                                          <p:val>
                                            <p:strVal val="#ppt_x"/>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48"/>
                                        </p:tgtEl>
                                        <p:attrNameLst>
                                          <p:attrName>style.visibility</p:attrName>
                                        </p:attrNameLst>
                                      </p:cBhvr>
                                      <p:to>
                                        <p:strVal val="visible"/>
                                      </p:to>
                                    </p:set>
                                    <p:anim calcmode="lin" valueType="num">
                                      <p:cBhvr additive="base">
                                        <p:cTn id="31" dur="1000"/>
                                        <p:tgtEl>
                                          <p:spTgt spid="248"/>
                                        </p:tgtEl>
                                        <p:attrNameLst>
                                          <p:attrName>ppt_x</p:attrName>
                                        </p:attrNameLst>
                                      </p:cBhvr>
                                      <p:tavLst>
                                        <p:tav tm="0">
                                          <p:val>
                                            <p:strVal val="#ppt_x+1"/>
                                          </p:val>
                                        </p:tav>
                                        <p:tav tm="100000">
                                          <p:val>
                                            <p:strVal val="#ppt_x"/>
                                          </p:val>
                                        </p:tav>
                                      </p:tavLst>
                                    </p:anim>
                                  </p:childTnLst>
                                </p:cTn>
                              </p:par>
                              <p:par>
                                <p:cTn id="32" presetID="2" presetClass="entr" presetSubtype="2" fill="hold" nodeType="withEffect">
                                  <p:stCondLst>
                                    <p:cond delay="0"/>
                                  </p:stCondLst>
                                  <p:childTnLst>
                                    <p:set>
                                      <p:cBhvr>
                                        <p:cTn id="33" dur="1" fill="hold">
                                          <p:stCondLst>
                                            <p:cond delay="0"/>
                                          </p:stCondLst>
                                        </p:cTn>
                                        <p:tgtEl>
                                          <p:spTgt spid="248"/>
                                        </p:tgtEl>
                                        <p:attrNameLst>
                                          <p:attrName>style.visibility</p:attrName>
                                        </p:attrNameLst>
                                      </p:cBhvr>
                                      <p:to>
                                        <p:strVal val="visible"/>
                                      </p:to>
                                    </p:set>
                                    <p:anim calcmode="lin" valueType="num">
                                      <p:cBhvr additive="base">
                                        <p:cTn id="34" dur="1000"/>
                                        <p:tgtEl>
                                          <p:spTgt spid="248"/>
                                        </p:tgtEl>
                                        <p:attrNameLst>
                                          <p:attrName>ppt_x</p:attrName>
                                        </p:attrNameLst>
                                      </p:cBhvr>
                                      <p:tavLst>
                                        <p:tav tm="0">
                                          <p:val>
                                            <p:strVal val="#ppt_x+1"/>
                                          </p:val>
                                        </p:tav>
                                        <p:tav tm="100000">
                                          <p:val>
                                            <p:strVal val="#ppt_x"/>
                                          </p:val>
                                        </p:tav>
                                      </p:tavLst>
                                    </p:anim>
                                  </p:childTnLst>
                                </p:cTn>
                              </p:par>
                              <p:par>
                                <p:cTn id="35" presetID="2" presetClass="entr" presetSubtype="2" fill="hold" nodeType="withEffect">
                                  <p:stCondLst>
                                    <p:cond delay="0"/>
                                  </p:stCondLst>
                                  <p:childTnLst>
                                    <p:set>
                                      <p:cBhvr>
                                        <p:cTn id="36" dur="1" fill="hold">
                                          <p:stCondLst>
                                            <p:cond delay="0"/>
                                          </p:stCondLst>
                                        </p:cTn>
                                        <p:tgtEl>
                                          <p:spTgt spid="247"/>
                                        </p:tgtEl>
                                        <p:attrNameLst>
                                          <p:attrName>style.visibility</p:attrName>
                                        </p:attrNameLst>
                                      </p:cBhvr>
                                      <p:to>
                                        <p:strVal val="visible"/>
                                      </p:to>
                                    </p:set>
                                    <p:anim calcmode="lin" valueType="num">
                                      <p:cBhvr additive="base">
                                        <p:cTn id="37" dur="1000"/>
                                        <p:tgtEl>
                                          <p:spTgt spid="247"/>
                                        </p:tgtEl>
                                        <p:attrNameLst>
                                          <p:attrName>ppt_x</p:attrName>
                                        </p:attrNameLst>
                                      </p:cBhvr>
                                      <p:tavLst>
                                        <p:tav tm="0">
                                          <p:val>
                                            <p:strVal val="#ppt_x+1"/>
                                          </p:val>
                                        </p:tav>
                                        <p:tav tm="100000">
                                          <p:val>
                                            <p:strVal val="#ppt_x"/>
                                          </p:val>
                                        </p:tav>
                                      </p:tavLst>
                                    </p:anim>
                                  </p:childTnLst>
                                </p:cTn>
                              </p:par>
                              <p:par>
                                <p:cTn id="38" presetID="2" presetClass="entr" presetSubtype="2" fill="hold" nodeType="withEffect">
                                  <p:stCondLst>
                                    <p:cond delay="0"/>
                                  </p:stCondLst>
                                  <p:childTnLst>
                                    <p:set>
                                      <p:cBhvr>
                                        <p:cTn id="39" dur="1" fill="hold">
                                          <p:stCondLst>
                                            <p:cond delay="0"/>
                                          </p:stCondLst>
                                        </p:cTn>
                                        <p:tgtEl>
                                          <p:spTgt spid="249"/>
                                        </p:tgtEl>
                                        <p:attrNameLst>
                                          <p:attrName>style.visibility</p:attrName>
                                        </p:attrNameLst>
                                      </p:cBhvr>
                                      <p:to>
                                        <p:strVal val="visible"/>
                                      </p:to>
                                    </p:set>
                                    <p:anim calcmode="lin" valueType="num">
                                      <p:cBhvr additive="base">
                                        <p:cTn id="40" dur="1000"/>
                                        <p:tgtEl>
                                          <p:spTgt spid="24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5"/>
        <p:cNvGrpSpPr/>
        <p:nvPr/>
      </p:nvGrpSpPr>
      <p:grpSpPr>
        <a:xfrm>
          <a:off x="0" y="0"/>
          <a:ext cx="0" cy="0"/>
          <a:chOff x="0" y="0"/>
          <a:chExt cx="0" cy="0"/>
        </a:xfrm>
      </p:grpSpPr>
      <p:sp>
        <p:nvSpPr>
          <p:cNvPr id="256" name="Google Shape;256;p32"/>
          <p:cNvSpPr/>
          <p:nvPr/>
        </p:nvSpPr>
        <p:spPr>
          <a:xfrm>
            <a:off x="1861125" y="3655625"/>
            <a:ext cx="4297200" cy="1344900"/>
          </a:xfrm>
          <a:prstGeom prst="roundRect">
            <a:avLst>
              <a:gd name="adj" fmla="val 16667"/>
            </a:avLst>
          </a:prstGeom>
          <a:solidFill>
            <a:srgbClr val="69B9B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2"/>
          <p:cNvSpPr/>
          <p:nvPr/>
        </p:nvSpPr>
        <p:spPr>
          <a:xfrm>
            <a:off x="2403750" y="1480425"/>
            <a:ext cx="3097500" cy="687000"/>
          </a:xfrm>
          <a:prstGeom prst="roundRect">
            <a:avLst>
              <a:gd name="adj" fmla="val 16667"/>
            </a:avLst>
          </a:prstGeom>
          <a:solidFill>
            <a:schemeClr val="accent3"/>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2"/>
          <p:cNvSpPr/>
          <p:nvPr/>
        </p:nvSpPr>
        <p:spPr>
          <a:xfrm>
            <a:off x="1424400" y="280775"/>
            <a:ext cx="6295200" cy="836100"/>
          </a:xfrm>
          <a:prstGeom prst="roundRect">
            <a:avLst>
              <a:gd name="adj" fmla="val 16667"/>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2"/>
          <p:cNvSpPr txBox="1"/>
          <p:nvPr/>
        </p:nvSpPr>
        <p:spPr>
          <a:xfrm>
            <a:off x="1424400" y="240225"/>
            <a:ext cx="6295200" cy="1354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a:solidFill>
                  <a:schemeClr val="lt1"/>
                </a:solidFill>
                <a:latin typeface="Livvic"/>
                <a:ea typeface="Livvic"/>
                <a:cs typeface="Livvic"/>
                <a:sym typeface="Livvic"/>
              </a:rPr>
              <a:t>Understand how the community interacts with inaccessible infrastructure</a:t>
            </a:r>
            <a:endParaRPr sz="2400" b="1">
              <a:solidFill>
                <a:schemeClr val="lt1"/>
              </a:solidFill>
              <a:latin typeface="Livvic"/>
              <a:ea typeface="Livvic"/>
              <a:cs typeface="Livvic"/>
              <a:sym typeface="Livvic"/>
            </a:endParaRPr>
          </a:p>
          <a:p>
            <a:pPr marL="0" lvl="0" indent="0" algn="l" rtl="0">
              <a:spcBef>
                <a:spcPts val="0"/>
              </a:spcBef>
              <a:spcAft>
                <a:spcPts val="0"/>
              </a:spcAft>
              <a:buNone/>
            </a:pPr>
            <a:endParaRPr>
              <a:latin typeface="Catamaran Light"/>
              <a:ea typeface="Catamaran Light"/>
              <a:cs typeface="Catamaran Light"/>
              <a:sym typeface="Catamaran Light"/>
            </a:endParaRPr>
          </a:p>
          <a:p>
            <a:pPr marL="0" lvl="0" indent="0" algn="l" rtl="0">
              <a:spcBef>
                <a:spcPts val="0"/>
              </a:spcBef>
              <a:spcAft>
                <a:spcPts val="0"/>
              </a:spcAft>
              <a:buNone/>
            </a:pPr>
            <a:endParaRPr>
              <a:latin typeface="Catamaran Light"/>
              <a:ea typeface="Catamaran Light"/>
              <a:cs typeface="Catamaran Light"/>
              <a:sym typeface="Catamaran Light"/>
            </a:endParaRPr>
          </a:p>
        </p:txBody>
      </p:sp>
      <p:sp>
        <p:nvSpPr>
          <p:cNvPr id="260" name="Google Shape;260;p32"/>
          <p:cNvSpPr txBox="1"/>
          <p:nvPr/>
        </p:nvSpPr>
        <p:spPr>
          <a:xfrm>
            <a:off x="2238375" y="1594725"/>
            <a:ext cx="35427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lt1"/>
                </a:solidFill>
                <a:latin typeface="Livvic"/>
                <a:ea typeface="Livvic"/>
                <a:cs typeface="Livvic"/>
                <a:sym typeface="Livvic"/>
              </a:rPr>
              <a:t>Systematic observation</a:t>
            </a:r>
            <a:endParaRPr sz="2000" b="1">
              <a:solidFill>
                <a:schemeClr val="lt1"/>
              </a:solidFill>
              <a:latin typeface="Livvic"/>
              <a:ea typeface="Livvic"/>
              <a:cs typeface="Livvic"/>
              <a:sym typeface="Livvic"/>
            </a:endParaRPr>
          </a:p>
          <a:p>
            <a:pPr marL="0" lvl="0" indent="0" algn="l" rtl="0">
              <a:spcBef>
                <a:spcPts val="0"/>
              </a:spcBef>
              <a:spcAft>
                <a:spcPts val="0"/>
              </a:spcAft>
              <a:buNone/>
            </a:pPr>
            <a:endParaRPr>
              <a:latin typeface="Catamaran Light"/>
              <a:ea typeface="Catamaran Light"/>
              <a:cs typeface="Catamaran Light"/>
              <a:sym typeface="Catamaran Light"/>
            </a:endParaRPr>
          </a:p>
        </p:txBody>
      </p:sp>
      <p:sp>
        <p:nvSpPr>
          <p:cNvPr id="261" name="Google Shape;261;p32"/>
          <p:cNvSpPr txBox="1"/>
          <p:nvPr/>
        </p:nvSpPr>
        <p:spPr>
          <a:xfrm>
            <a:off x="1803900" y="3747500"/>
            <a:ext cx="4120500" cy="153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lt1"/>
                </a:solidFill>
                <a:latin typeface="Livvic"/>
                <a:ea typeface="Livvic"/>
                <a:cs typeface="Livvic"/>
                <a:sym typeface="Livvic"/>
              </a:rPr>
              <a:t>Find similarities in how the community reacts to inaccessible infrastructure</a:t>
            </a:r>
            <a:endParaRPr sz="2000" b="1">
              <a:solidFill>
                <a:schemeClr val="lt1"/>
              </a:solidFill>
              <a:latin typeface="Livvic"/>
              <a:ea typeface="Livvic"/>
              <a:cs typeface="Livvic"/>
              <a:sym typeface="Livvic"/>
            </a:endParaRPr>
          </a:p>
          <a:p>
            <a:pPr marL="0" lvl="0" indent="0" algn="l" rtl="0">
              <a:spcBef>
                <a:spcPts val="0"/>
              </a:spcBef>
              <a:spcAft>
                <a:spcPts val="0"/>
              </a:spcAft>
              <a:buNone/>
            </a:pPr>
            <a:endParaRPr>
              <a:latin typeface="Catamaran Light"/>
              <a:ea typeface="Catamaran Light"/>
              <a:cs typeface="Catamaran Light"/>
              <a:sym typeface="Catamaran Light"/>
            </a:endParaRPr>
          </a:p>
          <a:p>
            <a:pPr marL="0" lvl="0" indent="0" algn="l" rtl="0">
              <a:spcBef>
                <a:spcPts val="0"/>
              </a:spcBef>
              <a:spcAft>
                <a:spcPts val="0"/>
              </a:spcAft>
              <a:buNone/>
            </a:pPr>
            <a:endParaRPr>
              <a:latin typeface="Catamaran Light"/>
              <a:ea typeface="Catamaran Light"/>
              <a:cs typeface="Catamaran Light"/>
              <a:sym typeface="Catamaran Light"/>
            </a:endParaRPr>
          </a:p>
        </p:txBody>
      </p:sp>
      <p:sp>
        <p:nvSpPr>
          <p:cNvPr id="262" name="Google Shape;262;p32"/>
          <p:cNvSpPr/>
          <p:nvPr/>
        </p:nvSpPr>
        <p:spPr>
          <a:xfrm>
            <a:off x="3759300" y="2302725"/>
            <a:ext cx="386400" cy="1173300"/>
          </a:xfrm>
          <a:prstGeom prst="downArrow">
            <a:avLst>
              <a:gd name="adj1" fmla="val 50000"/>
              <a:gd name="adj2" fmla="val 50000"/>
            </a:avLst>
          </a:prstGeom>
          <a:solidFill>
            <a:schemeClr val="accent3"/>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2"/>
          <p:cNvSpPr/>
          <p:nvPr/>
        </p:nvSpPr>
        <p:spPr>
          <a:xfrm>
            <a:off x="513125" y="280775"/>
            <a:ext cx="710700" cy="836100"/>
          </a:xfrm>
          <a:prstGeom prst="roundRect">
            <a:avLst>
              <a:gd name="adj" fmla="val 16667"/>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lt1"/>
                </a:solidFill>
                <a:latin typeface="Livvic"/>
                <a:ea typeface="Livvic"/>
                <a:cs typeface="Livvic"/>
                <a:sym typeface="Livvic"/>
              </a:rPr>
              <a:t>2</a:t>
            </a:r>
            <a:endParaRPr sz="2400" b="1">
              <a:solidFill>
                <a:schemeClr val="lt1"/>
              </a:solidFill>
              <a:latin typeface="Livvic"/>
              <a:ea typeface="Livvic"/>
              <a:cs typeface="Livvic"/>
              <a:sym typeface="Livvic"/>
            </a:endParaRPr>
          </a:p>
        </p:txBody>
      </p:sp>
      <p:sp>
        <p:nvSpPr>
          <p:cNvPr id="264" name="Google Shape;264;p32"/>
          <p:cNvSpPr txBox="1">
            <a:spLocks noGrp="1"/>
          </p:cNvSpPr>
          <p:nvPr>
            <p:ph type="sldNum" idx="12"/>
          </p:nvPr>
        </p:nvSpPr>
        <p:spPr>
          <a:xfrm>
            <a:off x="8595309"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b="1">
                <a:solidFill>
                  <a:schemeClr val="lt1"/>
                </a:solidFill>
                <a:latin typeface="Catamaran"/>
                <a:ea typeface="Catamaran"/>
                <a:cs typeface="Catamaran"/>
                <a:sym typeface="Catamaran"/>
              </a:rPr>
              <a:t>11</a:t>
            </a:fld>
            <a:endParaRPr b="1">
              <a:solidFill>
                <a:schemeClr val="lt1"/>
              </a:solidFill>
              <a:latin typeface="Catamaran"/>
              <a:ea typeface="Catamaran"/>
              <a:cs typeface="Catamaran"/>
              <a:sym typeface="Catamaran"/>
            </a:endParaRPr>
          </a:p>
        </p:txBody>
      </p:sp>
      <p:sp>
        <p:nvSpPr>
          <p:cNvPr id="265" name="Google Shape;265;p32"/>
          <p:cNvSpPr txBox="1"/>
          <p:nvPr/>
        </p:nvSpPr>
        <p:spPr>
          <a:xfrm>
            <a:off x="8652000" y="4743300"/>
            <a:ext cx="49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latin typeface="Catamaran"/>
                <a:ea typeface="Catamaran"/>
                <a:cs typeface="Catamaran"/>
                <a:sym typeface="Catamaran"/>
              </a:rPr>
              <a:t>[11]</a:t>
            </a:r>
            <a:endParaRPr b="1">
              <a:solidFill>
                <a:schemeClr val="lt1"/>
              </a:solidFill>
              <a:latin typeface="Catamaran"/>
              <a:ea typeface="Catamaran"/>
              <a:cs typeface="Catamaran"/>
              <a:sym typeface="Catamar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anim calcmode="lin" valueType="num">
                                      <p:cBhvr additive="base">
                                        <p:cTn id="7" dur="1000"/>
                                        <p:tgtEl>
                                          <p:spTgt spid="260"/>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57"/>
                                        </p:tgtEl>
                                        <p:attrNameLst>
                                          <p:attrName>style.visibility</p:attrName>
                                        </p:attrNameLst>
                                      </p:cBhvr>
                                      <p:to>
                                        <p:strVal val="visible"/>
                                      </p:to>
                                    </p:set>
                                    <p:anim calcmode="lin" valueType="num">
                                      <p:cBhvr additive="base">
                                        <p:cTn id="10" dur="1000"/>
                                        <p:tgtEl>
                                          <p:spTgt spid="257"/>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262"/>
                                        </p:tgtEl>
                                        <p:attrNameLst>
                                          <p:attrName>style.visibility</p:attrName>
                                        </p:attrNameLst>
                                      </p:cBhvr>
                                      <p:to>
                                        <p:strVal val="visible"/>
                                      </p:to>
                                    </p:set>
                                    <p:anim calcmode="lin" valueType="num">
                                      <p:cBhvr additive="base">
                                        <p:cTn id="15" dur="1000"/>
                                        <p:tgtEl>
                                          <p:spTgt spid="262"/>
                                        </p:tgtEl>
                                        <p:attrNameLst>
                                          <p:attrName>ppt_x</p:attrName>
                                        </p:attrNameLst>
                                      </p:cBhvr>
                                      <p:tavLst>
                                        <p:tav tm="0">
                                          <p:val>
                                            <p:strVal val="#ppt_x+1"/>
                                          </p:val>
                                        </p:tav>
                                        <p:tav tm="100000">
                                          <p:val>
                                            <p:strVal val="#ppt_x"/>
                                          </p:val>
                                        </p:tav>
                                      </p:tavLst>
                                    </p:anim>
                                  </p:childTnLst>
                                </p:cTn>
                              </p:par>
                              <p:par>
                                <p:cTn id="16" presetID="2" presetClass="entr" presetSubtype="4" fill="hold" nodeType="withEffect">
                                  <p:stCondLst>
                                    <p:cond delay="0"/>
                                  </p:stCondLst>
                                  <p:childTnLst>
                                    <p:set>
                                      <p:cBhvr>
                                        <p:cTn id="17" dur="1" fill="hold">
                                          <p:stCondLst>
                                            <p:cond delay="0"/>
                                          </p:stCondLst>
                                        </p:cTn>
                                        <p:tgtEl>
                                          <p:spTgt spid="261"/>
                                        </p:tgtEl>
                                        <p:attrNameLst>
                                          <p:attrName>style.visibility</p:attrName>
                                        </p:attrNameLst>
                                      </p:cBhvr>
                                      <p:to>
                                        <p:strVal val="visible"/>
                                      </p:to>
                                    </p:set>
                                    <p:anim calcmode="lin" valueType="num">
                                      <p:cBhvr additive="base">
                                        <p:cTn id="18" dur="1000"/>
                                        <p:tgtEl>
                                          <p:spTgt spid="261"/>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56"/>
                                        </p:tgtEl>
                                        <p:attrNameLst>
                                          <p:attrName>style.visibility</p:attrName>
                                        </p:attrNameLst>
                                      </p:cBhvr>
                                      <p:to>
                                        <p:strVal val="visible"/>
                                      </p:to>
                                    </p:set>
                                    <p:anim calcmode="lin" valueType="num">
                                      <p:cBhvr additive="base">
                                        <p:cTn id="21" dur="1000"/>
                                        <p:tgtEl>
                                          <p:spTgt spid="2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9"/>
        <p:cNvGrpSpPr/>
        <p:nvPr/>
      </p:nvGrpSpPr>
      <p:grpSpPr>
        <a:xfrm>
          <a:off x="0" y="0"/>
          <a:ext cx="0" cy="0"/>
          <a:chOff x="0" y="0"/>
          <a:chExt cx="0" cy="0"/>
        </a:xfrm>
      </p:grpSpPr>
      <p:sp>
        <p:nvSpPr>
          <p:cNvPr id="270" name="Google Shape;270;p33"/>
          <p:cNvSpPr/>
          <p:nvPr/>
        </p:nvSpPr>
        <p:spPr>
          <a:xfrm>
            <a:off x="6238100" y="2629850"/>
            <a:ext cx="1891500" cy="923400"/>
          </a:xfrm>
          <a:prstGeom prst="roundRect">
            <a:avLst>
              <a:gd name="adj" fmla="val 16667"/>
            </a:avLst>
          </a:prstGeom>
          <a:solidFill>
            <a:schemeClr val="accent3"/>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3"/>
          <p:cNvSpPr/>
          <p:nvPr/>
        </p:nvSpPr>
        <p:spPr>
          <a:xfrm>
            <a:off x="730450" y="2500100"/>
            <a:ext cx="2086800" cy="1023900"/>
          </a:xfrm>
          <a:prstGeom prst="roundRect">
            <a:avLst>
              <a:gd name="adj" fmla="val 16667"/>
            </a:avLst>
          </a:prstGeom>
          <a:solidFill>
            <a:schemeClr val="accent3"/>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3"/>
          <p:cNvSpPr/>
          <p:nvPr/>
        </p:nvSpPr>
        <p:spPr>
          <a:xfrm>
            <a:off x="2991950" y="1114925"/>
            <a:ext cx="2689800" cy="767100"/>
          </a:xfrm>
          <a:prstGeom prst="roundRect">
            <a:avLst>
              <a:gd name="adj" fmla="val 16667"/>
            </a:avLst>
          </a:prstGeom>
          <a:solidFill>
            <a:schemeClr val="accent3"/>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3"/>
          <p:cNvSpPr/>
          <p:nvPr/>
        </p:nvSpPr>
        <p:spPr>
          <a:xfrm>
            <a:off x="1466125" y="93200"/>
            <a:ext cx="6295200" cy="836100"/>
          </a:xfrm>
          <a:prstGeom prst="roundRect">
            <a:avLst>
              <a:gd name="adj" fmla="val 16667"/>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3"/>
          <p:cNvSpPr txBox="1">
            <a:spLocks noGrp="1"/>
          </p:cNvSpPr>
          <p:nvPr>
            <p:ph type="ctrTitle" idx="2"/>
          </p:nvPr>
        </p:nvSpPr>
        <p:spPr>
          <a:xfrm>
            <a:off x="859750" y="2640496"/>
            <a:ext cx="1828200" cy="895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000"/>
              <a:t>Experts, government officials </a:t>
            </a:r>
            <a:endParaRPr sz="2000"/>
          </a:p>
        </p:txBody>
      </p:sp>
      <p:sp>
        <p:nvSpPr>
          <p:cNvPr id="275" name="Google Shape;275;p33"/>
          <p:cNvSpPr txBox="1">
            <a:spLocks noGrp="1"/>
          </p:cNvSpPr>
          <p:nvPr>
            <p:ph type="ctrTitle" idx="5"/>
          </p:nvPr>
        </p:nvSpPr>
        <p:spPr>
          <a:xfrm>
            <a:off x="6284457" y="2825210"/>
            <a:ext cx="1798800" cy="644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000"/>
              <a:t>Community members </a:t>
            </a:r>
            <a:endParaRPr sz="2000"/>
          </a:p>
        </p:txBody>
      </p:sp>
      <p:sp>
        <p:nvSpPr>
          <p:cNvPr id="276" name="Google Shape;276;p33"/>
          <p:cNvSpPr txBox="1"/>
          <p:nvPr/>
        </p:nvSpPr>
        <p:spPr>
          <a:xfrm>
            <a:off x="1137525" y="49550"/>
            <a:ext cx="6674400" cy="923400"/>
          </a:xfrm>
          <a:prstGeom prst="rect">
            <a:avLst/>
          </a:prstGeom>
          <a:noFill/>
          <a:ln>
            <a:noFill/>
          </a:ln>
        </p:spPr>
        <p:txBody>
          <a:bodyPr spcFirstLastPara="1" wrap="square" lIns="91425" tIns="91425" rIns="91425" bIns="91425" anchor="t" anchorCtr="0">
            <a:spAutoFit/>
          </a:bodyPr>
          <a:lstStyle/>
          <a:p>
            <a:pPr marL="457200" lvl="0" indent="0" algn="ctr" rtl="0">
              <a:lnSpc>
                <a:spcPct val="100000"/>
              </a:lnSpc>
              <a:spcBef>
                <a:spcPts val="0"/>
              </a:spcBef>
              <a:spcAft>
                <a:spcPts val="0"/>
              </a:spcAft>
              <a:buNone/>
            </a:pPr>
            <a:r>
              <a:rPr lang="en" sz="2400" b="1">
                <a:solidFill>
                  <a:schemeClr val="lt1"/>
                </a:solidFill>
                <a:latin typeface="Livvic"/>
                <a:ea typeface="Livvic"/>
                <a:cs typeface="Livvic"/>
                <a:sym typeface="Livvic"/>
              </a:rPr>
              <a:t>Determine the feasibility of implementing access mapping in Cuenca </a:t>
            </a:r>
            <a:endParaRPr sz="2400" b="1">
              <a:solidFill>
                <a:schemeClr val="lt1"/>
              </a:solidFill>
              <a:latin typeface="Livvic"/>
              <a:ea typeface="Livvic"/>
              <a:cs typeface="Livvic"/>
              <a:sym typeface="Livvic"/>
            </a:endParaRPr>
          </a:p>
        </p:txBody>
      </p:sp>
      <p:sp>
        <p:nvSpPr>
          <p:cNvPr id="277" name="Google Shape;277;p33"/>
          <p:cNvSpPr txBox="1"/>
          <p:nvPr/>
        </p:nvSpPr>
        <p:spPr>
          <a:xfrm>
            <a:off x="3207500" y="1098275"/>
            <a:ext cx="2258700" cy="80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Livvic"/>
                <a:ea typeface="Livvic"/>
                <a:cs typeface="Livvic"/>
                <a:sym typeface="Livvic"/>
              </a:rPr>
              <a:t>Semi-structured Interviews </a:t>
            </a:r>
            <a:endParaRPr sz="2000" b="1">
              <a:solidFill>
                <a:schemeClr val="lt1"/>
              </a:solidFill>
              <a:latin typeface="Livvic"/>
              <a:ea typeface="Livvic"/>
              <a:cs typeface="Livvic"/>
              <a:sym typeface="Livvic"/>
            </a:endParaRPr>
          </a:p>
        </p:txBody>
      </p:sp>
      <p:sp>
        <p:nvSpPr>
          <p:cNvPr id="278" name="Google Shape;278;p33"/>
          <p:cNvSpPr/>
          <p:nvPr/>
        </p:nvSpPr>
        <p:spPr>
          <a:xfrm rot="2700000">
            <a:off x="3000070" y="1889440"/>
            <a:ext cx="386505" cy="882469"/>
          </a:xfrm>
          <a:prstGeom prst="downArrow">
            <a:avLst>
              <a:gd name="adj1" fmla="val 50000"/>
              <a:gd name="adj2" fmla="val 52103"/>
            </a:avLst>
          </a:prstGeom>
          <a:solidFill>
            <a:schemeClr val="accent3"/>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3"/>
          <p:cNvSpPr/>
          <p:nvPr/>
        </p:nvSpPr>
        <p:spPr>
          <a:xfrm rot="-2700000">
            <a:off x="5652173" y="1934587"/>
            <a:ext cx="386505" cy="883318"/>
          </a:xfrm>
          <a:prstGeom prst="downArrow">
            <a:avLst>
              <a:gd name="adj1" fmla="val 50000"/>
              <a:gd name="adj2" fmla="val 52103"/>
            </a:avLst>
          </a:prstGeom>
          <a:solidFill>
            <a:schemeClr val="accent3"/>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3"/>
          <p:cNvSpPr/>
          <p:nvPr/>
        </p:nvSpPr>
        <p:spPr>
          <a:xfrm>
            <a:off x="592500" y="93200"/>
            <a:ext cx="710700" cy="836100"/>
          </a:xfrm>
          <a:prstGeom prst="roundRect">
            <a:avLst>
              <a:gd name="adj" fmla="val 16667"/>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lt1"/>
                </a:solidFill>
                <a:latin typeface="Livvic"/>
                <a:ea typeface="Livvic"/>
                <a:cs typeface="Livvic"/>
                <a:sym typeface="Livvic"/>
              </a:rPr>
              <a:t>3</a:t>
            </a:r>
            <a:endParaRPr sz="2400" b="1">
              <a:solidFill>
                <a:schemeClr val="lt1"/>
              </a:solidFill>
              <a:latin typeface="Livvic"/>
              <a:ea typeface="Livvic"/>
              <a:cs typeface="Livvic"/>
              <a:sym typeface="Livvic"/>
            </a:endParaRPr>
          </a:p>
        </p:txBody>
      </p:sp>
      <p:sp>
        <p:nvSpPr>
          <p:cNvPr id="281" name="Google Shape;281;p33"/>
          <p:cNvSpPr/>
          <p:nvPr/>
        </p:nvSpPr>
        <p:spPr>
          <a:xfrm>
            <a:off x="2326125" y="4090900"/>
            <a:ext cx="4297200" cy="923400"/>
          </a:xfrm>
          <a:prstGeom prst="roundRect">
            <a:avLst>
              <a:gd name="adj" fmla="val 16667"/>
            </a:avLst>
          </a:prstGeom>
          <a:solidFill>
            <a:srgbClr val="69B9B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3"/>
          <p:cNvSpPr txBox="1"/>
          <p:nvPr/>
        </p:nvSpPr>
        <p:spPr>
          <a:xfrm>
            <a:off x="2414475" y="4152400"/>
            <a:ext cx="41205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lt1"/>
                </a:solidFill>
                <a:latin typeface="Livvic"/>
                <a:ea typeface="Livvic"/>
                <a:cs typeface="Livvic"/>
                <a:sym typeface="Livvic"/>
              </a:rPr>
              <a:t>Learn obstacles to implementing access mapping </a:t>
            </a:r>
            <a:endParaRPr>
              <a:latin typeface="Catamaran Light"/>
              <a:ea typeface="Catamaran Light"/>
              <a:cs typeface="Catamaran Light"/>
              <a:sym typeface="Catamaran Light"/>
            </a:endParaRPr>
          </a:p>
        </p:txBody>
      </p:sp>
      <p:sp>
        <p:nvSpPr>
          <p:cNvPr id="283" name="Google Shape;283;p33"/>
          <p:cNvSpPr/>
          <p:nvPr/>
        </p:nvSpPr>
        <p:spPr>
          <a:xfrm rot="-2926585">
            <a:off x="2923727" y="3448207"/>
            <a:ext cx="386495" cy="651384"/>
          </a:xfrm>
          <a:prstGeom prst="downArrow">
            <a:avLst>
              <a:gd name="adj1" fmla="val 50000"/>
              <a:gd name="adj2" fmla="val 52103"/>
            </a:avLst>
          </a:prstGeom>
          <a:solidFill>
            <a:schemeClr val="accent3"/>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3"/>
          <p:cNvSpPr/>
          <p:nvPr/>
        </p:nvSpPr>
        <p:spPr>
          <a:xfrm rot="2943658">
            <a:off x="5652223" y="3405816"/>
            <a:ext cx="386414" cy="651389"/>
          </a:xfrm>
          <a:prstGeom prst="downArrow">
            <a:avLst>
              <a:gd name="adj1" fmla="val 50000"/>
              <a:gd name="adj2" fmla="val 52103"/>
            </a:avLst>
          </a:prstGeom>
          <a:solidFill>
            <a:schemeClr val="accent3"/>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3"/>
          <p:cNvSpPr txBox="1">
            <a:spLocks noGrp="1"/>
          </p:cNvSpPr>
          <p:nvPr>
            <p:ph type="sldNum" idx="12"/>
          </p:nvPr>
        </p:nvSpPr>
        <p:spPr>
          <a:xfrm>
            <a:off x="8595309"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b="1">
                <a:solidFill>
                  <a:schemeClr val="lt1"/>
                </a:solidFill>
                <a:latin typeface="Catamaran"/>
                <a:ea typeface="Catamaran"/>
                <a:cs typeface="Catamaran"/>
                <a:sym typeface="Catamaran"/>
              </a:rPr>
              <a:t>12</a:t>
            </a:fld>
            <a:endParaRPr b="1">
              <a:solidFill>
                <a:schemeClr val="lt1"/>
              </a:solidFill>
              <a:latin typeface="Catamaran"/>
              <a:ea typeface="Catamaran"/>
              <a:cs typeface="Catamaran"/>
              <a:sym typeface="Catamaran"/>
            </a:endParaRPr>
          </a:p>
        </p:txBody>
      </p:sp>
      <p:sp>
        <p:nvSpPr>
          <p:cNvPr id="286" name="Google Shape;286;p33"/>
          <p:cNvSpPr txBox="1"/>
          <p:nvPr/>
        </p:nvSpPr>
        <p:spPr>
          <a:xfrm>
            <a:off x="8652000" y="4743300"/>
            <a:ext cx="49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latin typeface="Catamaran"/>
                <a:ea typeface="Catamaran"/>
                <a:cs typeface="Catamaran"/>
                <a:sym typeface="Catamaran"/>
              </a:rPr>
              <a:t>[12]</a:t>
            </a:r>
            <a:endParaRPr b="1">
              <a:solidFill>
                <a:schemeClr val="lt1"/>
              </a:solidFill>
              <a:latin typeface="Catamaran"/>
              <a:ea typeface="Catamaran"/>
              <a:cs typeface="Catamaran"/>
              <a:sym typeface="Catamar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72"/>
                                        </p:tgtEl>
                                        <p:attrNameLst>
                                          <p:attrName>style.visibility</p:attrName>
                                        </p:attrNameLst>
                                      </p:cBhvr>
                                      <p:to>
                                        <p:strVal val="visible"/>
                                      </p:to>
                                    </p:set>
                                    <p:anim calcmode="lin" valueType="num">
                                      <p:cBhvr additive="base">
                                        <p:cTn id="7" dur="1000"/>
                                        <p:tgtEl>
                                          <p:spTgt spid="272"/>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77"/>
                                        </p:tgtEl>
                                        <p:attrNameLst>
                                          <p:attrName>style.visibility</p:attrName>
                                        </p:attrNameLst>
                                      </p:cBhvr>
                                      <p:to>
                                        <p:strVal val="visible"/>
                                      </p:to>
                                    </p:set>
                                    <p:anim calcmode="lin" valueType="num">
                                      <p:cBhvr additive="base">
                                        <p:cTn id="10" dur="1000"/>
                                        <p:tgtEl>
                                          <p:spTgt spid="277"/>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279"/>
                                        </p:tgtEl>
                                        <p:attrNameLst>
                                          <p:attrName>style.visibility</p:attrName>
                                        </p:attrNameLst>
                                      </p:cBhvr>
                                      <p:to>
                                        <p:strVal val="visible"/>
                                      </p:to>
                                    </p:set>
                                    <p:anim calcmode="lin" valueType="num">
                                      <p:cBhvr additive="base">
                                        <p:cTn id="15" dur="1000"/>
                                        <p:tgtEl>
                                          <p:spTgt spid="279"/>
                                        </p:tgtEl>
                                        <p:attrNameLst>
                                          <p:attrName>ppt_x</p:attrName>
                                        </p:attrNameLst>
                                      </p:cBhvr>
                                      <p:tavLst>
                                        <p:tav tm="0">
                                          <p:val>
                                            <p:strVal val="#ppt_x+1"/>
                                          </p:val>
                                        </p:tav>
                                        <p:tav tm="100000">
                                          <p:val>
                                            <p:strVal val="#ppt_x"/>
                                          </p:val>
                                        </p:tav>
                                      </p:tavLst>
                                    </p:anim>
                                  </p:childTnLst>
                                </p:cTn>
                              </p:par>
                              <p:par>
                                <p:cTn id="16" presetID="2" presetClass="entr" presetSubtype="2" fill="hold" nodeType="withEffect">
                                  <p:stCondLst>
                                    <p:cond delay="0"/>
                                  </p:stCondLst>
                                  <p:childTnLst>
                                    <p:set>
                                      <p:cBhvr>
                                        <p:cTn id="17" dur="1" fill="hold">
                                          <p:stCondLst>
                                            <p:cond delay="0"/>
                                          </p:stCondLst>
                                        </p:cTn>
                                        <p:tgtEl>
                                          <p:spTgt spid="275"/>
                                        </p:tgtEl>
                                        <p:attrNameLst>
                                          <p:attrName>style.visibility</p:attrName>
                                        </p:attrNameLst>
                                      </p:cBhvr>
                                      <p:to>
                                        <p:strVal val="visible"/>
                                      </p:to>
                                    </p:set>
                                    <p:anim calcmode="lin" valueType="num">
                                      <p:cBhvr additive="base">
                                        <p:cTn id="18" dur="1000"/>
                                        <p:tgtEl>
                                          <p:spTgt spid="275"/>
                                        </p:tgtEl>
                                        <p:attrNameLst>
                                          <p:attrName>ppt_x</p:attrName>
                                        </p:attrNameLst>
                                      </p:cBhvr>
                                      <p:tavLst>
                                        <p:tav tm="0">
                                          <p:val>
                                            <p:strVal val="#ppt_x+1"/>
                                          </p:val>
                                        </p:tav>
                                        <p:tav tm="100000">
                                          <p:val>
                                            <p:strVal val="#ppt_x"/>
                                          </p:val>
                                        </p:tav>
                                      </p:tavLst>
                                    </p:anim>
                                  </p:childTnLst>
                                </p:cTn>
                              </p:par>
                              <p:par>
                                <p:cTn id="19" presetID="2" presetClass="entr" presetSubtype="2" fill="hold" nodeType="withEffect">
                                  <p:stCondLst>
                                    <p:cond delay="0"/>
                                  </p:stCondLst>
                                  <p:childTnLst>
                                    <p:set>
                                      <p:cBhvr>
                                        <p:cTn id="20" dur="1" fill="hold">
                                          <p:stCondLst>
                                            <p:cond delay="0"/>
                                          </p:stCondLst>
                                        </p:cTn>
                                        <p:tgtEl>
                                          <p:spTgt spid="270"/>
                                        </p:tgtEl>
                                        <p:attrNameLst>
                                          <p:attrName>style.visibility</p:attrName>
                                        </p:attrNameLst>
                                      </p:cBhvr>
                                      <p:to>
                                        <p:strVal val="visible"/>
                                      </p:to>
                                    </p:set>
                                    <p:anim calcmode="lin" valueType="num">
                                      <p:cBhvr additive="base">
                                        <p:cTn id="21" dur="1000"/>
                                        <p:tgtEl>
                                          <p:spTgt spid="270"/>
                                        </p:tgtEl>
                                        <p:attrNameLst>
                                          <p:attrName>ppt_x</p:attrName>
                                        </p:attrNameLst>
                                      </p:cBhvr>
                                      <p:tavLst>
                                        <p:tav tm="0">
                                          <p:val>
                                            <p:strVal val="#ppt_x+1"/>
                                          </p:val>
                                        </p:tav>
                                        <p:tav tm="100000">
                                          <p:val>
                                            <p:strVal val="#ppt_x"/>
                                          </p:val>
                                        </p:tav>
                                      </p:tavLst>
                                    </p:anim>
                                  </p:childTnLst>
                                </p:cTn>
                              </p:par>
                              <p:par>
                                <p:cTn id="22" presetID="2" presetClass="entr" presetSubtype="8" fill="hold" nodeType="withEffect">
                                  <p:stCondLst>
                                    <p:cond delay="0"/>
                                  </p:stCondLst>
                                  <p:childTnLst>
                                    <p:set>
                                      <p:cBhvr>
                                        <p:cTn id="23" dur="1" fill="hold">
                                          <p:stCondLst>
                                            <p:cond delay="0"/>
                                          </p:stCondLst>
                                        </p:cTn>
                                        <p:tgtEl>
                                          <p:spTgt spid="278"/>
                                        </p:tgtEl>
                                        <p:attrNameLst>
                                          <p:attrName>style.visibility</p:attrName>
                                        </p:attrNameLst>
                                      </p:cBhvr>
                                      <p:to>
                                        <p:strVal val="visible"/>
                                      </p:to>
                                    </p:set>
                                    <p:anim calcmode="lin" valueType="num">
                                      <p:cBhvr additive="base">
                                        <p:cTn id="24" dur="1000"/>
                                        <p:tgtEl>
                                          <p:spTgt spid="278"/>
                                        </p:tgtEl>
                                        <p:attrNameLst>
                                          <p:attrName>ppt_x</p:attrName>
                                        </p:attrNameLst>
                                      </p:cBhvr>
                                      <p:tavLst>
                                        <p:tav tm="0">
                                          <p:val>
                                            <p:strVal val="#ppt_x-1"/>
                                          </p:val>
                                        </p:tav>
                                        <p:tav tm="100000">
                                          <p:val>
                                            <p:strVal val="#ppt_x"/>
                                          </p:val>
                                        </p:tav>
                                      </p:tavLst>
                                    </p:anim>
                                  </p:childTnLst>
                                </p:cTn>
                              </p:par>
                              <p:par>
                                <p:cTn id="25" presetID="2" presetClass="entr" presetSubtype="8" fill="hold" nodeType="withEffect">
                                  <p:stCondLst>
                                    <p:cond delay="0"/>
                                  </p:stCondLst>
                                  <p:childTnLst>
                                    <p:set>
                                      <p:cBhvr>
                                        <p:cTn id="26" dur="1" fill="hold">
                                          <p:stCondLst>
                                            <p:cond delay="0"/>
                                          </p:stCondLst>
                                        </p:cTn>
                                        <p:tgtEl>
                                          <p:spTgt spid="274"/>
                                        </p:tgtEl>
                                        <p:attrNameLst>
                                          <p:attrName>style.visibility</p:attrName>
                                        </p:attrNameLst>
                                      </p:cBhvr>
                                      <p:to>
                                        <p:strVal val="visible"/>
                                      </p:to>
                                    </p:set>
                                    <p:anim calcmode="lin" valueType="num">
                                      <p:cBhvr additive="base">
                                        <p:cTn id="27" dur="1000"/>
                                        <p:tgtEl>
                                          <p:spTgt spid="274"/>
                                        </p:tgtEl>
                                        <p:attrNameLst>
                                          <p:attrName>ppt_x</p:attrName>
                                        </p:attrNameLst>
                                      </p:cBhvr>
                                      <p:tavLst>
                                        <p:tav tm="0">
                                          <p:val>
                                            <p:strVal val="#ppt_x-1"/>
                                          </p:val>
                                        </p:tav>
                                        <p:tav tm="100000">
                                          <p:val>
                                            <p:strVal val="#ppt_x"/>
                                          </p:val>
                                        </p:tav>
                                      </p:tavLst>
                                    </p:anim>
                                  </p:childTnLst>
                                </p:cTn>
                              </p:par>
                              <p:par>
                                <p:cTn id="28" presetID="2" presetClass="entr" presetSubtype="8" fill="hold" nodeType="withEffect">
                                  <p:stCondLst>
                                    <p:cond delay="0"/>
                                  </p:stCondLst>
                                  <p:childTnLst>
                                    <p:set>
                                      <p:cBhvr>
                                        <p:cTn id="29" dur="1" fill="hold">
                                          <p:stCondLst>
                                            <p:cond delay="0"/>
                                          </p:stCondLst>
                                        </p:cTn>
                                        <p:tgtEl>
                                          <p:spTgt spid="271"/>
                                        </p:tgtEl>
                                        <p:attrNameLst>
                                          <p:attrName>style.visibility</p:attrName>
                                        </p:attrNameLst>
                                      </p:cBhvr>
                                      <p:to>
                                        <p:strVal val="visible"/>
                                      </p:to>
                                    </p:set>
                                    <p:anim calcmode="lin" valueType="num">
                                      <p:cBhvr additive="base">
                                        <p:cTn id="30" dur="1000"/>
                                        <p:tgtEl>
                                          <p:spTgt spid="271"/>
                                        </p:tgtEl>
                                        <p:attrNameLst>
                                          <p:attrName>ppt_x</p:attrName>
                                        </p:attrNameLst>
                                      </p:cBhvr>
                                      <p:tavLst>
                                        <p:tav tm="0">
                                          <p:val>
                                            <p:strVal val="#ppt_x-1"/>
                                          </p:val>
                                        </p:tav>
                                        <p:tav tm="100000">
                                          <p:val>
                                            <p:strVal val="#ppt_x"/>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284"/>
                                        </p:tgtEl>
                                        <p:attrNameLst>
                                          <p:attrName>style.visibility</p:attrName>
                                        </p:attrNameLst>
                                      </p:cBhvr>
                                      <p:to>
                                        <p:strVal val="visible"/>
                                      </p:to>
                                    </p:set>
                                    <p:anim calcmode="lin" valueType="num">
                                      <p:cBhvr additive="base">
                                        <p:cTn id="35" dur="1000"/>
                                        <p:tgtEl>
                                          <p:spTgt spid="284"/>
                                        </p:tgtEl>
                                        <p:attrNameLst>
                                          <p:attrName>ppt_x</p:attrName>
                                        </p:attrNameLst>
                                      </p:cBhvr>
                                      <p:tavLst>
                                        <p:tav tm="0">
                                          <p:val>
                                            <p:strVal val="#ppt_x+1"/>
                                          </p:val>
                                        </p:tav>
                                        <p:tav tm="100000">
                                          <p:val>
                                            <p:strVal val="#ppt_x"/>
                                          </p:val>
                                        </p:tav>
                                      </p:tavLst>
                                    </p:anim>
                                  </p:childTnLst>
                                </p:cTn>
                              </p:par>
                              <p:par>
                                <p:cTn id="36" presetID="2" presetClass="entr" presetSubtype="8" fill="hold" nodeType="withEffect">
                                  <p:stCondLst>
                                    <p:cond delay="0"/>
                                  </p:stCondLst>
                                  <p:childTnLst>
                                    <p:set>
                                      <p:cBhvr>
                                        <p:cTn id="37" dur="1" fill="hold">
                                          <p:stCondLst>
                                            <p:cond delay="0"/>
                                          </p:stCondLst>
                                        </p:cTn>
                                        <p:tgtEl>
                                          <p:spTgt spid="283"/>
                                        </p:tgtEl>
                                        <p:attrNameLst>
                                          <p:attrName>style.visibility</p:attrName>
                                        </p:attrNameLst>
                                      </p:cBhvr>
                                      <p:to>
                                        <p:strVal val="visible"/>
                                      </p:to>
                                    </p:set>
                                    <p:anim calcmode="lin" valueType="num">
                                      <p:cBhvr additive="base">
                                        <p:cTn id="38" dur="1000"/>
                                        <p:tgtEl>
                                          <p:spTgt spid="283"/>
                                        </p:tgtEl>
                                        <p:attrNameLst>
                                          <p:attrName>ppt_x</p:attrName>
                                        </p:attrNameLst>
                                      </p:cBhvr>
                                      <p:tavLst>
                                        <p:tav tm="0">
                                          <p:val>
                                            <p:strVal val="#ppt_x-1"/>
                                          </p:val>
                                        </p:tav>
                                        <p:tav tm="100000">
                                          <p:val>
                                            <p:strVal val="#ppt_x"/>
                                          </p:val>
                                        </p:tav>
                                      </p:tavLst>
                                    </p:anim>
                                  </p:childTnLst>
                                </p:cTn>
                              </p:par>
                              <p:par>
                                <p:cTn id="39" presetID="2" presetClass="entr" presetSubtype="4" fill="hold" nodeType="withEffect">
                                  <p:stCondLst>
                                    <p:cond delay="0"/>
                                  </p:stCondLst>
                                  <p:childTnLst>
                                    <p:set>
                                      <p:cBhvr>
                                        <p:cTn id="40" dur="1" fill="hold">
                                          <p:stCondLst>
                                            <p:cond delay="0"/>
                                          </p:stCondLst>
                                        </p:cTn>
                                        <p:tgtEl>
                                          <p:spTgt spid="282"/>
                                        </p:tgtEl>
                                        <p:attrNameLst>
                                          <p:attrName>style.visibility</p:attrName>
                                        </p:attrNameLst>
                                      </p:cBhvr>
                                      <p:to>
                                        <p:strVal val="visible"/>
                                      </p:to>
                                    </p:set>
                                    <p:anim calcmode="lin" valueType="num">
                                      <p:cBhvr additive="base">
                                        <p:cTn id="41" dur="1000"/>
                                        <p:tgtEl>
                                          <p:spTgt spid="282"/>
                                        </p:tgtEl>
                                        <p:attrNameLst>
                                          <p:attrName>ppt_y</p:attrName>
                                        </p:attrNameLst>
                                      </p:cBhvr>
                                      <p:tavLst>
                                        <p:tav tm="0">
                                          <p:val>
                                            <p:strVal val="#ppt_y+1"/>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81"/>
                                        </p:tgtEl>
                                        <p:attrNameLst>
                                          <p:attrName>style.visibility</p:attrName>
                                        </p:attrNameLst>
                                      </p:cBhvr>
                                      <p:to>
                                        <p:strVal val="visible"/>
                                      </p:to>
                                    </p:set>
                                    <p:anim calcmode="lin" valueType="num">
                                      <p:cBhvr additive="base">
                                        <p:cTn id="44" dur="1000"/>
                                        <p:tgtEl>
                                          <p:spTgt spid="2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0"/>
        <p:cNvGrpSpPr/>
        <p:nvPr/>
      </p:nvGrpSpPr>
      <p:grpSpPr>
        <a:xfrm>
          <a:off x="0" y="0"/>
          <a:ext cx="0" cy="0"/>
          <a:chOff x="0" y="0"/>
          <a:chExt cx="0" cy="0"/>
        </a:xfrm>
      </p:grpSpPr>
      <p:sp>
        <p:nvSpPr>
          <p:cNvPr id="291" name="Google Shape;291;p34"/>
          <p:cNvSpPr/>
          <p:nvPr/>
        </p:nvSpPr>
        <p:spPr>
          <a:xfrm>
            <a:off x="0" y="1577400"/>
            <a:ext cx="362100" cy="19887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4"/>
          <p:cNvSpPr txBox="1">
            <a:spLocks noGrp="1"/>
          </p:cNvSpPr>
          <p:nvPr>
            <p:ph type="sldNum" idx="12"/>
          </p:nvPr>
        </p:nvSpPr>
        <p:spPr>
          <a:xfrm>
            <a:off x="8595309" y="4660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b="1">
                <a:latin typeface="Catamaran"/>
                <a:ea typeface="Catamaran"/>
                <a:cs typeface="Catamaran"/>
                <a:sym typeface="Catamaran"/>
              </a:rPr>
              <a:t>13</a:t>
            </a:fld>
            <a:endParaRPr b="1">
              <a:latin typeface="Catamaran"/>
              <a:ea typeface="Catamaran"/>
              <a:cs typeface="Catamaran"/>
              <a:sym typeface="Catamaran"/>
            </a:endParaRPr>
          </a:p>
        </p:txBody>
      </p:sp>
      <p:pic>
        <p:nvPicPr>
          <p:cNvPr id="293" name="Google Shape;293;p34"/>
          <p:cNvPicPr preferRelativeResize="0"/>
          <p:nvPr/>
        </p:nvPicPr>
        <p:blipFill>
          <a:blip r:embed="rId3">
            <a:alphaModFix/>
          </a:blip>
          <a:stretch>
            <a:fillRect/>
          </a:stretch>
        </p:blipFill>
        <p:spPr>
          <a:xfrm>
            <a:off x="814875" y="134538"/>
            <a:ext cx="7741900" cy="4874425"/>
          </a:xfrm>
          <a:prstGeom prst="rect">
            <a:avLst/>
          </a:prstGeom>
          <a:noFill/>
          <a:ln>
            <a:noFill/>
          </a:ln>
        </p:spPr>
      </p:pic>
      <p:sp>
        <p:nvSpPr>
          <p:cNvPr id="294" name="Google Shape;294;p34"/>
          <p:cNvSpPr txBox="1"/>
          <p:nvPr/>
        </p:nvSpPr>
        <p:spPr>
          <a:xfrm>
            <a:off x="7995350" y="4539950"/>
            <a:ext cx="49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tamaran"/>
                <a:ea typeface="Catamaran"/>
                <a:cs typeface="Catamaran"/>
                <a:sym typeface="Catamaran"/>
              </a:rPr>
              <a:t>[13]</a:t>
            </a:r>
            <a:endParaRPr b="1">
              <a:latin typeface="Catamaran"/>
              <a:ea typeface="Catamaran"/>
              <a:cs typeface="Catamaran"/>
              <a:sym typeface="Catamara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8"/>
        <p:cNvGrpSpPr/>
        <p:nvPr/>
      </p:nvGrpSpPr>
      <p:grpSpPr>
        <a:xfrm>
          <a:off x="0" y="0"/>
          <a:ext cx="0" cy="0"/>
          <a:chOff x="0" y="0"/>
          <a:chExt cx="0" cy="0"/>
        </a:xfrm>
      </p:grpSpPr>
      <p:sp>
        <p:nvSpPr>
          <p:cNvPr id="299" name="Google Shape;299;p35"/>
          <p:cNvSpPr/>
          <p:nvPr/>
        </p:nvSpPr>
        <p:spPr>
          <a:xfrm rot="-5400000">
            <a:off x="3797246" y="-82750"/>
            <a:ext cx="1553100" cy="7985100"/>
          </a:xfrm>
          <a:prstGeom prst="rect">
            <a:avLst/>
          </a:prstGeom>
          <a:gradFill>
            <a:gsLst>
              <a:gs pos="0">
                <a:srgbClr val="A9B9D3">
                  <a:alpha val="30980"/>
                </a:srgbClr>
              </a:gs>
              <a:gs pos="100000">
                <a:schemeClr val="accent1"/>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5"/>
          <p:cNvSpPr txBox="1">
            <a:spLocks noGrp="1"/>
          </p:cNvSpPr>
          <p:nvPr>
            <p:ph type="subTitle" idx="1"/>
          </p:nvPr>
        </p:nvSpPr>
        <p:spPr>
          <a:xfrm>
            <a:off x="915175" y="3300825"/>
            <a:ext cx="7506300" cy="114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b="1">
                <a:solidFill>
                  <a:schemeClr val="lt1"/>
                </a:solidFill>
                <a:latin typeface="Catamaran"/>
                <a:ea typeface="Catamaran"/>
                <a:cs typeface="Catamaran"/>
                <a:sym typeface="Catamaran"/>
              </a:rPr>
              <a:t>We hope that our project allows the people of Cuenca to feel safer traveling around the city by becoming aware of inaccessible areas and having access to multiple route options.</a:t>
            </a:r>
            <a:endParaRPr sz="2000" b="1">
              <a:solidFill>
                <a:schemeClr val="lt1"/>
              </a:solidFill>
              <a:latin typeface="Catamaran"/>
              <a:ea typeface="Catamaran"/>
              <a:cs typeface="Catamaran"/>
              <a:sym typeface="Catamaran"/>
            </a:endParaRPr>
          </a:p>
          <a:p>
            <a:pPr marL="0" lvl="0" indent="0" algn="l" rtl="0">
              <a:spcBef>
                <a:spcPts val="1600"/>
              </a:spcBef>
              <a:spcAft>
                <a:spcPts val="1600"/>
              </a:spcAft>
              <a:buNone/>
            </a:pPr>
            <a:endParaRPr>
              <a:solidFill>
                <a:schemeClr val="lt1"/>
              </a:solidFill>
            </a:endParaRPr>
          </a:p>
        </p:txBody>
      </p:sp>
      <p:sp>
        <p:nvSpPr>
          <p:cNvPr id="301" name="Google Shape;301;p35"/>
          <p:cNvSpPr txBox="1">
            <a:spLocks noGrp="1"/>
          </p:cNvSpPr>
          <p:nvPr>
            <p:ph type="sldNum" idx="12"/>
          </p:nvPr>
        </p:nvSpPr>
        <p:spPr>
          <a:xfrm>
            <a:off x="8566359"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b="1">
                <a:latin typeface="Catamaran"/>
                <a:ea typeface="Catamaran"/>
                <a:cs typeface="Catamaran"/>
                <a:sym typeface="Catamaran"/>
              </a:rPr>
              <a:t>14</a:t>
            </a:fld>
            <a:endParaRPr b="1">
              <a:latin typeface="Catamaran"/>
              <a:ea typeface="Catamaran"/>
              <a:cs typeface="Catamaran"/>
              <a:sym typeface="Catamaran"/>
            </a:endParaRPr>
          </a:p>
        </p:txBody>
      </p:sp>
      <p:sp>
        <p:nvSpPr>
          <p:cNvPr id="302" name="Google Shape;302;p35"/>
          <p:cNvSpPr txBox="1"/>
          <p:nvPr/>
        </p:nvSpPr>
        <p:spPr>
          <a:xfrm>
            <a:off x="8652000" y="4743300"/>
            <a:ext cx="49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latin typeface="Catamaran"/>
                <a:ea typeface="Catamaran"/>
                <a:cs typeface="Catamaran"/>
                <a:sym typeface="Catamaran"/>
              </a:rPr>
              <a:t>[14]</a:t>
            </a:r>
            <a:endParaRPr b="1">
              <a:solidFill>
                <a:schemeClr val="lt1"/>
              </a:solidFill>
              <a:latin typeface="Catamaran"/>
              <a:ea typeface="Catamaran"/>
              <a:cs typeface="Catamaran"/>
              <a:sym typeface="Catamara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6"/>
        <p:cNvGrpSpPr/>
        <p:nvPr/>
      </p:nvGrpSpPr>
      <p:grpSpPr>
        <a:xfrm>
          <a:off x="0" y="0"/>
          <a:ext cx="0" cy="0"/>
          <a:chOff x="0" y="0"/>
          <a:chExt cx="0" cy="0"/>
        </a:xfrm>
      </p:grpSpPr>
      <p:pic>
        <p:nvPicPr>
          <p:cNvPr id="307" name="Google Shape;307;p36"/>
          <p:cNvPicPr preferRelativeResize="0"/>
          <p:nvPr/>
        </p:nvPicPr>
        <p:blipFill>
          <a:blip r:embed="rId3">
            <a:alphaModFix/>
          </a:blip>
          <a:stretch>
            <a:fillRect/>
          </a:stretch>
        </p:blipFill>
        <p:spPr>
          <a:xfrm>
            <a:off x="2281737" y="0"/>
            <a:ext cx="6862262" cy="5143500"/>
          </a:xfrm>
          <a:prstGeom prst="rect">
            <a:avLst/>
          </a:prstGeom>
          <a:noFill/>
          <a:ln>
            <a:noFill/>
          </a:ln>
        </p:spPr>
      </p:pic>
      <p:sp>
        <p:nvSpPr>
          <p:cNvPr id="308" name="Google Shape;308;p36"/>
          <p:cNvSpPr/>
          <p:nvPr/>
        </p:nvSpPr>
        <p:spPr>
          <a:xfrm rot="5400000">
            <a:off x="1316500" y="95250"/>
            <a:ext cx="2444700" cy="4451700"/>
          </a:xfrm>
          <a:prstGeom prst="rect">
            <a:avLst/>
          </a:prstGeom>
          <a:solidFill>
            <a:schemeClr val="accent1">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6"/>
          <p:cNvSpPr txBox="1">
            <a:spLocks noGrp="1"/>
          </p:cNvSpPr>
          <p:nvPr>
            <p:ph type="subTitle" idx="1"/>
          </p:nvPr>
        </p:nvSpPr>
        <p:spPr>
          <a:xfrm>
            <a:off x="374425" y="1545662"/>
            <a:ext cx="4698300" cy="1612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300">
                <a:solidFill>
                  <a:schemeClr val="lt1"/>
                </a:solidFill>
              </a:rPr>
              <a:t>Professor Kurlanska</a:t>
            </a:r>
            <a:endParaRPr sz="2300">
              <a:solidFill>
                <a:schemeClr val="lt1"/>
              </a:solidFill>
            </a:endParaRPr>
          </a:p>
          <a:p>
            <a:pPr marL="0" lvl="0" indent="0" algn="l" rtl="0">
              <a:spcBef>
                <a:spcPts val="0"/>
              </a:spcBef>
              <a:spcAft>
                <a:spcPts val="0"/>
              </a:spcAft>
              <a:buNone/>
            </a:pPr>
            <a:r>
              <a:rPr lang="en" sz="2300">
                <a:solidFill>
                  <a:schemeClr val="lt1"/>
                </a:solidFill>
              </a:rPr>
              <a:t>Processor Kinicki</a:t>
            </a:r>
            <a:endParaRPr sz="2300">
              <a:solidFill>
                <a:schemeClr val="lt1"/>
              </a:solidFill>
            </a:endParaRPr>
          </a:p>
          <a:p>
            <a:pPr marL="0" lvl="0" indent="0" algn="l" rtl="0">
              <a:spcBef>
                <a:spcPts val="0"/>
              </a:spcBef>
              <a:spcAft>
                <a:spcPts val="0"/>
              </a:spcAft>
              <a:buNone/>
            </a:pPr>
            <a:r>
              <a:rPr lang="en" sz="2300">
                <a:solidFill>
                  <a:schemeClr val="lt1"/>
                </a:solidFill>
              </a:rPr>
              <a:t>Professor Pollice</a:t>
            </a:r>
            <a:endParaRPr sz="2300">
              <a:solidFill>
                <a:schemeClr val="lt1"/>
              </a:solidFill>
            </a:endParaRPr>
          </a:p>
        </p:txBody>
      </p:sp>
      <p:sp>
        <p:nvSpPr>
          <p:cNvPr id="310" name="Google Shape;310;p36"/>
          <p:cNvSpPr txBox="1">
            <a:spLocks noGrp="1"/>
          </p:cNvSpPr>
          <p:nvPr>
            <p:ph type="ctrTitle"/>
          </p:nvPr>
        </p:nvSpPr>
        <p:spPr>
          <a:xfrm>
            <a:off x="313075" y="1011162"/>
            <a:ext cx="4821000" cy="895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solidFill>
                  <a:schemeClr val="lt1"/>
                </a:solidFill>
              </a:rPr>
              <a:t>Special Thanks to…</a:t>
            </a:r>
            <a:endParaRPr sz="3600">
              <a:solidFill>
                <a:schemeClr val="lt1"/>
              </a:solidFill>
              <a:latin typeface="Livvic"/>
              <a:ea typeface="Livvic"/>
              <a:cs typeface="Livvic"/>
              <a:sym typeface="Livvic"/>
            </a:endParaRPr>
          </a:p>
        </p:txBody>
      </p:sp>
      <p:sp>
        <p:nvSpPr>
          <p:cNvPr id="311" name="Google Shape;311;p36"/>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6"/>
          <p:cNvSpPr txBox="1">
            <a:spLocks noGrp="1"/>
          </p:cNvSpPr>
          <p:nvPr>
            <p:ph type="sldNum" idx="12"/>
          </p:nvPr>
        </p:nvSpPr>
        <p:spPr>
          <a:xfrm>
            <a:off x="8595309"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b="1">
                <a:solidFill>
                  <a:schemeClr val="lt1"/>
                </a:solidFill>
                <a:latin typeface="Catamaran"/>
                <a:ea typeface="Catamaran"/>
                <a:cs typeface="Catamaran"/>
                <a:sym typeface="Catamaran"/>
              </a:rPr>
              <a:t>15</a:t>
            </a:fld>
            <a:endParaRPr b="1">
              <a:solidFill>
                <a:schemeClr val="lt1"/>
              </a:solidFill>
              <a:latin typeface="Catamaran"/>
              <a:ea typeface="Catamaran"/>
              <a:cs typeface="Catamaran"/>
              <a:sym typeface="Catamaran"/>
            </a:endParaRPr>
          </a:p>
        </p:txBody>
      </p:sp>
      <p:sp>
        <p:nvSpPr>
          <p:cNvPr id="313" name="Google Shape;313;p36"/>
          <p:cNvSpPr txBox="1"/>
          <p:nvPr/>
        </p:nvSpPr>
        <p:spPr>
          <a:xfrm>
            <a:off x="8623650" y="4743300"/>
            <a:ext cx="49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latin typeface="Catamaran"/>
                <a:ea typeface="Catamaran"/>
                <a:cs typeface="Catamaran"/>
                <a:sym typeface="Catamaran"/>
              </a:rPr>
              <a:t>[15]</a:t>
            </a:r>
            <a:endParaRPr b="1">
              <a:solidFill>
                <a:schemeClr val="lt1"/>
              </a:solidFill>
              <a:latin typeface="Catamaran"/>
              <a:ea typeface="Catamaran"/>
              <a:cs typeface="Catamaran"/>
              <a:sym typeface="Catamara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7"/>
        <p:cNvGrpSpPr/>
        <p:nvPr/>
      </p:nvGrpSpPr>
      <p:grpSpPr>
        <a:xfrm>
          <a:off x="0" y="0"/>
          <a:ext cx="0" cy="0"/>
          <a:chOff x="0" y="0"/>
          <a:chExt cx="0" cy="0"/>
        </a:xfrm>
      </p:grpSpPr>
      <p:sp>
        <p:nvSpPr>
          <p:cNvPr id="318" name="Google Shape;318;p37"/>
          <p:cNvSpPr/>
          <p:nvPr/>
        </p:nvSpPr>
        <p:spPr>
          <a:xfrm rot="5400000">
            <a:off x="3752700" y="427925"/>
            <a:ext cx="1638600" cy="4451700"/>
          </a:xfrm>
          <a:prstGeom prst="rect">
            <a:avLst/>
          </a:prstGeom>
          <a:solidFill>
            <a:schemeClr val="accent1">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7"/>
          <p:cNvSpPr txBox="1">
            <a:spLocks noGrp="1"/>
          </p:cNvSpPr>
          <p:nvPr>
            <p:ph type="title"/>
          </p:nvPr>
        </p:nvSpPr>
        <p:spPr>
          <a:xfrm>
            <a:off x="3200400" y="2285400"/>
            <a:ext cx="2743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rPr>
              <a:t>Thank you</a:t>
            </a:r>
            <a:endParaRPr>
              <a:solidFill>
                <a:schemeClr val="lt1"/>
              </a:solidFill>
            </a:endParaRPr>
          </a:p>
          <a:p>
            <a:pPr marL="0" lvl="0" indent="0" algn="ctr" rtl="0">
              <a:spcBef>
                <a:spcPts val="0"/>
              </a:spcBef>
              <a:spcAft>
                <a:spcPts val="0"/>
              </a:spcAft>
              <a:buNone/>
            </a:pPr>
            <a:endParaRPr>
              <a:solidFill>
                <a:schemeClr val="lt1"/>
              </a:solidFill>
            </a:endParaRPr>
          </a:p>
        </p:txBody>
      </p:sp>
      <p:sp>
        <p:nvSpPr>
          <p:cNvPr id="320" name="Google Shape;320;p37"/>
          <p:cNvSpPr/>
          <p:nvPr/>
        </p:nvSpPr>
        <p:spPr>
          <a:xfrm rot="-5400000" flipH="1">
            <a:off x="593250" y="3993775"/>
            <a:ext cx="556500" cy="1743000"/>
          </a:xfrm>
          <a:prstGeom prst="rect">
            <a:avLst/>
          </a:prstGeom>
          <a:gradFill>
            <a:gsLst>
              <a:gs pos="0">
                <a:srgbClr val="A9B9D3">
                  <a:alpha val="30980"/>
                </a:srgbClr>
              </a:gs>
              <a:gs pos="100000">
                <a:schemeClr val="accent1"/>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7"/>
          <p:cNvSpPr/>
          <p:nvPr/>
        </p:nvSpPr>
        <p:spPr>
          <a:xfrm rot="-5400000" flipH="1">
            <a:off x="8279175" y="74250"/>
            <a:ext cx="939000" cy="790500"/>
          </a:xfrm>
          <a:prstGeom prst="rect">
            <a:avLst/>
          </a:prstGeom>
          <a:gradFill>
            <a:gsLst>
              <a:gs pos="0">
                <a:srgbClr val="A9B9D3">
                  <a:alpha val="30980"/>
                </a:srgbClr>
              </a:gs>
              <a:gs pos="100000">
                <a:schemeClr val="accent1"/>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7"/>
          <p:cNvSpPr txBox="1">
            <a:spLocks noGrp="1"/>
          </p:cNvSpPr>
          <p:nvPr>
            <p:ph type="sldNum" idx="12"/>
          </p:nvPr>
        </p:nvSpPr>
        <p:spPr>
          <a:xfrm>
            <a:off x="8595234" y="383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b="1">
                <a:solidFill>
                  <a:schemeClr val="lt1"/>
                </a:solidFill>
                <a:latin typeface="Catamaran"/>
                <a:ea typeface="Catamaran"/>
                <a:cs typeface="Catamaran"/>
                <a:sym typeface="Catamaran"/>
              </a:rPr>
              <a:t>16</a:t>
            </a:fld>
            <a:endParaRPr b="1">
              <a:solidFill>
                <a:schemeClr val="lt1"/>
              </a:solidFill>
              <a:latin typeface="Catamaran"/>
              <a:ea typeface="Catamaran"/>
              <a:cs typeface="Catamaran"/>
              <a:sym typeface="Catamaran"/>
            </a:endParaRPr>
          </a:p>
        </p:txBody>
      </p:sp>
      <p:sp>
        <p:nvSpPr>
          <p:cNvPr id="323" name="Google Shape;323;p37"/>
          <p:cNvSpPr txBox="1"/>
          <p:nvPr/>
        </p:nvSpPr>
        <p:spPr>
          <a:xfrm>
            <a:off x="8652000" y="4701125"/>
            <a:ext cx="49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latin typeface="Catamaran"/>
                <a:ea typeface="Catamaran"/>
                <a:cs typeface="Catamaran"/>
                <a:sym typeface="Catamaran"/>
              </a:rPr>
              <a:t>[16]</a:t>
            </a:r>
            <a:endParaRPr b="1">
              <a:solidFill>
                <a:schemeClr val="lt1"/>
              </a:solidFill>
              <a:latin typeface="Catamaran"/>
              <a:ea typeface="Catamaran"/>
              <a:cs typeface="Catamaran"/>
              <a:sym typeface="Catamara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38"/>
          <p:cNvSpPr txBox="1">
            <a:spLocks noGrp="1"/>
          </p:cNvSpPr>
          <p:nvPr>
            <p:ph type="subTitle" idx="1"/>
          </p:nvPr>
        </p:nvSpPr>
        <p:spPr>
          <a:xfrm flipH="1">
            <a:off x="604175" y="889098"/>
            <a:ext cx="8085000" cy="41535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100">
                <a:solidFill>
                  <a:srgbClr val="000000"/>
                </a:solidFill>
                <a:latin typeface="Livvic"/>
                <a:ea typeface="Livvic"/>
                <a:cs typeface="Livvic"/>
                <a:sym typeface="Livvic"/>
              </a:rPr>
              <a:t>Langsten , J. (2017, February 1). New route-finding map lets Seattle pedestrians avoid hills, </a:t>
            </a:r>
            <a:endParaRPr sz="1100">
              <a:solidFill>
                <a:srgbClr val="000000"/>
              </a:solidFill>
              <a:latin typeface="Livvic"/>
              <a:ea typeface="Livvic"/>
              <a:cs typeface="Livvic"/>
              <a:sym typeface="Livvic"/>
            </a:endParaRPr>
          </a:p>
          <a:p>
            <a:pPr marL="0" lvl="0" indent="457200" algn="l" rtl="0">
              <a:lnSpc>
                <a:spcPct val="150000"/>
              </a:lnSpc>
              <a:spcBef>
                <a:spcPts val="0"/>
              </a:spcBef>
              <a:spcAft>
                <a:spcPts val="0"/>
              </a:spcAft>
              <a:buNone/>
            </a:pPr>
            <a:r>
              <a:rPr lang="en" sz="1100">
                <a:solidFill>
                  <a:srgbClr val="000000"/>
                </a:solidFill>
                <a:latin typeface="Livvic"/>
                <a:ea typeface="Livvic"/>
                <a:cs typeface="Livvic"/>
                <a:sym typeface="Livvic"/>
              </a:rPr>
              <a:t>construction, accessibility barriers. </a:t>
            </a:r>
            <a:r>
              <a:rPr lang="en" sz="1100" i="1">
                <a:solidFill>
                  <a:srgbClr val="000000"/>
                </a:solidFill>
                <a:latin typeface="Livvic"/>
                <a:ea typeface="Livvic"/>
                <a:cs typeface="Livvic"/>
                <a:sym typeface="Livvic"/>
              </a:rPr>
              <a:t>UW News</a:t>
            </a:r>
            <a:r>
              <a:rPr lang="en" sz="1100">
                <a:solidFill>
                  <a:srgbClr val="000000"/>
                </a:solidFill>
                <a:latin typeface="Livvic"/>
                <a:ea typeface="Livvic"/>
                <a:cs typeface="Livvic"/>
                <a:sym typeface="Livvic"/>
              </a:rPr>
              <a:t>.</a:t>
            </a:r>
            <a:endParaRPr sz="1100">
              <a:solidFill>
                <a:srgbClr val="000000"/>
              </a:solidFill>
              <a:latin typeface="Livvic"/>
              <a:ea typeface="Livvic"/>
              <a:cs typeface="Livvic"/>
              <a:sym typeface="Livvic"/>
            </a:endParaRPr>
          </a:p>
          <a:p>
            <a:pPr marL="457200" lvl="0" indent="0" algn="l" rtl="0">
              <a:lnSpc>
                <a:spcPct val="150000"/>
              </a:lnSpc>
              <a:spcBef>
                <a:spcPts val="0"/>
              </a:spcBef>
              <a:spcAft>
                <a:spcPts val="0"/>
              </a:spcAft>
              <a:buNone/>
            </a:pPr>
            <a:r>
              <a:rPr lang="en" sz="1100" u="sng">
                <a:solidFill>
                  <a:srgbClr val="1155CC"/>
                </a:solidFill>
                <a:latin typeface="Livvic"/>
                <a:ea typeface="Livvic"/>
                <a:cs typeface="Livvic"/>
                <a:sym typeface="Livvic"/>
                <a:hlinkClick r:id="rId3">
                  <a:extLst>
                    <a:ext uri="{A12FA001-AC4F-418D-AE19-62706E023703}">
                      <ahyp:hlinkClr xmlns:ahyp="http://schemas.microsoft.com/office/drawing/2018/hyperlinkcolor" val="tx"/>
                    </a:ext>
                  </a:extLst>
                </a:hlinkClick>
              </a:rPr>
              <a:t>https://www.washington.edu/news/2017/02/01/new-route-finding-map-lets-seattle-pedestrians-avoid-hills-construction-accessibility-barriers/</a:t>
            </a:r>
            <a:r>
              <a:rPr lang="en" sz="1100">
                <a:solidFill>
                  <a:srgbClr val="0B5394"/>
                </a:solidFill>
                <a:latin typeface="Livvic"/>
                <a:ea typeface="Livvic"/>
                <a:cs typeface="Livvic"/>
                <a:sym typeface="Livvic"/>
              </a:rPr>
              <a:t>  </a:t>
            </a:r>
            <a:endParaRPr sz="1100">
              <a:solidFill>
                <a:srgbClr val="000000"/>
              </a:solidFill>
              <a:latin typeface="Livvic"/>
              <a:ea typeface="Livvic"/>
              <a:cs typeface="Livvic"/>
              <a:sym typeface="Livvic"/>
            </a:endParaRPr>
          </a:p>
          <a:p>
            <a:pPr marL="457200" lvl="0" indent="-457200" algn="l" rtl="0">
              <a:lnSpc>
                <a:spcPct val="150000"/>
              </a:lnSpc>
              <a:spcBef>
                <a:spcPts val="1000"/>
              </a:spcBef>
              <a:spcAft>
                <a:spcPts val="0"/>
              </a:spcAft>
              <a:buNone/>
            </a:pPr>
            <a:r>
              <a:rPr lang="en" sz="1100">
                <a:solidFill>
                  <a:srgbClr val="000000"/>
                </a:solidFill>
                <a:latin typeface="Livvic"/>
                <a:ea typeface="Livvic"/>
                <a:cs typeface="Livvic"/>
                <a:sym typeface="Livvic"/>
              </a:rPr>
              <a:t>Orellana, D., Bustos, M.E., Martí-Palacios, M., Cabrera-Jara, N., &amp; Hermida, M.A. (2020). Walk n’ roll: Mapping street-level mobility conditions in Cuenca, Ecuador. </a:t>
            </a:r>
            <a:r>
              <a:rPr lang="en" sz="1100" i="1">
                <a:solidFill>
                  <a:srgbClr val="000000"/>
                </a:solidFill>
                <a:latin typeface="Livvic"/>
                <a:ea typeface="Livvic"/>
                <a:cs typeface="Livvic"/>
                <a:sym typeface="Livvic"/>
              </a:rPr>
              <a:t>Journal of Transport and Health 16</a:t>
            </a:r>
            <a:r>
              <a:rPr lang="en" sz="1100">
                <a:solidFill>
                  <a:srgbClr val="000000"/>
                </a:solidFill>
                <a:latin typeface="Livvic"/>
                <a:ea typeface="Livvic"/>
                <a:cs typeface="Livvic"/>
                <a:sym typeface="Livvic"/>
              </a:rPr>
              <a:t>(1).</a:t>
            </a:r>
            <a:r>
              <a:rPr lang="en" sz="1100">
                <a:solidFill>
                  <a:srgbClr val="000000"/>
                </a:solidFill>
                <a:uFill>
                  <a:noFill/>
                </a:uFill>
                <a:latin typeface="Livvic"/>
                <a:ea typeface="Livvic"/>
                <a:cs typeface="Livvic"/>
                <a:sym typeface="Livvic"/>
                <a:hlinkClick r:id="rId4">
                  <a:extLst>
                    <a:ext uri="{A12FA001-AC4F-418D-AE19-62706E023703}">
                      <ahyp:hlinkClr xmlns:ahyp="http://schemas.microsoft.com/office/drawing/2018/hyperlinkcolor" val="tx"/>
                    </a:ext>
                  </a:extLst>
                </a:hlinkClick>
              </a:rPr>
              <a:t> </a:t>
            </a:r>
            <a:r>
              <a:rPr lang="en" sz="1100" u="sng">
                <a:solidFill>
                  <a:srgbClr val="1155CC"/>
                </a:solidFill>
                <a:latin typeface="Livvic"/>
                <a:ea typeface="Livvic"/>
                <a:cs typeface="Livvic"/>
                <a:sym typeface="Livvic"/>
                <a:hlinkClick r:id="rId4">
                  <a:extLst>
                    <a:ext uri="{A12FA001-AC4F-418D-AE19-62706E023703}">
                      <ahyp:hlinkClr xmlns:ahyp="http://schemas.microsoft.com/office/drawing/2018/hyperlinkcolor" val="tx"/>
                    </a:ext>
                  </a:extLst>
                </a:hlinkClick>
              </a:rPr>
              <a:t>https://doi.org/10.1016/j.jth.2020.100821</a:t>
            </a:r>
            <a:endParaRPr sz="1100">
              <a:solidFill>
                <a:srgbClr val="000000"/>
              </a:solidFill>
              <a:latin typeface="Livvic"/>
              <a:ea typeface="Livvic"/>
              <a:cs typeface="Livvic"/>
              <a:sym typeface="Livvic"/>
            </a:endParaRPr>
          </a:p>
          <a:p>
            <a:pPr marL="457200" lvl="0" indent="-457200" algn="l" rtl="0">
              <a:lnSpc>
                <a:spcPct val="150000"/>
              </a:lnSpc>
              <a:spcBef>
                <a:spcPts val="0"/>
              </a:spcBef>
              <a:spcAft>
                <a:spcPts val="0"/>
              </a:spcAft>
              <a:buNone/>
            </a:pPr>
            <a:r>
              <a:rPr lang="en" sz="1100">
                <a:solidFill>
                  <a:srgbClr val="000000"/>
                </a:solidFill>
                <a:latin typeface="Livvic"/>
                <a:ea typeface="Livvic"/>
                <a:cs typeface="Livvic"/>
                <a:sym typeface="Livvic"/>
              </a:rPr>
              <a:t>United Nations. (2006, December 13). </a:t>
            </a:r>
            <a:r>
              <a:rPr lang="en" sz="1100" i="1">
                <a:solidFill>
                  <a:srgbClr val="000000"/>
                </a:solidFill>
                <a:latin typeface="Livvic"/>
                <a:ea typeface="Livvic"/>
                <a:cs typeface="Livvic"/>
                <a:sym typeface="Livvic"/>
              </a:rPr>
              <a:t>Convention on the Rights of Persons with Disabilities (CRPD)- Article 9 – Accessibility</a:t>
            </a:r>
            <a:r>
              <a:rPr lang="en" sz="1100">
                <a:solidFill>
                  <a:srgbClr val="000000"/>
                </a:solidFill>
                <a:latin typeface="Livvic"/>
                <a:ea typeface="Livvic"/>
                <a:cs typeface="Livvic"/>
                <a:sym typeface="Livvic"/>
              </a:rPr>
              <a:t>. UN: Department of Economic and Social Affairs. </a:t>
            </a:r>
            <a:r>
              <a:rPr lang="en" sz="1100" u="sng">
                <a:solidFill>
                  <a:srgbClr val="1155CC"/>
                </a:solidFill>
                <a:latin typeface="Livvic"/>
                <a:ea typeface="Livvic"/>
                <a:cs typeface="Livvic"/>
                <a:sym typeface="Livvic"/>
                <a:hlinkClick r:id="rId5">
                  <a:extLst>
                    <a:ext uri="{A12FA001-AC4F-418D-AE19-62706E023703}">
                      <ahyp:hlinkClr xmlns:ahyp="http://schemas.microsoft.com/office/drawing/2018/hyperlinkcolor" val="tx"/>
                    </a:ext>
                  </a:extLst>
                </a:hlinkClick>
              </a:rPr>
              <a:t>https://www.un.org/development/desa/disabilities/convention-on-the-rights-of-persons-with-disabilities/article-9-accessibility.html</a:t>
            </a:r>
            <a:endParaRPr sz="1100">
              <a:solidFill>
                <a:srgbClr val="0B5394"/>
              </a:solidFill>
              <a:latin typeface="Livvic"/>
              <a:ea typeface="Livvic"/>
              <a:cs typeface="Livvic"/>
              <a:sym typeface="Livvic"/>
            </a:endParaRPr>
          </a:p>
          <a:p>
            <a:pPr marL="0" lvl="0" indent="0" algn="l" rtl="0">
              <a:lnSpc>
                <a:spcPct val="150000"/>
              </a:lnSpc>
              <a:spcBef>
                <a:spcPts val="0"/>
              </a:spcBef>
              <a:spcAft>
                <a:spcPts val="0"/>
              </a:spcAft>
              <a:buNone/>
            </a:pPr>
            <a:r>
              <a:rPr lang="en" sz="1100">
                <a:solidFill>
                  <a:srgbClr val="222222"/>
                </a:solidFill>
                <a:highlight>
                  <a:srgbClr val="FFFFFF"/>
                </a:highlight>
                <a:latin typeface="Livvic"/>
                <a:ea typeface="Livvic"/>
                <a:cs typeface="Livvic"/>
                <a:sym typeface="Livvic"/>
              </a:rPr>
              <a:t>Venter, C. J., Bogopane, H., Rickert, T., Camba, J., Venkatesh, A., Mulikita, N., ... &amp; Stone, J. (2002). </a:t>
            </a:r>
            <a:endParaRPr sz="1100">
              <a:solidFill>
                <a:srgbClr val="222222"/>
              </a:solidFill>
              <a:highlight>
                <a:srgbClr val="FFFFFF"/>
              </a:highlight>
              <a:latin typeface="Livvic"/>
              <a:ea typeface="Livvic"/>
              <a:cs typeface="Livvic"/>
              <a:sym typeface="Livvic"/>
            </a:endParaRPr>
          </a:p>
          <a:p>
            <a:pPr marL="457200" lvl="0" indent="0" algn="l" rtl="0">
              <a:lnSpc>
                <a:spcPct val="150000"/>
              </a:lnSpc>
              <a:spcBef>
                <a:spcPts val="0"/>
              </a:spcBef>
              <a:spcAft>
                <a:spcPts val="0"/>
              </a:spcAft>
              <a:buNone/>
            </a:pPr>
            <a:r>
              <a:rPr lang="en" sz="1100">
                <a:solidFill>
                  <a:srgbClr val="222222"/>
                </a:solidFill>
                <a:highlight>
                  <a:srgbClr val="FFFFFF"/>
                </a:highlight>
                <a:latin typeface="Livvic"/>
                <a:ea typeface="Livvic"/>
                <a:cs typeface="Livvic"/>
                <a:sym typeface="Livvic"/>
              </a:rPr>
              <a:t>Improving accessibility for people with disabilities in urban areas. </a:t>
            </a:r>
            <a:r>
              <a:rPr lang="en" sz="1100" i="1">
                <a:solidFill>
                  <a:srgbClr val="222222"/>
                </a:solidFill>
                <a:highlight>
                  <a:srgbClr val="FFFFFF"/>
                </a:highlight>
                <a:latin typeface="Livvic"/>
                <a:ea typeface="Livvic"/>
                <a:cs typeface="Livvic"/>
                <a:sym typeface="Livvic"/>
              </a:rPr>
              <a:t>Proceedings: CODATU X. Lome</a:t>
            </a:r>
            <a:r>
              <a:rPr lang="en" sz="1100">
                <a:solidFill>
                  <a:srgbClr val="222222"/>
                </a:solidFill>
                <a:highlight>
                  <a:srgbClr val="FFFFFF"/>
                </a:highlight>
                <a:latin typeface="Livvic"/>
                <a:ea typeface="Livvic"/>
                <a:cs typeface="Livvic"/>
                <a:sym typeface="Livvic"/>
              </a:rPr>
              <a:t>.</a:t>
            </a:r>
            <a:endParaRPr sz="1100">
              <a:solidFill>
                <a:srgbClr val="222222"/>
              </a:solidFill>
              <a:highlight>
                <a:srgbClr val="FFFFFF"/>
              </a:highlight>
              <a:latin typeface="Livvic"/>
              <a:ea typeface="Livvic"/>
              <a:cs typeface="Livvic"/>
              <a:sym typeface="Livvic"/>
            </a:endParaRPr>
          </a:p>
          <a:p>
            <a:pPr marL="457200" lvl="0" indent="0" algn="l" rtl="0">
              <a:lnSpc>
                <a:spcPct val="150000"/>
              </a:lnSpc>
              <a:spcBef>
                <a:spcPts val="0"/>
              </a:spcBef>
              <a:spcAft>
                <a:spcPts val="0"/>
              </a:spcAft>
              <a:buNone/>
            </a:pPr>
            <a:r>
              <a:rPr lang="en" sz="1100" u="sng">
                <a:solidFill>
                  <a:srgbClr val="1155CC"/>
                </a:solidFill>
                <a:highlight>
                  <a:srgbClr val="FFFFFF"/>
                </a:highlight>
                <a:latin typeface="Livvic"/>
                <a:ea typeface="Livvic"/>
                <a:cs typeface="Livvic"/>
                <a:sym typeface="Livvic"/>
                <a:hlinkClick r:id="rId6">
                  <a:extLst>
                    <a:ext uri="{A12FA001-AC4F-418D-AE19-62706E023703}">
                      <ahyp:hlinkClr xmlns:ahyp="http://schemas.microsoft.com/office/drawing/2018/hyperlinkcolor" val="tx"/>
                    </a:ext>
                  </a:extLst>
                </a:hlinkClick>
              </a:rPr>
              <a:t>https://www.codatu.org/wp-content/uploads/Improving-accessibility-for-people-with-disabilities-in-urban-areas-C.-VENTER-H.-BOGOPANE-T.-RICKERT.pdf</a:t>
            </a:r>
            <a:r>
              <a:rPr lang="en" sz="1100">
                <a:solidFill>
                  <a:srgbClr val="222222"/>
                </a:solidFill>
                <a:highlight>
                  <a:srgbClr val="FFFFFF"/>
                </a:highlight>
                <a:latin typeface="Livvic"/>
                <a:ea typeface="Livvic"/>
                <a:cs typeface="Livvic"/>
                <a:sym typeface="Livvic"/>
              </a:rPr>
              <a:t> </a:t>
            </a:r>
            <a:endParaRPr sz="1100">
              <a:solidFill>
                <a:srgbClr val="222222"/>
              </a:solidFill>
              <a:highlight>
                <a:srgbClr val="FFFFFF"/>
              </a:highlight>
              <a:latin typeface="Livvic"/>
              <a:ea typeface="Livvic"/>
              <a:cs typeface="Livvic"/>
              <a:sym typeface="Livvic"/>
            </a:endParaRPr>
          </a:p>
          <a:p>
            <a:pPr marL="457200" lvl="0" indent="-457200" algn="l" rtl="0">
              <a:lnSpc>
                <a:spcPct val="150000"/>
              </a:lnSpc>
              <a:spcBef>
                <a:spcPts val="0"/>
              </a:spcBef>
              <a:spcAft>
                <a:spcPts val="0"/>
              </a:spcAft>
              <a:buNone/>
            </a:pPr>
            <a:endParaRPr>
              <a:solidFill>
                <a:srgbClr val="222222"/>
              </a:solidFill>
              <a:highlight>
                <a:srgbClr val="FFFFFF"/>
              </a:highlight>
              <a:latin typeface="Arial"/>
              <a:ea typeface="Arial"/>
              <a:cs typeface="Arial"/>
              <a:sym typeface="Arial"/>
            </a:endParaRPr>
          </a:p>
          <a:p>
            <a:pPr marL="0" lvl="0" indent="0" algn="l" rtl="0">
              <a:spcBef>
                <a:spcPts val="0"/>
              </a:spcBef>
              <a:spcAft>
                <a:spcPts val="1600"/>
              </a:spcAft>
              <a:buNone/>
            </a:pPr>
            <a:endParaRPr/>
          </a:p>
        </p:txBody>
      </p:sp>
      <p:sp>
        <p:nvSpPr>
          <p:cNvPr id="329" name="Google Shape;329;p38"/>
          <p:cNvSpPr txBox="1">
            <a:spLocks noGrp="1"/>
          </p:cNvSpPr>
          <p:nvPr>
            <p:ph type="ctrTitle"/>
          </p:nvPr>
        </p:nvSpPr>
        <p:spPr>
          <a:xfrm>
            <a:off x="3537750" y="215800"/>
            <a:ext cx="2068500" cy="531900"/>
          </a:xfrm>
          <a:prstGeom prst="rect">
            <a:avLst/>
          </a:prstGeom>
          <a:solidFill>
            <a:schemeClr val="accent1"/>
          </a:solidFill>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References</a:t>
            </a:r>
            <a:endParaRPr>
              <a:solidFill>
                <a:schemeClr val="lt1"/>
              </a:solidFill>
            </a:endParaRPr>
          </a:p>
        </p:txBody>
      </p:sp>
      <p:sp>
        <p:nvSpPr>
          <p:cNvPr id="330" name="Google Shape;330;p3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b="1">
                <a:latin typeface="Catamaran"/>
                <a:ea typeface="Catamaran"/>
                <a:cs typeface="Catamaran"/>
                <a:sym typeface="Catamaran"/>
              </a:rPr>
              <a:t>17</a:t>
            </a:fld>
            <a:endParaRPr b="1">
              <a:latin typeface="Catamaran"/>
              <a:ea typeface="Catamaran"/>
              <a:cs typeface="Catamaran"/>
              <a:sym typeface="Catamar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39"/>
          <p:cNvSpPr txBox="1">
            <a:spLocks noGrp="1"/>
          </p:cNvSpPr>
          <p:nvPr>
            <p:ph type="subTitle" idx="1"/>
          </p:nvPr>
        </p:nvSpPr>
        <p:spPr>
          <a:xfrm flipH="1">
            <a:off x="110250" y="393600"/>
            <a:ext cx="8923500" cy="4664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a:latin typeface="Livvic"/>
                <a:ea typeface="Livvic"/>
                <a:cs typeface="Livvic"/>
                <a:sym typeface="Livvic"/>
              </a:rPr>
              <a:t>[1]</a:t>
            </a:r>
            <a:r>
              <a:rPr lang="en" sz="500" u="sng">
                <a:latin typeface="Arial"/>
                <a:ea typeface="Arial"/>
                <a:cs typeface="Arial"/>
                <a:sym typeface="Arial"/>
                <a:hlinkClick r:id="rId3"/>
              </a:rPr>
              <a:t>https://www.google.com/url?sa=i&amp;url=https%3A%2F%2Fwww.roamingaroundtheworld.com%2Fbest-things-to-do-in-cuenca-ecuador-travel-guide%2F&amp;psig=AOvVaw2mwOQgh3EfpsMx2RnfZhIs&amp;ust=1677625269413000&amp;source=images&amp;cd=vfe&amp;ved=0C</a:t>
            </a:r>
            <a:endParaRPr sz="500">
              <a:latin typeface="Arial"/>
              <a:ea typeface="Arial"/>
              <a:cs typeface="Arial"/>
              <a:sym typeface="Arial"/>
            </a:endParaRPr>
          </a:p>
          <a:p>
            <a:pPr marL="0" lvl="0" indent="457200" algn="l" rtl="0">
              <a:lnSpc>
                <a:spcPct val="150000"/>
              </a:lnSpc>
              <a:spcBef>
                <a:spcPts val="0"/>
              </a:spcBef>
              <a:spcAft>
                <a:spcPts val="0"/>
              </a:spcAft>
              <a:buNone/>
            </a:pPr>
            <a:r>
              <a:rPr lang="en" sz="500">
                <a:latin typeface="Arial"/>
                <a:ea typeface="Arial"/>
                <a:cs typeface="Arial"/>
                <a:sym typeface="Arial"/>
              </a:rPr>
              <a:t>A8QjRxqFwoTCNC92aTntv0CFQAAAAAdAAAAABAE</a:t>
            </a:r>
            <a:endParaRPr sz="500">
              <a:latin typeface="Arial"/>
              <a:ea typeface="Arial"/>
              <a:cs typeface="Arial"/>
              <a:sym typeface="Arial"/>
            </a:endParaRPr>
          </a:p>
          <a:p>
            <a:pPr marL="457200" lvl="0" indent="-457200" algn="l" rtl="0">
              <a:lnSpc>
                <a:spcPct val="150000"/>
              </a:lnSpc>
              <a:spcBef>
                <a:spcPts val="0"/>
              </a:spcBef>
              <a:spcAft>
                <a:spcPts val="0"/>
              </a:spcAft>
              <a:buNone/>
            </a:pPr>
            <a:r>
              <a:rPr lang="en">
                <a:latin typeface="Livvic"/>
                <a:ea typeface="Livvic"/>
                <a:cs typeface="Livvic"/>
                <a:sym typeface="Livvic"/>
              </a:rPr>
              <a:t>[2] </a:t>
            </a:r>
            <a:r>
              <a:rPr lang="en" sz="500">
                <a:latin typeface="Livvic"/>
                <a:ea typeface="Livvic"/>
                <a:cs typeface="Livvic"/>
                <a:sym typeface="Livvic"/>
              </a:rPr>
              <a:t>https://encrypted-tbn0.gstatic.com/images?q=tbn:ANd9GcScyb7wZcmGy6T7Hv2sczu6TfSQXmfkrisK4Zwk1RNB7ETtBPDx&amp;s</a:t>
            </a:r>
            <a:endParaRPr sz="500">
              <a:latin typeface="Livvic"/>
              <a:ea typeface="Livvic"/>
              <a:cs typeface="Livvic"/>
              <a:sym typeface="Livvic"/>
            </a:endParaRPr>
          </a:p>
          <a:p>
            <a:pPr marL="0" lvl="0" indent="0" algn="l" rtl="0">
              <a:lnSpc>
                <a:spcPct val="150000"/>
              </a:lnSpc>
              <a:spcBef>
                <a:spcPts val="0"/>
              </a:spcBef>
              <a:spcAft>
                <a:spcPts val="0"/>
              </a:spcAft>
              <a:buNone/>
            </a:pPr>
            <a:r>
              <a:rPr lang="en">
                <a:latin typeface="Livvic"/>
                <a:ea typeface="Livvic"/>
                <a:cs typeface="Livvic"/>
                <a:sym typeface="Livvic"/>
              </a:rPr>
              <a:t>[3]</a:t>
            </a:r>
            <a:r>
              <a:rPr lang="en" sz="500" u="sng">
                <a:latin typeface="Arial"/>
                <a:ea typeface="Arial"/>
                <a:cs typeface="Arial"/>
                <a:sym typeface="Arial"/>
                <a:hlinkClick r:id="rId4"/>
              </a:rPr>
              <a:t>https://www.google.com/url?sa=i&amp;url=https%3A%2F%2Fwww.reddit.com%2Fr%2Ffuckcars%2Fcomments%2Fxktsof%2Fcuenca_ecuador_beautiful_town_with_2_lanes_of%2F&amp;psig=AOvVaw3CxZgJZfH7-UVjLOHq7_UW&amp;ust=</a:t>
            </a:r>
            <a:endParaRPr sz="900"/>
          </a:p>
          <a:p>
            <a:pPr marL="0" lvl="0" indent="457200" algn="l" rtl="0">
              <a:lnSpc>
                <a:spcPct val="150000"/>
              </a:lnSpc>
              <a:spcBef>
                <a:spcPts val="0"/>
              </a:spcBef>
              <a:spcAft>
                <a:spcPts val="0"/>
              </a:spcAft>
              <a:buNone/>
            </a:pPr>
            <a:r>
              <a:rPr lang="en" sz="500" u="sng">
                <a:latin typeface="Arial"/>
                <a:ea typeface="Arial"/>
                <a:cs typeface="Arial"/>
                <a:sym typeface="Arial"/>
                <a:hlinkClick r:id="rId4"/>
              </a:rPr>
              <a:t>1677526489072000&amp;source=images&amp;cd=vfe&amp;ved=0CA8QjRxqFwoTCIDyp6b3s_0CFQAAAAAdAAAAABAJ</a:t>
            </a:r>
            <a:endParaRPr sz="500">
              <a:latin typeface="Livvic"/>
              <a:ea typeface="Livvic"/>
              <a:cs typeface="Livvic"/>
              <a:sym typeface="Livvic"/>
            </a:endParaRPr>
          </a:p>
          <a:p>
            <a:pPr marL="0" lvl="0" indent="0" algn="l" rtl="0">
              <a:lnSpc>
                <a:spcPct val="150000"/>
              </a:lnSpc>
              <a:spcBef>
                <a:spcPts val="0"/>
              </a:spcBef>
              <a:spcAft>
                <a:spcPts val="0"/>
              </a:spcAft>
              <a:buNone/>
            </a:pPr>
            <a:r>
              <a:rPr lang="en">
                <a:latin typeface="Livvic"/>
                <a:ea typeface="Livvic"/>
                <a:cs typeface="Livvic"/>
                <a:sym typeface="Livvic"/>
              </a:rPr>
              <a:t>[4]</a:t>
            </a:r>
            <a:r>
              <a:rPr lang="en" sz="500" u="sng">
                <a:latin typeface="Arial"/>
                <a:ea typeface="Arial"/>
                <a:cs typeface="Arial"/>
                <a:sym typeface="Arial"/>
                <a:hlinkClick r:id="rId5"/>
              </a:rPr>
              <a:t>https://www.google.com/url?sa=i&amp;url=https%3A%2F%2Fameliaandjp.com%2Fmirador-de-turi-ecuador%2F5-Sidewalk-Gap-Cuenca-Ecuador%2F&amp;psig=AOvVaw3CxZgJZfH7-UVjLOHq7_UW&amp;ust=1677526489072000&amp;source=i</a:t>
            </a:r>
            <a:endParaRPr sz="900"/>
          </a:p>
          <a:p>
            <a:pPr marL="0" lvl="0" indent="457200" algn="l" rtl="0">
              <a:lnSpc>
                <a:spcPct val="150000"/>
              </a:lnSpc>
              <a:spcBef>
                <a:spcPts val="0"/>
              </a:spcBef>
              <a:spcAft>
                <a:spcPts val="0"/>
              </a:spcAft>
              <a:buNone/>
            </a:pPr>
            <a:r>
              <a:rPr lang="en" sz="500" u="sng">
                <a:latin typeface="Arial"/>
                <a:ea typeface="Arial"/>
                <a:cs typeface="Arial"/>
                <a:sym typeface="Arial"/>
                <a:hlinkClick r:id="rId5"/>
              </a:rPr>
              <a:t>mages&amp;cd=vfe&amp;ved=0CA8QjRxqFwoTCIDyp6b3s_0CFQAAAAAdAAAAABAZ</a:t>
            </a:r>
            <a:endParaRPr>
              <a:latin typeface="Livvic"/>
              <a:ea typeface="Livvic"/>
              <a:cs typeface="Livvic"/>
              <a:sym typeface="Livvic"/>
            </a:endParaRPr>
          </a:p>
          <a:p>
            <a:pPr marL="457200" lvl="0" indent="-457200" algn="l" rtl="0">
              <a:lnSpc>
                <a:spcPct val="150000"/>
              </a:lnSpc>
              <a:spcBef>
                <a:spcPts val="0"/>
              </a:spcBef>
              <a:spcAft>
                <a:spcPts val="0"/>
              </a:spcAft>
              <a:buNone/>
            </a:pPr>
            <a:r>
              <a:rPr lang="en">
                <a:latin typeface="Livvic"/>
                <a:ea typeface="Livvic"/>
                <a:cs typeface="Livvic"/>
                <a:sym typeface="Livvic"/>
              </a:rPr>
              <a:t>[5]</a:t>
            </a:r>
            <a:r>
              <a:rPr lang="en" sz="500">
                <a:latin typeface="Arial"/>
                <a:ea typeface="Arial"/>
                <a:cs typeface="Arial"/>
                <a:sym typeface="Arial"/>
              </a:rPr>
              <a:t>https://www.google.com/url?sa=i&amp;url=https%3A%2F%2Fwww.seniorswithlatitude.com%2Fwalking-in-cuenca-hazards-and-beyond%2F&amp;psig=AOvVaw2ENojiBfF3VTSuUCogBCj9&amp;ust=1677625379458000&amp;source=images&amp;cd=vfe&amp;ved=0CA8QjRxqFwoTCPCx8tjntv0CFQAAAAAdAAAAABAE</a:t>
            </a:r>
            <a:endParaRPr sz="500">
              <a:latin typeface="Arial"/>
              <a:ea typeface="Arial"/>
              <a:cs typeface="Arial"/>
              <a:sym typeface="Arial"/>
            </a:endParaRPr>
          </a:p>
          <a:p>
            <a:pPr marL="457200" lvl="0" indent="-457200" algn="l" rtl="0">
              <a:lnSpc>
                <a:spcPct val="150000"/>
              </a:lnSpc>
              <a:spcBef>
                <a:spcPts val="0"/>
              </a:spcBef>
              <a:spcAft>
                <a:spcPts val="0"/>
              </a:spcAft>
              <a:buNone/>
            </a:pPr>
            <a:r>
              <a:rPr lang="en">
                <a:latin typeface="Livvic"/>
                <a:ea typeface="Livvic"/>
                <a:cs typeface="Livvic"/>
                <a:sym typeface="Livvic"/>
              </a:rPr>
              <a:t>[6]</a:t>
            </a:r>
            <a:r>
              <a:rPr lang="en" sz="500" u="sng">
                <a:latin typeface="Arial"/>
                <a:ea typeface="Arial"/>
                <a:cs typeface="Arial"/>
                <a:sym typeface="Arial"/>
                <a:hlinkClick r:id="rId6"/>
              </a:rPr>
              <a:t>https://www.accessmap.io/dir?lon=-122.3318371&amp;lat=47.6052965&amp;z=15.31</a:t>
            </a:r>
            <a:r>
              <a:rPr lang="en">
                <a:latin typeface="Arial"/>
                <a:ea typeface="Arial"/>
                <a:cs typeface="Arial"/>
                <a:sym typeface="Arial"/>
              </a:rPr>
              <a:t> </a:t>
            </a:r>
            <a:endParaRPr>
              <a:latin typeface="Livvic"/>
              <a:ea typeface="Livvic"/>
              <a:cs typeface="Livvic"/>
              <a:sym typeface="Livvic"/>
            </a:endParaRPr>
          </a:p>
          <a:p>
            <a:pPr marL="457200" lvl="0" indent="-457200" algn="l" rtl="0">
              <a:lnSpc>
                <a:spcPct val="150000"/>
              </a:lnSpc>
              <a:spcBef>
                <a:spcPts val="0"/>
              </a:spcBef>
              <a:spcAft>
                <a:spcPts val="0"/>
              </a:spcAft>
              <a:buNone/>
            </a:pPr>
            <a:r>
              <a:rPr lang="en">
                <a:latin typeface="Livvic"/>
                <a:ea typeface="Livvic"/>
                <a:cs typeface="Livvic"/>
                <a:sym typeface="Livvic"/>
              </a:rPr>
              <a:t>[7]</a:t>
            </a:r>
            <a:r>
              <a:rPr lang="en" sz="500" u="sng">
                <a:latin typeface="Arial"/>
                <a:ea typeface="Arial"/>
                <a:cs typeface="Arial"/>
                <a:sym typeface="Arial"/>
                <a:hlinkClick r:id="rId6"/>
              </a:rPr>
              <a:t>https://www.accessmap.io/dir?lon=-122.3318371&amp;lat=47.6052965&amp;z=15.31</a:t>
            </a:r>
            <a:r>
              <a:rPr lang="en">
                <a:latin typeface="Livvic"/>
                <a:ea typeface="Livvic"/>
                <a:cs typeface="Livvic"/>
                <a:sym typeface="Livvic"/>
              </a:rPr>
              <a:t> </a:t>
            </a:r>
            <a:endParaRPr>
              <a:latin typeface="Livvic"/>
              <a:ea typeface="Livvic"/>
              <a:cs typeface="Livvic"/>
              <a:sym typeface="Livvic"/>
            </a:endParaRPr>
          </a:p>
          <a:p>
            <a:pPr marL="457200" lvl="0" indent="-457200" algn="l" rtl="0">
              <a:lnSpc>
                <a:spcPct val="150000"/>
              </a:lnSpc>
              <a:spcBef>
                <a:spcPts val="0"/>
              </a:spcBef>
              <a:spcAft>
                <a:spcPts val="0"/>
              </a:spcAft>
              <a:buNone/>
            </a:pPr>
            <a:r>
              <a:rPr lang="en">
                <a:latin typeface="Livvic"/>
                <a:ea typeface="Livvic"/>
                <a:cs typeface="Livvic"/>
                <a:sym typeface="Livvic"/>
              </a:rPr>
              <a:t>[8]</a:t>
            </a:r>
            <a:r>
              <a:rPr lang="en" sz="500" u="sng">
                <a:latin typeface="Arial"/>
                <a:ea typeface="Arial"/>
                <a:cs typeface="Arial"/>
                <a:sym typeface="Arial"/>
                <a:hlinkClick r:id="rId7"/>
              </a:rPr>
              <a:t>https://sidewalk-sea.cs.washington.edu/audit</a:t>
            </a:r>
            <a:r>
              <a:rPr lang="en">
                <a:latin typeface="Arial"/>
                <a:ea typeface="Arial"/>
                <a:cs typeface="Arial"/>
                <a:sym typeface="Arial"/>
              </a:rPr>
              <a:t> </a:t>
            </a:r>
            <a:endParaRPr>
              <a:latin typeface="Livvic"/>
              <a:ea typeface="Livvic"/>
              <a:cs typeface="Livvic"/>
              <a:sym typeface="Livvic"/>
            </a:endParaRPr>
          </a:p>
          <a:p>
            <a:pPr marL="457200" lvl="0" indent="-457200" algn="l" rtl="0">
              <a:lnSpc>
                <a:spcPct val="150000"/>
              </a:lnSpc>
              <a:spcBef>
                <a:spcPts val="0"/>
              </a:spcBef>
              <a:spcAft>
                <a:spcPts val="0"/>
              </a:spcAft>
              <a:buNone/>
            </a:pPr>
            <a:r>
              <a:rPr lang="en">
                <a:latin typeface="Livvic"/>
                <a:ea typeface="Livvic"/>
                <a:cs typeface="Livvic"/>
                <a:sym typeface="Livvic"/>
              </a:rPr>
              <a:t>[9]</a:t>
            </a:r>
            <a:r>
              <a:rPr lang="en" sz="500" u="sng">
                <a:latin typeface="Arial"/>
                <a:ea typeface="Arial"/>
                <a:cs typeface="Arial"/>
                <a:sym typeface="Arial"/>
                <a:hlinkClick r:id="rId8"/>
              </a:rPr>
              <a:t>https://sidewalk-sea.cs.washington.edu/results</a:t>
            </a:r>
            <a:r>
              <a:rPr lang="en" sz="500">
                <a:latin typeface="Arial"/>
                <a:ea typeface="Arial"/>
                <a:cs typeface="Arial"/>
                <a:sym typeface="Arial"/>
              </a:rPr>
              <a:t> </a:t>
            </a:r>
            <a:r>
              <a:rPr lang="en">
                <a:latin typeface="Livvic"/>
                <a:ea typeface="Livvic"/>
                <a:cs typeface="Livvic"/>
                <a:sym typeface="Livvic"/>
              </a:rPr>
              <a:t> </a:t>
            </a:r>
            <a:endParaRPr>
              <a:latin typeface="Livvic"/>
              <a:ea typeface="Livvic"/>
              <a:cs typeface="Livvic"/>
              <a:sym typeface="Livvic"/>
            </a:endParaRPr>
          </a:p>
          <a:p>
            <a:pPr marL="457200" lvl="0" indent="-457200" algn="l" rtl="0">
              <a:lnSpc>
                <a:spcPct val="150000"/>
              </a:lnSpc>
              <a:spcBef>
                <a:spcPts val="0"/>
              </a:spcBef>
              <a:spcAft>
                <a:spcPts val="0"/>
              </a:spcAft>
              <a:buNone/>
            </a:pPr>
            <a:r>
              <a:rPr lang="en">
                <a:latin typeface="Livvic"/>
                <a:ea typeface="Livvic"/>
                <a:cs typeface="Livvic"/>
                <a:sym typeface="Livvic"/>
              </a:rPr>
              <a:t>[10]</a:t>
            </a:r>
            <a:r>
              <a:rPr lang="en" sz="500" u="sng">
                <a:latin typeface="Arial"/>
                <a:ea typeface="Arial"/>
                <a:cs typeface="Arial"/>
                <a:sym typeface="Arial"/>
                <a:hlinkClick r:id="rId9"/>
              </a:rPr>
              <a:t>https://www.gannett-cdn.com/-mm-/50878fe39e5edbc73a21ad9293997cda7ae894bc/c=0-470-7078-4469/local/-/media/2016/01/28/USATODAY/USATODAY/635895779112473589-Cuenca-4.jpg?width=3200&amp;height=1808&amp;fit=crop&amp;format=pjpg&amp;auto=webp</a:t>
            </a:r>
            <a:endParaRPr sz="500">
              <a:latin typeface="Livvic"/>
              <a:ea typeface="Livvic"/>
              <a:cs typeface="Livvic"/>
              <a:sym typeface="Livvic"/>
            </a:endParaRPr>
          </a:p>
          <a:p>
            <a:pPr marL="457200" lvl="0" indent="-457200" algn="l" rtl="0">
              <a:lnSpc>
                <a:spcPct val="150000"/>
              </a:lnSpc>
              <a:spcBef>
                <a:spcPts val="0"/>
              </a:spcBef>
              <a:spcAft>
                <a:spcPts val="0"/>
              </a:spcAft>
              <a:buNone/>
            </a:pPr>
            <a:r>
              <a:rPr lang="en">
                <a:latin typeface="Livvic"/>
                <a:ea typeface="Livvic"/>
                <a:cs typeface="Livvic"/>
                <a:sym typeface="Livvic"/>
              </a:rPr>
              <a:t>[11]</a:t>
            </a:r>
            <a:r>
              <a:rPr lang="en" sz="500" u="sng">
                <a:latin typeface="Arial"/>
                <a:ea typeface="Arial"/>
                <a:cs typeface="Arial"/>
                <a:sym typeface="Arial"/>
                <a:hlinkClick r:id="rId10"/>
              </a:rPr>
              <a:t>https://www.liveandinvestoverseas.com/wp-content/uploads/2020/02/cuenca-ecuador.jpg</a:t>
            </a:r>
            <a:endParaRPr sz="500">
              <a:latin typeface="Livvic"/>
              <a:ea typeface="Livvic"/>
              <a:cs typeface="Livvic"/>
              <a:sym typeface="Livvic"/>
            </a:endParaRPr>
          </a:p>
          <a:p>
            <a:pPr marL="0" lvl="0" indent="0" algn="l" rtl="0">
              <a:lnSpc>
                <a:spcPct val="150000"/>
              </a:lnSpc>
              <a:spcBef>
                <a:spcPts val="0"/>
              </a:spcBef>
              <a:spcAft>
                <a:spcPts val="0"/>
              </a:spcAft>
              <a:buNone/>
            </a:pPr>
            <a:r>
              <a:rPr lang="en">
                <a:latin typeface="Livvic"/>
                <a:ea typeface="Livvic"/>
                <a:cs typeface="Livvic"/>
                <a:sym typeface="Livvic"/>
              </a:rPr>
              <a:t>[12]</a:t>
            </a:r>
            <a:r>
              <a:rPr lang="en" sz="500" u="sng">
                <a:latin typeface="Arial"/>
                <a:ea typeface="Arial"/>
                <a:cs typeface="Arial"/>
                <a:sym typeface="Arial"/>
                <a:hlinkClick r:id="rId11"/>
              </a:rPr>
              <a:t>https://d2v9ipibika81v.cloudfront.net/uploads/sites/38/ecu_cuenca_shutterstock_1163090866-1200x800-c-center-1140x684.jpg</a:t>
            </a:r>
            <a:endParaRPr sz="500">
              <a:latin typeface="Livvic"/>
              <a:ea typeface="Livvic"/>
              <a:cs typeface="Livvic"/>
              <a:sym typeface="Livvic"/>
            </a:endParaRPr>
          </a:p>
          <a:p>
            <a:pPr marL="0" lvl="0" indent="0" algn="l" rtl="0">
              <a:lnSpc>
                <a:spcPct val="150000"/>
              </a:lnSpc>
              <a:spcBef>
                <a:spcPts val="0"/>
              </a:spcBef>
              <a:spcAft>
                <a:spcPts val="0"/>
              </a:spcAft>
              <a:buNone/>
            </a:pPr>
            <a:r>
              <a:rPr lang="en">
                <a:latin typeface="Livvic"/>
                <a:ea typeface="Livvic"/>
                <a:cs typeface="Livvic"/>
                <a:sym typeface="Livvic"/>
              </a:rPr>
              <a:t>[13] </a:t>
            </a:r>
            <a:r>
              <a:rPr lang="en" sz="500">
                <a:latin typeface="Livvic"/>
                <a:ea typeface="Livvic"/>
                <a:cs typeface="Livvic"/>
                <a:sym typeface="Livvic"/>
              </a:rPr>
              <a:t>https://www.statista.com/statistics/1081753/smartphone-owners-ecuador/</a:t>
            </a:r>
            <a:endParaRPr sz="500">
              <a:latin typeface="Livvic"/>
              <a:ea typeface="Livvic"/>
              <a:cs typeface="Livvic"/>
              <a:sym typeface="Livvic"/>
            </a:endParaRPr>
          </a:p>
          <a:p>
            <a:pPr marL="457200" lvl="0" indent="-457200" algn="l" rtl="0">
              <a:lnSpc>
                <a:spcPct val="150000"/>
              </a:lnSpc>
              <a:spcBef>
                <a:spcPts val="0"/>
              </a:spcBef>
              <a:spcAft>
                <a:spcPts val="0"/>
              </a:spcAft>
              <a:buNone/>
            </a:pPr>
            <a:r>
              <a:rPr lang="en">
                <a:latin typeface="Livvic"/>
                <a:ea typeface="Livvic"/>
                <a:cs typeface="Livvic"/>
                <a:sym typeface="Livvic"/>
              </a:rPr>
              <a:t>[14]</a:t>
            </a:r>
            <a:r>
              <a:rPr lang="en" sz="500">
                <a:latin typeface="Arial"/>
                <a:ea typeface="Arial"/>
                <a:cs typeface="Arial"/>
                <a:sym typeface="Arial"/>
              </a:rPr>
              <a:t>https://www.google.com/url?sa=i&amp;url=https%3A%2F%2Fcommons.wikimedia.org%2Fwiki%2FFile%3AStreet_in_Cuenca%2C_Ecuador.jpg&amp;psig=AOvVaw0fZuFyX2-NDVZP1LToZJ1C&amp;ust=1677625717265000&amp;source=images&amp;cd=vfe&amp;ved=0CA8QjRxqFwoTCKDP9Pnotv0CFQAAAAAdAAAAABAE</a:t>
            </a:r>
            <a:endParaRPr sz="100">
              <a:latin typeface="Arial"/>
              <a:ea typeface="Arial"/>
              <a:cs typeface="Arial"/>
              <a:sym typeface="Arial"/>
            </a:endParaRPr>
          </a:p>
          <a:p>
            <a:pPr marL="457200" lvl="0" indent="-457200" algn="l" rtl="0">
              <a:lnSpc>
                <a:spcPct val="150000"/>
              </a:lnSpc>
              <a:spcBef>
                <a:spcPts val="0"/>
              </a:spcBef>
              <a:spcAft>
                <a:spcPts val="0"/>
              </a:spcAft>
              <a:buNone/>
            </a:pPr>
            <a:r>
              <a:rPr lang="en">
                <a:latin typeface="Livvic"/>
                <a:ea typeface="Livvic"/>
                <a:cs typeface="Livvic"/>
                <a:sym typeface="Livvic"/>
              </a:rPr>
              <a:t>[15]</a:t>
            </a:r>
            <a:r>
              <a:rPr lang="en" sz="500" u="sng">
                <a:latin typeface="Livvic"/>
                <a:ea typeface="Livvic"/>
                <a:cs typeface="Livvic"/>
                <a:sym typeface="Livvic"/>
                <a:hlinkClick r:id="rId12"/>
              </a:rPr>
              <a:t>https://www.google.com/url?sa=i&amp;url=https%3A%2F%2Fwww.mommytravels.net%2F20-things-to-do-in-cuenca-ecuador%2F&amp;psig=AOvVaw2xu3RSSWcfwuiEtc3qQEiP&amp;ust=1677611785326000&amp;source=images&amp;cd=vfe&amp;ved=0CA8QjRxqFwoTCKC9s4a1tv0CFQAAAAAdAAAAABAR</a:t>
            </a:r>
            <a:endParaRPr sz="500">
              <a:latin typeface="Livvic"/>
              <a:ea typeface="Livvic"/>
              <a:cs typeface="Livvic"/>
              <a:sym typeface="Livvic"/>
            </a:endParaRPr>
          </a:p>
          <a:p>
            <a:pPr marL="0" lvl="0" indent="0" algn="l" rtl="0">
              <a:lnSpc>
                <a:spcPct val="150000"/>
              </a:lnSpc>
              <a:spcBef>
                <a:spcPts val="0"/>
              </a:spcBef>
              <a:spcAft>
                <a:spcPts val="0"/>
              </a:spcAft>
              <a:buNone/>
            </a:pPr>
            <a:r>
              <a:rPr lang="en">
                <a:latin typeface="Livvic"/>
                <a:ea typeface="Livvic"/>
                <a:cs typeface="Livvic"/>
                <a:sym typeface="Livvic"/>
              </a:rPr>
              <a:t>[16]</a:t>
            </a:r>
            <a:r>
              <a:rPr lang="en" sz="500" u="sng">
                <a:latin typeface="Arial"/>
                <a:ea typeface="Arial"/>
                <a:cs typeface="Arial"/>
                <a:sym typeface="Arial"/>
                <a:hlinkClick r:id="rId13"/>
              </a:rPr>
              <a:t>https://www.google.com/url?sa=i&amp;url=https%3A%2F%2Fwww.kuodatravel.com%2Fcuenca-ecuador-the-history-athens-of-the-andes%2F&amp;psig=AOvVaw05hSQ1mHeDMMqccu6ZBvyZ&amp;ust=1677613476806000&amp;source=im</a:t>
            </a:r>
            <a:endParaRPr sz="900"/>
          </a:p>
          <a:p>
            <a:pPr marL="0" lvl="0" indent="457200" algn="l" rtl="0">
              <a:lnSpc>
                <a:spcPct val="150000"/>
              </a:lnSpc>
              <a:spcBef>
                <a:spcPts val="0"/>
              </a:spcBef>
              <a:spcAft>
                <a:spcPts val="0"/>
              </a:spcAft>
              <a:buNone/>
            </a:pPr>
            <a:r>
              <a:rPr lang="en" sz="500" u="sng">
                <a:latin typeface="Arial"/>
                <a:ea typeface="Arial"/>
                <a:cs typeface="Arial"/>
                <a:sym typeface="Arial"/>
                <a:hlinkClick r:id="rId13"/>
              </a:rPr>
              <a:t>ages&amp;cd=vfe&amp;ved=0CA8QjRxqFwoTCMjikK27tv0CFQAAAAAdAAAAABAO</a:t>
            </a:r>
            <a:endParaRPr sz="500">
              <a:latin typeface="Livvic"/>
              <a:ea typeface="Livvic"/>
              <a:cs typeface="Livvic"/>
              <a:sym typeface="Livvic"/>
            </a:endParaRPr>
          </a:p>
          <a:p>
            <a:pPr marL="0" lvl="0" indent="0" algn="l" rtl="0">
              <a:spcBef>
                <a:spcPts val="0"/>
              </a:spcBef>
              <a:spcAft>
                <a:spcPts val="1600"/>
              </a:spcAft>
              <a:buNone/>
            </a:pPr>
            <a:endParaRPr sz="400"/>
          </a:p>
        </p:txBody>
      </p:sp>
      <p:sp>
        <p:nvSpPr>
          <p:cNvPr id="336" name="Google Shape;336;p39"/>
          <p:cNvSpPr txBox="1">
            <a:spLocks noGrp="1"/>
          </p:cNvSpPr>
          <p:nvPr>
            <p:ph type="ctrTitle"/>
          </p:nvPr>
        </p:nvSpPr>
        <p:spPr>
          <a:xfrm>
            <a:off x="3537750" y="0"/>
            <a:ext cx="2068500" cy="393600"/>
          </a:xfrm>
          <a:prstGeom prst="rect">
            <a:avLst/>
          </a:prstGeom>
          <a:solidFill>
            <a:schemeClr val="accent1"/>
          </a:solidFill>
        </p:spPr>
        <p:txBody>
          <a:bodyPr spcFirstLastPara="1" wrap="square" lIns="91425" tIns="91425" rIns="91425" bIns="91425" anchor="b" anchorCtr="0">
            <a:noAutofit/>
          </a:bodyPr>
          <a:lstStyle/>
          <a:p>
            <a:pPr marL="0" lvl="0" indent="0" algn="ctr" rtl="0">
              <a:spcBef>
                <a:spcPts val="0"/>
              </a:spcBef>
              <a:spcAft>
                <a:spcPts val="0"/>
              </a:spcAft>
              <a:buNone/>
            </a:pPr>
            <a:r>
              <a:rPr lang="en" sz="2000">
                <a:solidFill>
                  <a:schemeClr val="lt1"/>
                </a:solidFill>
              </a:rPr>
              <a:t>Images</a:t>
            </a:r>
            <a:endParaRPr sz="2000">
              <a:solidFill>
                <a:schemeClr val="lt1"/>
              </a:solidFill>
            </a:endParaRPr>
          </a:p>
        </p:txBody>
      </p:sp>
      <p:sp>
        <p:nvSpPr>
          <p:cNvPr id="337" name="Google Shape;337;p3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b="1">
                <a:latin typeface="Catamaran"/>
                <a:ea typeface="Catamaran"/>
                <a:cs typeface="Catamaran"/>
                <a:sym typeface="Catamaran"/>
              </a:rPr>
              <a:t>18</a:t>
            </a:fld>
            <a:endParaRPr b="1">
              <a:latin typeface="Catamaran"/>
              <a:ea typeface="Catamaran"/>
              <a:cs typeface="Catamaran"/>
              <a:sym typeface="Catamara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0"/>
          <p:cNvSpPr txBox="1">
            <a:spLocks noGrp="1"/>
          </p:cNvSpPr>
          <p:nvPr>
            <p:ph type="ctrTitle"/>
          </p:nvPr>
        </p:nvSpPr>
        <p:spPr>
          <a:xfrm>
            <a:off x="631875" y="842025"/>
            <a:ext cx="2871300" cy="6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343" name="Google Shape;343;p40"/>
          <p:cNvSpPr txBox="1">
            <a:spLocks noGrp="1"/>
          </p:cNvSpPr>
          <p:nvPr>
            <p:ph type="subTitle" idx="1"/>
          </p:nvPr>
        </p:nvSpPr>
        <p:spPr>
          <a:xfrm>
            <a:off x="631884" y="1410841"/>
            <a:ext cx="2480700" cy="53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4" name="Google Shape;344;p40"/>
          <p:cNvSpPr txBox="1">
            <a:spLocks noGrp="1"/>
          </p:cNvSpPr>
          <p:nvPr>
            <p:ph type="ctrTitle" idx="2"/>
          </p:nvPr>
        </p:nvSpPr>
        <p:spPr>
          <a:xfrm>
            <a:off x="4213664" y="842025"/>
            <a:ext cx="2697900" cy="6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345" name="Google Shape;345;p40"/>
          <p:cNvSpPr txBox="1">
            <a:spLocks noGrp="1"/>
          </p:cNvSpPr>
          <p:nvPr>
            <p:ph type="subTitle" idx="3"/>
          </p:nvPr>
        </p:nvSpPr>
        <p:spPr>
          <a:xfrm>
            <a:off x="4213664" y="1410841"/>
            <a:ext cx="2586000" cy="74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6" name="Google Shape;346;p40"/>
          <p:cNvSpPr txBox="1">
            <a:spLocks noGrp="1"/>
          </p:cNvSpPr>
          <p:nvPr>
            <p:ph type="ctrTitle" idx="4"/>
          </p:nvPr>
        </p:nvSpPr>
        <p:spPr>
          <a:xfrm>
            <a:off x="631883" y="3331927"/>
            <a:ext cx="2871300" cy="6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347" name="Google Shape;347;p40"/>
          <p:cNvSpPr txBox="1">
            <a:spLocks noGrp="1"/>
          </p:cNvSpPr>
          <p:nvPr>
            <p:ph type="subTitle" idx="5"/>
          </p:nvPr>
        </p:nvSpPr>
        <p:spPr>
          <a:xfrm>
            <a:off x="631884" y="3914208"/>
            <a:ext cx="24807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8" name="Google Shape;348;p40"/>
          <p:cNvSpPr txBox="1">
            <a:spLocks noGrp="1"/>
          </p:cNvSpPr>
          <p:nvPr>
            <p:ph type="ctrTitle" idx="6"/>
          </p:nvPr>
        </p:nvSpPr>
        <p:spPr>
          <a:xfrm rot="5400000">
            <a:off x="6685437" y="1646270"/>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0"/>
          <p:cNvSpPr txBox="1">
            <a:spLocks noGrp="1"/>
          </p:cNvSpPr>
          <p:nvPr>
            <p:ph type="ctrTitle" idx="7"/>
          </p:nvPr>
        </p:nvSpPr>
        <p:spPr>
          <a:xfrm>
            <a:off x="4213664" y="3331934"/>
            <a:ext cx="2586000" cy="6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350" name="Google Shape;350;p40"/>
          <p:cNvSpPr txBox="1">
            <a:spLocks noGrp="1"/>
          </p:cNvSpPr>
          <p:nvPr>
            <p:ph type="subTitle" idx="8"/>
          </p:nvPr>
        </p:nvSpPr>
        <p:spPr>
          <a:xfrm>
            <a:off x="4213664" y="3914208"/>
            <a:ext cx="2586000" cy="74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351" name="Google Shape;351;p40"/>
          <p:cNvPicPr preferRelativeResize="0"/>
          <p:nvPr/>
        </p:nvPicPr>
        <p:blipFill>
          <a:blip r:embed="rId3">
            <a:alphaModFix/>
          </a:blip>
          <a:stretch>
            <a:fillRect/>
          </a:stretch>
        </p:blipFill>
        <p:spPr>
          <a:xfrm>
            <a:off x="0" y="92679"/>
            <a:ext cx="9143998" cy="4815991"/>
          </a:xfrm>
          <a:prstGeom prst="rect">
            <a:avLst/>
          </a:prstGeom>
          <a:noFill/>
          <a:ln>
            <a:noFill/>
          </a:ln>
        </p:spPr>
      </p:pic>
      <p:sp>
        <p:nvSpPr>
          <p:cNvPr id="352" name="Google Shape;352;p4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b="1">
                <a:latin typeface="Catamaran"/>
                <a:ea typeface="Catamaran"/>
                <a:cs typeface="Catamaran"/>
                <a:sym typeface="Catamaran"/>
              </a:rPr>
              <a:t>19</a:t>
            </a:fld>
            <a:endParaRPr b="1">
              <a:latin typeface="Catamaran"/>
              <a:ea typeface="Catamaran"/>
              <a:cs typeface="Catamaran"/>
              <a:sym typeface="Catamar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
        <p:cNvGrpSpPr/>
        <p:nvPr/>
      </p:nvGrpSpPr>
      <p:grpSpPr>
        <a:xfrm>
          <a:off x="0" y="0"/>
          <a:ext cx="0" cy="0"/>
          <a:chOff x="0" y="0"/>
          <a:chExt cx="0" cy="0"/>
        </a:xfrm>
      </p:grpSpPr>
      <p:pic>
        <p:nvPicPr>
          <p:cNvPr id="150" name="Google Shape;150;p23"/>
          <p:cNvPicPr preferRelativeResize="0"/>
          <p:nvPr/>
        </p:nvPicPr>
        <p:blipFill rotWithShape="1">
          <a:blip r:embed="rId3">
            <a:alphaModFix/>
          </a:blip>
          <a:srcRect l="5854" r="5712"/>
          <a:stretch/>
        </p:blipFill>
        <p:spPr>
          <a:xfrm>
            <a:off x="5134800" y="638235"/>
            <a:ext cx="3708974" cy="4193841"/>
          </a:xfrm>
          <a:prstGeom prst="rect">
            <a:avLst/>
          </a:prstGeom>
          <a:noFill/>
          <a:ln>
            <a:noFill/>
          </a:ln>
        </p:spPr>
      </p:pic>
      <p:sp>
        <p:nvSpPr>
          <p:cNvPr id="151" name="Google Shape;151;p23"/>
          <p:cNvSpPr txBox="1">
            <a:spLocks noGrp="1"/>
          </p:cNvSpPr>
          <p:nvPr>
            <p:ph type="subTitle" idx="1"/>
          </p:nvPr>
        </p:nvSpPr>
        <p:spPr>
          <a:xfrm flipH="1">
            <a:off x="812775" y="1693425"/>
            <a:ext cx="3882000" cy="1287600"/>
          </a:xfrm>
          <a:prstGeom prst="rect">
            <a:avLst/>
          </a:prstGeom>
          <a:solidFill>
            <a:srgbClr val="CDD7E5"/>
          </a:solidFill>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Convention on the Rights of Persons with Disabilities (CRPD)</a:t>
            </a:r>
            <a:endParaRPr sz="1800"/>
          </a:p>
          <a:p>
            <a:pPr marL="457200" lvl="0" indent="-342900" algn="l" rtl="0">
              <a:spcBef>
                <a:spcPts val="1000"/>
              </a:spcBef>
              <a:spcAft>
                <a:spcPts val="0"/>
              </a:spcAft>
              <a:buSzPts val="1800"/>
              <a:buChar char="●"/>
            </a:pPr>
            <a:r>
              <a:rPr lang="en" sz="1800"/>
              <a:t>Article 9- Accessible infrastructure</a:t>
            </a:r>
            <a:endParaRPr sz="1800"/>
          </a:p>
        </p:txBody>
      </p:sp>
      <p:sp>
        <p:nvSpPr>
          <p:cNvPr id="152" name="Google Shape;152;p23"/>
          <p:cNvSpPr/>
          <p:nvPr/>
        </p:nvSpPr>
        <p:spPr>
          <a:xfrm>
            <a:off x="0" y="1577400"/>
            <a:ext cx="362100" cy="19887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3"/>
          <p:cNvSpPr txBox="1">
            <a:spLocks noGrp="1"/>
          </p:cNvSpPr>
          <p:nvPr>
            <p:ph type="ctrTitle" idx="4294967295"/>
          </p:nvPr>
        </p:nvSpPr>
        <p:spPr>
          <a:xfrm>
            <a:off x="266136" y="508775"/>
            <a:ext cx="5558528" cy="708600"/>
          </a:xfrm>
          <a:prstGeom prst="rect">
            <a:avLst/>
          </a:prstGeom>
          <a:solidFill>
            <a:schemeClr val="accent1"/>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lt1"/>
                </a:solidFill>
              </a:rPr>
              <a:t>UN’s Accessibility Guidelines</a:t>
            </a:r>
            <a:endParaRPr sz="3000">
              <a:solidFill>
                <a:schemeClr val="lt1"/>
              </a:solidFill>
            </a:endParaRPr>
          </a:p>
        </p:txBody>
      </p:sp>
      <p:sp>
        <p:nvSpPr>
          <p:cNvPr id="154" name="Google Shape;154;p23"/>
          <p:cNvSpPr txBox="1">
            <a:spLocks noGrp="1"/>
          </p:cNvSpPr>
          <p:nvPr>
            <p:ph type="sldNum" idx="12"/>
          </p:nvPr>
        </p:nvSpPr>
        <p:spPr>
          <a:xfrm>
            <a:off x="8595309"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b="1">
                <a:latin typeface="Catamaran"/>
                <a:ea typeface="Catamaran"/>
                <a:cs typeface="Catamaran"/>
                <a:sym typeface="Catamaran"/>
              </a:rPr>
              <a:t>2</a:t>
            </a:fld>
            <a:endParaRPr b="1">
              <a:latin typeface="Catamaran"/>
              <a:ea typeface="Catamaran"/>
              <a:cs typeface="Catamaran"/>
              <a:sym typeface="Catamaran"/>
            </a:endParaRPr>
          </a:p>
        </p:txBody>
      </p:sp>
      <p:sp>
        <p:nvSpPr>
          <p:cNvPr id="155" name="Google Shape;155;p23"/>
          <p:cNvSpPr txBox="1"/>
          <p:nvPr/>
        </p:nvSpPr>
        <p:spPr>
          <a:xfrm>
            <a:off x="8213200" y="4086875"/>
            <a:ext cx="40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tamaran"/>
                <a:ea typeface="Catamaran"/>
                <a:cs typeface="Catamaran"/>
                <a:sym typeface="Catamaran"/>
              </a:rPr>
              <a:t>[2]</a:t>
            </a:r>
            <a:endParaRPr b="1">
              <a:latin typeface="Catamaran"/>
              <a:ea typeface="Catamaran"/>
              <a:cs typeface="Catamaran"/>
              <a:sym typeface="Catamar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4"/>
          <p:cNvSpPr txBox="1">
            <a:spLocks noGrp="1"/>
          </p:cNvSpPr>
          <p:nvPr>
            <p:ph type="subTitle" idx="1"/>
          </p:nvPr>
        </p:nvSpPr>
        <p:spPr>
          <a:xfrm flipH="1">
            <a:off x="4189625" y="3380460"/>
            <a:ext cx="2951400" cy="29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solidFill>
                <a:schemeClr val="lt1"/>
              </a:solidFill>
            </a:endParaRPr>
          </a:p>
        </p:txBody>
      </p:sp>
      <p:sp>
        <p:nvSpPr>
          <p:cNvPr id="161" name="Google Shape;161;p24"/>
          <p:cNvSpPr txBox="1">
            <a:spLocks noGrp="1"/>
          </p:cNvSpPr>
          <p:nvPr>
            <p:ph type="ctrTitle"/>
          </p:nvPr>
        </p:nvSpPr>
        <p:spPr>
          <a:xfrm rot="5400000">
            <a:off x="6612409" y="1752564"/>
            <a:ext cx="2888100"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FUTURE</a:t>
            </a:r>
            <a:endParaRPr>
              <a:solidFill>
                <a:schemeClr val="lt1"/>
              </a:solidFill>
            </a:endParaRPr>
          </a:p>
        </p:txBody>
      </p:sp>
      <p:pic>
        <p:nvPicPr>
          <p:cNvPr id="162" name="Google Shape;162;p24" title="Chart"/>
          <p:cNvPicPr preferRelativeResize="0"/>
          <p:nvPr/>
        </p:nvPicPr>
        <p:blipFill>
          <a:blip r:embed="rId3">
            <a:alphaModFix/>
          </a:blip>
          <a:stretch>
            <a:fillRect/>
          </a:stretch>
        </p:blipFill>
        <p:spPr>
          <a:xfrm>
            <a:off x="1170013" y="473950"/>
            <a:ext cx="6803975" cy="4195600"/>
          </a:xfrm>
          <a:prstGeom prst="rect">
            <a:avLst/>
          </a:prstGeom>
          <a:noFill/>
          <a:ln>
            <a:noFill/>
          </a:ln>
        </p:spPr>
      </p:pic>
      <p:sp>
        <p:nvSpPr>
          <p:cNvPr id="163" name="Google Shape;163;p24"/>
          <p:cNvSpPr txBox="1">
            <a:spLocks noGrp="1"/>
          </p:cNvSpPr>
          <p:nvPr>
            <p:ph type="sldNum" idx="12"/>
          </p:nvPr>
        </p:nvSpPr>
        <p:spPr>
          <a:xfrm>
            <a:off x="8595309"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b="1">
                <a:latin typeface="Catamaran"/>
                <a:ea typeface="Catamaran"/>
                <a:cs typeface="Catamaran"/>
                <a:sym typeface="Catamaran"/>
              </a:rPr>
              <a:t>3</a:t>
            </a:fld>
            <a:endParaRPr b="1">
              <a:latin typeface="Catamaran"/>
              <a:ea typeface="Catamaran"/>
              <a:cs typeface="Catamaran"/>
              <a:sym typeface="Catamar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7"/>
        <p:cNvGrpSpPr/>
        <p:nvPr/>
      </p:nvGrpSpPr>
      <p:grpSpPr>
        <a:xfrm>
          <a:off x="0" y="0"/>
          <a:ext cx="0" cy="0"/>
          <a:chOff x="0" y="0"/>
          <a:chExt cx="0" cy="0"/>
        </a:xfrm>
      </p:grpSpPr>
      <p:pic>
        <p:nvPicPr>
          <p:cNvPr id="168" name="Google Shape;168;p25"/>
          <p:cNvPicPr preferRelativeResize="0"/>
          <p:nvPr/>
        </p:nvPicPr>
        <p:blipFill rotWithShape="1">
          <a:blip r:embed="rId3">
            <a:alphaModFix/>
          </a:blip>
          <a:srcRect l="4798" t="12621" b="27105"/>
          <a:stretch/>
        </p:blipFill>
        <p:spPr>
          <a:xfrm>
            <a:off x="548138" y="1059750"/>
            <a:ext cx="4095626" cy="3457400"/>
          </a:xfrm>
          <a:prstGeom prst="rect">
            <a:avLst/>
          </a:prstGeom>
          <a:noFill/>
          <a:ln>
            <a:noFill/>
          </a:ln>
        </p:spPr>
      </p:pic>
      <p:sp>
        <p:nvSpPr>
          <p:cNvPr id="169" name="Google Shape;169;p25"/>
          <p:cNvSpPr/>
          <p:nvPr/>
        </p:nvSpPr>
        <p:spPr>
          <a:xfrm>
            <a:off x="0" y="1577400"/>
            <a:ext cx="362100" cy="19887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0" name="Google Shape;170;p25"/>
          <p:cNvPicPr preferRelativeResize="0"/>
          <p:nvPr/>
        </p:nvPicPr>
        <p:blipFill rotWithShape="1">
          <a:blip r:embed="rId4">
            <a:alphaModFix/>
          </a:blip>
          <a:srcRect l="27310" r="20511" b="21691"/>
          <a:stretch/>
        </p:blipFill>
        <p:spPr>
          <a:xfrm>
            <a:off x="4776100" y="1059750"/>
            <a:ext cx="4095624" cy="3457401"/>
          </a:xfrm>
          <a:prstGeom prst="rect">
            <a:avLst/>
          </a:prstGeom>
          <a:noFill/>
          <a:ln>
            <a:noFill/>
          </a:ln>
        </p:spPr>
      </p:pic>
      <p:sp>
        <p:nvSpPr>
          <p:cNvPr id="171" name="Google Shape;171;p25"/>
          <p:cNvSpPr txBox="1">
            <a:spLocks noGrp="1"/>
          </p:cNvSpPr>
          <p:nvPr>
            <p:ph type="ctrTitle" idx="4294967295"/>
          </p:nvPr>
        </p:nvSpPr>
        <p:spPr>
          <a:xfrm>
            <a:off x="548150" y="147075"/>
            <a:ext cx="6678300" cy="708600"/>
          </a:xfrm>
          <a:prstGeom prst="rect">
            <a:avLst/>
          </a:prstGeom>
          <a:solidFill>
            <a:schemeClr val="accent1"/>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lt1"/>
                </a:solidFill>
              </a:rPr>
              <a:t>Accessibility Challenges in Cuenca</a:t>
            </a:r>
            <a:endParaRPr sz="3000">
              <a:solidFill>
                <a:schemeClr val="lt1"/>
              </a:solidFill>
            </a:endParaRPr>
          </a:p>
          <a:p>
            <a:pPr marL="0" lvl="0" indent="0" algn="ctr" rtl="0">
              <a:spcBef>
                <a:spcPts val="0"/>
              </a:spcBef>
              <a:spcAft>
                <a:spcPts val="0"/>
              </a:spcAft>
              <a:buNone/>
            </a:pPr>
            <a:endParaRPr sz="3000">
              <a:solidFill>
                <a:schemeClr val="lt1"/>
              </a:solidFill>
            </a:endParaRPr>
          </a:p>
          <a:p>
            <a:pPr marL="0" lvl="0" indent="0" algn="ctr" rtl="0">
              <a:spcBef>
                <a:spcPts val="0"/>
              </a:spcBef>
              <a:spcAft>
                <a:spcPts val="0"/>
              </a:spcAft>
              <a:buNone/>
            </a:pPr>
            <a:endParaRPr sz="3000">
              <a:solidFill>
                <a:schemeClr val="lt1"/>
              </a:solidFill>
            </a:endParaRPr>
          </a:p>
        </p:txBody>
      </p:sp>
      <p:sp>
        <p:nvSpPr>
          <p:cNvPr id="172" name="Google Shape;172;p25"/>
          <p:cNvSpPr txBox="1">
            <a:spLocks noGrp="1"/>
          </p:cNvSpPr>
          <p:nvPr>
            <p:ph type="sldNum" idx="12"/>
          </p:nvPr>
        </p:nvSpPr>
        <p:spPr>
          <a:xfrm>
            <a:off x="8595309"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b="1">
                <a:latin typeface="Catamaran"/>
                <a:ea typeface="Catamaran"/>
                <a:cs typeface="Catamaran"/>
                <a:sym typeface="Catamaran"/>
              </a:rPr>
              <a:t>4</a:t>
            </a:fld>
            <a:endParaRPr b="1">
              <a:latin typeface="Catamaran"/>
              <a:ea typeface="Catamaran"/>
              <a:cs typeface="Catamaran"/>
              <a:sym typeface="Catamaran"/>
            </a:endParaRPr>
          </a:p>
        </p:txBody>
      </p:sp>
      <p:sp>
        <p:nvSpPr>
          <p:cNvPr id="173" name="Google Shape;173;p25"/>
          <p:cNvSpPr txBox="1"/>
          <p:nvPr/>
        </p:nvSpPr>
        <p:spPr>
          <a:xfrm>
            <a:off x="4179225" y="4043950"/>
            <a:ext cx="40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latin typeface="Catamaran"/>
                <a:ea typeface="Catamaran"/>
                <a:cs typeface="Catamaran"/>
                <a:sym typeface="Catamaran"/>
              </a:rPr>
              <a:t>[3]</a:t>
            </a:r>
            <a:endParaRPr b="1">
              <a:solidFill>
                <a:schemeClr val="lt1"/>
              </a:solidFill>
              <a:latin typeface="Catamaran"/>
              <a:ea typeface="Catamaran"/>
              <a:cs typeface="Catamaran"/>
              <a:sym typeface="Catamaran"/>
            </a:endParaRPr>
          </a:p>
        </p:txBody>
      </p:sp>
      <p:sp>
        <p:nvSpPr>
          <p:cNvPr id="174" name="Google Shape;174;p25"/>
          <p:cNvSpPr txBox="1"/>
          <p:nvPr/>
        </p:nvSpPr>
        <p:spPr>
          <a:xfrm>
            <a:off x="8315400" y="4043950"/>
            <a:ext cx="49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latin typeface="Catamaran"/>
                <a:ea typeface="Catamaran"/>
                <a:cs typeface="Catamaran"/>
                <a:sym typeface="Catamaran"/>
              </a:rPr>
              <a:t>[4]</a:t>
            </a:r>
            <a:endParaRPr b="1">
              <a:solidFill>
                <a:schemeClr val="lt1"/>
              </a:solidFill>
              <a:latin typeface="Catamaran"/>
              <a:ea typeface="Catamaran"/>
              <a:cs typeface="Catamaran"/>
              <a:sym typeface="Catamar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8"/>
        <p:cNvGrpSpPr/>
        <p:nvPr/>
      </p:nvGrpSpPr>
      <p:grpSpPr>
        <a:xfrm>
          <a:off x="0" y="0"/>
          <a:ext cx="0" cy="0"/>
          <a:chOff x="0" y="0"/>
          <a:chExt cx="0" cy="0"/>
        </a:xfrm>
      </p:grpSpPr>
      <p:sp>
        <p:nvSpPr>
          <p:cNvPr id="179" name="Google Shape;179;p26"/>
          <p:cNvSpPr txBox="1">
            <a:spLocks noGrp="1"/>
          </p:cNvSpPr>
          <p:nvPr>
            <p:ph type="subTitle" idx="1"/>
          </p:nvPr>
        </p:nvSpPr>
        <p:spPr>
          <a:xfrm flipH="1">
            <a:off x="812775" y="1693425"/>
            <a:ext cx="3882000" cy="1548900"/>
          </a:xfrm>
          <a:prstGeom prst="rect">
            <a:avLst/>
          </a:prstGeom>
          <a:solidFill>
            <a:srgbClr val="CDD7E5"/>
          </a:solidFill>
        </p:spPr>
        <p:txBody>
          <a:bodyPr spcFirstLastPara="1" wrap="square" lIns="91425" tIns="91425" rIns="91425" bIns="91425" anchor="t" anchorCtr="0">
            <a:noAutofit/>
          </a:bodyPr>
          <a:lstStyle/>
          <a:p>
            <a:pPr marL="457200" lvl="0" indent="-342900" algn="l" rtl="0">
              <a:spcBef>
                <a:spcPts val="0"/>
              </a:spcBef>
              <a:spcAft>
                <a:spcPts val="0"/>
              </a:spcAft>
              <a:buClr>
                <a:schemeClr val="dk2"/>
              </a:buClr>
              <a:buSzPts val="1800"/>
              <a:buChar char="●"/>
            </a:pPr>
            <a:r>
              <a:rPr lang="en" sz="1800">
                <a:solidFill>
                  <a:schemeClr val="dk2"/>
                </a:solidFill>
              </a:rPr>
              <a:t>Empresa Pública de Movilidad, Tránsito y Transporte de Cuenca</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Promotes city inclusivity</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Organizes license and vehicle registration </a:t>
            </a:r>
            <a:endParaRPr sz="1800">
              <a:solidFill>
                <a:schemeClr val="dk2"/>
              </a:solidFill>
            </a:endParaRPr>
          </a:p>
        </p:txBody>
      </p:sp>
      <p:sp>
        <p:nvSpPr>
          <p:cNvPr id="180" name="Google Shape;180;p26"/>
          <p:cNvSpPr/>
          <p:nvPr/>
        </p:nvSpPr>
        <p:spPr>
          <a:xfrm>
            <a:off x="0" y="1577400"/>
            <a:ext cx="362100" cy="19887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6"/>
          <p:cNvSpPr txBox="1">
            <a:spLocks noGrp="1"/>
          </p:cNvSpPr>
          <p:nvPr>
            <p:ph type="ctrTitle" idx="4294967295"/>
          </p:nvPr>
        </p:nvSpPr>
        <p:spPr>
          <a:xfrm>
            <a:off x="160000" y="508775"/>
            <a:ext cx="5427600" cy="708600"/>
          </a:xfrm>
          <a:prstGeom prst="rect">
            <a:avLst/>
          </a:prstGeom>
          <a:solidFill>
            <a:schemeClr val="accent1"/>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lt1"/>
                </a:solidFill>
              </a:rPr>
              <a:t>Our Sponsor</a:t>
            </a:r>
            <a:endParaRPr sz="3000">
              <a:solidFill>
                <a:schemeClr val="lt1"/>
              </a:solidFill>
            </a:endParaRPr>
          </a:p>
        </p:txBody>
      </p:sp>
      <p:pic>
        <p:nvPicPr>
          <p:cNvPr id="182" name="Google Shape;182;p26"/>
          <p:cNvPicPr preferRelativeResize="0"/>
          <p:nvPr/>
        </p:nvPicPr>
        <p:blipFill rotWithShape="1">
          <a:blip r:embed="rId3">
            <a:alphaModFix/>
          </a:blip>
          <a:srcRect l="19604" t="7304" r="19756" b="11347"/>
          <a:stretch/>
        </p:blipFill>
        <p:spPr>
          <a:xfrm>
            <a:off x="5953100" y="1364750"/>
            <a:ext cx="2254200" cy="3023700"/>
          </a:xfrm>
          <a:prstGeom prst="rect">
            <a:avLst/>
          </a:prstGeom>
          <a:noFill/>
          <a:ln>
            <a:noFill/>
          </a:ln>
        </p:spPr>
      </p:pic>
      <p:sp>
        <p:nvSpPr>
          <p:cNvPr id="183" name="Google Shape;183;p26"/>
          <p:cNvSpPr txBox="1">
            <a:spLocks noGrp="1"/>
          </p:cNvSpPr>
          <p:nvPr>
            <p:ph type="sldNum" idx="12"/>
          </p:nvPr>
        </p:nvSpPr>
        <p:spPr>
          <a:xfrm>
            <a:off x="8595309"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b="1">
                <a:latin typeface="Catamaran"/>
                <a:ea typeface="Catamaran"/>
                <a:cs typeface="Catamaran"/>
                <a:sym typeface="Catamaran"/>
              </a:rPr>
              <a:t>5</a:t>
            </a:fld>
            <a:endParaRPr b="1">
              <a:latin typeface="Catamaran"/>
              <a:ea typeface="Catamaran"/>
              <a:cs typeface="Catamaran"/>
              <a:sym typeface="Catamara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87"/>
        <p:cNvGrpSpPr/>
        <p:nvPr/>
      </p:nvGrpSpPr>
      <p:grpSpPr>
        <a:xfrm>
          <a:off x="0" y="0"/>
          <a:ext cx="0" cy="0"/>
          <a:chOff x="0" y="0"/>
          <a:chExt cx="0" cy="0"/>
        </a:xfrm>
      </p:grpSpPr>
      <p:pic>
        <p:nvPicPr>
          <p:cNvPr id="188" name="Google Shape;188;p27"/>
          <p:cNvPicPr preferRelativeResize="0"/>
          <p:nvPr/>
        </p:nvPicPr>
        <p:blipFill rotWithShape="1">
          <a:blip r:embed="rId3">
            <a:alphaModFix/>
          </a:blip>
          <a:srcRect l="2097" t="1153" r="2107" b="12735"/>
          <a:stretch/>
        </p:blipFill>
        <p:spPr>
          <a:xfrm>
            <a:off x="470725" y="0"/>
            <a:ext cx="4484850" cy="5143500"/>
          </a:xfrm>
          <a:prstGeom prst="rect">
            <a:avLst/>
          </a:prstGeom>
          <a:noFill/>
          <a:ln>
            <a:noFill/>
          </a:ln>
        </p:spPr>
      </p:pic>
      <p:sp>
        <p:nvSpPr>
          <p:cNvPr id="189" name="Google Shape;189;p27"/>
          <p:cNvSpPr txBox="1">
            <a:spLocks noGrp="1"/>
          </p:cNvSpPr>
          <p:nvPr>
            <p:ph type="ctrTitle"/>
          </p:nvPr>
        </p:nvSpPr>
        <p:spPr>
          <a:xfrm>
            <a:off x="3887125" y="1270325"/>
            <a:ext cx="4828500" cy="594000"/>
          </a:xfrm>
          <a:prstGeom prst="rect">
            <a:avLst/>
          </a:prstGeom>
          <a:solidFill>
            <a:schemeClr val="accent1"/>
          </a:solidFill>
        </p:spPr>
        <p:txBody>
          <a:bodyPr spcFirstLastPara="1" wrap="square" lIns="91425" tIns="91425" rIns="91425" bIns="91425" anchor="b" anchorCtr="0">
            <a:noAutofit/>
          </a:bodyPr>
          <a:lstStyle/>
          <a:p>
            <a:pPr marL="0" lvl="0" indent="0" algn="ctr" rtl="0">
              <a:spcBef>
                <a:spcPts val="0"/>
              </a:spcBef>
              <a:spcAft>
                <a:spcPts val="0"/>
              </a:spcAft>
              <a:buNone/>
            </a:pPr>
            <a:r>
              <a:rPr lang="en" sz="3300">
                <a:solidFill>
                  <a:schemeClr val="lt1"/>
                </a:solidFill>
              </a:rPr>
              <a:t>Project Goal</a:t>
            </a:r>
            <a:endParaRPr sz="3300">
              <a:solidFill>
                <a:schemeClr val="lt1"/>
              </a:solidFill>
            </a:endParaRPr>
          </a:p>
        </p:txBody>
      </p:sp>
      <p:sp>
        <p:nvSpPr>
          <p:cNvPr id="190" name="Google Shape;190;p27"/>
          <p:cNvSpPr txBox="1">
            <a:spLocks noGrp="1"/>
          </p:cNvSpPr>
          <p:nvPr>
            <p:ph type="subTitle" idx="1"/>
          </p:nvPr>
        </p:nvSpPr>
        <p:spPr>
          <a:xfrm>
            <a:off x="3887250" y="2018675"/>
            <a:ext cx="4828500" cy="1668000"/>
          </a:xfrm>
          <a:prstGeom prst="rect">
            <a:avLst/>
          </a:prstGeom>
          <a:solidFill>
            <a:srgbClr val="CDD7E5"/>
          </a:solidFill>
        </p:spPr>
        <p:txBody>
          <a:bodyPr spcFirstLastPara="1" wrap="square" lIns="91425" tIns="91425" rIns="91425" bIns="91425" anchor="t" anchorCtr="0">
            <a:noAutofit/>
          </a:bodyPr>
          <a:lstStyle/>
          <a:p>
            <a:pPr marL="0" lvl="0" indent="0" algn="ctr" rtl="0">
              <a:spcBef>
                <a:spcPts val="0"/>
              </a:spcBef>
              <a:spcAft>
                <a:spcPts val="0"/>
              </a:spcAft>
              <a:buNone/>
            </a:pPr>
            <a:r>
              <a:rPr lang="en" sz="2300"/>
              <a:t>Assist EMOV EP in their efforts to address street-level accessibility in Cuenca by exploring low-cost solutions and assessing their feasibility</a:t>
            </a:r>
            <a:endParaRPr sz="1600"/>
          </a:p>
        </p:txBody>
      </p:sp>
      <p:sp>
        <p:nvSpPr>
          <p:cNvPr id="191" name="Google Shape;191;p27"/>
          <p:cNvSpPr/>
          <p:nvPr/>
        </p:nvSpPr>
        <p:spPr>
          <a:xfrm rot="-5400000">
            <a:off x="6600" y="1660525"/>
            <a:ext cx="1057500" cy="1070700"/>
          </a:xfrm>
          <a:prstGeom prst="rect">
            <a:avLst/>
          </a:prstGeom>
          <a:gradFill>
            <a:gsLst>
              <a:gs pos="0">
                <a:srgbClr val="A9B9D3">
                  <a:alpha val="30980"/>
                </a:srgbClr>
              </a:gs>
              <a:gs pos="100000">
                <a:schemeClr val="accent1"/>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7"/>
          <p:cNvSpPr txBox="1">
            <a:spLocks noGrp="1"/>
          </p:cNvSpPr>
          <p:nvPr>
            <p:ph type="sldNum" idx="12"/>
          </p:nvPr>
        </p:nvSpPr>
        <p:spPr>
          <a:xfrm>
            <a:off x="8546034" y="4660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b="1">
                <a:latin typeface="Catamaran"/>
                <a:ea typeface="Catamaran"/>
                <a:cs typeface="Catamaran"/>
                <a:sym typeface="Catamaran"/>
              </a:rPr>
              <a:t>6</a:t>
            </a:fld>
            <a:endParaRPr b="1">
              <a:latin typeface="Catamaran"/>
              <a:ea typeface="Catamaran"/>
              <a:cs typeface="Catamaran"/>
              <a:sym typeface="Catamaran"/>
            </a:endParaRPr>
          </a:p>
        </p:txBody>
      </p:sp>
      <p:sp>
        <p:nvSpPr>
          <p:cNvPr id="193" name="Google Shape;193;p27"/>
          <p:cNvSpPr txBox="1"/>
          <p:nvPr/>
        </p:nvSpPr>
        <p:spPr>
          <a:xfrm>
            <a:off x="4411900" y="4636600"/>
            <a:ext cx="49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latin typeface="Catamaran"/>
                <a:ea typeface="Catamaran"/>
                <a:cs typeface="Catamaran"/>
                <a:sym typeface="Catamaran"/>
              </a:rPr>
              <a:t>[5]</a:t>
            </a:r>
            <a:endParaRPr b="1">
              <a:solidFill>
                <a:schemeClr val="lt1"/>
              </a:solidFill>
              <a:latin typeface="Catamaran"/>
              <a:ea typeface="Catamaran"/>
              <a:cs typeface="Catamaran"/>
              <a:sym typeface="Catamara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97"/>
        <p:cNvGrpSpPr/>
        <p:nvPr/>
      </p:nvGrpSpPr>
      <p:grpSpPr>
        <a:xfrm>
          <a:off x="0" y="0"/>
          <a:ext cx="0" cy="0"/>
          <a:chOff x="0" y="0"/>
          <a:chExt cx="0" cy="0"/>
        </a:xfrm>
      </p:grpSpPr>
      <p:sp>
        <p:nvSpPr>
          <p:cNvPr id="198" name="Google Shape;198;p28"/>
          <p:cNvSpPr/>
          <p:nvPr/>
        </p:nvSpPr>
        <p:spPr>
          <a:xfrm rot="-5400000">
            <a:off x="6349650" y="-754475"/>
            <a:ext cx="1057500" cy="3104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8"/>
          <p:cNvSpPr txBox="1">
            <a:spLocks noGrp="1"/>
          </p:cNvSpPr>
          <p:nvPr>
            <p:ph type="ctrTitle"/>
          </p:nvPr>
        </p:nvSpPr>
        <p:spPr>
          <a:xfrm>
            <a:off x="5400150" y="469075"/>
            <a:ext cx="2888100" cy="657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a:solidFill>
                  <a:schemeClr val="lt1"/>
                </a:solidFill>
              </a:rPr>
              <a:t>Access Maps</a:t>
            </a:r>
            <a:endParaRPr sz="3000">
              <a:solidFill>
                <a:schemeClr val="lt1"/>
              </a:solidFill>
            </a:endParaRPr>
          </a:p>
        </p:txBody>
      </p:sp>
      <p:sp>
        <p:nvSpPr>
          <p:cNvPr id="200" name="Google Shape;200;p28"/>
          <p:cNvSpPr txBox="1">
            <a:spLocks noGrp="1"/>
          </p:cNvSpPr>
          <p:nvPr>
            <p:ph type="subTitle" idx="1"/>
          </p:nvPr>
        </p:nvSpPr>
        <p:spPr>
          <a:xfrm>
            <a:off x="5346150" y="1525175"/>
            <a:ext cx="3064500" cy="1930800"/>
          </a:xfrm>
          <a:prstGeom prst="rect">
            <a:avLst/>
          </a:prstGeom>
          <a:solidFill>
            <a:srgbClr val="CDD7E5"/>
          </a:solidFill>
        </p:spPr>
        <p:txBody>
          <a:bodyPr spcFirstLastPara="1" wrap="square" lIns="91425" tIns="91425" rIns="91425" bIns="91425" anchor="t" anchorCtr="0">
            <a:noAutofit/>
          </a:bodyPr>
          <a:lstStyle/>
          <a:p>
            <a:pPr marL="457200" lvl="0" indent="-336550" algn="l" rtl="0">
              <a:spcBef>
                <a:spcPts val="0"/>
              </a:spcBef>
              <a:spcAft>
                <a:spcPts val="0"/>
              </a:spcAft>
              <a:buSzPts val="1700"/>
              <a:buChar char="●"/>
            </a:pPr>
            <a:r>
              <a:rPr lang="en" sz="1700"/>
              <a:t>Display accessible and inaccessible areas for people with mobility impairments</a:t>
            </a:r>
            <a:endParaRPr sz="1700"/>
          </a:p>
          <a:p>
            <a:pPr marL="457200" lvl="0" indent="-336550" algn="l" rtl="0">
              <a:spcBef>
                <a:spcPts val="1000"/>
              </a:spcBef>
              <a:spcAft>
                <a:spcPts val="0"/>
              </a:spcAft>
              <a:buSzPts val="1700"/>
              <a:buChar char="●"/>
            </a:pPr>
            <a:r>
              <a:rPr lang="en" sz="1700"/>
              <a:t>Provide safer, more accessible routes </a:t>
            </a:r>
            <a:endParaRPr sz="1700"/>
          </a:p>
          <a:p>
            <a:pPr marL="457200" lvl="0" indent="0" algn="l" rtl="0">
              <a:spcBef>
                <a:spcPts val="1000"/>
              </a:spcBef>
              <a:spcAft>
                <a:spcPts val="1000"/>
              </a:spcAft>
              <a:buNone/>
            </a:pPr>
            <a:r>
              <a:rPr lang="en" sz="1700"/>
              <a:t> </a:t>
            </a:r>
            <a:endParaRPr sz="1700"/>
          </a:p>
        </p:txBody>
      </p:sp>
      <p:sp>
        <p:nvSpPr>
          <p:cNvPr id="201" name="Google Shape;201;p28"/>
          <p:cNvSpPr txBox="1">
            <a:spLocks noGrp="1"/>
          </p:cNvSpPr>
          <p:nvPr>
            <p:ph type="sldNum" idx="12"/>
          </p:nvPr>
        </p:nvSpPr>
        <p:spPr>
          <a:xfrm>
            <a:off x="8595309"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b="1">
                <a:latin typeface="Catamaran"/>
                <a:ea typeface="Catamaran"/>
                <a:cs typeface="Catamaran"/>
                <a:sym typeface="Catamaran"/>
              </a:rPr>
              <a:t>7</a:t>
            </a:fld>
            <a:endParaRPr b="1">
              <a:latin typeface="Catamaran"/>
              <a:ea typeface="Catamaran"/>
              <a:cs typeface="Catamaran"/>
              <a:sym typeface="Catamaran"/>
            </a:endParaRPr>
          </a:p>
        </p:txBody>
      </p:sp>
      <p:pic>
        <p:nvPicPr>
          <p:cNvPr id="202" name="Google Shape;202;p28"/>
          <p:cNvPicPr preferRelativeResize="0"/>
          <p:nvPr/>
        </p:nvPicPr>
        <p:blipFill>
          <a:blip r:embed="rId3">
            <a:alphaModFix/>
          </a:blip>
          <a:stretch>
            <a:fillRect/>
          </a:stretch>
        </p:blipFill>
        <p:spPr>
          <a:xfrm>
            <a:off x="0" y="880000"/>
            <a:ext cx="2876550" cy="3076575"/>
          </a:xfrm>
          <a:prstGeom prst="rect">
            <a:avLst/>
          </a:prstGeom>
          <a:noFill/>
          <a:ln>
            <a:noFill/>
          </a:ln>
        </p:spPr>
      </p:pic>
      <p:pic>
        <p:nvPicPr>
          <p:cNvPr id="203" name="Google Shape;203;p28"/>
          <p:cNvPicPr preferRelativeResize="0"/>
          <p:nvPr/>
        </p:nvPicPr>
        <p:blipFill>
          <a:blip r:embed="rId4">
            <a:alphaModFix/>
          </a:blip>
          <a:stretch>
            <a:fillRect/>
          </a:stretch>
        </p:blipFill>
        <p:spPr>
          <a:xfrm>
            <a:off x="2876550" y="880000"/>
            <a:ext cx="2449800" cy="3076575"/>
          </a:xfrm>
          <a:prstGeom prst="rect">
            <a:avLst/>
          </a:prstGeom>
          <a:noFill/>
          <a:ln>
            <a:noFill/>
          </a:ln>
        </p:spPr>
      </p:pic>
      <p:sp>
        <p:nvSpPr>
          <p:cNvPr id="204" name="Google Shape;204;p28"/>
          <p:cNvSpPr txBox="1"/>
          <p:nvPr/>
        </p:nvSpPr>
        <p:spPr>
          <a:xfrm>
            <a:off x="4694750" y="3556375"/>
            <a:ext cx="49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tamaran"/>
                <a:ea typeface="Catamaran"/>
                <a:cs typeface="Catamaran"/>
                <a:sym typeface="Catamaran"/>
              </a:rPr>
              <a:t>[6]</a:t>
            </a:r>
            <a:endParaRPr b="1">
              <a:latin typeface="Catamaran"/>
              <a:ea typeface="Catamaran"/>
              <a:cs typeface="Catamaran"/>
              <a:sym typeface="Catamar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9"/>
          <p:cNvSpPr txBox="1">
            <a:spLocks noGrp="1"/>
          </p:cNvSpPr>
          <p:nvPr>
            <p:ph type="ctrTitle"/>
          </p:nvPr>
        </p:nvSpPr>
        <p:spPr>
          <a:xfrm>
            <a:off x="304600" y="338075"/>
            <a:ext cx="3611400" cy="663900"/>
          </a:xfrm>
          <a:prstGeom prst="rect">
            <a:avLst/>
          </a:prstGeom>
          <a:solidFill>
            <a:schemeClr val="accent1"/>
          </a:solidFill>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lt1"/>
                </a:solidFill>
              </a:rPr>
              <a:t>Project Sidewalk </a:t>
            </a:r>
            <a:endParaRPr>
              <a:solidFill>
                <a:schemeClr val="lt1"/>
              </a:solidFill>
            </a:endParaRPr>
          </a:p>
        </p:txBody>
      </p:sp>
      <p:sp>
        <p:nvSpPr>
          <p:cNvPr id="210" name="Google Shape;210;p29"/>
          <p:cNvSpPr txBox="1">
            <a:spLocks noGrp="1"/>
          </p:cNvSpPr>
          <p:nvPr>
            <p:ph type="sldNum" idx="12"/>
          </p:nvPr>
        </p:nvSpPr>
        <p:spPr>
          <a:xfrm>
            <a:off x="8595309"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b="1">
                <a:latin typeface="Catamaran"/>
                <a:ea typeface="Catamaran"/>
                <a:cs typeface="Catamaran"/>
                <a:sym typeface="Catamaran"/>
              </a:rPr>
              <a:t>8</a:t>
            </a:fld>
            <a:endParaRPr b="1">
              <a:latin typeface="Catamaran"/>
              <a:ea typeface="Catamaran"/>
              <a:cs typeface="Catamaran"/>
              <a:sym typeface="Catamaran"/>
            </a:endParaRPr>
          </a:p>
        </p:txBody>
      </p:sp>
      <p:pic>
        <p:nvPicPr>
          <p:cNvPr id="211" name="Google Shape;211;p29"/>
          <p:cNvPicPr preferRelativeResize="0"/>
          <p:nvPr/>
        </p:nvPicPr>
        <p:blipFill>
          <a:blip r:embed="rId3">
            <a:alphaModFix/>
          </a:blip>
          <a:stretch>
            <a:fillRect/>
          </a:stretch>
        </p:blipFill>
        <p:spPr>
          <a:xfrm>
            <a:off x="4242100" y="498200"/>
            <a:ext cx="4429125" cy="942975"/>
          </a:xfrm>
          <a:prstGeom prst="rect">
            <a:avLst/>
          </a:prstGeom>
          <a:noFill/>
          <a:ln>
            <a:noFill/>
          </a:ln>
        </p:spPr>
      </p:pic>
      <p:pic>
        <p:nvPicPr>
          <p:cNvPr id="212" name="Google Shape;212;p29"/>
          <p:cNvPicPr preferRelativeResize="0"/>
          <p:nvPr/>
        </p:nvPicPr>
        <p:blipFill>
          <a:blip r:embed="rId4">
            <a:alphaModFix/>
          </a:blip>
          <a:stretch>
            <a:fillRect/>
          </a:stretch>
        </p:blipFill>
        <p:spPr>
          <a:xfrm>
            <a:off x="5953025" y="1593575"/>
            <a:ext cx="2669049" cy="3003876"/>
          </a:xfrm>
          <a:prstGeom prst="rect">
            <a:avLst/>
          </a:prstGeom>
          <a:noFill/>
          <a:ln>
            <a:noFill/>
          </a:ln>
        </p:spPr>
      </p:pic>
      <p:pic>
        <p:nvPicPr>
          <p:cNvPr id="213" name="Google Shape;213;p29"/>
          <p:cNvPicPr preferRelativeResize="0"/>
          <p:nvPr/>
        </p:nvPicPr>
        <p:blipFill>
          <a:blip r:embed="rId5">
            <a:alphaModFix/>
          </a:blip>
          <a:stretch>
            <a:fillRect/>
          </a:stretch>
        </p:blipFill>
        <p:spPr>
          <a:xfrm>
            <a:off x="424800" y="2699700"/>
            <a:ext cx="4252775" cy="2231574"/>
          </a:xfrm>
          <a:prstGeom prst="rect">
            <a:avLst/>
          </a:prstGeom>
          <a:noFill/>
          <a:ln>
            <a:noFill/>
          </a:ln>
        </p:spPr>
      </p:pic>
      <p:sp>
        <p:nvSpPr>
          <p:cNvPr id="214" name="Google Shape;214;p29"/>
          <p:cNvSpPr txBox="1"/>
          <p:nvPr/>
        </p:nvSpPr>
        <p:spPr>
          <a:xfrm>
            <a:off x="4556825" y="4698000"/>
            <a:ext cx="49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tamaran"/>
                <a:ea typeface="Catamaran"/>
                <a:cs typeface="Catamaran"/>
                <a:sym typeface="Catamaran"/>
              </a:rPr>
              <a:t>[7]</a:t>
            </a:r>
            <a:endParaRPr b="1">
              <a:latin typeface="Catamaran"/>
              <a:ea typeface="Catamaran"/>
              <a:cs typeface="Catamaran"/>
              <a:sym typeface="Catamaran"/>
            </a:endParaRPr>
          </a:p>
        </p:txBody>
      </p:sp>
      <p:sp>
        <p:nvSpPr>
          <p:cNvPr id="215" name="Google Shape;215;p29"/>
          <p:cNvSpPr txBox="1"/>
          <p:nvPr/>
        </p:nvSpPr>
        <p:spPr>
          <a:xfrm>
            <a:off x="8130075" y="4148500"/>
            <a:ext cx="49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tamaran"/>
                <a:ea typeface="Catamaran"/>
                <a:cs typeface="Catamaran"/>
                <a:sym typeface="Catamaran"/>
              </a:rPr>
              <a:t>[8]</a:t>
            </a:r>
            <a:endParaRPr b="1">
              <a:latin typeface="Catamaran"/>
              <a:ea typeface="Catamaran"/>
              <a:cs typeface="Catamaran"/>
              <a:sym typeface="Catamaran"/>
            </a:endParaRPr>
          </a:p>
        </p:txBody>
      </p:sp>
      <p:sp>
        <p:nvSpPr>
          <p:cNvPr id="216" name="Google Shape;216;p29"/>
          <p:cNvSpPr txBox="1">
            <a:spLocks noGrp="1"/>
          </p:cNvSpPr>
          <p:nvPr>
            <p:ph type="subTitle" idx="1"/>
          </p:nvPr>
        </p:nvSpPr>
        <p:spPr>
          <a:xfrm>
            <a:off x="308650" y="1094650"/>
            <a:ext cx="3611400" cy="1659300"/>
          </a:xfrm>
          <a:prstGeom prst="rect">
            <a:avLst/>
          </a:prstGeom>
          <a:solidFill>
            <a:srgbClr val="CDD7E5"/>
          </a:solidFill>
        </p:spPr>
        <p:txBody>
          <a:bodyPr spcFirstLastPara="1" wrap="square" lIns="91425" tIns="91425" rIns="91425" bIns="91425" anchor="t" anchorCtr="0">
            <a:noAutofit/>
          </a:bodyPr>
          <a:lstStyle/>
          <a:p>
            <a:pPr marL="457200" lvl="0" indent="-336550" algn="l" rtl="0">
              <a:spcBef>
                <a:spcPts val="0"/>
              </a:spcBef>
              <a:spcAft>
                <a:spcPts val="0"/>
              </a:spcAft>
              <a:buSzPts val="1700"/>
              <a:buChar char="●"/>
            </a:pPr>
            <a:r>
              <a:rPr lang="en" sz="1600"/>
              <a:t>Enables online crowdworkers to label pedestrian-related accessibility problems </a:t>
            </a:r>
            <a:endParaRPr sz="1700"/>
          </a:p>
          <a:p>
            <a:pPr marL="457200" lvl="0" indent="-336550" algn="l" rtl="0">
              <a:spcBef>
                <a:spcPts val="0"/>
              </a:spcBef>
              <a:spcAft>
                <a:spcPts val="1000"/>
              </a:spcAft>
              <a:buSzPts val="1700"/>
              <a:buChar char="●"/>
            </a:pPr>
            <a:r>
              <a:rPr lang="en" sz="1600"/>
              <a:t>Utilizes the data from crowdsourcing to build-accessibility aware mapping tools</a:t>
            </a:r>
            <a:r>
              <a:rPr lang="en" sz="1700"/>
              <a:t> </a:t>
            </a:r>
            <a:endParaRPr sz="17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30"/>
          <p:cNvPicPr preferRelativeResize="0"/>
          <p:nvPr/>
        </p:nvPicPr>
        <p:blipFill rotWithShape="1">
          <a:blip r:embed="rId3">
            <a:alphaModFix amt="80000"/>
          </a:blip>
          <a:srcRect t="25999" b="-2763"/>
          <a:stretch/>
        </p:blipFill>
        <p:spPr>
          <a:xfrm>
            <a:off x="570075" y="648200"/>
            <a:ext cx="6164653" cy="3155475"/>
          </a:xfrm>
          <a:prstGeom prst="rect">
            <a:avLst/>
          </a:prstGeom>
          <a:noFill/>
          <a:ln>
            <a:noFill/>
          </a:ln>
        </p:spPr>
      </p:pic>
      <p:sp>
        <p:nvSpPr>
          <p:cNvPr id="222" name="Google Shape;222;p30"/>
          <p:cNvSpPr/>
          <p:nvPr/>
        </p:nvSpPr>
        <p:spPr>
          <a:xfrm>
            <a:off x="0" y="2744225"/>
            <a:ext cx="8670300" cy="239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0"/>
          <p:cNvSpPr/>
          <p:nvPr/>
        </p:nvSpPr>
        <p:spPr>
          <a:xfrm>
            <a:off x="281550" y="3172000"/>
            <a:ext cx="2431800" cy="1514100"/>
          </a:xfrm>
          <a:prstGeom prst="rect">
            <a:avLst/>
          </a:prstGeom>
          <a:solidFill>
            <a:schemeClr val="accent3">
              <a:alpha val="58430"/>
            </a:scheme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0"/>
          <p:cNvSpPr/>
          <p:nvPr/>
        </p:nvSpPr>
        <p:spPr>
          <a:xfrm rot="10800000" flipH="1">
            <a:off x="-9600" y="2536925"/>
            <a:ext cx="7905000" cy="2073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0"/>
          <p:cNvSpPr txBox="1">
            <a:spLocks noGrp="1"/>
          </p:cNvSpPr>
          <p:nvPr>
            <p:ph type="ctrTitle" idx="2"/>
          </p:nvPr>
        </p:nvSpPr>
        <p:spPr>
          <a:xfrm>
            <a:off x="413850" y="3284802"/>
            <a:ext cx="2167200" cy="1288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Identify, categorize, and map hotspots of inaccessibility</a:t>
            </a:r>
            <a:endParaRPr/>
          </a:p>
        </p:txBody>
      </p:sp>
      <p:sp>
        <p:nvSpPr>
          <p:cNvPr id="226" name="Google Shape;226;p30"/>
          <p:cNvSpPr/>
          <p:nvPr/>
        </p:nvSpPr>
        <p:spPr>
          <a:xfrm>
            <a:off x="3008175" y="3172000"/>
            <a:ext cx="2431800" cy="1514100"/>
          </a:xfrm>
          <a:prstGeom prst="rect">
            <a:avLst/>
          </a:prstGeom>
          <a:solidFill>
            <a:schemeClr val="accent3">
              <a:alpha val="58430"/>
            </a:scheme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0"/>
          <p:cNvSpPr/>
          <p:nvPr/>
        </p:nvSpPr>
        <p:spPr>
          <a:xfrm>
            <a:off x="5734800" y="3172000"/>
            <a:ext cx="2431800" cy="1514100"/>
          </a:xfrm>
          <a:prstGeom prst="rect">
            <a:avLst/>
          </a:prstGeom>
          <a:solidFill>
            <a:schemeClr val="accent3">
              <a:alpha val="58430"/>
            </a:scheme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0"/>
          <p:cNvSpPr txBox="1">
            <a:spLocks noGrp="1"/>
          </p:cNvSpPr>
          <p:nvPr>
            <p:ph type="ctrTitle" idx="5"/>
          </p:nvPr>
        </p:nvSpPr>
        <p:spPr>
          <a:xfrm>
            <a:off x="3076125" y="3208475"/>
            <a:ext cx="2295900" cy="1470900"/>
          </a:xfrm>
          <a:prstGeom prst="rect">
            <a:avLst/>
          </a:prstGeom>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a:t>Understand how the community interacts with inaccessible infrastructure</a:t>
            </a:r>
            <a:endParaRPr/>
          </a:p>
        </p:txBody>
      </p:sp>
      <p:sp>
        <p:nvSpPr>
          <p:cNvPr id="229" name="Google Shape;229;p30"/>
          <p:cNvSpPr txBox="1">
            <a:spLocks noGrp="1"/>
          </p:cNvSpPr>
          <p:nvPr>
            <p:ph type="ctrTitle"/>
          </p:nvPr>
        </p:nvSpPr>
        <p:spPr>
          <a:xfrm>
            <a:off x="5898300" y="3193600"/>
            <a:ext cx="2104800" cy="1470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a:t>Determine the feasibility of implementing access mapping in Cuenca</a:t>
            </a:r>
            <a:endParaRPr/>
          </a:p>
        </p:txBody>
      </p:sp>
      <p:sp>
        <p:nvSpPr>
          <p:cNvPr id="230" name="Google Shape;230;p30"/>
          <p:cNvSpPr txBox="1">
            <a:spLocks noGrp="1"/>
          </p:cNvSpPr>
          <p:nvPr>
            <p:ph type="ctrTitle" idx="4294967295"/>
          </p:nvPr>
        </p:nvSpPr>
        <p:spPr>
          <a:xfrm>
            <a:off x="-9600" y="0"/>
            <a:ext cx="2431800" cy="648300"/>
          </a:xfrm>
          <a:prstGeom prst="rect">
            <a:avLst/>
          </a:prstGeom>
          <a:solidFill>
            <a:schemeClr val="accent1"/>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lt1"/>
                </a:solidFill>
              </a:rPr>
              <a:t>Objectives</a:t>
            </a:r>
            <a:endParaRPr sz="3000">
              <a:solidFill>
                <a:schemeClr val="lt1"/>
              </a:solidFill>
            </a:endParaRPr>
          </a:p>
          <a:p>
            <a:pPr marL="0" lvl="0" indent="0" algn="ctr" rtl="0">
              <a:spcBef>
                <a:spcPts val="0"/>
              </a:spcBef>
              <a:spcAft>
                <a:spcPts val="0"/>
              </a:spcAft>
              <a:buNone/>
            </a:pPr>
            <a:endParaRPr sz="3000">
              <a:solidFill>
                <a:schemeClr val="lt1"/>
              </a:solidFill>
            </a:endParaRPr>
          </a:p>
          <a:p>
            <a:pPr marL="0" lvl="0" indent="0" algn="ctr" rtl="0">
              <a:spcBef>
                <a:spcPts val="0"/>
              </a:spcBef>
              <a:spcAft>
                <a:spcPts val="0"/>
              </a:spcAft>
              <a:buNone/>
            </a:pPr>
            <a:endParaRPr sz="3000">
              <a:solidFill>
                <a:schemeClr val="lt1"/>
              </a:solidFill>
            </a:endParaRPr>
          </a:p>
          <a:p>
            <a:pPr marL="0" lvl="0" indent="0" algn="ctr" rtl="0">
              <a:spcBef>
                <a:spcPts val="0"/>
              </a:spcBef>
              <a:spcAft>
                <a:spcPts val="0"/>
              </a:spcAft>
              <a:buNone/>
            </a:pPr>
            <a:endParaRPr sz="3000">
              <a:solidFill>
                <a:schemeClr val="lt1"/>
              </a:solidFill>
            </a:endParaRPr>
          </a:p>
          <a:p>
            <a:pPr marL="0" lvl="0" indent="0" algn="ctr" rtl="0">
              <a:spcBef>
                <a:spcPts val="0"/>
              </a:spcBef>
              <a:spcAft>
                <a:spcPts val="0"/>
              </a:spcAft>
              <a:buNone/>
            </a:pPr>
            <a:endParaRPr sz="3000">
              <a:solidFill>
                <a:schemeClr val="lt1"/>
              </a:solidFill>
            </a:endParaRPr>
          </a:p>
        </p:txBody>
      </p:sp>
      <p:sp>
        <p:nvSpPr>
          <p:cNvPr id="231" name="Google Shape;231;p30"/>
          <p:cNvSpPr txBox="1">
            <a:spLocks noGrp="1"/>
          </p:cNvSpPr>
          <p:nvPr>
            <p:ph type="sldNum" idx="12"/>
          </p:nvPr>
        </p:nvSpPr>
        <p:spPr>
          <a:xfrm>
            <a:off x="8595309"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b="1">
                <a:latin typeface="Catamaran"/>
                <a:ea typeface="Catamaran"/>
                <a:cs typeface="Catamaran"/>
                <a:sym typeface="Catamaran"/>
              </a:rPr>
              <a:t>9</a:t>
            </a:fld>
            <a:endParaRPr b="1">
              <a:latin typeface="Catamaran"/>
              <a:ea typeface="Catamaran"/>
              <a:cs typeface="Catamaran"/>
              <a:sym typeface="Catamaran"/>
            </a:endParaRPr>
          </a:p>
        </p:txBody>
      </p:sp>
      <p:sp>
        <p:nvSpPr>
          <p:cNvPr id="232" name="Google Shape;232;p30"/>
          <p:cNvSpPr txBox="1"/>
          <p:nvPr/>
        </p:nvSpPr>
        <p:spPr>
          <a:xfrm>
            <a:off x="6242725" y="2344025"/>
            <a:ext cx="49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latin typeface="Catamaran"/>
                <a:ea typeface="Catamaran"/>
                <a:cs typeface="Catamaran"/>
                <a:sym typeface="Catamaran"/>
              </a:rPr>
              <a:t>[9]</a:t>
            </a:r>
            <a:endParaRPr b="1">
              <a:solidFill>
                <a:schemeClr val="lt1"/>
              </a:solidFill>
              <a:latin typeface="Catamaran"/>
              <a:ea typeface="Catamaran"/>
              <a:cs typeface="Catamaran"/>
              <a:sym typeface="Catamar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anim calcmode="lin" valueType="num">
                                      <p:cBhvr additive="base">
                                        <p:cTn id="7" dur="1000"/>
                                        <p:tgtEl>
                                          <p:spTgt spid="223"/>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225"/>
                                        </p:tgtEl>
                                        <p:attrNameLst>
                                          <p:attrName>style.visibility</p:attrName>
                                        </p:attrNameLst>
                                      </p:cBhvr>
                                      <p:to>
                                        <p:strVal val="visible"/>
                                      </p:to>
                                    </p:set>
                                    <p:anim calcmode="lin" valueType="num">
                                      <p:cBhvr additive="base">
                                        <p:cTn id="10" dur="1000"/>
                                        <p:tgtEl>
                                          <p:spTgt spid="225"/>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228"/>
                                        </p:tgtEl>
                                        <p:attrNameLst>
                                          <p:attrName>style.visibility</p:attrName>
                                        </p:attrNameLst>
                                      </p:cBhvr>
                                      <p:to>
                                        <p:strVal val="visible"/>
                                      </p:to>
                                    </p:set>
                                    <p:anim calcmode="lin" valueType="num">
                                      <p:cBhvr additive="base">
                                        <p:cTn id="15" dur="1000"/>
                                        <p:tgtEl>
                                          <p:spTgt spid="228"/>
                                        </p:tgtEl>
                                        <p:attrNameLst>
                                          <p:attrName>ppt_x</p:attrName>
                                        </p:attrNameLst>
                                      </p:cBhvr>
                                      <p:tavLst>
                                        <p:tav tm="0">
                                          <p:val>
                                            <p:strVal val="#ppt_x+1"/>
                                          </p:val>
                                        </p:tav>
                                        <p:tav tm="100000">
                                          <p:val>
                                            <p:strVal val="#ppt_x"/>
                                          </p:val>
                                        </p:tav>
                                      </p:tavLst>
                                    </p:anim>
                                  </p:childTnLst>
                                </p:cTn>
                              </p:par>
                              <p:par>
                                <p:cTn id="16" presetID="2" presetClass="entr" presetSubtype="2" fill="hold" nodeType="withEffect">
                                  <p:stCondLst>
                                    <p:cond delay="0"/>
                                  </p:stCondLst>
                                  <p:childTnLst>
                                    <p:set>
                                      <p:cBhvr>
                                        <p:cTn id="17" dur="1" fill="hold">
                                          <p:stCondLst>
                                            <p:cond delay="0"/>
                                          </p:stCondLst>
                                        </p:cTn>
                                        <p:tgtEl>
                                          <p:spTgt spid="226"/>
                                        </p:tgtEl>
                                        <p:attrNameLst>
                                          <p:attrName>style.visibility</p:attrName>
                                        </p:attrNameLst>
                                      </p:cBhvr>
                                      <p:to>
                                        <p:strVal val="visible"/>
                                      </p:to>
                                    </p:set>
                                    <p:anim calcmode="lin" valueType="num">
                                      <p:cBhvr additive="base">
                                        <p:cTn id="18" dur="1000"/>
                                        <p:tgtEl>
                                          <p:spTgt spid="226"/>
                                        </p:tgtEl>
                                        <p:attrNameLst>
                                          <p:attrName>ppt_x</p:attrName>
                                        </p:attrNameLst>
                                      </p:cBhvr>
                                      <p:tavLst>
                                        <p:tav tm="0">
                                          <p:val>
                                            <p:strVal val="#ppt_x+1"/>
                                          </p:val>
                                        </p:tav>
                                        <p:tav tm="100000">
                                          <p:val>
                                            <p:strVal val="#ppt_x"/>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229"/>
                                        </p:tgtEl>
                                        <p:attrNameLst>
                                          <p:attrName>style.visibility</p:attrName>
                                        </p:attrNameLst>
                                      </p:cBhvr>
                                      <p:to>
                                        <p:strVal val="visible"/>
                                      </p:to>
                                    </p:set>
                                    <p:anim calcmode="lin" valueType="num">
                                      <p:cBhvr additive="base">
                                        <p:cTn id="23" dur="1000"/>
                                        <p:tgtEl>
                                          <p:spTgt spid="229"/>
                                        </p:tgtEl>
                                        <p:attrNameLst>
                                          <p:attrName>ppt_x</p:attrName>
                                        </p:attrNameLst>
                                      </p:cBhvr>
                                      <p:tavLst>
                                        <p:tav tm="0">
                                          <p:val>
                                            <p:strVal val="#ppt_x+1"/>
                                          </p:val>
                                        </p:tav>
                                        <p:tav tm="100000">
                                          <p:val>
                                            <p:strVal val="#ppt_x"/>
                                          </p:val>
                                        </p:tav>
                                      </p:tavLst>
                                    </p:anim>
                                  </p:childTnLst>
                                </p:cTn>
                              </p:par>
                              <p:par>
                                <p:cTn id="24" presetID="2" presetClass="entr" presetSubtype="2" fill="hold" nodeType="withEffect">
                                  <p:stCondLst>
                                    <p:cond delay="0"/>
                                  </p:stCondLst>
                                  <p:childTnLst>
                                    <p:set>
                                      <p:cBhvr>
                                        <p:cTn id="25" dur="1" fill="hold">
                                          <p:stCondLst>
                                            <p:cond delay="0"/>
                                          </p:stCondLst>
                                        </p:cTn>
                                        <p:tgtEl>
                                          <p:spTgt spid="227"/>
                                        </p:tgtEl>
                                        <p:attrNameLst>
                                          <p:attrName>style.visibility</p:attrName>
                                        </p:attrNameLst>
                                      </p:cBhvr>
                                      <p:to>
                                        <p:strVal val="visible"/>
                                      </p:to>
                                    </p:set>
                                    <p:anim calcmode="lin" valueType="num">
                                      <p:cBhvr additive="base">
                                        <p:cTn id="26" dur="1000"/>
                                        <p:tgtEl>
                                          <p:spTgt spid="22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556D96"/>
      </a:accent1>
      <a:accent2>
        <a:srgbClr val="212121"/>
      </a:accent2>
      <a:accent3>
        <a:srgbClr val="A9B9D3"/>
      </a:accent3>
      <a:accent4>
        <a:srgbClr val="26529E"/>
      </a:accent4>
      <a:accent5>
        <a:srgbClr val="62779B"/>
      </a:accent5>
      <a:accent6>
        <a:srgbClr val="363F4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2227</Words>
  <Application>Microsoft Office PowerPoint</Application>
  <PresentationFormat>On-screen Show (16:9)</PresentationFormat>
  <Paragraphs>172</Paragraphs>
  <Slides>19</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Calibri</vt:lpstr>
      <vt:lpstr>Arial</vt:lpstr>
      <vt:lpstr>Catamaran</vt:lpstr>
      <vt:lpstr>Verdana</vt:lpstr>
      <vt:lpstr>Fira Sans Extra Condensed Medium</vt:lpstr>
      <vt:lpstr>Catamaran Light</vt:lpstr>
      <vt:lpstr>Roboto</vt:lpstr>
      <vt:lpstr>Livvic</vt:lpstr>
      <vt:lpstr>Engineering Project Proposal by Slidesgo</vt:lpstr>
      <vt:lpstr>IMPROVING STREET-LEVEL ACCESSIBILITY IN CUENCA, ECUADOR</vt:lpstr>
      <vt:lpstr>UN’s Accessibility Guidelines</vt:lpstr>
      <vt:lpstr>FUTURE</vt:lpstr>
      <vt:lpstr>Accessibility Challenges in Cuenca  </vt:lpstr>
      <vt:lpstr>Our Sponsor</vt:lpstr>
      <vt:lpstr>Project Goal</vt:lpstr>
      <vt:lpstr>Access Maps</vt:lpstr>
      <vt:lpstr>Project Sidewalk </vt:lpstr>
      <vt:lpstr>Identify, categorize, and map hotspots of inaccessibility</vt:lpstr>
      <vt:lpstr>PowerPoint Presentation</vt:lpstr>
      <vt:lpstr>PowerPoint Presentation</vt:lpstr>
      <vt:lpstr>Experts, government officials </vt:lpstr>
      <vt:lpstr>PowerPoint Presentation</vt:lpstr>
      <vt:lpstr>PowerPoint Presentation</vt:lpstr>
      <vt:lpstr>Special Thanks to…</vt:lpstr>
      <vt:lpstr>Thank you </vt:lpstr>
      <vt:lpstr>References</vt:lpstr>
      <vt:lpstr>Images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STREET-LEVEL ACCESSIBILITY IN CUENCA, ECUADOR</dc:title>
  <dc:creator>rek</dc:creator>
  <cp:lastModifiedBy>REK</cp:lastModifiedBy>
  <cp:revision>5</cp:revision>
  <dcterms:modified xsi:type="dcterms:W3CDTF">2023-03-02T14:32:14Z</dcterms:modified>
</cp:coreProperties>
</file>