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27_6426E216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2A_C6946531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2B_6938F381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4"/>
  </p:notesMasterIdLst>
  <p:sldIdLst>
    <p:sldId id="296" r:id="rId5"/>
    <p:sldId id="295" r:id="rId6"/>
    <p:sldId id="259" r:id="rId7"/>
    <p:sldId id="293" r:id="rId8"/>
    <p:sldId id="290" r:id="rId9"/>
    <p:sldId id="298" r:id="rId10"/>
    <p:sldId id="297" r:id="rId11"/>
    <p:sldId id="284" r:id="rId12"/>
    <p:sldId id="286" r:id="rId13"/>
    <p:sldId id="281" r:id="rId14"/>
    <p:sldId id="285" r:id="rId15"/>
    <p:sldId id="302" r:id="rId16"/>
    <p:sldId id="277" r:id="rId17"/>
    <p:sldId id="276" r:id="rId18"/>
    <p:sldId id="272" r:id="rId19"/>
    <p:sldId id="270" r:id="rId20"/>
    <p:sldId id="299" r:id="rId21"/>
    <p:sldId id="300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62DD63-E09C-AF15-5D6E-034915ED8109}" name="Royce-Roll, Willa" initials="RW" userId="S::whroyceroll@wpi.edu::b614058e-c638-4755-8e51-70cd0d9c4b96" providerId="AD"/>
  <p188:author id="{416989B0-6942-F0E6-1BA2-CDB69E1EBC11}" name="Chen, Roey" initials="RC" userId="S::rchen6@wpi.edu::df29d393-76d7-45ab-bf52-c36a7dcf1095" providerId="AD"/>
  <p188:author id="{A02D4DCA-E840-865D-9315-C7F95048ACC3}" name="Skarnes, Benjamin" initials="BS" userId="S::bcskarnes@wpi.edu::9597a40a-9d41-4ff1-a96a-ec59675966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EAB"/>
    <a:srgbClr val="264D6A"/>
    <a:srgbClr val="46506E"/>
    <a:srgbClr val="CD8B2A"/>
    <a:srgbClr val="FFFFFF"/>
    <a:srgbClr val="1A2B42"/>
    <a:srgbClr val="536F78"/>
    <a:srgbClr val="828DB0"/>
    <a:srgbClr val="00000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FC5F9-3EBA-4E7A-BCEB-1C759E308CB7}" v="14642" dt="2024-02-29T23:13:01.957"/>
    <p1510:client id="{AAEA468C-ACE8-456C-8ABF-FC2D842A2F79}" v="6058" dt="2024-02-29T20:51:53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46" autoAdjust="0"/>
  </p:normalViewPr>
  <p:slideViewPr>
    <p:cSldViewPr snapToGrid="0">
      <p:cViewPr varScale="1">
        <p:scale>
          <a:sx n="50" d="100"/>
          <a:sy n="50" d="100"/>
        </p:scale>
        <p:origin x="12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27_6426E2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1BE11C-EF17-43E8-8FFC-AED93843BA38}" authorId="{416989B0-6942-F0E6-1BA2-CDB69E1EBC11}" status="resolved" created="2024-02-28T03:09:00.22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80269846" sldId="295"/>
      <ac:spMk id="17" creationId="{53501FBF-F501-CFC5-2A31-46A1A46313E6}"/>
    </ac:deMkLst>
    <p188:txBody>
      <a:bodyPr/>
      <a:lstStyle/>
      <a:p>
        <a:r>
          <a:rPr lang="en-US"/>
          <a:t>"TO PUT INTO PERSPECTIVE this is the same as the fast fashion industry"</a:t>
        </a:r>
      </a:p>
    </p188:txBody>
  </p188:cm>
  <p188:cm id="{1296C1EE-632B-4CA3-BCAB-180303850511}" authorId="{416989B0-6942-F0E6-1BA2-CDB69E1EBC11}" status="resolved" created="2024-02-28T06:07:12.94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80269846" sldId="295"/>
      <ac:spMk id="21" creationId="{DC5D8BAF-A1CD-AB73-CA02-341B02A7020C}"/>
    </ac:deMkLst>
    <p188:replyLst>
      <p188:reply id="{75796C54-4247-4A0D-BA79-373ED38F313F}" authorId="{416989B0-6942-F0E6-1BA2-CDB69E1EBC11}" created="2024-02-28T06:07:23.617">
        <p188:txBody>
          <a:bodyPr/>
          <a:lstStyle/>
          <a:p>
            <a:r>
              <a:rPr lang="en-US"/>
              <a:t>This info is taken from the Ghizmou paper in our proposal</a:t>
            </a:r>
          </a:p>
        </p188:txBody>
      </p188:reply>
      <p188:reply id="{6EAEE428-5293-4DE6-9C4D-1347FD0E1800}" authorId="{416989B0-6942-F0E6-1BA2-CDB69E1EBC11}" created="2024-02-28T06:07:55.404">
        <p188:txBody>
          <a:bodyPr/>
          <a:lstStyle/>
          <a:p>
            <a:r>
              <a:rPr lang="en-US"/>
              <a:t>Also if we look at their intro, it's pretty much the same structure as ours (like hook that has stats that never appear again --&gt; linear economy --&gt; circular economy --&gt; shoes)</a:t>
            </a:r>
          </a:p>
        </p188:txBody>
      </p188:reply>
      <p188:reply id="{405BCFA4-1F3B-4600-A618-494B759F6291}" authorId="{7962DD63-E09C-AF15-5D6E-034915ED8109}" created="2024-02-28T06:28:25.217">
        <p188:txBody>
          <a:bodyPr/>
          <a:lstStyle/>
          <a:p>
            <a:r>
              <a:rPr lang="en-US"/>
              <a:t>Yay!</a:t>
            </a:r>
          </a:p>
        </p188:txBody>
      </p188:reply>
    </p188:replyLst>
    <p188:txBody>
      <a:bodyPr/>
      <a:lstStyle/>
      <a:p>
        <a:r>
          <a:rPr lang="en-US"/>
          <a:t>This is a lil dishonest because it's a combined 148 mega tons by the footwear and clothing industry but oh well</a:t>
        </a:r>
      </a:p>
    </p188:txBody>
  </p188:cm>
</p188:cmLst>
</file>

<file path=ppt/comments/modernComment_12A_C69465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D3EB1B-84F4-4CBD-8B76-CFEBB20D7EAE}" authorId="{7962DD63-E09C-AF15-5D6E-034915ED8109}" status="resolved" created="2024-02-27T19:02:12.940" complete="100000">
    <pc:sldMkLst xmlns:pc="http://schemas.microsoft.com/office/powerpoint/2013/main/command">
      <pc:docMk/>
      <pc:sldMk cId="1784628246" sldId="278"/>
    </pc:sldMkLst>
    <p188:txBody>
      <a:bodyPr/>
      <a:lstStyle/>
      <a:p>
        <a:r>
          <a:rPr lang="en-US"/>
          <a:t>This slide needs help, she is mucho fugly</a:t>
        </a:r>
      </a:p>
    </p188:txBody>
  </p188:cm>
  <p188:cm id="{269DC9B9-A9B9-4487-8B5D-B18967CA81F2}" authorId="{416989B0-6942-F0E6-1BA2-CDB69E1EBC11}" status="resolved" created="2024-02-28T06:55:46.84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31614001" sldId="298"/>
      <ac:spMk id="8" creationId="{B08ACC1F-1DD3-FA87-81F1-563324550A18}"/>
      <ac:txMk cp="52" len="20">
        <ac:context len="82" hash="3913089447"/>
      </ac:txMk>
    </ac:txMkLst>
    <p188:pos x="3707329" y="2041863"/>
    <p188:txBody>
      <a:bodyPr/>
      <a:lstStyle/>
      <a:p>
        <a:r>
          <a:rPr lang="en-US"/>
          <a:t>Wdym by this?</a:t>
        </a:r>
      </a:p>
    </p188:txBody>
  </p188:cm>
</p188:cmLst>
</file>

<file path=ppt/comments/modernComment_12B_6938F38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741456-C5CB-4A35-8EF7-1A8AB2E5E3BD}" authorId="{7962DD63-E09C-AF15-5D6E-034915ED8109}" status="resolved" created="2024-02-28T06:48:31.81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65340033" sldId="299"/>
      <ac:spMk id="10" creationId="{6ED190E3-3F9A-2FCE-EE4F-9103B32879EF}"/>
    </ac:deMkLst>
    <p188:replyLst>
      <p188:reply id="{4D7CF023-AAB3-4A3D-832E-664FEE812DE1}" authorId="{416989B0-6942-F0E6-1BA2-CDB69E1EBC11}" created="2024-02-28T06:52:59.276">
        <p188:txBody>
          <a:bodyPr/>
          <a:lstStyle/>
          <a:p>
            <a:r>
              <a:rPr lang="en-US"/>
              <a:t>No yeah its not happening tonight im so tired</a:t>
            </a:r>
          </a:p>
        </p188:txBody>
      </p188:reply>
    </p188:replyLst>
    <p188:txBody>
      <a:bodyPr/>
      <a:lstStyle/>
      <a:p>
        <a:r>
          <a:rPr lang="en-US"/>
          <a:t>I think this slide will have to wait until after out meeting with Kinicki</a:t>
        </a:r>
      </a:p>
    </p188:txBody>
  </p188:cm>
  <p188:cm id="{AE1A7DC0-CFA2-4216-99E5-C00225A842A1}" authorId="{416989B0-6942-F0E6-1BA2-CDB69E1EBC11}" status="resolved" created="2024-02-28T14:40:05.489" complete="100000">
    <pc:sldMkLst xmlns:pc="http://schemas.microsoft.com/office/powerpoint/2013/main/command">
      <pc:docMk/>
      <pc:sldMk cId="2758903721" sldId="277"/>
    </pc:sldMkLst>
    <p188:replyLst>
      <p188:reply id="{63E8A4A4-DC85-4238-8153-3737DCF1F8D4}" authorId="{416989B0-6942-F0E6-1BA2-CDB69E1EBC11}" created="2024-02-28T14:41:10.085">
        <p188:txBody>
          <a:bodyPr/>
          <a:lstStyle/>
          <a:p>
            <a:r>
              <a:rPr lang="en-US"/>
              <a:t>If feebees does a better job of branding recyclability --&gt; feebees can sell more shoes and fix sustainability stuff (mention SDG??)</a:t>
            </a:r>
          </a:p>
        </p188:txBody>
      </p188:reply>
      <p188:reply id="{43B92837-E6FA-4AA7-8C71-7895CA92FCA5}" authorId="{416989B0-6942-F0E6-1BA2-CDB69E1EBC11}" created="2024-02-28T14:41:25.041">
        <p188:txBody>
          <a:bodyPr/>
          <a:lstStyle/>
          <a:p>
            <a:r>
              <a:rPr lang="en-US"/>
              <a:t>"expected sustinable impact"</a:t>
            </a:r>
          </a:p>
        </p188:txBody>
      </p188:reply>
    </p188:replyLst>
    <p188:txBody>
      <a:bodyPr/>
      <a:lstStyle/>
      <a:p>
        <a:r>
          <a:rPr lang="en-US"/>
          <a:t>Need slide that closes off project BEFORE this slide --&gt; anticipated impact</a:t>
        </a:r>
      </a:p>
    </p188:txBody>
  </p188:cm>
  <p188:cm id="{DDB95F72-BC34-4935-83ED-DB6D94D53FC8}" authorId="{416989B0-6942-F0E6-1BA2-CDB69E1EBC11}" status="resolved" created="2024-02-28T14:41:55.328" complete="100000">
    <pc:sldMkLst xmlns:pc="http://schemas.microsoft.com/office/powerpoint/2013/main/command">
      <pc:docMk/>
      <pc:sldMk cId="2758903721" sldId="277"/>
    </pc:sldMkLst>
    <p188:txBody>
      <a:bodyPr/>
      <a:lstStyle/>
      <a:p>
        <a:r>
          <a:rPr lang="en-US"/>
          <a:t>Don't spend time on ganttchart specifics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0C48D-8527-49A5-8C26-491A6FB038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BF0EC-C68C-4964-A18E-5736C697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A83-7421-F57C-229A-EBAB1D8C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FD75B-4B37-3D49-4B6A-1332D3A1A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9DC81-BDF0-7391-BDBC-5BF5EADD0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672B4-7811-63AB-CA81-6C5F3FD91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79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73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8BFE-F075-FD6A-E935-F00FCED4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17E47-F7DA-72DB-C44E-849EF21E9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B46BE-9FB1-D932-C8F2-4D947B4D6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A3298-A427-06C8-EDF1-B4A7C7ECE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75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87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9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39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6085-C70B-2368-8806-9A4F19D6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7CC64-8C03-80D5-2C29-5205418E8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53299-4F6E-7892-2923-FA2688E51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PRESENT ONLY IF NECESSARY (otherwise this should stay hidden)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FAD1C-5296-5AB8-6DEE-CBCAF04F1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3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D38C4-8368-1ED5-64FA-F9D64DCEF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26922-1772-8C09-3198-F89FD1DB3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22E7D-C1CE-D96B-F480-9D50D16D6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Design Award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Hype 6th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Golden Pin Design Award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Ministry of Economic Affairs Innovative Research Award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TOG Annual Award &amp; Global 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7D265-9392-D468-5F6C-235080731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93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27268-CF32-631B-3953-20A899149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20F8C-326B-1EFF-CD11-0FF1C1194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EECF7-1196-5315-D65B-392689D4D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GREEN MARKETING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“Lean Green” strategy does not prioritize sustainability in their company mission and branding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“Extreme Green” fully integrates environmental issues into every aspect of their company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“Defense Green” and “Shaded Green” fall between these two extremes where perceived “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greeness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” is either used to enhance brand image but its initiatives are not actively promoted or it is used as a secondary goal because other attributes can bring a company more money (Ginsberg et al., 2004)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72680-0001-D0E6-2DFF-B343DC61C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9717A-E691-83AA-D953-D367D41D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C52B9-2A87-BD9E-825B-9F031402A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84458-5019-2A54-477C-FC7B738D6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3A8C5-E63B-538C-C935-9D6F22290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0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6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8A431-871E-3D8D-C56B-2599A8C72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8F72C-06D5-63F6-1A51-BD139AEBC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A675A-5EC4-6F21-3DF2-DEA50B400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C9569-57F5-8FF4-FB44-785142368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92B2E-F4C1-657F-14A5-335EDC26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06F7B-C241-4D96-72CC-1FF4904CF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059BB-6282-B080-4996-F448946B3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DAEA0-AE58-D2E5-A0E0-E76AAFA86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5748D-DF9C-FD54-0C44-EAE607788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D7502-BB5E-9345-9827-795E68731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90895-A3FA-AF98-3EB8-7246A0A0D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D95F-3277-F1FE-F860-B3541311D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0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0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1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1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9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6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9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ebees.com.tw/pages/feebees-features-1" TargetMode="External"/><Relationship Id="rId13" Type="http://schemas.openxmlformats.org/officeDocument/2006/relationships/hyperlink" Target="https://www.feebeeshop.com.tw/ecommerce/%E9%98%B2%E6%BD%91%E6%B0%B4%E6%87%B6%E4%BA%BA%E9%81%8B%E5%8B%95%E8%A5%AA%E9%9E%8B-1.html" TargetMode="External"/><Relationship Id="rId3" Type="http://schemas.openxmlformats.org/officeDocument/2006/relationships/hyperlink" Target="https://lh3.googleusercontent.com/p/AF1QipMqyVLfaSn0ncqBX5OsbHX-fOTTl5GDXIB_qmwl=s1360-w1360-h1020" TargetMode="External"/><Relationship Id="rId7" Type="http://schemas.openxmlformats.org/officeDocument/2006/relationships/hyperlink" Target="https://medium.com/tzu-chi-culture-communication-foundation/a-history-of-environmental-action-d323775d4ac4" TargetMode="External"/><Relationship Id="rId12" Type="http://schemas.openxmlformats.org/officeDocument/2006/relationships/hyperlink" Target="https://www.facebook.com/photo/?fbid=957445035749767&amp;set=pcb.957450085749262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www.youtube.com/watch?v=o6rqhJXpcB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ture.com/articles/531435a" TargetMode="External"/><Relationship Id="rId11" Type="http://schemas.openxmlformats.org/officeDocument/2006/relationships/hyperlink" Target="https://www.feebees.com.tw/" TargetMode="External"/><Relationship Id="rId5" Type="http://schemas.openxmlformats.org/officeDocument/2006/relationships/hyperlink" Target="https://english.cw.com.tw/article/article.action?id=3252" TargetMode="External"/><Relationship Id="rId15" Type="http://schemas.openxmlformats.org/officeDocument/2006/relationships/hyperlink" Target="https://vsblt.wordpress.com/2015/11/28/moodboard-for-a-brand-identity-project/" TargetMode="External"/><Relationship Id="rId10" Type="http://schemas.openxmlformats.org/officeDocument/2006/relationships/hyperlink" Target="https://en.pinkoi.com/product/BUfy9Qzn" TargetMode="External"/><Relationship Id="rId4" Type="http://schemas.openxmlformats.org/officeDocument/2006/relationships/hyperlink" Target="NULL" TargetMode="External"/><Relationship Id="rId9" Type="http://schemas.openxmlformats.org/officeDocument/2006/relationships/hyperlink" Target="https://en.pinkoi.com/product/pqULRwm5" TargetMode="External"/><Relationship Id="rId14" Type="http://schemas.openxmlformats.org/officeDocument/2006/relationships/hyperlink" Target="https://contra.com/p/cNgLeQBm-art-direction-nike-mag-mood-boar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B_6938F38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7_6426E2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A_C694653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E7948-36C7-E199-0F6A-6A3CCEAFD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682A9B1-A9DD-67A1-4E2D-338BCBA28DC7}"/>
              </a:ext>
            </a:extLst>
          </p:cNvPr>
          <p:cNvSpPr txBox="1">
            <a:spLocks/>
          </p:cNvSpPr>
          <p:nvPr/>
        </p:nvSpPr>
        <p:spPr>
          <a:xfrm>
            <a:off x="-1436026" y="3150028"/>
            <a:ext cx="3128836" cy="307986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EC31E8-D4DD-4139-518B-AFCC606AE850}"/>
              </a:ext>
            </a:extLst>
          </p:cNvPr>
          <p:cNvSpPr txBox="1">
            <a:spLocks/>
          </p:cNvSpPr>
          <p:nvPr/>
        </p:nvSpPr>
        <p:spPr>
          <a:xfrm>
            <a:off x="-237281" y="-504010"/>
            <a:ext cx="5155409" cy="5074719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21" name="Picture 32" descr="Photo">
            <a:extLst>
              <a:ext uri="{FF2B5EF4-FFF2-40B4-BE49-F238E27FC236}">
                <a16:creationId xmlns:a16="http://schemas.microsoft.com/office/drawing/2014/main" id="{29576702-B432-17CA-A6CF-8D9F93868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9" b="85784" l="662" r="90000">
                        <a14:foregroundMark x1="22059" y1="9706" x2="12206" y2="2059"/>
                        <a14:foregroundMark x1="12206" y1="2059" x2="4265" y2="5686"/>
                        <a14:foregroundMark x1="4265" y1="5686" x2="3015" y2="24804"/>
                        <a14:foregroundMark x1="3015" y1="24804" x2="5294" y2="30980"/>
                        <a14:foregroundMark x1="5294" y1="30980" x2="8529" y2="32549"/>
                        <a14:foregroundMark x1="1544" y1="31275" x2="2059" y2="10490"/>
                        <a14:foregroundMark x1="2059" y1="10490" x2="7647" y2="4118"/>
                        <a14:foregroundMark x1="7647" y1="4118" x2="13382" y2="4608"/>
                        <a14:foregroundMark x1="13382" y1="4608" x2="18529" y2="3627"/>
                        <a14:foregroundMark x1="1471" y1="4902" x2="662" y2="29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3" b="4553"/>
          <a:stretch/>
        </p:blipFill>
        <p:spPr bwMode="auto">
          <a:xfrm>
            <a:off x="-769475" y="-320338"/>
            <a:ext cx="8142633" cy="57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E5124-25CC-7B70-B081-EC77CD25D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532" y="559946"/>
            <a:ext cx="7283133" cy="4010763"/>
          </a:xfrm>
        </p:spPr>
        <p:txBody>
          <a:bodyPr vert="horz" lIns="91440" tIns="45721" rIns="91440" bIns="45721" rtlCol="0" anchor="ctr">
            <a:noAutofit/>
          </a:bodyPr>
          <a:lstStyle/>
          <a:p>
            <a:pPr algn="r"/>
            <a: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  <a:t>Expanding the </a:t>
            </a:r>
            <a:b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  <a:t>Market of </a:t>
            </a:r>
            <a:b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  <a:t>Recyclable Shoes </a:t>
            </a:r>
            <a:b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5501" dirty="0">
                <a:solidFill>
                  <a:srgbClr val="46506E"/>
                </a:solidFill>
                <a:latin typeface="Lato Black" panose="020F0A02020204030203" pitchFamily="34" charset="0"/>
              </a:rPr>
              <a:t>in Taiwan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62497-2AB7-F94E-42F5-B95A1086F929}"/>
              </a:ext>
            </a:extLst>
          </p:cNvPr>
          <p:cNvSpPr>
            <a:spLocks/>
          </p:cNvSpPr>
          <p:nvPr/>
        </p:nvSpPr>
        <p:spPr>
          <a:xfrm>
            <a:off x="5952371" y="4743252"/>
            <a:ext cx="6014391" cy="200728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>
                <a:solidFill>
                  <a:srgbClr val="536F78"/>
                </a:solidFill>
                <a:latin typeface="Abadi"/>
              </a:rPr>
              <a:t>Roey Chen</a:t>
            </a:r>
            <a:endParaRPr lang="en-US">
              <a:solidFill>
                <a:srgbClr val="000000"/>
              </a:solidFill>
              <a:latin typeface="Aptos" panose="02110004020202020204"/>
            </a:endParaRPr>
          </a:p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>
                <a:solidFill>
                  <a:srgbClr val="536F78"/>
                </a:solidFill>
                <a:latin typeface="Abadi"/>
              </a:rPr>
              <a:t>Brian Chung</a:t>
            </a:r>
            <a:endParaRPr lang="en-US"/>
          </a:p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>
                <a:solidFill>
                  <a:srgbClr val="536F78"/>
                </a:solidFill>
                <a:latin typeface="Abadi"/>
              </a:rPr>
              <a:t>Willa Royce-Roll</a:t>
            </a:r>
            <a:endParaRPr lang="en-US"/>
          </a:p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>
                <a:solidFill>
                  <a:srgbClr val="536F78"/>
                </a:solidFill>
                <a:latin typeface="Abadi"/>
              </a:rPr>
              <a:t>Benjamin </a:t>
            </a:r>
            <a:r>
              <a:rPr lang="en-US" sz="2000" err="1">
                <a:solidFill>
                  <a:srgbClr val="536F78"/>
                </a:solidFill>
                <a:latin typeface="Abadi"/>
              </a:rPr>
              <a:t>Skarnes</a:t>
            </a:r>
            <a:endParaRPr lang="en-US" sz="2000">
              <a:solidFill>
                <a:srgbClr val="536F78"/>
              </a:solidFill>
              <a:latin typeface="Abadi"/>
            </a:endParaRPr>
          </a:p>
          <a:p>
            <a:pPr algn="r">
              <a:lnSpc>
                <a:spcPct val="90000"/>
              </a:lnSpc>
              <a:spcAft>
                <a:spcPts val="601"/>
              </a:spcAft>
            </a:pPr>
            <a:endParaRPr lang="en-US" sz="2000">
              <a:solidFill>
                <a:srgbClr val="536F78"/>
              </a:solidFill>
              <a:latin typeface="Abadi" panose="020B0604020104020204" pitchFamily="34" charset="0"/>
            </a:endParaRPr>
          </a:p>
        </p:txBody>
      </p:sp>
      <p:pic>
        <p:nvPicPr>
          <p:cNvPr id="24" name="Picture 2" descr="Worcester Polytechnic Institute - Wikipedia">
            <a:extLst>
              <a:ext uri="{FF2B5EF4-FFF2-40B4-BE49-F238E27FC236}">
                <a16:creationId xmlns:a16="http://schemas.microsoft.com/office/drawing/2014/main" id="{4107A040-02C9-7CC5-A2B5-45453186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73" y="6018519"/>
            <a:ext cx="2092799" cy="7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eebees sock sneakers">
            <a:extLst>
              <a:ext uri="{FF2B5EF4-FFF2-40B4-BE49-F238E27FC236}">
                <a16:creationId xmlns:a16="http://schemas.microsoft.com/office/drawing/2014/main" id="{33DC139F-8948-399B-5885-68E3EA96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8536" y="5986201"/>
            <a:ext cx="2375991" cy="81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CB4E9-71D2-3B8C-47D6-7633DF20E166}"/>
              </a:ext>
            </a:extLst>
          </p:cNvPr>
          <p:cNvSpPr txBox="1"/>
          <p:nvPr/>
        </p:nvSpPr>
        <p:spPr>
          <a:xfrm>
            <a:off x="4647235" y="343083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64819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C29DEBF1-FDBF-7D42-2BB3-6C46FB4FFD88}"/>
              </a:ext>
            </a:extLst>
          </p:cNvPr>
          <p:cNvSpPr/>
          <p:nvPr/>
        </p:nvSpPr>
        <p:spPr>
          <a:xfrm>
            <a:off x="3746378" y="1523890"/>
            <a:ext cx="4684468" cy="4684468"/>
          </a:xfrm>
          <a:prstGeom prst="ellipse">
            <a:avLst/>
          </a:prstGeom>
          <a:solidFill>
            <a:srgbClr val="46506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D27F9B-3CA1-A9B0-27D8-7B28CEE98F1E}"/>
              </a:ext>
            </a:extLst>
          </p:cNvPr>
          <p:cNvSpPr/>
          <p:nvPr/>
        </p:nvSpPr>
        <p:spPr>
          <a:xfrm>
            <a:off x="3753768" y="1523891"/>
            <a:ext cx="4684468" cy="4684468"/>
          </a:xfrm>
          <a:prstGeom prst="ellipse">
            <a:avLst/>
          </a:prstGeom>
          <a:solidFill>
            <a:srgbClr val="46506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FC9FAC-CE7A-9D07-3F0D-989B462EBB1E}"/>
              </a:ext>
            </a:extLst>
          </p:cNvPr>
          <p:cNvSpPr/>
          <p:nvPr/>
        </p:nvSpPr>
        <p:spPr>
          <a:xfrm>
            <a:off x="2977320" y="2725682"/>
            <a:ext cx="2354917" cy="903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692">
              <a:spcAft>
                <a:spcPts val="601"/>
              </a:spcAft>
            </a:pPr>
            <a:r>
              <a:rPr lang="en-US" sz="2601" b="1" kern="1200">
                <a:solidFill>
                  <a:schemeClr val="bg1"/>
                </a:solidFill>
                <a:latin typeface="Lato" panose="020F0502020204030203" pitchFamily="34" charset="0"/>
              </a:rPr>
              <a:t>Survey </a:t>
            </a:r>
            <a:r>
              <a:rPr lang="en-US" sz="2601" b="1">
                <a:solidFill>
                  <a:schemeClr val="bg1"/>
                </a:solidFill>
                <a:latin typeface="Lato" panose="020F0502020204030203" pitchFamily="34" charset="0"/>
              </a:rPr>
              <a:t>C</a:t>
            </a:r>
            <a:r>
              <a:rPr lang="en-US" sz="2601" b="1" kern="1200">
                <a:solidFill>
                  <a:schemeClr val="bg1"/>
                </a:solidFill>
                <a:latin typeface="Lato" panose="020F0502020204030203" pitchFamily="34" charset="0"/>
              </a:rPr>
              <a:t>onsumers</a:t>
            </a:r>
            <a:endParaRPr lang="en-US" sz="2601" b="1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7C2326-4C1A-A3D1-FA2B-26309A5E0A74}"/>
              </a:ext>
            </a:extLst>
          </p:cNvPr>
          <p:cNvSpPr/>
          <p:nvPr/>
        </p:nvSpPr>
        <p:spPr>
          <a:xfrm>
            <a:off x="6877562" y="2725682"/>
            <a:ext cx="2354917" cy="903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692">
              <a:spcAft>
                <a:spcPts val="601"/>
              </a:spcAft>
            </a:pPr>
            <a:r>
              <a:rPr lang="en-US" sz="2601" b="1" kern="1200">
                <a:solidFill>
                  <a:schemeClr val="bg1"/>
                </a:solidFill>
                <a:latin typeface="Lato" panose="020F0502020204030203" pitchFamily="34" charset="0"/>
              </a:rPr>
              <a:t>Interview Distributors</a:t>
            </a:r>
            <a:endParaRPr lang="en-US" sz="2601" b="1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5CA94-AD76-7256-81AB-3488C3CF0672}"/>
              </a:ext>
            </a:extLst>
          </p:cNvPr>
          <p:cNvSpPr/>
          <p:nvPr/>
        </p:nvSpPr>
        <p:spPr>
          <a:xfrm>
            <a:off x="2944472" y="3584770"/>
            <a:ext cx="2420611" cy="161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692">
              <a:spcAft>
                <a:spcPts val="601"/>
              </a:spcAft>
            </a:pPr>
            <a:r>
              <a:rPr lang="en-US" sz="2000" kern="1200" dirty="0">
                <a:solidFill>
                  <a:schemeClr val="bg1"/>
                </a:solidFill>
                <a:latin typeface="Lato" panose="020F0502020204030203" pitchFamily="34" charset="0"/>
              </a:rPr>
              <a:t>Assess buying habits and sneaker brand opinions</a:t>
            </a:r>
            <a:endParaRPr lang="en-US" sz="2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36AC35-1642-AFCC-FD4F-EEE71B34B03A}"/>
              </a:ext>
            </a:extLst>
          </p:cNvPr>
          <p:cNvSpPr/>
          <p:nvPr/>
        </p:nvSpPr>
        <p:spPr>
          <a:xfrm>
            <a:off x="7022736" y="3584770"/>
            <a:ext cx="2064569" cy="161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692">
              <a:spcAft>
                <a:spcPts val="601"/>
              </a:spcAft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</a:rPr>
              <a:t>Assess sneaker market and verify survey</a:t>
            </a: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E4B8E0A8-3F35-E4B1-EF6C-5D7A6DF72AE5}"/>
              </a:ext>
            </a:extLst>
          </p:cNvPr>
          <p:cNvSpPr txBox="1">
            <a:spLocks/>
          </p:cNvSpPr>
          <p:nvPr/>
        </p:nvSpPr>
        <p:spPr>
          <a:xfrm>
            <a:off x="990602" y="517527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46506E"/>
                </a:solidFill>
                <a:latin typeface="Lato Black" panose="020F0A02020204030203" pitchFamily="34" charset="0"/>
              </a:rPr>
              <a:t>Assess</a:t>
            </a:r>
          </a:p>
        </p:txBody>
      </p:sp>
      <p:sp>
        <p:nvSpPr>
          <p:cNvPr id="30" name="Oval 16">
            <a:extLst>
              <a:ext uri="{FF2B5EF4-FFF2-40B4-BE49-F238E27FC236}">
                <a16:creationId xmlns:a16="http://schemas.microsoft.com/office/drawing/2014/main" id="{27D8FE74-872D-B50B-35CD-B8D3031DFE94}"/>
              </a:ext>
            </a:extLst>
          </p:cNvPr>
          <p:cNvSpPr/>
          <p:nvPr/>
        </p:nvSpPr>
        <p:spPr>
          <a:xfrm rot="5460000" flipH="1" flipV="1">
            <a:off x="-759423" y="7604518"/>
            <a:ext cx="4217833" cy="1652789"/>
          </a:xfrm>
          <a:prstGeom prst="flowChartTerminator">
            <a:avLst/>
          </a:prstGeom>
          <a:solidFill>
            <a:srgbClr val="779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C1613C9E-1815-8034-24E9-315E5408E46D}"/>
              </a:ext>
            </a:extLst>
          </p:cNvPr>
          <p:cNvSpPr/>
          <p:nvPr/>
        </p:nvSpPr>
        <p:spPr>
          <a:xfrm rot="16200000">
            <a:off x="-1758994" y="6802840"/>
            <a:ext cx="4292956" cy="1534731"/>
          </a:xfrm>
          <a:prstGeom prst="flowChartTerminator">
            <a:avLst/>
          </a:prstGeom>
          <a:solidFill>
            <a:srgbClr val="465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2" name="Oval 16">
            <a:extLst>
              <a:ext uri="{FF2B5EF4-FFF2-40B4-BE49-F238E27FC236}">
                <a16:creationId xmlns:a16="http://schemas.microsoft.com/office/drawing/2014/main" id="{6A1E6530-EB64-D009-1348-DDFE4D89A92F}"/>
              </a:ext>
            </a:extLst>
          </p:cNvPr>
          <p:cNvSpPr/>
          <p:nvPr/>
        </p:nvSpPr>
        <p:spPr>
          <a:xfrm rot="5460000" flipH="1" flipV="1">
            <a:off x="9657958" y="-1191462"/>
            <a:ext cx="4217833" cy="1652789"/>
          </a:xfrm>
          <a:prstGeom prst="flowChartTerminator">
            <a:avLst/>
          </a:prstGeom>
          <a:solidFill>
            <a:srgbClr val="779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3" name="Oval 10">
            <a:extLst>
              <a:ext uri="{FF2B5EF4-FFF2-40B4-BE49-F238E27FC236}">
                <a16:creationId xmlns:a16="http://schemas.microsoft.com/office/drawing/2014/main" id="{D4C7EE4D-98A9-0564-BF59-1E03CB5E25C0}"/>
              </a:ext>
            </a:extLst>
          </p:cNvPr>
          <p:cNvSpPr/>
          <p:nvPr/>
        </p:nvSpPr>
        <p:spPr>
          <a:xfrm rot="16200000">
            <a:off x="8658388" y="-1993139"/>
            <a:ext cx="4292956" cy="1534731"/>
          </a:xfrm>
          <a:prstGeom prst="flowChartTerminator">
            <a:avLst/>
          </a:prstGeom>
          <a:solidFill>
            <a:srgbClr val="465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F7A5-7CAD-7039-EDF9-7CBA5D7DE53F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581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13268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13281 -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0591-9E26-FF06-F6F8-DA89D13A5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CF1E9D62-B277-3FB5-98EC-0932FB55DBCB}"/>
              </a:ext>
            </a:extLst>
          </p:cNvPr>
          <p:cNvSpPr txBox="1">
            <a:spLocks/>
          </p:cNvSpPr>
          <p:nvPr/>
        </p:nvSpPr>
        <p:spPr>
          <a:xfrm>
            <a:off x="4292558" y="2449580"/>
            <a:ext cx="3110584" cy="293027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err="1">
                <a:solidFill>
                  <a:schemeClr val="bg1"/>
                </a:solidFill>
                <a:latin typeface="Lato" panose="020F0502020204030203" pitchFamily="34" charset="0"/>
              </a:rPr>
              <a:t>Moodboards</a:t>
            </a:r>
            <a:endParaRPr lang="en-US" sz="280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12B3EAF6-29ED-7D78-E642-69366280E3B7}"/>
              </a:ext>
            </a:extLst>
          </p:cNvPr>
          <p:cNvSpPr txBox="1">
            <a:spLocks/>
          </p:cNvSpPr>
          <p:nvPr/>
        </p:nvSpPr>
        <p:spPr>
          <a:xfrm>
            <a:off x="1552575" y="1757952"/>
            <a:ext cx="2013398" cy="2004718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Lato" panose="020F0502020204030203" pitchFamily="34" charset="0"/>
              </a:rPr>
              <a:t>Design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50B1A639-B109-573A-CC3B-BA5F09B473E3}"/>
              </a:ext>
            </a:extLst>
          </p:cNvPr>
          <p:cNvSpPr txBox="1">
            <a:spLocks/>
          </p:cNvSpPr>
          <p:nvPr/>
        </p:nvSpPr>
        <p:spPr>
          <a:xfrm>
            <a:off x="7972940" y="815631"/>
            <a:ext cx="2000609" cy="1884640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Lato" panose="020F0502020204030203" pitchFamily="34" charset="0"/>
              </a:rPr>
              <a:t>Themes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3E53A36B-C134-8617-9A2A-1C360D70E98E}"/>
              </a:ext>
            </a:extLst>
          </p:cNvPr>
          <p:cNvSpPr txBox="1">
            <a:spLocks/>
          </p:cNvSpPr>
          <p:nvPr/>
        </p:nvSpPr>
        <p:spPr>
          <a:xfrm>
            <a:off x="8347565" y="3970896"/>
            <a:ext cx="2495791" cy="2498726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Lato" panose="020F0502020204030203" pitchFamily="34" charset="0"/>
              </a:rPr>
              <a:t>Keywords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F8C08A15-0ED4-32E4-93E2-118D809FBADA}"/>
              </a:ext>
            </a:extLst>
          </p:cNvPr>
          <p:cNvSpPr txBox="1">
            <a:spLocks/>
          </p:cNvSpPr>
          <p:nvPr/>
        </p:nvSpPr>
        <p:spPr>
          <a:xfrm>
            <a:off x="990602" y="517527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Determine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78D18CE-63EA-6873-C2E8-A1BDA57546C5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11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9BCA1C4-B81B-BC26-C0C5-B3A7569AA538}"/>
              </a:ext>
            </a:extLst>
          </p:cNvPr>
          <p:cNvGrpSpPr/>
          <p:nvPr/>
        </p:nvGrpSpPr>
        <p:grpSpPr>
          <a:xfrm>
            <a:off x="3973408" y="2040032"/>
            <a:ext cx="3748884" cy="3749369"/>
            <a:chOff x="3975396" y="2043247"/>
            <a:chExt cx="3748884" cy="374936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7C9765F-0545-CE32-C13C-23FD1333D99F}"/>
                </a:ext>
              </a:extLst>
            </p:cNvPr>
            <p:cNvGrpSpPr/>
            <p:nvPr/>
          </p:nvGrpSpPr>
          <p:grpSpPr>
            <a:xfrm>
              <a:off x="3975396" y="2057176"/>
              <a:ext cx="3744908" cy="3735440"/>
              <a:chOff x="3975396" y="2057176"/>
              <a:chExt cx="3744908" cy="3735440"/>
            </a:xfrm>
          </p:grpSpPr>
          <p:sp>
            <p:nvSpPr>
              <p:cNvPr id="71" name="Title 1">
                <a:extLst>
                  <a:ext uri="{FF2B5EF4-FFF2-40B4-BE49-F238E27FC236}">
                    <a16:creationId xmlns:a16="http://schemas.microsoft.com/office/drawing/2014/main" id="{403982E6-DD74-E13F-AEAA-0B7BF3FEA8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5396" y="2057176"/>
                <a:ext cx="3744908" cy="3735440"/>
              </a:xfrm>
              <a:prstGeom prst="ellipse">
                <a:avLst/>
              </a:prstGeom>
              <a:solidFill>
                <a:srgbClr val="779EAB"/>
              </a:solidFill>
              <a:ln w="174625" cmpd="thinThick">
                <a:solidFill>
                  <a:srgbClr val="779EAB"/>
                </a:solidFill>
              </a:ln>
            </p:spPr>
            <p:txBody>
              <a:bodyPr vert="horz" lIns="91440" tIns="45721" rIns="91440" bIns="45721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sz="220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0ACDF18A-3AEF-82F8-4B43-3E7364ED9C77}"/>
                  </a:ext>
                </a:extLst>
              </p:cNvPr>
              <p:cNvGrpSpPr/>
              <p:nvPr/>
            </p:nvGrpSpPr>
            <p:grpSpPr>
              <a:xfrm>
                <a:off x="4072251" y="2151387"/>
                <a:ext cx="3557057" cy="3557057"/>
                <a:chOff x="4072251" y="2151387"/>
                <a:chExt cx="3557057" cy="3557057"/>
              </a:xfrm>
            </p:grpSpPr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E777B083-E6F8-B2B6-316E-C7007655B0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2532" r="12532"/>
                <a:stretch/>
              </p:blipFill>
              <p:spPr>
                <a:xfrm>
                  <a:off x="4072251" y="2151387"/>
                  <a:ext cx="3557057" cy="3557057"/>
                </a:xfrm>
                <a:prstGeom prst="ellipse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75D6F336-96B8-EA84-A6AA-377466C90C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404406">
                  <a:off x="4742432" y="3034270"/>
                  <a:ext cx="441671" cy="1018631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F2D6D53D-F7D0-1D22-24B4-7AE57FB120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404406">
                  <a:off x="4546161" y="2622743"/>
                  <a:ext cx="473857" cy="1092861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4874AF89-BEF9-3845-8542-A89D4A6DE93D}"/>
                </a:ext>
              </a:extLst>
            </p:cNvPr>
            <p:cNvSpPr txBox="1">
              <a:spLocks/>
            </p:cNvSpPr>
            <p:nvPr/>
          </p:nvSpPr>
          <p:spPr>
            <a:xfrm>
              <a:off x="3979372" y="2043247"/>
              <a:ext cx="3744908" cy="3735440"/>
            </a:xfrm>
            <a:prstGeom prst="ellipse">
              <a:avLst/>
            </a:prstGeom>
            <a:solidFill>
              <a:srgbClr val="779EAB">
                <a:alpha val="58039"/>
              </a:srgbClr>
            </a:solidFill>
            <a:ln w="174625" cmpd="thinThick">
              <a:solidFill>
                <a:srgbClr val="779EAB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>
                  <a:solidFill>
                    <a:schemeClr val="bg1"/>
                  </a:solidFill>
                  <a:latin typeface="Lato" panose="020F0502020204030203" pitchFamily="34" charset="0"/>
                </a:rPr>
                <a:t>Brand Testing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6828433-5282-0684-EA3F-17A785D43317}"/>
              </a:ext>
            </a:extLst>
          </p:cNvPr>
          <p:cNvGrpSpPr/>
          <p:nvPr/>
        </p:nvGrpSpPr>
        <p:grpSpPr>
          <a:xfrm>
            <a:off x="-628516" y="147577"/>
            <a:ext cx="7594654" cy="6562846"/>
            <a:chOff x="-8168520" y="0"/>
            <a:chExt cx="7936212" cy="68580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23618EC-5D62-DB12-1FF6-7693F6E3494F}"/>
                </a:ext>
              </a:extLst>
            </p:cNvPr>
            <p:cNvGrpSpPr/>
            <p:nvPr/>
          </p:nvGrpSpPr>
          <p:grpSpPr>
            <a:xfrm>
              <a:off x="-8168520" y="0"/>
              <a:ext cx="7722609" cy="6858000"/>
              <a:chOff x="-1929479" y="0"/>
              <a:chExt cx="7722609" cy="6858000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139CCF54-DAD5-BB26-90AC-377A9BF5E7F5}"/>
                  </a:ext>
                </a:extLst>
              </p:cNvPr>
              <p:cNvSpPr/>
              <p:nvPr/>
            </p:nvSpPr>
            <p:spPr>
              <a:xfrm>
                <a:off x="-1929479" y="0"/>
                <a:ext cx="772260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628" name="Picture 4">
                <a:extLst>
                  <a:ext uri="{FF2B5EF4-FFF2-40B4-BE49-F238E27FC236}">
                    <a16:creationId xmlns:a16="http://schemas.microsoft.com/office/drawing/2014/main" id="{03919186-E6AA-4724-6325-73042F76E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913" y="50549"/>
                <a:ext cx="5224785" cy="2938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>
                <a:extLst>
                  <a:ext uri="{FF2B5EF4-FFF2-40B4-BE49-F238E27FC236}">
                    <a16:creationId xmlns:a16="http://schemas.microsoft.com/office/drawing/2014/main" id="{0A914374-9D9D-B9D5-6903-B7776F071302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913" y="3039271"/>
                <a:ext cx="5317357" cy="3740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67580C0-0D93-3680-82A4-349450456C23}"/>
                </a:ext>
              </a:extLst>
            </p:cNvPr>
            <p:cNvSpPr txBox="1"/>
            <p:nvPr/>
          </p:nvSpPr>
          <p:spPr>
            <a:xfrm>
              <a:off x="-994308" y="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>
                  <a:latin typeface="Lato" panose="020F0502020204030203" pitchFamily="34" charset="0"/>
                </a:rPr>
                <a:t>[12]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7AEB1CF-F032-0673-0AE4-7B0B83C79032}"/>
                </a:ext>
              </a:extLst>
            </p:cNvPr>
            <p:cNvSpPr txBox="1"/>
            <p:nvPr/>
          </p:nvSpPr>
          <p:spPr>
            <a:xfrm>
              <a:off x="-994308" y="2990504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>
                  <a:latin typeface="Lato" panose="020F0502020204030203" pitchFamily="34" charset="0"/>
                </a:rPr>
                <a:t>[13]</a:t>
              </a:r>
            </a:p>
          </p:txBody>
        </p:sp>
      </p:grpSp>
      <p:sp>
        <p:nvSpPr>
          <p:cNvPr id="92" name="Oval 16">
            <a:extLst>
              <a:ext uri="{FF2B5EF4-FFF2-40B4-BE49-F238E27FC236}">
                <a16:creationId xmlns:a16="http://schemas.microsoft.com/office/drawing/2014/main" id="{C9897509-CAC8-DC7F-1FAF-E5EF83DE4D03}"/>
              </a:ext>
            </a:extLst>
          </p:cNvPr>
          <p:cNvSpPr/>
          <p:nvPr/>
        </p:nvSpPr>
        <p:spPr>
          <a:xfrm rot="5460000" flipH="1" flipV="1">
            <a:off x="9657958" y="-1191462"/>
            <a:ext cx="4217833" cy="1652789"/>
          </a:xfrm>
          <a:prstGeom prst="flowChartTerminator">
            <a:avLst/>
          </a:prstGeom>
          <a:solidFill>
            <a:srgbClr val="779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3" name="Oval 10">
            <a:extLst>
              <a:ext uri="{FF2B5EF4-FFF2-40B4-BE49-F238E27FC236}">
                <a16:creationId xmlns:a16="http://schemas.microsoft.com/office/drawing/2014/main" id="{DA97425A-03B3-B729-CFAD-23532DAAAF22}"/>
              </a:ext>
            </a:extLst>
          </p:cNvPr>
          <p:cNvSpPr/>
          <p:nvPr/>
        </p:nvSpPr>
        <p:spPr>
          <a:xfrm rot="16200000">
            <a:off x="8658388" y="-1993139"/>
            <a:ext cx="4292956" cy="1534731"/>
          </a:xfrm>
          <a:prstGeom prst="flowChartTerminator">
            <a:avLst/>
          </a:prstGeom>
          <a:solidFill>
            <a:srgbClr val="536F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0" name="Oval 16">
            <a:extLst>
              <a:ext uri="{FF2B5EF4-FFF2-40B4-BE49-F238E27FC236}">
                <a16:creationId xmlns:a16="http://schemas.microsoft.com/office/drawing/2014/main" id="{147906CF-1909-3E69-A43F-52E1749F7916}"/>
              </a:ext>
            </a:extLst>
          </p:cNvPr>
          <p:cNvSpPr/>
          <p:nvPr/>
        </p:nvSpPr>
        <p:spPr>
          <a:xfrm rot="5460000" flipH="1" flipV="1">
            <a:off x="-759423" y="7604518"/>
            <a:ext cx="4217833" cy="1652789"/>
          </a:xfrm>
          <a:prstGeom prst="flowChartTerminator">
            <a:avLst/>
          </a:prstGeom>
          <a:solidFill>
            <a:srgbClr val="779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1" name="Oval 10">
            <a:extLst>
              <a:ext uri="{FF2B5EF4-FFF2-40B4-BE49-F238E27FC236}">
                <a16:creationId xmlns:a16="http://schemas.microsoft.com/office/drawing/2014/main" id="{DF887719-5211-D69C-07B3-2220C71AC630}"/>
              </a:ext>
            </a:extLst>
          </p:cNvPr>
          <p:cNvSpPr/>
          <p:nvPr/>
        </p:nvSpPr>
        <p:spPr>
          <a:xfrm rot="16200000">
            <a:off x="-1758994" y="6802840"/>
            <a:ext cx="4292956" cy="1534731"/>
          </a:xfrm>
          <a:prstGeom prst="flowChartTerminator">
            <a:avLst/>
          </a:prstGeom>
          <a:solidFill>
            <a:srgbClr val="536F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F69215A-128C-B2B1-8627-473B87DED380}"/>
              </a:ext>
            </a:extLst>
          </p:cNvPr>
          <p:cNvSpPr txBox="1"/>
          <p:nvPr/>
        </p:nvSpPr>
        <p:spPr>
          <a:xfrm>
            <a:off x="7006010" y="5731363"/>
            <a:ext cx="659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[15]</a:t>
            </a:r>
          </a:p>
        </p:txBody>
      </p:sp>
    </p:spTree>
    <p:extLst>
      <p:ext uri="{BB962C8B-B14F-4D97-AF65-F5344CB8AC3E}">
        <p14:creationId xmlns:p14="http://schemas.microsoft.com/office/powerpoint/2010/main" val="75365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0494 0.168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5.55112E-17 L -0.32344 0.322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16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0742 -0.190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11927 -0.00463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6849 0.00811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6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77" grpId="0" animBg="1"/>
      <p:bldP spid="78" grpId="0" animBg="1"/>
      <p:bldP spid="79" grpId="0" animBg="1"/>
      <p:bldP spid="79" grpId="1" animBg="1"/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ED2145-ACB0-DFC9-7D92-557DA6417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inting at something on rocks&#10;&#10;Description automatically generated">
            <a:extLst>
              <a:ext uri="{FF2B5EF4-FFF2-40B4-BE49-F238E27FC236}">
                <a16:creationId xmlns:a16="http://schemas.microsoft.com/office/drawing/2014/main" id="{954951A8-C940-49CA-3E22-807A8692F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33FC1-07B6-2927-107E-CBE8178C4D0B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12</a:t>
            </a:r>
          </a:p>
        </p:txBody>
      </p:sp>
      <p:pic>
        <p:nvPicPr>
          <p:cNvPr id="34818" name="Picture 2" descr="Sustainable Development Goal 12 - Wikipedia">
            <a:extLst>
              <a:ext uri="{FF2B5EF4-FFF2-40B4-BE49-F238E27FC236}">
                <a16:creationId xmlns:a16="http://schemas.microsoft.com/office/drawing/2014/main" id="{E8654251-477F-9478-BF58-62223A887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7"/>
          <a:stretch/>
        </p:blipFill>
        <p:spPr bwMode="auto">
          <a:xfrm>
            <a:off x="1297493" y="2222385"/>
            <a:ext cx="3031439" cy="3026675"/>
          </a:xfrm>
          <a:prstGeom prst="roundRect">
            <a:avLst/>
          </a:prstGeom>
          <a:solidFill>
            <a:srgbClr val="CD8B2A"/>
          </a:solidFill>
          <a:ln>
            <a:solidFill>
              <a:srgbClr val="CD8B2A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02B423-ED07-2115-8052-1734EA19F911}"/>
              </a:ext>
            </a:extLst>
          </p:cNvPr>
          <p:cNvSpPr txBox="1"/>
          <p:nvPr/>
        </p:nvSpPr>
        <p:spPr>
          <a:xfrm>
            <a:off x="11279529" y="0"/>
            <a:ext cx="912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[16]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1180C07C-B058-9E4E-C10F-C1CB32ABC5F3}"/>
              </a:ext>
            </a:extLst>
          </p:cNvPr>
          <p:cNvSpPr txBox="1">
            <a:spLocks/>
          </p:cNvSpPr>
          <p:nvPr/>
        </p:nvSpPr>
        <p:spPr>
          <a:xfrm>
            <a:off x="990602" y="517527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46506E"/>
                </a:solidFill>
                <a:latin typeface="Lato Black" panose="020F0A02020204030203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5345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A011B8D-05D2-9B34-72EF-33320AE7F56B}"/>
              </a:ext>
            </a:extLst>
          </p:cNvPr>
          <p:cNvSpPr txBox="1">
            <a:spLocks/>
          </p:cNvSpPr>
          <p:nvPr/>
        </p:nvSpPr>
        <p:spPr>
          <a:xfrm>
            <a:off x="10796437" y="-1145315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FC9D7DD-BAEE-4D41-3B7D-65C6BC293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Next Steps</a:t>
            </a:r>
            <a:endParaRPr lang="en-US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0449E-450F-3A28-F830-6E85095DFCBD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13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0F3B13-C6FF-FB26-02C7-85358A5C06C0}"/>
              </a:ext>
            </a:extLst>
          </p:cNvPr>
          <p:cNvSpPr txBox="1">
            <a:spLocks/>
          </p:cNvSpPr>
          <p:nvPr/>
        </p:nvSpPr>
        <p:spPr>
          <a:xfrm>
            <a:off x="9097074" y="-1185356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D08B54A-1B9D-FC0A-8293-D27CF48EDD7A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34BE03-ADF2-A746-B6A0-240EB997D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85" y="1511056"/>
            <a:ext cx="10139167" cy="4588426"/>
          </a:xfrm>
          <a:prstGeom prst="rect">
            <a:avLst/>
          </a:prstGeom>
          <a:ln w="12700">
            <a:solidFill>
              <a:srgbClr val="264D6A"/>
            </a:solidFill>
          </a:ln>
        </p:spPr>
      </p:pic>
    </p:spTree>
    <p:extLst>
      <p:ext uri="{BB962C8B-B14F-4D97-AF65-F5344CB8AC3E}">
        <p14:creationId xmlns:p14="http://schemas.microsoft.com/office/powerpoint/2010/main" val="275890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121889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BB5E827-DEC8-59F6-3958-089C4A5AF9CE}"/>
              </a:ext>
            </a:extLst>
          </p:cNvPr>
          <p:cNvSpPr txBox="1">
            <a:spLocks/>
          </p:cNvSpPr>
          <p:nvPr/>
        </p:nvSpPr>
        <p:spPr>
          <a:xfrm>
            <a:off x="10681150" y="1642293"/>
            <a:ext cx="5050171" cy="4971128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596E478-A3CE-03D7-5E03-A1B9358B86A5}"/>
              </a:ext>
            </a:extLst>
          </p:cNvPr>
          <p:cNvSpPr txBox="1">
            <a:spLocks/>
          </p:cNvSpPr>
          <p:nvPr/>
        </p:nvSpPr>
        <p:spPr>
          <a:xfrm>
            <a:off x="9460666" y="5318065"/>
            <a:ext cx="3128836" cy="307986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068A3-4B38-B4C9-FDAE-E7DAECA33F84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14</a:t>
            </a:r>
          </a:p>
        </p:txBody>
      </p:sp>
      <p:pic>
        <p:nvPicPr>
          <p:cNvPr id="4" name="Picture 2" descr="Worcester Polytechnic Institute - Wikipedia">
            <a:extLst>
              <a:ext uri="{FF2B5EF4-FFF2-40B4-BE49-F238E27FC236}">
                <a16:creationId xmlns:a16="http://schemas.microsoft.com/office/drawing/2014/main" id="{19D4C681-DF82-7EEB-5ADC-344B23ED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557" y="1864224"/>
            <a:ext cx="3883029" cy="139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eebees sock sneakers">
            <a:extLst>
              <a:ext uri="{FF2B5EF4-FFF2-40B4-BE49-F238E27FC236}">
                <a16:creationId xmlns:a16="http://schemas.microsoft.com/office/drawing/2014/main" id="{B2ECFDD8-AE9E-6D64-3EAE-C3A23A4D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5561" y="3851060"/>
            <a:ext cx="3883029" cy="12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498EE-0891-2EF9-E54A-194C18108794}"/>
              </a:ext>
            </a:extLst>
          </p:cNvPr>
          <p:cNvSpPr>
            <a:spLocks/>
          </p:cNvSpPr>
          <p:nvPr/>
        </p:nvSpPr>
        <p:spPr>
          <a:xfrm>
            <a:off x="838202" y="1699837"/>
            <a:ext cx="4464997" cy="3799179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/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Thanks to Professor Wen-Hua Du, Robert Kinicki, &amp; Amanda Wittman</a:t>
            </a:r>
          </a:p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Special thanks to:</a:t>
            </a:r>
          </a:p>
          <a:p>
            <a:pPr defTabSz="686357"/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Mr. </a:t>
            </a:r>
            <a:r>
              <a:rPr lang="en-US" sz="2200" kern="1200" err="1">
                <a:solidFill>
                  <a:schemeClr val="tx1"/>
                </a:solidFill>
                <a:latin typeface="Lato" panose="020F0502020204030203" pitchFamily="34" charset="0"/>
              </a:rPr>
              <a:t>Kuming</a:t>
            </a:r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 Chen</a:t>
            </a:r>
          </a:p>
          <a:p>
            <a:pPr defTabSz="686357">
              <a:spcBef>
                <a:spcPts val="750"/>
              </a:spcBef>
              <a:defRPr/>
            </a:pPr>
            <a:r>
              <a:rPr lang="en-US" sz="1600" i="1" kern="1200" err="1">
                <a:solidFill>
                  <a:schemeClr val="tx1"/>
                </a:solidFill>
                <a:latin typeface="Lato" panose="020F0502020204030203" pitchFamily="34" charset="0"/>
              </a:rPr>
              <a:t>Feebees</a:t>
            </a:r>
            <a:r>
              <a:rPr lang="en-US" sz="1600" i="1" kern="1200">
                <a:solidFill>
                  <a:schemeClr val="tx1"/>
                </a:solidFill>
                <a:latin typeface="Lato" panose="020F0502020204030203" pitchFamily="34" charset="0"/>
              </a:rPr>
              <a:t> International </a:t>
            </a:r>
          </a:p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Professor Joseph Sarkis</a:t>
            </a:r>
          </a:p>
          <a:p>
            <a:pPr defTabSz="686357">
              <a:spcBef>
                <a:spcPts val="750"/>
              </a:spcBef>
              <a:defRPr/>
            </a:pPr>
            <a:r>
              <a:rPr lang="en-US" sz="1600" i="1" kern="1200">
                <a:solidFill>
                  <a:schemeClr val="tx1"/>
                </a:solidFill>
                <a:latin typeface="Lato" panose="020F0502020204030203" pitchFamily="34" charset="0"/>
              </a:rPr>
              <a:t>Worcester Polytechnic Institute</a:t>
            </a:r>
          </a:p>
          <a:p>
            <a:pPr marL="0"/>
            <a:endParaRPr lang="en-US" sz="3200">
              <a:latin typeface="Lato" panose="020F0502020204030203" pitchFamily="34" charset="0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9E520C9-0700-8DA5-879B-9130483E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73693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CFB6-9AE6-B947-4A42-4F30806ED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100" y="1566527"/>
            <a:ext cx="10199298" cy="5078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[1] Feebees Google Review Photos </a:t>
            </a:r>
            <a:r>
              <a:rPr lang="en-US" sz="1400" dirty="0">
                <a:latin typeface="Lato" panose="020F0502020204030203" pitchFamily="34" charset="0"/>
                <a:hlinkClick r:id="rId3"/>
              </a:rPr>
              <a:t>https://lh3.googleusercontent.com/p/AF1QipMqyVLfaSn0ncqBX5OsbHX-fOTTl5GDXIB_qmwl=s1360-w1360-h1020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[2] </a:t>
            </a:r>
            <a:r>
              <a:rPr lang="en-US" sz="1400" dirty="0">
                <a:latin typeface="Lato" panose="020F0502020204030203" pitchFamily="34" charset="0"/>
                <a:hlinkClick r:id="rId4" invalidUrl="https:///"/>
              </a:rPr>
              <a:t>https://</a:t>
            </a:r>
            <a:r>
              <a:rPr lang="en-US" sz="1400" dirty="0">
                <a:latin typeface="Lato" panose="020F0502020204030203" pitchFamily="34" charset="0"/>
                <a:hlinkClick r:id="rId5"/>
              </a:rPr>
              <a:t>english.cw.com.tw/article/article.action?id=3252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[3] </a:t>
            </a:r>
            <a:r>
              <a:rPr lang="en-US" sz="1400" dirty="0">
                <a:latin typeface="Lato" panose="020F0502020204030203" pitchFamily="34" charset="0"/>
                <a:hlinkClick r:id="rId6"/>
              </a:rPr>
              <a:t>https://www.nature.com/articles/531435a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[4] </a:t>
            </a:r>
            <a:r>
              <a:rPr lang="en-US" sz="1400" dirty="0">
                <a:latin typeface="Lato" panose="020F0502020204030203" pitchFamily="34" charset="0"/>
                <a:hlinkClick r:id="rId7"/>
              </a:rPr>
              <a:t>https://medium.com/tzu-chi-culture-communication-foundation/a-history-of-environmental-action-d323775d4ac4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[5] </a:t>
            </a:r>
            <a:r>
              <a:rPr lang="en-US" sz="1400" dirty="0">
                <a:latin typeface="Lato" panose="020F0502020204030203" pitchFamily="34" charset="0"/>
                <a:hlinkClick r:id="rId8"/>
              </a:rPr>
              <a:t>https://www.feebees.com.tw/pages/feebees-features-1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[6] </a:t>
            </a:r>
            <a:r>
              <a:rPr lang="en-US" sz="1400" dirty="0">
                <a:latin typeface="Lato" panose="020F0502020204030203" pitchFamily="34" charset="0"/>
                <a:hlinkClick r:id="rId9"/>
              </a:rPr>
              <a:t>https://en.pinkoi.com/product/pqULRwm5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[7] </a:t>
            </a:r>
            <a:r>
              <a:rPr lang="en-US" sz="1400" dirty="0">
                <a:latin typeface="Lato" panose="020F0502020204030203" pitchFamily="34" charset="0"/>
                <a:hlinkClick r:id="rId10"/>
              </a:rPr>
              <a:t>https://en.pinkoi.com/product/BUfy9Qzn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[8, 9, 14, 15] </a:t>
            </a:r>
            <a:r>
              <a:rPr lang="en-US" sz="1400" dirty="0">
                <a:latin typeface="Lato" panose="020F0502020204030203" pitchFamily="34" charset="0"/>
                <a:hlinkClick r:id="rId11"/>
              </a:rPr>
              <a:t>https://www.feebees.com.tw/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[10] </a:t>
            </a:r>
            <a:r>
              <a:rPr lang="en-US" sz="1400" dirty="0">
                <a:latin typeface="Lato" panose="020F0502020204030203" pitchFamily="34" charset="0"/>
                <a:hlinkClick r:id="rId12"/>
              </a:rPr>
              <a:t>https://www.facebook.com/photo/?fbid=957445035749767&amp;set=pcb.957450085749262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[11] </a:t>
            </a:r>
            <a:r>
              <a:rPr lang="en-US" sz="1400" dirty="0">
                <a:latin typeface="Lato" panose="020F0502020204030203" pitchFamily="34" charset="0"/>
                <a:hlinkClick r:id="rId13"/>
              </a:rPr>
              <a:t>https://www.feebeeshop.com.tw/ecommerce/%E9%98%B2%E6%BD%91%E6%B0%B4%E6%87%B6%E4%BA%BA%E9%81%8B%E5%8B%95%E8%A5%AA%E9%9E%8B-1.html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[12] </a:t>
            </a:r>
            <a:r>
              <a:rPr lang="en-US" sz="1400" dirty="0">
                <a:latin typeface="Lato" panose="020F0502020204030203" pitchFamily="34" charset="0"/>
                <a:hlinkClick r:id="rId14"/>
              </a:rPr>
              <a:t>https://contra.com/p/cNgLeQBm-art-direction-nike-mag-mood-board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[13] </a:t>
            </a:r>
            <a:r>
              <a:rPr lang="en-US" sz="1400" dirty="0">
                <a:latin typeface="Lato" panose="020F0502020204030203" pitchFamily="34" charset="0"/>
                <a:hlinkClick r:id="rId15"/>
              </a:rPr>
              <a:t>https://vsblt.wordpress.com/2015/11/28/moodboard-for-a-brand-identity-project/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latin typeface="Lato" panose="020F0502020204030203" pitchFamily="34" charset="0"/>
              </a:rPr>
              <a:t>[16] </a:t>
            </a:r>
            <a:r>
              <a:rPr lang="en-US" sz="1400" dirty="0">
                <a:latin typeface="Lato" panose="020F0502020204030203" pitchFamily="34" charset="0"/>
                <a:hlinkClick r:id="rId16"/>
              </a:rPr>
              <a:t>https://www.youtube.com/watch?v=o6rqhJXpcBs</a:t>
            </a:r>
            <a:r>
              <a:rPr lang="en-US" sz="1400" dirty="0">
                <a:latin typeface="Lato" panose="020F0502020204030203" pitchFamily="34" charset="0"/>
              </a:rPr>
              <a:t> 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82E491F-8D6F-334D-6297-581404ED18A6}"/>
              </a:ext>
            </a:extLst>
          </p:cNvPr>
          <p:cNvSpPr txBox="1">
            <a:spLocks/>
          </p:cNvSpPr>
          <p:nvPr/>
        </p:nvSpPr>
        <p:spPr>
          <a:xfrm>
            <a:off x="990602" y="517527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46506E"/>
                </a:solidFill>
                <a:latin typeface="Lato Black" panose="020F0A02020204030203" pitchFamily="34" charset="0"/>
              </a:rPr>
              <a:t>Image 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2014C-057D-C77C-03ED-1B772783F546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F52C8-CF7C-9A8B-375D-0958F6658499}"/>
              </a:ext>
            </a:extLst>
          </p:cNvPr>
          <p:cNvSpPr txBox="1">
            <a:spLocks/>
          </p:cNvSpPr>
          <p:nvPr/>
        </p:nvSpPr>
        <p:spPr>
          <a:xfrm>
            <a:off x="10796437" y="-1145315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BA40A0-BB41-D21A-FC0C-9B4C01E791E3}"/>
              </a:ext>
            </a:extLst>
          </p:cNvPr>
          <p:cNvSpPr txBox="1">
            <a:spLocks/>
          </p:cNvSpPr>
          <p:nvPr/>
        </p:nvSpPr>
        <p:spPr>
          <a:xfrm>
            <a:off x="9097074" y="-1185356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28D8EA-F77D-3CB5-BEF0-87E625731D76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24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eebees】 赤足健身訓練襪鞋- 酷跑款(23#-29#)">
            <a:extLst>
              <a:ext uri="{FF2B5EF4-FFF2-40B4-BE49-F238E27FC236}">
                <a16:creationId xmlns:a16="http://schemas.microsoft.com/office/drawing/2014/main" id="{A2F7EFD5-6892-F1C4-17BA-9768D854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4B2C2E-12D0-E347-B73C-CA0F377E8D9F}"/>
              </a:ext>
            </a:extLst>
          </p:cNvPr>
          <p:cNvSpPr txBox="1">
            <a:spLocks/>
          </p:cNvSpPr>
          <p:nvPr/>
        </p:nvSpPr>
        <p:spPr>
          <a:xfrm>
            <a:off x="-3678488" y="-738543"/>
            <a:ext cx="8755246" cy="8618212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601" b="1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901D-895B-85AD-B018-A3B46F4D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22" y="1898248"/>
            <a:ext cx="3893913" cy="2751345"/>
          </a:xfrm>
        </p:spPr>
        <p:txBody>
          <a:bodyPr>
            <a:noAutofit/>
          </a:bodyPr>
          <a:lstStyle/>
          <a:p>
            <a:r>
              <a:rPr lang="zh-CN" altLang="en-US" sz="5401" b="1" dirty="0">
                <a:solidFill>
                  <a:srgbClr val="46506E"/>
                </a:solidFill>
                <a:latin typeface="Lato Black" panose="020F0A02020204030203" pitchFamily="34" charset="0"/>
              </a:rPr>
              <a:t>謝謝！</a:t>
            </a:r>
            <a:br>
              <a:rPr lang="en-US" altLang="zh-CN" sz="5401" b="1" dirty="0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altLang="zh-CN" sz="5401" b="1" dirty="0">
                <a:solidFill>
                  <a:srgbClr val="46506E"/>
                </a:solidFill>
                <a:latin typeface="Lato Black" panose="020F0A02020204030203" pitchFamily="34" charset="0"/>
              </a:rPr>
              <a:t>Questions?</a:t>
            </a:r>
            <a:endParaRPr lang="en-US" sz="5401" b="1" dirty="0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10ABC-FA0C-28D2-772F-86AD8217940A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BAD48-FCB1-2885-EF28-451B1268A11B}"/>
              </a:ext>
            </a:extLst>
          </p:cNvPr>
          <p:cNvSpPr txBox="1"/>
          <p:nvPr/>
        </p:nvSpPr>
        <p:spPr>
          <a:xfrm>
            <a:off x="11499448" y="0"/>
            <a:ext cx="69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[11]</a:t>
            </a:r>
          </a:p>
        </p:txBody>
      </p:sp>
    </p:spTree>
    <p:extLst>
      <p:ext uri="{BB962C8B-B14F-4D97-AF65-F5344CB8AC3E}">
        <p14:creationId xmlns:p14="http://schemas.microsoft.com/office/powerpoint/2010/main" val="3130577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C9102-8679-46BF-68F9-CADC6F2A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98507E-58D3-F0C9-640D-50FB76DA3192}"/>
              </a:ext>
            </a:extLst>
          </p:cNvPr>
          <p:cNvSpPr txBox="1">
            <a:spLocks/>
          </p:cNvSpPr>
          <p:nvPr/>
        </p:nvSpPr>
        <p:spPr>
          <a:xfrm>
            <a:off x="3570914" y="943435"/>
            <a:ext cx="5050171" cy="4971128"/>
          </a:xfrm>
          <a:prstGeom prst="ellipse">
            <a:avLst/>
          </a:prstGeom>
          <a:solidFill>
            <a:srgbClr val="46506E"/>
          </a:solidFill>
          <a:ln w="174625" cmpd="thinThick">
            <a:solidFill>
              <a:srgbClr val="46506E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6ED190E3-3F9A-2FCE-EE4F-9103B328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646" y="2766218"/>
            <a:ext cx="3812708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APPENDIX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09CD9-C8BE-858C-AB5E-2BADAFD8AB8C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653400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C6D38-66A4-270F-84E0-746ACCD4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BD483C0-82A5-530A-E4A1-5562F9558ADA}"/>
              </a:ext>
            </a:extLst>
          </p:cNvPr>
          <p:cNvSpPr txBox="1">
            <a:spLocks/>
          </p:cNvSpPr>
          <p:nvPr/>
        </p:nvSpPr>
        <p:spPr>
          <a:xfrm>
            <a:off x="10796437" y="-1145315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253A0-95B2-7668-4CCD-C9CE41FD7F2E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18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D909895-2D48-01F8-97CA-74023C928472}"/>
              </a:ext>
            </a:extLst>
          </p:cNvPr>
          <p:cNvSpPr txBox="1">
            <a:spLocks/>
          </p:cNvSpPr>
          <p:nvPr/>
        </p:nvSpPr>
        <p:spPr>
          <a:xfrm>
            <a:off x="9097074" y="-1185356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E838138-102A-C7F1-0D87-F6052A237AC7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1201A2F-0596-6EB7-C118-28997AA3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2" y="835562"/>
            <a:ext cx="4981290" cy="46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1F817C6-0232-7308-EE5A-C8C1EDF6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30" y="842327"/>
            <a:ext cx="4981289" cy="46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A0C916-B66D-21E7-3CEF-E29040D8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544" y="5431897"/>
            <a:ext cx="1752106" cy="683156"/>
          </a:xfrm>
        </p:spPr>
        <p:txBody>
          <a:bodyPr>
            <a:noAutofit/>
          </a:bodyPr>
          <a:lstStyle/>
          <a:p>
            <a:pPr algn="ctr"/>
            <a:r>
              <a:rPr lang="en-US" altLang="zh-CN" sz="2000" dirty="0">
                <a:solidFill>
                  <a:srgbClr val="46506E"/>
                </a:solidFill>
                <a:latin typeface="Lato" panose="020F0502020204030203" pitchFamily="34" charset="0"/>
              </a:rPr>
              <a:t>(Worldwide)</a:t>
            </a:r>
            <a:endParaRPr lang="en-US" sz="2000" dirty="0">
              <a:solidFill>
                <a:srgbClr val="46506E"/>
              </a:solidFill>
              <a:latin typeface="Lato" panose="020F0502020204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4756A0-EFAD-D2D7-F8C9-1599ACFE7250}"/>
              </a:ext>
            </a:extLst>
          </p:cNvPr>
          <p:cNvSpPr txBox="1">
            <a:spLocks/>
          </p:cNvSpPr>
          <p:nvPr/>
        </p:nvSpPr>
        <p:spPr>
          <a:xfrm>
            <a:off x="6001724" y="5428887"/>
            <a:ext cx="1752106" cy="683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>
                <a:solidFill>
                  <a:srgbClr val="46506E"/>
                </a:solidFill>
                <a:latin typeface="Lato" panose="020F0502020204030203" pitchFamily="34" charset="0"/>
              </a:rPr>
              <a:t>(Adult)</a:t>
            </a:r>
            <a:endParaRPr lang="en-US" sz="2000" dirty="0">
              <a:solidFill>
                <a:srgbClr val="46506E"/>
              </a:solidFill>
              <a:latin typeface="Lato" panose="020F050202020403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50E8FB-1AB8-067E-5015-8E277478DBDB}"/>
              </a:ext>
            </a:extLst>
          </p:cNvPr>
          <p:cNvSpPr txBox="1">
            <a:spLocks/>
          </p:cNvSpPr>
          <p:nvPr/>
        </p:nvSpPr>
        <p:spPr>
          <a:xfrm>
            <a:off x="8352779" y="5428887"/>
            <a:ext cx="1752106" cy="683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>
                <a:solidFill>
                  <a:srgbClr val="46506E"/>
                </a:solidFill>
                <a:latin typeface="Lato" panose="020F0502020204030203" pitchFamily="34" charset="0"/>
              </a:rPr>
              <a:t>(Kids)</a:t>
            </a:r>
            <a:endParaRPr lang="en-US" sz="2000" dirty="0">
              <a:solidFill>
                <a:srgbClr val="46506E"/>
              </a:solidFill>
              <a:latin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30758E-F1AF-EF08-8826-392E46220799}"/>
              </a:ext>
            </a:extLst>
          </p:cNvPr>
          <p:cNvSpPr txBox="1"/>
          <p:nvPr/>
        </p:nvSpPr>
        <p:spPr>
          <a:xfrm>
            <a:off x="1197501" y="6502866"/>
            <a:ext cx="8014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Lato" panose="020F0502020204030203" pitchFamily="34" charset="0"/>
              </a:rPr>
              <a:t>Source: https://www.feebees.com.tw/pages/feebees-features-1</a:t>
            </a:r>
          </a:p>
        </p:txBody>
      </p:sp>
    </p:spTree>
    <p:extLst>
      <p:ext uri="{BB962C8B-B14F-4D97-AF65-F5344CB8AC3E}">
        <p14:creationId xmlns:p14="http://schemas.microsoft.com/office/powerpoint/2010/main" val="345430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CDD49-823C-2408-4AA0-99A44CE4A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209BC7C-4121-8CF7-933A-E27AF56E1159}"/>
              </a:ext>
            </a:extLst>
          </p:cNvPr>
          <p:cNvSpPr txBox="1">
            <a:spLocks/>
          </p:cNvSpPr>
          <p:nvPr/>
        </p:nvSpPr>
        <p:spPr>
          <a:xfrm>
            <a:off x="10796437" y="-1145315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AD563-80F7-E314-EB7D-75BF793F5C00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19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B85D86-DEB0-CB54-DA83-925600207098}"/>
              </a:ext>
            </a:extLst>
          </p:cNvPr>
          <p:cNvSpPr txBox="1">
            <a:spLocks/>
          </p:cNvSpPr>
          <p:nvPr/>
        </p:nvSpPr>
        <p:spPr>
          <a:xfrm>
            <a:off x="9097074" y="-1185356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69F4454-D909-E035-D20D-5FF8D76F1D69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B3BD0-8649-02AD-4FC8-9A2BD396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71" y="812704"/>
            <a:ext cx="8097073" cy="5232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1B1AD-60D5-04E0-BDA1-B4C159165503}"/>
              </a:ext>
            </a:extLst>
          </p:cNvPr>
          <p:cNvSpPr txBox="1"/>
          <p:nvPr/>
        </p:nvSpPr>
        <p:spPr>
          <a:xfrm>
            <a:off x="1197501" y="6502866"/>
            <a:ext cx="8014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Lato" panose="020F0502020204030203" pitchFamily="34" charset="0"/>
              </a:rPr>
              <a:t>Source: https://sloanreview.mit.edu/article/choosing-the-right-greenmarketing-strategy/</a:t>
            </a:r>
          </a:p>
          <a:p>
            <a:endParaRPr lang="en-US" sz="1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8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A38B2-5BEC-043A-0904-905D40C40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EFD43-6AC8-88DD-FE3C-6F18C3DB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>
            <a:normAutofit/>
          </a:bodyPr>
          <a:lstStyle/>
          <a:p>
            <a:fld id="{FC7DB652-6ABF-4C36-9F3D-8B3924599EFC}" type="slidenum">
              <a:rPr lang="en-US"/>
              <a:pPr/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AEC14C-A175-CE3F-1EB5-7129F07D4326}"/>
              </a:ext>
            </a:extLst>
          </p:cNvPr>
          <p:cNvSpPr txBox="1">
            <a:spLocks/>
          </p:cNvSpPr>
          <p:nvPr/>
        </p:nvSpPr>
        <p:spPr>
          <a:xfrm>
            <a:off x="3197235" y="575605"/>
            <a:ext cx="5797530" cy="5706789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601" b="1">
              <a:solidFill>
                <a:srgbClr val="FFFFFF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757636-8BE6-B59D-5F14-D52E574A1BB8}"/>
              </a:ext>
            </a:extLst>
          </p:cNvPr>
          <p:cNvSpPr txBox="1">
            <a:spLocks/>
          </p:cNvSpPr>
          <p:nvPr/>
        </p:nvSpPr>
        <p:spPr>
          <a:xfrm>
            <a:off x="3974206" y="2348400"/>
            <a:ext cx="4243589" cy="386354"/>
          </a:xfrm>
          <a:prstGeom prst="rect">
            <a:avLst/>
          </a:prstGeom>
        </p:spPr>
        <p:txBody>
          <a:bodyPr vert="horz" lIns="91440" tIns="45721" rIns="91440" bIns="45721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Lato"/>
                <a:ea typeface="Lato"/>
                <a:cs typeface="Lato"/>
              </a:rPr>
              <a:t>Global shoe industry contributes</a:t>
            </a:r>
            <a:endParaRPr lang="en-US" sz="2400" dirty="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D2F1708E-2BD5-2823-7A40-48EA1B0FFD63}"/>
              </a:ext>
            </a:extLst>
          </p:cNvPr>
          <p:cNvSpPr txBox="1">
            <a:spLocks/>
          </p:cNvSpPr>
          <p:nvPr/>
        </p:nvSpPr>
        <p:spPr>
          <a:xfrm>
            <a:off x="4233003" y="2719920"/>
            <a:ext cx="1234179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01FBF-F501-CFC5-2A31-46A1A46313E6}"/>
              </a:ext>
            </a:extLst>
          </p:cNvPr>
          <p:cNvSpPr txBox="1"/>
          <p:nvPr/>
        </p:nvSpPr>
        <p:spPr>
          <a:xfrm>
            <a:off x="5738329" y="2918639"/>
            <a:ext cx="2388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of global </a:t>
            </a:r>
            <a:endParaRPr lang="en-US" sz="2400" dirty="0">
              <a:solidFill>
                <a:srgbClr val="46506E"/>
              </a:solidFill>
              <a:latin typeface="Lato Black" panose="020F0A02020204030203" pitchFamily="34" charset="0"/>
            </a:endParaRPr>
          </a:p>
          <a:p>
            <a:r>
              <a:rPr lang="en-US" sz="2400" dirty="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CO</a:t>
            </a:r>
            <a:r>
              <a:rPr lang="en-US" sz="2400" baseline="-25000" dirty="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2</a:t>
            </a:r>
            <a:r>
              <a:rPr lang="en-US" sz="2400" dirty="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 emissions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24AECAE1-7A77-2C43-25FE-E93490B4AF02}"/>
              </a:ext>
            </a:extLst>
          </p:cNvPr>
          <p:cNvSpPr txBox="1">
            <a:spLocks/>
          </p:cNvSpPr>
          <p:nvPr/>
        </p:nvSpPr>
        <p:spPr>
          <a:xfrm>
            <a:off x="4064945" y="3716729"/>
            <a:ext cx="1527859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148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D8BAF-A1CD-AB73-CA02-341B02A7020C}"/>
              </a:ext>
            </a:extLst>
          </p:cNvPr>
          <p:cNvSpPr txBox="1"/>
          <p:nvPr/>
        </p:nvSpPr>
        <p:spPr>
          <a:xfrm>
            <a:off x="5718168" y="3897231"/>
            <a:ext cx="2388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mega tons of</a:t>
            </a:r>
            <a:endParaRPr lang="en-US" sz="2400" dirty="0">
              <a:solidFill>
                <a:srgbClr val="46506E"/>
              </a:solidFill>
              <a:latin typeface="Lato Black" panose="020F0A02020204030203" pitchFamily="34" charset="0"/>
            </a:endParaRPr>
          </a:p>
          <a:p>
            <a:r>
              <a:rPr lang="en-US" sz="2400" dirty="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waste by 2030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35872B-5B6F-454A-19D1-FDD473D7BDEF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7FD4F-C831-2AE7-65DB-4D79FD405CD8}"/>
              </a:ext>
            </a:extLst>
          </p:cNvPr>
          <p:cNvSpPr txBox="1"/>
          <p:nvPr/>
        </p:nvSpPr>
        <p:spPr>
          <a:xfrm>
            <a:off x="11757948" y="0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6802698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D63B3-69C6-04E0-B869-143D2DFFD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recycling process&#10;&#10;Description automatically generated">
            <a:extLst>
              <a:ext uri="{FF2B5EF4-FFF2-40B4-BE49-F238E27FC236}">
                <a16:creationId xmlns:a16="http://schemas.microsoft.com/office/drawing/2014/main" id="{ADE7400F-B189-3D07-96E4-1002C330B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2" y="1937214"/>
            <a:ext cx="6297022" cy="4504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027F82-C25A-5693-1AEC-A89B5DE8D545}"/>
              </a:ext>
            </a:extLst>
          </p:cNvPr>
          <p:cNvSpPr txBox="1"/>
          <p:nvPr/>
        </p:nvSpPr>
        <p:spPr>
          <a:xfrm>
            <a:off x="838202" y="1373323"/>
            <a:ext cx="98874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90906">
              <a:spcAft>
                <a:spcPts val="338"/>
              </a:spcAft>
            </a:pPr>
            <a:r>
              <a:rPr lang="en-US" sz="2400" u="sng">
                <a:latin typeface="Lato"/>
                <a:ea typeface="Lato"/>
                <a:cs typeface="Lato"/>
              </a:rPr>
              <a:t>R</a:t>
            </a:r>
            <a:r>
              <a:rPr lang="en-US" sz="2400" u="sng" kern="1200">
                <a:latin typeface="Lato"/>
                <a:ea typeface="Lato"/>
                <a:cs typeface="Lato"/>
              </a:rPr>
              <a:t>epurposing</a:t>
            </a:r>
            <a:r>
              <a:rPr lang="en-US" sz="2400" kern="1200">
                <a:latin typeface="Lato"/>
                <a:ea typeface="Lato"/>
                <a:cs typeface="Lato"/>
              </a:rPr>
              <a:t> &amp; </a:t>
            </a:r>
            <a:r>
              <a:rPr lang="en-US" sz="2400" u="sng" kern="1200">
                <a:latin typeface="Lato"/>
                <a:ea typeface="Lato"/>
                <a:cs typeface="Lato"/>
              </a:rPr>
              <a:t>repairing</a:t>
            </a:r>
            <a:r>
              <a:rPr lang="en-US" sz="2400" kern="1200">
                <a:latin typeface="Lato"/>
                <a:ea typeface="Lato"/>
                <a:cs typeface="Lato"/>
              </a:rPr>
              <a:t> products to achieve an end of waste</a:t>
            </a:r>
            <a:endParaRPr lang="en-US" sz="24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A8B77DA-FDDB-BD14-17F0-121B5306A6F4}"/>
              </a:ext>
            </a:extLst>
          </p:cNvPr>
          <p:cNvSpPr txBox="1">
            <a:spLocks/>
          </p:cNvSpPr>
          <p:nvPr/>
        </p:nvSpPr>
        <p:spPr>
          <a:xfrm>
            <a:off x="10248266" y="1028835"/>
            <a:ext cx="5050171" cy="4971128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1" name="Title 7">
            <a:extLst>
              <a:ext uri="{FF2B5EF4-FFF2-40B4-BE49-F238E27FC236}">
                <a16:creationId xmlns:a16="http://schemas.microsoft.com/office/drawing/2014/main" id="{1CFFE953-E809-D97B-27D1-72BA7C66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5886689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Circular Economy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2FB3DE4-B04B-AB5C-F34B-BCDF0091EC61}"/>
              </a:ext>
            </a:extLst>
          </p:cNvPr>
          <p:cNvSpPr txBox="1">
            <a:spLocks/>
          </p:cNvSpPr>
          <p:nvPr/>
        </p:nvSpPr>
        <p:spPr>
          <a:xfrm>
            <a:off x="9218764" y="4952942"/>
            <a:ext cx="3128836" cy="307986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34D482-E023-2F34-F9B4-E2021C2154FE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A83E66-FB0C-3282-440A-F3421D91B700}"/>
              </a:ext>
            </a:extLst>
          </p:cNvPr>
          <p:cNvSpPr txBox="1"/>
          <p:nvPr/>
        </p:nvSpPr>
        <p:spPr>
          <a:xfrm>
            <a:off x="8401630" y="1988777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[3]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4C5B9FB-6983-2EA0-37F8-02156A73E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201" y="5949589"/>
            <a:ext cx="2354909" cy="5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6E63B-1788-1794-17EB-394496A7F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531AB-022F-98AE-32F5-818C0EF4783D}"/>
              </a:ext>
            </a:extLst>
          </p:cNvPr>
          <p:cNvSpPr/>
          <p:nvPr/>
        </p:nvSpPr>
        <p:spPr>
          <a:xfrm>
            <a:off x="18405" y="-1"/>
            <a:ext cx="12173595" cy="6900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420" name="Rectangle 1741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A History of Environmental Action | by Tzu Chi Culture &amp; Communication  Foundation | Tzu Chi Culture &amp; Communication Foundation | Medium">
            <a:extLst>
              <a:ext uri="{FF2B5EF4-FFF2-40B4-BE49-F238E27FC236}">
                <a16:creationId xmlns:a16="http://schemas.microsoft.com/office/drawing/2014/main" id="{733B9873-4965-3FB2-7C1C-473BEEFD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/>
          <a:stretch/>
        </p:blipFill>
        <p:spPr bwMode="auto">
          <a:xfrm>
            <a:off x="3261098" y="34795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7422" name="Freeform: Shape 1742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419" name="Freeform: Shape 1741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423" name="Rectangle 174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5A61DA-1B1F-5A99-E0D7-1C1DF2671F3F}"/>
              </a:ext>
            </a:extLst>
          </p:cNvPr>
          <p:cNvSpPr txBox="1">
            <a:spLocks/>
          </p:cNvSpPr>
          <p:nvPr/>
        </p:nvSpPr>
        <p:spPr>
          <a:xfrm>
            <a:off x="-3678488" y="-738543"/>
            <a:ext cx="8755246" cy="8618212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601" b="1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3F67E5-8A2D-8DDF-5E18-E81DA1DFD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194" y="3119882"/>
            <a:ext cx="379882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Lato"/>
                <a:ea typeface="Lato"/>
                <a:cs typeface="Lato"/>
              </a:rPr>
              <a:t>Invested government &amp; companies</a:t>
            </a:r>
          </a:p>
          <a:p>
            <a:r>
              <a:rPr lang="en-US" sz="2400">
                <a:latin typeface="Lato"/>
                <a:ea typeface="Lato"/>
                <a:cs typeface="Lato"/>
              </a:rPr>
              <a:t>Strengthened environmental awareness</a:t>
            </a:r>
          </a:p>
          <a:p>
            <a:r>
              <a:rPr lang="en-US" sz="2400">
                <a:latin typeface="Lato"/>
                <a:ea typeface="Lato"/>
                <a:cs typeface="Lato"/>
              </a:rPr>
              <a:t>Expanded sustainability market </a:t>
            </a:r>
          </a:p>
          <a:p>
            <a:endParaRPr lang="en-US" sz="2400">
              <a:latin typeface="Lato" panose="020F0502020204030203" pitchFamily="34" charset="0"/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8DD38A35-D2A3-B927-95D0-CD5234C2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49" y="1785366"/>
            <a:ext cx="3966235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A Greener Taiwan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B9A30-F892-3A7E-835E-778BD8761ED7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94B86-B708-5E75-0C28-D41B34A82646}"/>
              </a:ext>
            </a:extLst>
          </p:cNvPr>
          <p:cNvSpPr txBox="1"/>
          <p:nvPr/>
        </p:nvSpPr>
        <p:spPr>
          <a:xfrm>
            <a:off x="11757948" y="0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[4]</a:t>
            </a: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673EAD35-EF0F-B02B-F6E3-E58050F81824}"/>
              </a:ext>
            </a:extLst>
          </p:cNvPr>
          <p:cNvSpPr txBox="1">
            <a:spLocks/>
          </p:cNvSpPr>
          <p:nvPr/>
        </p:nvSpPr>
        <p:spPr>
          <a:xfrm>
            <a:off x="2593565" y="1712056"/>
            <a:ext cx="3966235" cy="1125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(1984-2024)</a:t>
            </a:r>
          </a:p>
        </p:txBody>
      </p:sp>
    </p:spTree>
    <p:extLst>
      <p:ext uri="{BB962C8B-B14F-4D97-AF65-F5344CB8AC3E}">
        <p14:creationId xmlns:p14="http://schemas.microsoft.com/office/powerpoint/2010/main" val="4867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6C91B-C8AF-7281-78A4-0F465FD54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A03D139-CCBA-9A57-DFD1-EF19F7A4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1844225"/>
            <a:ext cx="3872341" cy="3870775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D77B44-39A3-6990-A6B5-CB5DCFF4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vert="horz" lIns="91440" tIns="45721" rIns="91440" bIns="45721" rtlCol="0" anchor="ctr">
            <a:normAutofit/>
          </a:bodyPr>
          <a:lstStyle/>
          <a:p>
            <a:fld id="{FC7DB652-6ABF-4C36-9F3D-8B3924599EFC}" type="slidenum">
              <a:rPr lang="en-US"/>
              <a:pPr/>
              <a:t>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CE5F81-3B9A-0C1C-9982-21DDA175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rgbClr val="46506E"/>
                </a:solidFill>
                <a:latin typeface="Lato Black" panose="020F0A02020204030203" pitchFamily="34" charset="0"/>
              </a:rPr>
              <a:t>Feebees</a:t>
            </a:r>
            <a:endParaRPr lang="en-US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3402D1-3128-59E3-EC30-27E48E8F03FB}"/>
              </a:ext>
            </a:extLst>
          </p:cNvPr>
          <p:cNvGrpSpPr/>
          <p:nvPr/>
        </p:nvGrpSpPr>
        <p:grpSpPr>
          <a:xfrm>
            <a:off x="3821494" y="-482696"/>
            <a:ext cx="8455870" cy="7823392"/>
            <a:chOff x="3581400" y="0"/>
            <a:chExt cx="8455870" cy="7823392"/>
          </a:xfrm>
        </p:grpSpPr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B5E2C636-A466-C5DB-275D-EB88E7E8B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862033"/>
              <a:ext cx="8455870" cy="5630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272D69-4A92-982F-F799-6B769DAD6D76}"/>
                </a:ext>
              </a:extLst>
            </p:cNvPr>
            <p:cNvSpPr/>
            <p:nvPr/>
          </p:nvSpPr>
          <p:spPr>
            <a:xfrm>
              <a:off x="9408117" y="0"/>
              <a:ext cx="2479083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EDD166-6CB5-4156-B1A0-421D1ADA92A9}"/>
                </a:ext>
              </a:extLst>
            </p:cNvPr>
            <p:cNvSpPr/>
            <p:nvPr/>
          </p:nvSpPr>
          <p:spPr>
            <a:xfrm>
              <a:off x="10114257" y="761239"/>
              <a:ext cx="1837650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5139DA-88C5-EAC5-B45B-F418219E9BFF}"/>
                </a:ext>
              </a:extLst>
            </p:cNvPr>
            <p:cNvSpPr/>
            <p:nvPr/>
          </p:nvSpPr>
          <p:spPr>
            <a:xfrm>
              <a:off x="4426542" y="0"/>
              <a:ext cx="2479083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505964-A77C-8026-88E4-5AB025D195CE}"/>
                </a:ext>
              </a:extLst>
            </p:cNvPr>
            <p:cNvSpPr/>
            <p:nvPr/>
          </p:nvSpPr>
          <p:spPr>
            <a:xfrm>
              <a:off x="4779611" y="862033"/>
              <a:ext cx="2479083" cy="203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CF87CF-8275-A0B8-0B0B-B8FDBFEE81BE}"/>
                </a:ext>
              </a:extLst>
            </p:cNvPr>
            <p:cNvSpPr/>
            <p:nvPr/>
          </p:nvSpPr>
          <p:spPr>
            <a:xfrm>
              <a:off x="10472001" y="4400976"/>
              <a:ext cx="1479905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5437A3-DBAE-D32B-B513-FDCB99A89693}"/>
                </a:ext>
              </a:extLst>
            </p:cNvPr>
            <p:cNvSpPr/>
            <p:nvPr/>
          </p:nvSpPr>
          <p:spPr>
            <a:xfrm>
              <a:off x="9408117" y="5446926"/>
              <a:ext cx="2479083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788BAF-2EAA-2606-8F30-130B45C58936}"/>
              </a:ext>
            </a:extLst>
          </p:cNvPr>
          <p:cNvSpPr txBox="1"/>
          <p:nvPr/>
        </p:nvSpPr>
        <p:spPr>
          <a:xfrm>
            <a:off x="5121796" y="1101101"/>
            <a:ext cx="27676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Lato"/>
                <a:ea typeface="Lato"/>
                <a:cs typeface="Lato"/>
              </a:rPr>
              <a:t>Upper knit</a:t>
            </a:r>
          </a:p>
          <a:p>
            <a:r>
              <a:rPr lang="en-US" sz="2800">
                <a:latin typeface="Lato"/>
                <a:ea typeface="Lato"/>
                <a:cs typeface="Lato"/>
              </a:rPr>
              <a:t>sock</a:t>
            </a:r>
          </a:p>
          <a:p>
            <a:endParaRPr lang="en-US">
              <a:latin typeface="Lato"/>
              <a:ea typeface="Lato"/>
              <a:cs typeface="Lato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2746F9-F088-EA88-ACF7-540FDFC1D7A4}"/>
              </a:ext>
            </a:extLst>
          </p:cNvPr>
          <p:cNvCxnSpPr>
            <a:cxnSpLocks/>
          </p:cNvCxnSpPr>
          <p:nvPr/>
        </p:nvCxnSpPr>
        <p:spPr>
          <a:xfrm flipH="1" flipV="1">
            <a:off x="6239509" y="2071808"/>
            <a:ext cx="469982" cy="516762"/>
          </a:xfrm>
          <a:prstGeom prst="line">
            <a:avLst/>
          </a:prstGeom>
          <a:ln>
            <a:solidFill>
              <a:srgbClr val="264D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810E90-551B-CB8F-5BC6-160225EA2F2B}"/>
              </a:ext>
            </a:extLst>
          </p:cNvPr>
          <p:cNvCxnSpPr>
            <a:cxnSpLocks/>
          </p:cNvCxnSpPr>
          <p:nvPr/>
        </p:nvCxnSpPr>
        <p:spPr>
          <a:xfrm flipH="1" flipV="1">
            <a:off x="8506336" y="4965080"/>
            <a:ext cx="450135" cy="449049"/>
          </a:xfrm>
          <a:prstGeom prst="line">
            <a:avLst/>
          </a:prstGeom>
          <a:ln>
            <a:solidFill>
              <a:srgbClr val="264D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6686C7-C74F-20EC-7AC9-692150789E52}"/>
              </a:ext>
            </a:extLst>
          </p:cNvPr>
          <p:cNvSpPr txBox="1"/>
          <p:nvPr/>
        </p:nvSpPr>
        <p:spPr>
          <a:xfrm>
            <a:off x="9164176" y="4893550"/>
            <a:ext cx="27215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Lato"/>
                <a:ea typeface="Lato"/>
                <a:cs typeface="Lato"/>
              </a:rPr>
              <a:t>Lower molded</a:t>
            </a:r>
          </a:p>
          <a:p>
            <a:r>
              <a:rPr lang="en-US" sz="2800">
                <a:latin typeface="Lato"/>
                <a:ea typeface="Lato"/>
                <a:cs typeface="Lato"/>
              </a:rPr>
              <a:t>PU</a:t>
            </a:r>
          </a:p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57C83-1099-FF2A-6DCA-6BE11F844D23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EA83F6-C3B8-13B2-1993-760D63790C01}"/>
              </a:ext>
            </a:extLst>
          </p:cNvPr>
          <p:cNvSpPr txBox="1"/>
          <p:nvPr/>
        </p:nvSpPr>
        <p:spPr>
          <a:xfrm>
            <a:off x="4038196" y="1981709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[5]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DB338-821C-C811-F76C-2CBCE8B31262}"/>
              </a:ext>
            </a:extLst>
          </p:cNvPr>
          <p:cNvSpPr txBox="1"/>
          <p:nvPr/>
        </p:nvSpPr>
        <p:spPr>
          <a:xfrm>
            <a:off x="10246489" y="1724571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341673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3B2D-6B7A-4396-6A0C-B8A69391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8D2C0EE-2654-2553-AAA5-6DC4D68E7F3E}"/>
              </a:ext>
            </a:extLst>
          </p:cNvPr>
          <p:cNvSpPr txBox="1">
            <a:spLocks/>
          </p:cNvSpPr>
          <p:nvPr/>
        </p:nvSpPr>
        <p:spPr>
          <a:xfrm>
            <a:off x="623939" y="4182378"/>
            <a:ext cx="1934066" cy="190379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A209A-DBEA-920C-4180-54C57037EB76}"/>
              </a:ext>
            </a:extLst>
          </p:cNvPr>
          <p:cNvSpPr txBox="1">
            <a:spLocks/>
          </p:cNvSpPr>
          <p:nvPr/>
        </p:nvSpPr>
        <p:spPr>
          <a:xfrm>
            <a:off x="3830601" y="1984904"/>
            <a:ext cx="2934112" cy="2888189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5D6AC-49EF-19BB-F749-20EC0EEF4369}"/>
              </a:ext>
            </a:extLst>
          </p:cNvPr>
          <p:cNvSpPr txBox="1"/>
          <p:nvPr/>
        </p:nvSpPr>
        <p:spPr>
          <a:xfrm>
            <a:off x="834451" y="625567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Branding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4B1178-2ABF-A510-C8E2-B5409FDC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681"/>
          <a:stretch/>
        </p:blipFill>
        <p:spPr bwMode="auto">
          <a:xfrm>
            <a:off x="815646" y="1604162"/>
            <a:ext cx="4482011" cy="4482011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7E260-C183-3EAC-2D06-168D5F530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1" t="7023" r="27393" b="7246"/>
          <a:stretch/>
        </p:blipFill>
        <p:spPr bwMode="auto">
          <a:xfrm>
            <a:off x="4155398" y="3428999"/>
            <a:ext cx="3233979" cy="3233979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ACC1F-1DD3-FA87-81F1-563324550A18}"/>
              </a:ext>
            </a:extLst>
          </p:cNvPr>
          <p:cNvSpPr txBox="1"/>
          <p:nvPr/>
        </p:nvSpPr>
        <p:spPr>
          <a:xfrm>
            <a:off x="7687947" y="1604162"/>
            <a:ext cx="3814745" cy="3010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Focused on yo</a:t>
            </a:r>
            <a:r>
              <a:rPr lang="en-US" sz="2800" kern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ung adults</a:t>
            </a: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Highlights aerobic exercise</a:t>
            </a: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Minimized focus on  recycling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868FA-1414-B4E6-C3AC-2A172272BD4A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70E92-DF28-BDEC-E672-52F25537E836}"/>
              </a:ext>
            </a:extLst>
          </p:cNvPr>
          <p:cNvSpPr txBox="1"/>
          <p:nvPr/>
        </p:nvSpPr>
        <p:spPr>
          <a:xfrm>
            <a:off x="4287052" y="1646350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[8]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D5DD5-AC02-754A-41EB-D7F05CD43725}"/>
              </a:ext>
            </a:extLst>
          </p:cNvPr>
          <p:cNvSpPr txBox="1"/>
          <p:nvPr/>
        </p:nvSpPr>
        <p:spPr>
          <a:xfrm>
            <a:off x="6895050" y="3552314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33316140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F4894-0F30-AB37-EB3A-79F3A4B7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8D2C0EE-2654-2553-AAA5-6DC4D68E7F3E}"/>
              </a:ext>
            </a:extLst>
          </p:cNvPr>
          <p:cNvSpPr txBox="1">
            <a:spLocks/>
          </p:cNvSpPr>
          <p:nvPr/>
        </p:nvSpPr>
        <p:spPr>
          <a:xfrm>
            <a:off x="6441871" y="584285"/>
            <a:ext cx="1934066" cy="190379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2054" name="Picture 6" descr="Other Materials Men's Casual Shoes Multicolor - 【Feebees】Slip-On Barefoot Casual Socks (Waterproof Made in Taiwan)">
            <a:extLst>
              <a:ext uri="{FF2B5EF4-FFF2-40B4-BE49-F238E27FC236}">
                <a16:creationId xmlns:a16="http://schemas.microsoft.com/office/drawing/2014/main" id="{D70BCF4C-BB6B-1256-845A-3B32BB741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23132" b="2"/>
          <a:stretch/>
        </p:blipFill>
        <p:spPr bwMode="auto">
          <a:xfrm>
            <a:off x="5965380" y="824308"/>
            <a:ext cx="5312847" cy="5312847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B6C5A-389A-01ED-E057-D52623C9D991}"/>
              </a:ext>
            </a:extLst>
          </p:cNvPr>
          <p:cNvSpPr txBox="1"/>
          <p:nvPr/>
        </p:nvSpPr>
        <p:spPr>
          <a:xfrm>
            <a:off x="913773" y="2641082"/>
            <a:ext cx="4705736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Lato"/>
                <a:ea typeface="Lato"/>
                <a:cs typeface="Lato"/>
              </a:rPr>
              <a:t>Analyze how Feebees brands itself and how they could change their branding and marketing to draw in a greater audience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A209A-DBEA-920C-4180-54C57037EB76}"/>
              </a:ext>
            </a:extLst>
          </p:cNvPr>
          <p:cNvSpPr txBox="1">
            <a:spLocks/>
          </p:cNvSpPr>
          <p:nvPr/>
        </p:nvSpPr>
        <p:spPr>
          <a:xfrm>
            <a:off x="9636199" y="5011919"/>
            <a:ext cx="1728838" cy="1701779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D6FAEAFF-39CC-ECBF-F741-E145523A3B15}"/>
              </a:ext>
            </a:extLst>
          </p:cNvPr>
          <p:cNvSpPr txBox="1">
            <a:spLocks/>
          </p:cNvSpPr>
          <p:nvPr/>
        </p:nvSpPr>
        <p:spPr>
          <a:xfrm>
            <a:off x="913773" y="671846"/>
            <a:ext cx="333799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Problem 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6B543-35B5-69F2-FF94-137B19C33954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619DB-0EE9-3E96-69C1-A7803692A813}"/>
              </a:ext>
            </a:extLst>
          </p:cNvPr>
          <p:cNvSpPr txBox="1"/>
          <p:nvPr/>
        </p:nvSpPr>
        <p:spPr>
          <a:xfrm>
            <a:off x="10566041" y="1366905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315621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F6B8D-D12E-E743-A2A6-5F8FA2413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BE3F0713-C3DE-01FA-2563-E3A193F570DD}"/>
              </a:ext>
            </a:extLst>
          </p:cNvPr>
          <p:cNvSpPr txBox="1">
            <a:spLocks/>
          </p:cNvSpPr>
          <p:nvPr/>
        </p:nvSpPr>
        <p:spPr>
          <a:xfrm>
            <a:off x="-1338743" y="4251796"/>
            <a:ext cx="1064916" cy="1003595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EB3391CD-B299-F1EE-1D55-F730090A829E}"/>
              </a:ext>
            </a:extLst>
          </p:cNvPr>
          <p:cNvSpPr txBox="1">
            <a:spLocks/>
          </p:cNvSpPr>
          <p:nvPr/>
        </p:nvSpPr>
        <p:spPr>
          <a:xfrm>
            <a:off x="-1333384" y="1652102"/>
            <a:ext cx="1064916" cy="1041733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78E6601-D81C-7199-B921-853ACC38E329}"/>
              </a:ext>
            </a:extLst>
          </p:cNvPr>
          <p:cNvSpPr txBox="1">
            <a:spLocks/>
          </p:cNvSpPr>
          <p:nvPr/>
        </p:nvSpPr>
        <p:spPr>
          <a:xfrm>
            <a:off x="-1338743" y="2927202"/>
            <a:ext cx="1064916" cy="1003595"/>
          </a:xfrm>
          <a:prstGeom prst="ellipse">
            <a:avLst/>
          </a:prstGeom>
          <a:solidFill>
            <a:srgbClr val="46506E"/>
          </a:solidFill>
          <a:ln w="174625" cmpd="thinThick">
            <a:solidFill>
              <a:srgbClr val="46506E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774E92-89FC-B688-B93E-F29C6362A3EF}"/>
              </a:ext>
            </a:extLst>
          </p:cNvPr>
          <p:cNvSpPr txBox="1">
            <a:spLocks/>
          </p:cNvSpPr>
          <p:nvPr/>
        </p:nvSpPr>
        <p:spPr>
          <a:xfrm>
            <a:off x="4735156" y="244388"/>
            <a:ext cx="3124124" cy="3015306"/>
          </a:xfrm>
          <a:prstGeom prst="ellipse">
            <a:avLst/>
          </a:prstGeom>
          <a:solidFill>
            <a:srgbClr val="264D6A">
              <a:alpha val="84000"/>
            </a:srgbClr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>
                <a:solidFill>
                  <a:schemeClr val="bg1"/>
                </a:solidFill>
                <a:latin typeface="Lato"/>
                <a:ea typeface="+mn-lt"/>
                <a:cs typeface="+mn-lt"/>
              </a:rPr>
              <a:t>Investigate</a:t>
            </a:r>
            <a:r>
              <a:rPr lang="en-US" sz="2600">
                <a:solidFill>
                  <a:schemeClr val="bg1"/>
                </a:solidFill>
                <a:latin typeface="Lato"/>
                <a:ea typeface="+mn-lt"/>
                <a:cs typeface="+mn-lt"/>
              </a:rPr>
              <a:t> </a:t>
            </a:r>
            <a:endParaRPr lang="en-US" sz="2600">
              <a:solidFill>
                <a:schemeClr val="bg1"/>
              </a:solidFill>
              <a:latin typeface="Lato" panose="020F0502020204030203" pitchFamily="34" charset="0"/>
              <a:ea typeface="+mn-lt"/>
              <a:cs typeface="+mn-lt"/>
            </a:endParaRPr>
          </a:p>
          <a:p>
            <a:pPr algn="ctr"/>
            <a:r>
              <a:rPr lang="en-US" sz="2600">
                <a:solidFill>
                  <a:schemeClr val="bg1"/>
                </a:solidFill>
                <a:latin typeface="Lato"/>
                <a:ea typeface="+mn-lt"/>
                <a:cs typeface="+mn-lt"/>
              </a:rPr>
              <a:t>factors between sneaker brands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CEB68F-16D2-2584-BA03-E8C40073618F}"/>
              </a:ext>
            </a:extLst>
          </p:cNvPr>
          <p:cNvSpPr txBox="1">
            <a:spLocks/>
          </p:cNvSpPr>
          <p:nvPr/>
        </p:nvSpPr>
        <p:spPr>
          <a:xfrm>
            <a:off x="6095999" y="3547267"/>
            <a:ext cx="3124123" cy="3066346"/>
          </a:xfrm>
          <a:prstGeom prst="ellipse">
            <a:avLst/>
          </a:prstGeom>
          <a:solidFill>
            <a:srgbClr val="46506E">
              <a:alpha val="84000"/>
            </a:srgbClr>
          </a:solidFill>
          <a:ln w="174625" cmpd="thinThick">
            <a:solidFill>
              <a:srgbClr val="46506E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i="0" u="none" strike="noStrike" baseline="0">
                <a:solidFill>
                  <a:schemeClr val="bg1"/>
                </a:solidFill>
                <a:latin typeface="Lato"/>
                <a:ea typeface="Aptos"/>
                <a:cs typeface="Aptos"/>
              </a:rPr>
              <a:t>Assess</a:t>
            </a:r>
            <a:r>
              <a:rPr lang="en-US" sz="2600">
                <a:solidFill>
                  <a:schemeClr val="bg1"/>
                </a:solidFill>
                <a:latin typeface="Lato"/>
                <a:ea typeface="Aptos"/>
                <a:cs typeface="Aptos"/>
              </a:rPr>
              <a:t> </a:t>
            </a:r>
            <a:endParaRPr lang="en-US" sz="2600">
              <a:solidFill>
                <a:schemeClr val="bg1"/>
              </a:solidFill>
              <a:latin typeface="Lato" panose="020F0502020204030203" pitchFamily="34" charset="0"/>
              <a:ea typeface="Aptos"/>
              <a:cs typeface="Aptos"/>
            </a:endParaRPr>
          </a:p>
          <a:p>
            <a:pPr algn="ctr"/>
            <a:r>
              <a:rPr lang="en-US" sz="2600" b="0" i="0" u="none" strike="noStrike" baseline="0">
                <a:solidFill>
                  <a:schemeClr val="bg1"/>
                </a:solidFill>
                <a:latin typeface="Lato"/>
                <a:ea typeface="Aptos"/>
                <a:cs typeface="Aptos"/>
              </a:rPr>
              <a:t>sneaker preferences of Taiwanese public</a:t>
            </a:r>
            <a:endParaRPr lang="en-US" sz="2600">
              <a:solidFill>
                <a:schemeClr val="bg1"/>
              </a:solidFill>
              <a:latin typeface="Lato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73137D-388C-1E00-52B1-36346D3C547D}"/>
              </a:ext>
            </a:extLst>
          </p:cNvPr>
          <p:cNvSpPr txBox="1">
            <a:spLocks/>
          </p:cNvSpPr>
          <p:nvPr/>
        </p:nvSpPr>
        <p:spPr>
          <a:xfrm>
            <a:off x="8701888" y="989412"/>
            <a:ext cx="3072120" cy="2941385"/>
          </a:xfrm>
          <a:prstGeom prst="ellipse">
            <a:avLst/>
          </a:prstGeom>
          <a:solidFill>
            <a:srgbClr val="779EAB">
              <a:alpha val="84000"/>
            </a:srgbClr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  <a:latin typeface="Lato"/>
                <a:ea typeface="+mn-lt"/>
                <a:cs typeface="+mn-lt"/>
              </a:rPr>
              <a:t>Determine </a:t>
            </a:r>
            <a:endParaRPr lang="en-US" sz="2600" b="1">
              <a:solidFill>
                <a:schemeClr val="bg1"/>
              </a:solidFill>
              <a:latin typeface="Lato" panose="020F0502020204030203" pitchFamily="34" charset="0"/>
              <a:ea typeface="+mn-lt"/>
              <a:cs typeface="+mn-lt"/>
            </a:endParaRPr>
          </a:p>
          <a:p>
            <a:pPr algn="ctr">
              <a:spcAft>
                <a:spcPts val="601"/>
              </a:spcAft>
            </a:pPr>
            <a:r>
              <a:rPr lang="en-US" sz="2600">
                <a:solidFill>
                  <a:schemeClr val="bg1"/>
                </a:solidFill>
                <a:latin typeface="Lato"/>
                <a:ea typeface="+mn-lt"/>
                <a:cs typeface="+mn-lt"/>
              </a:rPr>
              <a:t>views on sustainable branding</a:t>
            </a:r>
            <a:endParaRPr lang="en-US" sz="2600">
              <a:solidFill>
                <a:schemeClr val="bg1"/>
              </a:solidFill>
              <a:latin typeface="Lato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593011-4FF1-76CB-3624-7B57B0933A5A}"/>
              </a:ext>
            </a:extLst>
          </p:cNvPr>
          <p:cNvSpPr txBox="1">
            <a:spLocks/>
          </p:cNvSpPr>
          <p:nvPr/>
        </p:nvSpPr>
        <p:spPr>
          <a:xfrm>
            <a:off x="-4651450" y="-1049412"/>
            <a:ext cx="8755246" cy="8618212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601" b="1">
              <a:solidFill>
                <a:srgbClr val="FFFFFF"/>
              </a:solidFill>
            </a:endParaRPr>
          </a:p>
        </p:txBody>
      </p:sp>
      <p:sp>
        <p:nvSpPr>
          <p:cNvPr id="47" name="Title 7">
            <a:extLst>
              <a:ext uri="{FF2B5EF4-FFF2-40B4-BE49-F238E27FC236}">
                <a16:creationId xmlns:a16="http://schemas.microsoft.com/office/drawing/2014/main" id="{1D329DF2-360D-349C-C9B4-55798AB28F4C}"/>
              </a:ext>
            </a:extLst>
          </p:cNvPr>
          <p:cNvSpPr txBox="1">
            <a:spLocks/>
          </p:cNvSpPr>
          <p:nvPr/>
        </p:nvSpPr>
        <p:spPr>
          <a:xfrm>
            <a:off x="450752" y="1752041"/>
            <a:ext cx="3095623" cy="24015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Project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43C4F-83EE-3ADA-5754-FA6856964863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49378-2654-1342-2ED6-ABC96F4E7F49}"/>
              </a:ext>
            </a:extLst>
          </p:cNvPr>
          <p:cNvSpPr txBox="1"/>
          <p:nvPr/>
        </p:nvSpPr>
        <p:spPr>
          <a:xfrm>
            <a:off x="11430000" y="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311878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F455E-4F78-EEBE-48A8-D37993E53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51FF2D1-0C89-7ADF-57BF-DB858CE9314D}"/>
              </a:ext>
            </a:extLst>
          </p:cNvPr>
          <p:cNvGrpSpPr/>
          <p:nvPr/>
        </p:nvGrpSpPr>
        <p:grpSpPr>
          <a:xfrm>
            <a:off x="3856488" y="1963872"/>
            <a:ext cx="4116452" cy="4106045"/>
            <a:chOff x="4219213" y="2285707"/>
            <a:chExt cx="3563854" cy="3533456"/>
          </a:xfrm>
          <a:solidFill>
            <a:srgbClr val="264D6A"/>
          </a:solidFill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C4422BF2-6989-46F1-4424-AC9B93E5866E}"/>
                </a:ext>
              </a:extLst>
            </p:cNvPr>
            <p:cNvSpPr txBox="1">
              <a:spLocks/>
            </p:cNvSpPr>
            <p:nvPr/>
          </p:nvSpPr>
          <p:spPr>
            <a:xfrm>
              <a:off x="5056341" y="3106733"/>
              <a:ext cx="1889598" cy="1891399"/>
            </a:xfrm>
            <a:prstGeom prst="ellipse">
              <a:avLst/>
            </a:prstGeom>
            <a:grpFill/>
            <a:ln w="174625" cmpd="thinThick">
              <a:solidFill>
                <a:srgbClr val="264D6A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1">
                  <a:solidFill>
                    <a:schemeClr val="bg1"/>
                  </a:solidFill>
                </a:rPr>
                <a:t>Design</a:t>
              </a:r>
              <a:endParaRPr lang="en-US" sz="4400">
                <a:solidFill>
                  <a:schemeClr val="bg1"/>
                </a:solidFill>
              </a:endParaRPr>
            </a:p>
          </p:txBody>
        </p:sp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8DAD4D68-8A3C-0A2B-CC6F-BF1CCB92AA92}"/>
                </a:ext>
              </a:extLst>
            </p:cNvPr>
            <p:cNvSpPr txBox="1">
              <a:spLocks/>
            </p:cNvSpPr>
            <p:nvPr/>
          </p:nvSpPr>
          <p:spPr>
            <a:xfrm>
              <a:off x="5168418" y="3230157"/>
              <a:ext cx="1685685" cy="1644555"/>
            </a:xfrm>
            <a:prstGeom prst="ellipse">
              <a:avLst/>
            </a:prstGeom>
            <a:grpFill/>
            <a:ln w="174625" cmpd="thinThick">
              <a:solidFill>
                <a:srgbClr val="264D6A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1">
                  <a:solidFill>
                    <a:schemeClr val="bg1"/>
                  </a:solidFill>
                </a:rPr>
                <a:t>Keywords</a:t>
              </a: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47F6E70-0F1F-8FDD-8295-A43B477FC881}"/>
                </a:ext>
              </a:extLst>
            </p:cNvPr>
            <p:cNvSpPr txBox="1">
              <a:spLocks/>
            </p:cNvSpPr>
            <p:nvPr/>
          </p:nvSpPr>
          <p:spPr>
            <a:xfrm>
              <a:off x="5261395" y="3373598"/>
              <a:ext cx="1363714" cy="1301118"/>
            </a:xfrm>
            <a:prstGeom prst="ellipse">
              <a:avLst/>
            </a:prstGeom>
            <a:grpFill/>
            <a:ln w="174625" cmpd="thinThick">
              <a:solidFill>
                <a:srgbClr val="264D6A"/>
              </a:solidFill>
            </a:ln>
          </p:spPr>
          <p:txBody>
            <a:bodyPr vert="horz" lIns="91440" tIns="45721" rIns="91440" bIns="45721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1">
                  <a:solidFill>
                    <a:schemeClr val="bg1"/>
                  </a:solidFill>
                </a:rPr>
                <a:t>Themes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9BB71B3-04E2-FF00-D038-17BC28CAE8C2}"/>
                </a:ext>
              </a:extLst>
            </p:cNvPr>
            <p:cNvSpPr txBox="1">
              <a:spLocks/>
            </p:cNvSpPr>
            <p:nvPr/>
          </p:nvSpPr>
          <p:spPr>
            <a:xfrm>
              <a:off x="4219213" y="2285707"/>
              <a:ext cx="3563854" cy="3533456"/>
            </a:xfrm>
            <a:prstGeom prst="ellipse">
              <a:avLst/>
            </a:prstGeom>
            <a:grpFill/>
            <a:ln w="174625" cmpd="thinThick">
              <a:solidFill>
                <a:srgbClr val="264D6A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201">
                <a:solidFill>
                  <a:schemeClr val="bg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EAD768-7762-DFB0-411B-35C83B5B0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0"/>
            </a:blip>
            <a:srcRect l="13968" r="13968"/>
            <a:stretch/>
          </p:blipFill>
          <p:spPr>
            <a:xfrm>
              <a:off x="4386598" y="2437223"/>
              <a:ext cx="3239519" cy="3239519"/>
            </a:xfrm>
            <a:prstGeom prst="ellipse">
              <a:avLst/>
            </a:prstGeom>
            <a:grpFill/>
            <a:ln>
              <a:solidFill>
                <a:srgbClr val="264D6A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807221-B3AD-19AD-623C-3D42CB1F8422}"/>
                </a:ext>
              </a:extLst>
            </p:cNvPr>
            <p:cNvSpPr txBox="1"/>
            <p:nvPr/>
          </p:nvSpPr>
          <p:spPr>
            <a:xfrm>
              <a:off x="4773791" y="3373101"/>
              <a:ext cx="2454700" cy="1032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Content</a:t>
              </a:r>
              <a:r>
                <a:rPr lang="en-US" sz="3600" b="1">
                  <a:solidFill>
                    <a:schemeClr val="bg1"/>
                  </a:solidFill>
                </a:rPr>
                <a:t> Analysis</a:t>
              </a:r>
            </a:p>
          </p:txBody>
        </p:sp>
      </p:grpSp>
      <p:sp>
        <p:nvSpPr>
          <p:cNvPr id="4" name="Title 7">
            <a:extLst>
              <a:ext uri="{FF2B5EF4-FFF2-40B4-BE49-F238E27FC236}">
                <a16:creationId xmlns:a16="http://schemas.microsoft.com/office/drawing/2014/main" id="{62241188-4F22-A9F3-4F05-2B2F78B2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Investigate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09B134-63F5-1366-A285-4462043306A3}"/>
              </a:ext>
            </a:extLst>
          </p:cNvPr>
          <p:cNvSpPr txBox="1">
            <a:spLocks/>
          </p:cNvSpPr>
          <p:nvPr/>
        </p:nvSpPr>
        <p:spPr>
          <a:xfrm>
            <a:off x="1552575" y="1757952"/>
            <a:ext cx="2013398" cy="2004718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Lato" panose="020F0502020204030203" pitchFamily="34" charset="0"/>
              </a:rPr>
              <a:t>Design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B99D27-4684-ABE6-0E17-5F98994DA732}"/>
              </a:ext>
            </a:extLst>
          </p:cNvPr>
          <p:cNvSpPr txBox="1">
            <a:spLocks/>
          </p:cNvSpPr>
          <p:nvPr/>
        </p:nvSpPr>
        <p:spPr>
          <a:xfrm>
            <a:off x="7972940" y="815631"/>
            <a:ext cx="2000609" cy="1884640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Lato" panose="020F0502020204030203" pitchFamily="34" charset="0"/>
              </a:rPr>
              <a:t>Themes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798B74-E02F-9BCB-9E8A-8EA4979EAA99}"/>
              </a:ext>
            </a:extLst>
          </p:cNvPr>
          <p:cNvSpPr txBox="1">
            <a:spLocks/>
          </p:cNvSpPr>
          <p:nvPr/>
        </p:nvSpPr>
        <p:spPr>
          <a:xfrm>
            <a:off x="8347565" y="3970896"/>
            <a:ext cx="2495791" cy="2498726"/>
          </a:xfrm>
          <a:prstGeom prst="ellipse">
            <a:avLst/>
          </a:prstGeom>
          <a:solidFill>
            <a:srgbClr val="264D6A"/>
          </a:solidFill>
          <a:ln w="174625" cmpd="thinThick">
            <a:solidFill>
              <a:srgbClr val="264D6A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Lato" panose="020F0502020204030203" pitchFamily="34" charset="0"/>
              </a:rPr>
              <a:t>Keywords</a:t>
            </a: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D4CB7007-4F92-60D5-A80A-1ECA6EDF8038}"/>
              </a:ext>
            </a:extLst>
          </p:cNvPr>
          <p:cNvSpPr/>
          <p:nvPr/>
        </p:nvSpPr>
        <p:spPr>
          <a:xfrm rot="5460000" flipH="1" flipV="1">
            <a:off x="-759423" y="7604518"/>
            <a:ext cx="4217833" cy="1652789"/>
          </a:xfrm>
          <a:prstGeom prst="flowChartTerminator">
            <a:avLst/>
          </a:prstGeom>
          <a:solidFill>
            <a:srgbClr val="779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52440380-F628-B173-BF57-C557EEF8F0B4}"/>
              </a:ext>
            </a:extLst>
          </p:cNvPr>
          <p:cNvSpPr/>
          <p:nvPr/>
        </p:nvSpPr>
        <p:spPr>
          <a:xfrm rot="16200000">
            <a:off x="-1758994" y="6802840"/>
            <a:ext cx="4292956" cy="1534731"/>
          </a:xfrm>
          <a:prstGeom prst="flowChartTerminator">
            <a:avLst/>
          </a:prstGeom>
          <a:solidFill>
            <a:srgbClr val="264D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D0ECEEC9-16AA-5B12-03D9-10E2403B7B8B}"/>
              </a:ext>
            </a:extLst>
          </p:cNvPr>
          <p:cNvSpPr/>
          <p:nvPr/>
        </p:nvSpPr>
        <p:spPr>
          <a:xfrm rot="5460000" flipH="1" flipV="1">
            <a:off x="9657958" y="-1191462"/>
            <a:ext cx="4217833" cy="1652789"/>
          </a:xfrm>
          <a:prstGeom prst="flowChartTerminator">
            <a:avLst/>
          </a:prstGeom>
          <a:solidFill>
            <a:srgbClr val="779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D9D943B2-42B7-3898-216A-13A7D1BD165D}"/>
              </a:ext>
            </a:extLst>
          </p:cNvPr>
          <p:cNvSpPr/>
          <p:nvPr/>
        </p:nvSpPr>
        <p:spPr>
          <a:xfrm rot="16200000">
            <a:off x="8658388" y="-1993139"/>
            <a:ext cx="4292956" cy="1534731"/>
          </a:xfrm>
          <a:prstGeom prst="flowChartTerminator">
            <a:avLst/>
          </a:prstGeom>
          <a:solidFill>
            <a:srgbClr val="264D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47A91-DA3C-80B4-94F4-F0327FF2BD90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C9873-1F8B-DA4B-5382-A35E7D766022}"/>
              </a:ext>
            </a:extLst>
          </p:cNvPr>
          <p:cNvSpPr txBox="1"/>
          <p:nvPr/>
        </p:nvSpPr>
        <p:spPr>
          <a:xfrm>
            <a:off x="7006010" y="5731363"/>
            <a:ext cx="659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[14]</a:t>
            </a:r>
          </a:p>
        </p:txBody>
      </p:sp>
    </p:spTree>
    <p:extLst>
      <p:ext uri="{BB962C8B-B14F-4D97-AF65-F5344CB8AC3E}">
        <p14:creationId xmlns:p14="http://schemas.microsoft.com/office/powerpoint/2010/main" val="1548076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4AB715CD7D348B9EB6F7EE0CE87AF" ma:contentTypeVersion="16" ma:contentTypeDescription="Create a new document." ma:contentTypeScope="" ma:versionID="7f92d0c023bbf7a7c10521149f83dd37">
  <xsd:schema xmlns:xsd="http://www.w3.org/2001/XMLSchema" xmlns:xs="http://www.w3.org/2001/XMLSchema" xmlns:p="http://schemas.microsoft.com/office/2006/metadata/properties" xmlns:ns3="e03c5b87-ca02-4129-8389-a748bad21db9" xmlns:ns4="30ef2084-6849-4126-9791-ab34764d2fef" targetNamespace="http://schemas.microsoft.com/office/2006/metadata/properties" ma:root="true" ma:fieldsID="4422513e707a02161c11fe69a499f513" ns3:_="" ns4:_="">
    <xsd:import namespace="e03c5b87-ca02-4129-8389-a748bad21db9"/>
    <xsd:import namespace="30ef2084-6849-4126-9791-ab34764d2f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c5b87-ca02-4129-8389-a748bad21d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ef2084-6849-4126-9791-ab34764d2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0ef2084-6849-4126-9791-ab34764d2fef" xsi:nil="true"/>
  </documentManagement>
</p:properties>
</file>

<file path=customXml/itemProps1.xml><?xml version="1.0" encoding="utf-8"?>
<ds:datastoreItem xmlns:ds="http://schemas.openxmlformats.org/officeDocument/2006/customXml" ds:itemID="{12415AB9-4D71-41AE-8EF9-561176CB8674}">
  <ds:schemaRefs>
    <ds:schemaRef ds:uri="30ef2084-6849-4126-9791-ab34764d2fef"/>
    <ds:schemaRef ds:uri="e03c5b87-ca02-4129-8389-a748bad21d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6D6F55-3090-4A93-9E83-3A7D31009B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A17491-C0A9-4A1B-9128-C92D33D49F0C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e03c5b87-ca02-4129-8389-a748bad21db9"/>
    <ds:schemaRef ds:uri="http://purl.org/dc/terms/"/>
    <ds:schemaRef ds:uri="http://purl.org/dc/dcmitype/"/>
    <ds:schemaRef ds:uri="30ef2084-6849-4126-9791-ab34764d2fe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703</Words>
  <Application>Microsoft Office PowerPoint</Application>
  <PresentationFormat>Widescreen</PresentationFormat>
  <Paragraphs>158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Abadi</vt:lpstr>
      <vt:lpstr>Aptos</vt:lpstr>
      <vt:lpstr>Aptos Display</vt:lpstr>
      <vt:lpstr>Arial</vt:lpstr>
      <vt:lpstr>Calibri</vt:lpstr>
      <vt:lpstr>Lato</vt:lpstr>
      <vt:lpstr>Lato Black</vt:lpstr>
      <vt:lpstr>Montserrat</vt:lpstr>
      <vt:lpstr>Times New Roman</vt:lpstr>
      <vt:lpstr>Office Theme</vt:lpstr>
      <vt:lpstr>Expanding the  Market of  Recyclable Shoes  in Taiwan</vt:lpstr>
      <vt:lpstr>PowerPoint Presentation</vt:lpstr>
      <vt:lpstr>Circular Economy</vt:lpstr>
      <vt:lpstr>A Greener Taiwan</vt:lpstr>
      <vt:lpstr>Feebees</vt:lpstr>
      <vt:lpstr>PowerPoint Presentation</vt:lpstr>
      <vt:lpstr>PowerPoint Presentation</vt:lpstr>
      <vt:lpstr>PowerPoint Presentation</vt:lpstr>
      <vt:lpstr>Investigate</vt:lpstr>
      <vt:lpstr>PowerPoint Presentation</vt:lpstr>
      <vt:lpstr>PowerPoint Presentation</vt:lpstr>
      <vt:lpstr>PowerPoint Presentation</vt:lpstr>
      <vt:lpstr>Next Steps</vt:lpstr>
      <vt:lpstr>Acknowledgements</vt:lpstr>
      <vt:lpstr>PowerPoint Presentation</vt:lpstr>
      <vt:lpstr>謝謝！ Questions?</vt:lpstr>
      <vt:lpstr>APPENDIX</vt:lpstr>
      <vt:lpstr>(Worldwide)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Chen, Roey</dc:creator>
  <cp:lastModifiedBy>REK</cp:lastModifiedBy>
  <cp:revision>3</cp:revision>
  <dcterms:created xsi:type="dcterms:W3CDTF">2024-02-20T00:38:41Z</dcterms:created>
  <dcterms:modified xsi:type="dcterms:W3CDTF">2024-03-02T03:21:53Z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0x0101003BF4AB715CD7D348B9EB6F7EE0CE87AF</vt:lpwstr>
  </property>
</Properties>
</file>