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Economica" panose="020B0604020202020204" charset="0"/>
      <p:regular r:id="rId33"/>
      <p:bold r:id="rId34"/>
      <p:italic r:id="rId35"/>
      <p:boldItalic r:id="rId36"/>
    </p:embeddedFont>
    <p:embeddedFont>
      <p:font typeface="Open Sans" panose="020B0604020202020204" charset="0"/>
      <p:regular r:id="rId37"/>
      <p:bold r:id="rId38"/>
      <p:italic r:id="rId39"/>
      <p:boldItalic r:id="rId40"/>
    </p:embeddedFont>
    <p:embeddedFont>
      <p:font typeface="Proxima Nova" panose="020B060402020202020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Times" panose="02020603050405020304" pitchFamily="18"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5544">
          <p15:clr>
            <a:srgbClr val="A4A3A4"/>
          </p15:clr>
        </p15:guide>
        <p15:guide id="3" pos="216">
          <p15:clr>
            <a:srgbClr val="9AA0A6"/>
          </p15:clr>
        </p15:guide>
        <p15:guide id="4" orient="horz" pos="2604">
          <p15:clr>
            <a:srgbClr val="9AA0A6"/>
          </p15:clr>
        </p15:guide>
        <p15:guide id="5" orient="horz" pos="2458">
          <p15:clr>
            <a:srgbClr val="9AA0A6"/>
          </p15:clr>
        </p15:guide>
        <p15:guide id="6"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0" d="100"/>
          <a:sy n="100" d="100"/>
        </p:scale>
        <p:origin x="300" y="52"/>
      </p:cViewPr>
      <p:guideLst>
        <p:guide orient="horz" pos="1620"/>
        <p:guide pos="5544"/>
        <p:guide pos="216"/>
        <p:guide orient="horz" pos="2604"/>
        <p:guide orient="horz" pos="245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5cf215ff6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5cf215ff6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will be working with the environmental center for development, education and networking also known as EDEN Center. It is a non profit located in Tirana, Albania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5cf215ff6_0_9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5cf215ff6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a:p>
            <a:pPr marL="0" lvl="0" indent="0" algn="l" rtl="0">
              <a:spcBef>
                <a:spcPts val="0"/>
              </a:spcBef>
              <a:spcAft>
                <a:spcPts val="0"/>
              </a:spcAft>
              <a:buNone/>
            </a:pPr>
            <a:r>
              <a:rPr lang="en"/>
              <a:t>The first unit we mapped was unit 5 where we found a total of 14 dry cleaners</a:t>
            </a:r>
            <a:endParaRPr/>
          </a:p>
          <a:p>
            <a:pPr marL="0" lvl="0" indent="0" algn="l" rtl="0">
              <a:spcBef>
                <a:spcPts val="0"/>
              </a:spcBef>
              <a:spcAft>
                <a:spcPts val="0"/>
              </a:spcAft>
              <a:buNone/>
            </a:pPr>
            <a:r>
              <a:rPr lang="en"/>
              <a:t>Next we had four dry cleaners in unit 6 and three in unit 1</a:t>
            </a:r>
            <a:endParaRPr/>
          </a:p>
          <a:p>
            <a:pPr marL="0" lvl="0" indent="0" algn="l" rtl="0">
              <a:spcBef>
                <a:spcPts val="0"/>
              </a:spcBef>
              <a:spcAft>
                <a:spcPts val="0"/>
              </a:spcAft>
              <a:buNone/>
            </a:pPr>
            <a:r>
              <a:rPr lang="en"/>
              <a:t>As you can see, the density of dry cleaners is the greatest in unit 5, due to the population density of the neighborhoods in this unit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6c4440552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6c444055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c44405528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c44405528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 </a:t>
            </a:r>
            <a:endParaRPr/>
          </a:p>
          <a:p>
            <a:pPr marL="0" lvl="0" indent="0" algn="l" rtl="0">
              <a:spcBef>
                <a:spcPts val="0"/>
              </a:spcBef>
              <a:spcAft>
                <a:spcPts val="0"/>
              </a:spcAft>
              <a:buNone/>
            </a:pPr>
            <a:r>
              <a:rPr lang="en"/>
              <a:t>When we did not receive surveys from dry cleaners, we often got responses such as, they were too busy, were employees and did not have enough information to answer our questions, or just did not want to talk to us. The number of dry cleaners who refused to talk with no reason was greater than any of the other reasons and gives us reason to believe that they were generally very skeptical of our team coming in and asking them questions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c410a32ce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c410a32ce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Kyle</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On Perchlorethylene:</a:t>
            </a:r>
            <a:endParaRPr sz="1200">
              <a:latin typeface="Times New Roman"/>
              <a:ea typeface="Times New Roman"/>
              <a:cs typeface="Times New Roman"/>
              <a:sym typeface="Times New Roman"/>
            </a:endParaRPr>
          </a:p>
          <a:p>
            <a:pPr marL="457200" lvl="0" indent="-304800" algn="l" rtl="0">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Only received from packaging labels</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On Protective Equipment</a:t>
            </a:r>
            <a:endParaRPr sz="1200">
              <a:latin typeface="Times New Roman"/>
              <a:ea typeface="Times New Roman"/>
              <a:cs typeface="Times New Roman"/>
              <a:sym typeface="Times New Roman"/>
            </a:endParaRPr>
          </a:p>
          <a:p>
            <a:pPr marL="457200" lvl="0" indent="-304800" algn="l" rtl="0">
              <a:spcBef>
                <a:spcPts val="0"/>
              </a:spcBef>
              <a:spcAft>
                <a:spcPts val="0"/>
              </a:spcAft>
              <a:buClr>
                <a:srgbClr val="000000"/>
              </a:buClr>
              <a:buSzPts val="1200"/>
              <a:buFont typeface="Times New Roman"/>
              <a:buChar char="●"/>
            </a:pPr>
            <a:r>
              <a:rPr lang="en" sz="1200">
                <a:latin typeface="Times New Roman"/>
                <a:ea typeface="Times New Roman"/>
                <a:cs typeface="Times New Roman"/>
                <a:sym typeface="Times New Roman"/>
              </a:rPr>
              <a:t>Limited knowledge</a:t>
            </a:r>
            <a:endParaRPr sz="1200">
              <a:latin typeface="Times New Roman"/>
              <a:ea typeface="Times New Roman"/>
              <a:cs typeface="Times New Roman"/>
              <a:sym typeface="Times New Roman"/>
            </a:endParaRPr>
          </a:p>
          <a:p>
            <a:pPr marL="0" lvl="0" indent="0" algn="l" rtl="0">
              <a:spcBef>
                <a:spcPts val="0"/>
              </a:spcBef>
              <a:spcAft>
                <a:spcPts val="0"/>
              </a:spcAft>
              <a:buNone/>
            </a:pPr>
            <a:r>
              <a:rPr lang="en" sz="1200">
                <a:latin typeface="Times New Roman"/>
                <a:ea typeface="Times New Roman"/>
                <a:cs typeface="Times New Roman"/>
                <a:sym typeface="Times New Roman"/>
              </a:rPr>
              <a:t>Only replace once they break down</a:t>
            </a:r>
            <a:endParaRPr sz="1200">
              <a:latin typeface="Times New Roman"/>
              <a:ea typeface="Times New Roman"/>
              <a:cs typeface="Times New Roman"/>
              <a:sym typeface="Times New Roman"/>
            </a:endParaRPr>
          </a:p>
          <a:p>
            <a:pPr marL="0" lvl="0" indent="0" algn="l" rtl="0">
              <a:spcBef>
                <a:spcPts val="0"/>
              </a:spcBef>
              <a:spcAft>
                <a:spcPts val="0"/>
              </a:spcAft>
              <a:buNone/>
            </a:pPr>
            <a:r>
              <a:rPr lang="en" sz="1200">
                <a:latin typeface="Times New Roman"/>
                <a:ea typeface="Times New Roman"/>
                <a:cs typeface="Times New Roman"/>
                <a:sym typeface="Times New Roman"/>
              </a:rPr>
              <a:t>High cost of machines discourages dry cleaners from buying a more ecologically friendly machine</a:t>
            </a:r>
            <a:endParaRPr sz="1200">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5cf215ff6_0_1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5cf215ff6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latin typeface="Times"/>
                <a:ea typeface="Times"/>
                <a:cs typeface="Times"/>
                <a:sym typeface="Times"/>
              </a:rPr>
              <a:t>Ann</a:t>
            </a:r>
            <a:endParaRPr sz="1200">
              <a:latin typeface="Times"/>
              <a:ea typeface="Times"/>
              <a:cs typeface="Times"/>
              <a:sym typeface="Times"/>
            </a:endParaRPr>
          </a:p>
          <a:p>
            <a:pPr marL="0" lvl="0" indent="0" algn="l" rtl="0">
              <a:lnSpc>
                <a:spcPct val="100000"/>
              </a:lnSpc>
              <a:spcBef>
                <a:spcPts val="1600"/>
              </a:spcBef>
              <a:spcAft>
                <a:spcPts val="0"/>
              </a:spcAft>
              <a:buClr>
                <a:schemeClr val="dk1"/>
              </a:buClr>
              <a:buSzPts val="1100"/>
              <a:buFont typeface="Arial"/>
              <a:buNone/>
            </a:pPr>
            <a:r>
              <a:rPr lang="en" sz="1200">
                <a:latin typeface="Times"/>
                <a:ea typeface="Times"/>
                <a:cs typeface="Times"/>
                <a:sym typeface="Times"/>
              </a:rPr>
              <a:t> Continue off of the previous slide on best practices</a:t>
            </a:r>
            <a:endParaRPr sz="1200">
              <a:latin typeface="Times"/>
              <a:ea typeface="Times"/>
              <a:cs typeface="Times"/>
              <a:sym typeface="Times"/>
            </a:endParaRPr>
          </a:p>
          <a:p>
            <a:pPr marL="0" lvl="0" indent="0" algn="l" rtl="0">
              <a:spcBef>
                <a:spcPts val="1600"/>
              </a:spcBef>
              <a:spcAft>
                <a:spcPts val="0"/>
              </a:spcAft>
              <a:buNone/>
            </a:pPr>
            <a:endParaRPr sz="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6c25edc497_1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6c25edc497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4b0df98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4b0df9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a:p>
            <a:pPr marL="457200" lvl="0" indent="-298450" algn="l" rtl="0">
              <a:spcBef>
                <a:spcPts val="0"/>
              </a:spcBef>
              <a:spcAft>
                <a:spcPts val="0"/>
              </a:spcAft>
              <a:buSzPts val="1100"/>
              <a:buChar char="●"/>
            </a:pPr>
            <a:r>
              <a:rPr lang="en"/>
              <a:t>How much they know</a:t>
            </a:r>
            <a:endParaRPr/>
          </a:p>
          <a:p>
            <a:pPr marL="457200" lvl="0" indent="-298450" algn="l" rtl="0">
              <a:spcBef>
                <a:spcPts val="0"/>
              </a:spcBef>
              <a:spcAft>
                <a:spcPts val="0"/>
              </a:spcAft>
              <a:buSzPts val="1100"/>
              <a:buChar char="●"/>
            </a:pPr>
            <a:r>
              <a:rPr lang="en"/>
              <a:t>That they are willing to pay a bit more</a:t>
            </a:r>
            <a:endParaRPr/>
          </a:p>
          <a:p>
            <a:pPr marL="457200" lvl="0" indent="-298450" algn="l" rtl="0">
              <a:spcBef>
                <a:spcPts val="0"/>
              </a:spcBef>
              <a:spcAft>
                <a:spcPts val="0"/>
              </a:spcAft>
              <a:buSzPts val="1100"/>
              <a:buChar char="●"/>
            </a:pPr>
            <a:r>
              <a:rPr lang="en"/>
              <a:t>That there may be some action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6c44405528_1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6c44405528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75d4bc3553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75d4bc3553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5cf215ff6_0_6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75cf215ff6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5cf215ff6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75cf215ff6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5d4a478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5d4a478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a:p>
            <a:pPr marL="0" lvl="0" indent="0" algn="l" rtl="0">
              <a:spcBef>
                <a:spcPts val="0"/>
              </a:spcBef>
              <a:spcAft>
                <a:spcPts val="0"/>
              </a:spcAft>
              <a:buNone/>
            </a:pPr>
            <a:r>
              <a:rPr lang="en"/>
              <a:t>Our deliverables consist of a pamphlet for dry cleaners and educational material for the public. The pamphlet which includes information on perchlorethylene, alternatives to perchlorethylene, ways to mitigate risk without switching and information on our project and our team. This pamphlet was created to help inform dry cleaners of other options to reduce hazardous risk</a:t>
            </a:r>
            <a:endParaRPr/>
          </a:p>
          <a:p>
            <a:pPr marL="0" lvl="0" indent="0" algn="l" rtl="0">
              <a:spcBef>
                <a:spcPts val="0"/>
              </a:spcBef>
              <a:spcAft>
                <a:spcPts val="0"/>
              </a:spcAft>
              <a:buNone/>
            </a:pPr>
            <a:r>
              <a:rPr lang="en"/>
              <a:t>We created multiple flyers for an awareness campaign to educate the public about current practices about the dry cleaning industry so they can make informaed choices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c44405528_1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6c44405528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5cf215ff6_0_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75cf215ff6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75cf215ff6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75cf215ff6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75cf215ff6_0_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75cf215ff6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6c25edc497_1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6c25edc497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5d4bc3553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5d4bc3553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Proximity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5cf215ff6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5cf215ff6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6c25edc497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6c25edc49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Ann </a:t>
            </a:r>
            <a:endParaRPr sz="120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c25edc497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c25edc497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Melissa</a:t>
            </a:r>
            <a:endParaRPr/>
          </a:p>
          <a:p>
            <a:pPr marL="0" lvl="0" indent="0" algn="l" rtl="0">
              <a:spcBef>
                <a:spcPts val="0"/>
              </a:spcBef>
              <a:spcAft>
                <a:spcPts val="0"/>
              </a:spcAft>
              <a:buNone/>
            </a:pPr>
            <a:r>
              <a:rPr lang="en"/>
              <a:t>There are many green alternatives to the solvent perchloroethylene, we decided to focus on the one we thought were most feasible to implement in Tirana. Some alternatives include wet cleaning, which can either be alcohol based or water based. These options include either a solution or water and detergent instead of a solvent which eliminated the hazards that a solvent causes. </a:t>
            </a:r>
            <a:endParaRPr/>
          </a:p>
          <a:p>
            <a:pPr marL="0" lvl="0" indent="0" algn="l" rtl="0">
              <a:spcBef>
                <a:spcPts val="0"/>
              </a:spcBef>
              <a:spcAft>
                <a:spcPts val="0"/>
              </a:spcAft>
              <a:buNone/>
            </a:pPr>
            <a:r>
              <a:rPr lang="en"/>
              <a:t>There are also alternative petroleum-based solvent to perchlorethylene, which is a synthetic solvent. These solvent reduce the potential health risks is can cause. One specific example are high flash hydrocarbon solvents that are cheap in america and reduce the health risks.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5cf215ff6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5cf215ff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5cf215ff6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5cf215ff6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a:solidFill>
                  <a:schemeClr val="dk1"/>
                </a:solidFill>
                <a:latin typeface="Times New Roman"/>
                <a:ea typeface="Times New Roman"/>
                <a:cs typeface="Times New Roman"/>
                <a:sym typeface="Times New Roman"/>
              </a:rPr>
              <a:t>Melissa</a:t>
            </a:r>
            <a:endParaRPr sz="1200">
              <a:solidFill>
                <a:schemeClr val="dk1"/>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Map dry cleaners currently operating in Tirana </a:t>
            </a:r>
            <a:endParaRPr sz="1200">
              <a:solidFill>
                <a:schemeClr val="dk1"/>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Identify the current dry cleaning practices within Tirana </a:t>
            </a:r>
            <a:endParaRPr sz="1200">
              <a:solidFill>
                <a:schemeClr val="dk1"/>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Determine the perspectives of dry cleaners on adopting greener practices</a:t>
            </a:r>
            <a:endParaRPr sz="1200">
              <a:solidFill>
                <a:schemeClr val="dk1"/>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Determine the perspectives of the public on greener dry cleaning practices</a:t>
            </a:r>
            <a:endParaRPr sz="1200">
              <a:solidFill>
                <a:schemeClr val="dk1"/>
              </a:solidFill>
              <a:latin typeface="Times New Roman"/>
              <a:ea typeface="Times New Roman"/>
              <a:cs typeface="Times New Roman"/>
              <a:sym typeface="Times New Roman"/>
            </a:endParaRPr>
          </a:p>
          <a:p>
            <a:pPr marL="457200" lvl="0" indent="-304800" algn="l" rtl="0">
              <a:lnSpc>
                <a:spcPct val="150000"/>
              </a:lnSpc>
              <a:spcBef>
                <a:spcPts val="0"/>
              </a:spcBef>
              <a:spcAft>
                <a:spcPts val="0"/>
              </a:spcAft>
              <a:buClr>
                <a:schemeClr val="dk1"/>
              </a:buClr>
              <a:buSzPts val="1200"/>
              <a:buFont typeface="Times New Roman"/>
              <a:buAutoNum type="arabicPeriod"/>
            </a:pPr>
            <a:r>
              <a:rPr lang="en" sz="1200">
                <a:solidFill>
                  <a:schemeClr val="dk1"/>
                </a:solidFill>
                <a:latin typeface="Times New Roman"/>
                <a:ea typeface="Times New Roman"/>
                <a:cs typeface="Times New Roman"/>
                <a:sym typeface="Times New Roman"/>
              </a:rPr>
              <a:t>Provide recommendations for safer practices and alternatives to hazardous chemicals</a:t>
            </a:r>
            <a:endParaRPr sz="1200" b="1">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c44405528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c4440552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c410a32ce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c410a32c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Ann: Our responsibility is: Firstly there is a specific inspectorate which identifies the places carrying out the activity. Then they check if the businesses are provided with a license. They are tasked with obtaining an environmental permit. In the moment they are licensed there is legislation with specific conditions on how it is monitored following their activity. They should perform specific analysis every 6 months.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3" name="Google Shape;53;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4" name="Google Shape;5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5338725" y="-25"/>
            <a:ext cx="3805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4" name="Google Shape;44;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5" name="Google Shape;45;p9"/>
          <p:cNvSpPr txBox="1">
            <a:spLocks noGrp="1"/>
          </p:cNvSpPr>
          <p:nvPr>
            <p:ph type="body" idx="2"/>
          </p:nvPr>
        </p:nvSpPr>
        <p:spPr>
          <a:xfrm>
            <a:off x="5594300" y="724200"/>
            <a:ext cx="31821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sz="1400">
                <a:solidFill>
                  <a:schemeClr val="lt1"/>
                </a:solidFill>
              </a:defRPr>
            </a:lvl1pPr>
            <a:lvl2pPr lvl="1">
              <a:buNone/>
              <a:defRPr sz="1400">
                <a:solidFill>
                  <a:schemeClr val="lt1"/>
                </a:solidFill>
              </a:defRPr>
            </a:lvl2pPr>
            <a:lvl3pPr lvl="2">
              <a:buNone/>
              <a:defRPr sz="1400">
                <a:solidFill>
                  <a:schemeClr val="lt1"/>
                </a:solidFill>
              </a:defRPr>
            </a:lvl3pPr>
            <a:lvl4pPr lvl="3">
              <a:buNone/>
              <a:defRPr sz="1400">
                <a:solidFill>
                  <a:schemeClr val="lt1"/>
                </a:solidFill>
              </a:defRPr>
            </a:lvl4pPr>
            <a:lvl5pPr lvl="4">
              <a:buNone/>
              <a:defRPr sz="1400">
                <a:solidFill>
                  <a:schemeClr val="lt1"/>
                </a:solidFill>
              </a:defRPr>
            </a:lvl5pPr>
            <a:lvl6pPr lvl="5">
              <a:buNone/>
              <a:defRPr sz="1400">
                <a:solidFill>
                  <a:schemeClr val="lt1"/>
                </a:solidFill>
              </a:defRPr>
            </a:lvl6pPr>
            <a:lvl7pPr lvl="6">
              <a:buNone/>
              <a:defRPr sz="1400">
                <a:solidFill>
                  <a:schemeClr val="lt1"/>
                </a:solidFill>
              </a:defRPr>
            </a:lvl7pPr>
            <a:lvl8pPr lvl="7">
              <a:buNone/>
              <a:defRPr sz="1400">
                <a:solidFill>
                  <a:schemeClr val="lt1"/>
                </a:solidFill>
              </a:defRPr>
            </a:lvl8pPr>
            <a:lvl9pPr lvl="8">
              <a:buNone/>
              <a:defRPr sz="14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a:solidFill>
                  <a:schemeClr val="dk1"/>
                </a:solidFill>
                <a:latin typeface="Economica"/>
                <a:ea typeface="Economica"/>
                <a:cs typeface="Economica"/>
                <a:sym typeface="Economica"/>
              </a:defRPr>
            </a:lvl1pPr>
            <a:lvl2pPr lvl="1" algn="r">
              <a:buNone/>
              <a:defRPr>
                <a:solidFill>
                  <a:schemeClr val="dk1"/>
                </a:solidFill>
                <a:latin typeface="Economica"/>
                <a:ea typeface="Economica"/>
                <a:cs typeface="Economica"/>
                <a:sym typeface="Economica"/>
              </a:defRPr>
            </a:lvl2pPr>
            <a:lvl3pPr lvl="2" algn="r">
              <a:buNone/>
              <a:defRPr>
                <a:solidFill>
                  <a:schemeClr val="dk1"/>
                </a:solidFill>
                <a:latin typeface="Economica"/>
                <a:ea typeface="Economica"/>
                <a:cs typeface="Economica"/>
                <a:sym typeface="Economica"/>
              </a:defRPr>
            </a:lvl3pPr>
            <a:lvl4pPr lvl="3" algn="r">
              <a:buNone/>
              <a:defRPr>
                <a:solidFill>
                  <a:schemeClr val="dk1"/>
                </a:solidFill>
                <a:latin typeface="Economica"/>
                <a:ea typeface="Economica"/>
                <a:cs typeface="Economica"/>
                <a:sym typeface="Economica"/>
              </a:defRPr>
            </a:lvl4pPr>
            <a:lvl5pPr lvl="4" algn="r">
              <a:buNone/>
              <a:defRPr>
                <a:solidFill>
                  <a:schemeClr val="dk1"/>
                </a:solidFill>
                <a:latin typeface="Economica"/>
                <a:ea typeface="Economica"/>
                <a:cs typeface="Economica"/>
                <a:sym typeface="Economica"/>
              </a:defRPr>
            </a:lvl5pPr>
            <a:lvl6pPr lvl="5" algn="r">
              <a:buNone/>
              <a:defRPr>
                <a:solidFill>
                  <a:schemeClr val="dk1"/>
                </a:solidFill>
                <a:latin typeface="Economica"/>
                <a:ea typeface="Economica"/>
                <a:cs typeface="Economica"/>
                <a:sym typeface="Economica"/>
              </a:defRPr>
            </a:lvl6pPr>
            <a:lvl7pPr lvl="6" algn="r">
              <a:buNone/>
              <a:defRPr>
                <a:solidFill>
                  <a:schemeClr val="dk1"/>
                </a:solidFill>
                <a:latin typeface="Economica"/>
                <a:ea typeface="Economica"/>
                <a:cs typeface="Economica"/>
                <a:sym typeface="Economica"/>
              </a:defRPr>
            </a:lvl7pPr>
            <a:lvl8pPr lvl="7" algn="r">
              <a:buNone/>
              <a:defRPr>
                <a:solidFill>
                  <a:schemeClr val="dk1"/>
                </a:solidFill>
                <a:latin typeface="Economica"/>
                <a:ea typeface="Economica"/>
                <a:cs typeface="Economica"/>
                <a:sym typeface="Economica"/>
              </a:defRPr>
            </a:lvl8pPr>
            <a:lvl9pPr lvl="8" algn="r">
              <a:buNone/>
              <a:defRPr>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unsplash.com/@nate_dumlao?utm_source=unsplash&amp;utm_medium=referral&amp;utm_content=creditCopyText" TargetMode="External"/><Relationship Id="rId13" Type="http://schemas.openxmlformats.org/officeDocument/2006/relationships/hyperlink" Target="https://simple.wikipedia.org/wiki/Dry_cleaning#/media/File:Dry_clean_rack.jpg" TargetMode="External"/><Relationship Id="rId18" Type="http://schemas.openxmlformats.org/officeDocument/2006/relationships/hyperlink" Target="https://unsplash.com/s/photos/group?utm_source=unsplash&amp;utm_medium=referral&amp;utm_content=creditCopyText" TargetMode="External"/><Relationship Id="rId3" Type="http://schemas.openxmlformats.org/officeDocument/2006/relationships/hyperlink" Target="https://commons.wikimedia.org/wiki/File:Pastrim_Kimik_-_shop_-_Pristina.JPG" TargetMode="External"/><Relationship Id="rId7" Type="http://schemas.openxmlformats.org/officeDocument/2006/relationships/hyperlink" Target="https://www.mannlakeltd.com/chemical-resistant-disposable-gloves" TargetMode="External"/><Relationship Id="rId12" Type="http://schemas.openxmlformats.org/officeDocument/2006/relationships/hyperlink" Target="https://www.netmaps.net/?attachment_id=292" TargetMode="External"/><Relationship Id="rId17" Type="http://schemas.openxmlformats.org/officeDocument/2006/relationships/hyperlink" Target="https://unsplash.com/@papaioannou_kostas?utm_source=unsplash&amp;utm_medium=referral&amp;utm_content=creditCopyText" TargetMode="External"/><Relationship Id="rId2" Type="http://schemas.openxmlformats.org/officeDocument/2006/relationships/notesSlide" Target="../notesSlides/notesSlide24.xml"/><Relationship Id="rId16" Type="http://schemas.openxmlformats.org/officeDocument/2006/relationships/hyperlink" Target="https://www.indiamart.com/proddetail/perchloroethylene-or-tetrachloroethene-20691059433.html" TargetMode="External"/><Relationship Id="rId1" Type="http://schemas.openxmlformats.org/officeDocument/2006/relationships/slideLayout" Target="../slideLayouts/slideLayout3.xml"/><Relationship Id="rId6" Type="http://schemas.openxmlformats.org/officeDocument/2006/relationships/hyperlink" Target="https://www.amazon.com/3M-Paint-Project-Respirator-Small/dp/B001G8WRLU" TargetMode="External"/><Relationship Id="rId11" Type="http://schemas.openxmlformats.org/officeDocument/2006/relationships/hyperlink" Target="https://unsplash.com/s/photos/wire-hanger?utm_source=unsplash&amp;utm_medium=referral&amp;utm_content=creditCopyText" TargetMode="External"/><Relationship Id="rId5" Type="http://schemas.openxmlformats.org/officeDocument/2006/relationships/hyperlink" Target="https://www.sigmaaldrich.com/catalog/product/sigald/16211?lang=en&amp;region=AL" TargetMode="External"/><Relationship Id="rId15" Type="http://schemas.openxmlformats.org/officeDocument/2006/relationships/hyperlink" Target="http://www.peshkuiarte.com/show?cid=110616" TargetMode="External"/><Relationship Id="rId10" Type="http://schemas.openxmlformats.org/officeDocument/2006/relationships/hyperlink" Target="https://unsplash.com/@waldemarbrandt67w?utm_source=unsplash&amp;utm_medium=referral&amp;utm_content=creditCopyText" TargetMode="External"/><Relationship Id="rId19" Type="http://schemas.openxmlformats.org/officeDocument/2006/relationships/hyperlink" Target="https://unsplash.com/@derstudi?utm_source=unsplash&amp;utm_medium=referral&amp;utm_content=creditCopyText" TargetMode="External"/><Relationship Id="rId4" Type="http://schemas.openxmlformats.org/officeDocument/2006/relationships/hyperlink" Target="http://drycleanauthority.blogspot.com/" TargetMode="External"/><Relationship Id="rId9" Type="http://schemas.openxmlformats.org/officeDocument/2006/relationships/hyperlink" Target="https://unsplash.com/s/photos/dry-clean?utm_source=unsplash&amp;utm_medium=referral&amp;utm_content=creditCopyText" TargetMode="External"/><Relationship Id="rId14" Type="http://schemas.openxmlformats.org/officeDocument/2006/relationships/hyperlink" Target="https://www.ec21.com/product-details/Industrial-Steam-Press-Iron-for--10010058.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43000">
              <a:srgbClr val="ABC5EE"/>
            </a:gs>
            <a:gs pos="0">
              <a:srgbClr val="FFFFFF"/>
            </a:gs>
            <a:gs pos="100000">
              <a:srgbClr val="3C78D8"/>
            </a:gs>
          </a:gsLst>
          <a:lin ang="5400700" scaled="0"/>
        </a:gra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idx="4294967295"/>
          </p:nvPr>
        </p:nvSpPr>
        <p:spPr>
          <a:xfrm>
            <a:off x="4187700" y="1101750"/>
            <a:ext cx="4426200" cy="2940000"/>
          </a:xfrm>
          <a:prstGeom prst="rect">
            <a:avLst/>
          </a:prstGeom>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Font typeface="Arial"/>
              <a:buNone/>
            </a:pPr>
            <a:r>
              <a:rPr lang="en" sz="3600">
                <a:solidFill>
                  <a:srgbClr val="FFFFFF"/>
                </a:solidFill>
              </a:rPr>
              <a:t>Safer, Cleaner, Greener.</a:t>
            </a:r>
            <a:endParaRPr sz="3600">
              <a:solidFill>
                <a:srgbClr val="000000"/>
              </a:solidFill>
            </a:endParaRPr>
          </a:p>
          <a:p>
            <a:pPr marL="0" lvl="0" indent="0" algn="ctr" rtl="0">
              <a:lnSpc>
                <a:spcPct val="115000"/>
              </a:lnSpc>
              <a:spcBef>
                <a:spcPts val="300"/>
              </a:spcBef>
              <a:spcAft>
                <a:spcPts val="1600"/>
              </a:spcAft>
              <a:buClr>
                <a:schemeClr val="dk1"/>
              </a:buClr>
              <a:buSzPts val="1100"/>
              <a:buFont typeface="Arial"/>
              <a:buNone/>
            </a:pPr>
            <a:r>
              <a:rPr lang="en" sz="3600">
                <a:solidFill>
                  <a:srgbClr val="FFFFFF"/>
                </a:solidFill>
              </a:rPr>
              <a:t>Identifying Opportunities to Reduce Chemical Risk in the Dry Cleaning Industry</a:t>
            </a:r>
            <a:endParaRPr sz="3600">
              <a:solidFill>
                <a:srgbClr val="FFFFFF"/>
              </a:solidFill>
            </a:endParaRPr>
          </a:p>
        </p:txBody>
      </p:sp>
      <p:sp>
        <p:nvSpPr>
          <p:cNvPr id="62" name="Google Shape;62;p13"/>
          <p:cNvSpPr txBox="1">
            <a:spLocks noGrp="1"/>
          </p:cNvSpPr>
          <p:nvPr>
            <p:ph type="body" idx="4294967295"/>
          </p:nvPr>
        </p:nvSpPr>
        <p:spPr>
          <a:xfrm>
            <a:off x="4725900" y="4266100"/>
            <a:ext cx="3349800" cy="455700"/>
          </a:xfrm>
          <a:prstGeom prst="rect">
            <a:avLst/>
          </a:prstGeom>
          <a:no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solidFill>
                  <a:srgbClr val="000000"/>
                </a:solidFill>
                <a:latin typeface="Economica"/>
                <a:ea typeface="Economica"/>
                <a:cs typeface="Economica"/>
                <a:sym typeface="Economica"/>
              </a:rPr>
              <a:t>Kyle Dituro, Ann Jicha, and Melissa Sherwood </a:t>
            </a:r>
            <a:endParaRPr>
              <a:solidFill>
                <a:srgbClr val="000000"/>
              </a:solidFill>
              <a:latin typeface="Economica"/>
              <a:ea typeface="Economica"/>
              <a:cs typeface="Economica"/>
              <a:sym typeface="Economica"/>
            </a:endParaRPr>
          </a:p>
          <a:p>
            <a:pPr marL="0" lvl="0" indent="0" algn="l" rtl="0">
              <a:spcBef>
                <a:spcPts val="0"/>
              </a:spcBef>
              <a:spcAft>
                <a:spcPts val="1600"/>
              </a:spcAft>
              <a:buNone/>
            </a:pPr>
            <a:endParaRPr/>
          </a:p>
        </p:txBody>
      </p:sp>
      <p:pic>
        <p:nvPicPr>
          <p:cNvPr id="63" name="Google Shape;63;p13"/>
          <p:cNvPicPr preferRelativeResize="0"/>
          <p:nvPr/>
        </p:nvPicPr>
        <p:blipFill rotWithShape="1">
          <a:blip r:embed="rId3">
            <a:alphaModFix/>
          </a:blip>
          <a:srcRect b="26739"/>
          <a:stretch/>
        </p:blipFill>
        <p:spPr>
          <a:xfrm>
            <a:off x="7657975" y="0"/>
            <a:ext cx="1143249" cy="601598"/>
          </a:xfrm>
          <a:prstGeom prst="rect">
            <a:avLst/>
          </a:prstGeom>
          <a:noFill/>
          <a:ln>
            <a:noFill/>
          </a:ln>
        </p:spPr>
      </p:pic>
      <p:pic>
        <p:nvPicPr>
          <p:cNvPr id="64" name="Google Shape;64;p13"/>
          <p:cNvPicPr preferRelativeResize="0"/>
          <p:nvPr/>
        </p:nvPicPr>
        <p:blipFill rotWithShape="1">
          <a:blip r:embed="rId4">
            <a:alphaModFix/>
          </a:blip>
          <a:srcRect l="44955" r="7969"/>
          <a:stretch/>
        </p:blipFill>
        <p:spPr>
          <a:xfrm>
            <a:off x="0" y="0"/>
            <a:ext cx="3648653" cy="5143501"/>
          </a:xfrm>
          <a:prstGeom prst="rect">
            <a:avLst/>
          </a:prstGeom>
          <a:noFill/>
          <a:ln>
            <a:noFill/>
          </a:ln>
        </p:spPr>
      </p:pic>
      <p:pic>
        <p:nvPicPr>
          <p:cNvPr id="65" name="Google Shape;65;p13"/>
          <p:cNvPicPr preferRelativeResize="0"/>
          <p:nvPr/>
        </p:nvPicPr>
        <p:blipFill>
          <a:blip r:embed="rId5">
            <a:alphaModFix/>
          </a:blip>
          <a:stretch>
            <a:fillRect/>
          </a:stretch>
        </p:blipFill>
        <p:spPr>
          <a:xfrm>
            <a:off x="3835276" y="219600"/>
            <a:ext cx="1473425" cy="38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22"/>
          <p:cNvPicPr preferRelativeResize="0"/>
          <p:nvPr/>
        </p:nvPicPr>
        <p:blipFill>
          <a:blip r:embed="rId3">
            <a:alphaModFix/>
          </a:blip>
          <a:stretch>
            <a:fillRect/>
          </a:stretch>
        </p:blipFill>
        <p:spPr>
          <a:xfrm>
            <a:off x="0" y="0"/>
            <a:ext cx="9143996" cy="5056825"/>
          </a:xfrm>
          <a:prstGeom prst="rect">
            <a:avLst/>
          </a:prstGeom>
          <a:noFill/>
          <a:ln>
            <a:noFill/>
          </a:ln>
        </p:spPr>
      </p:pic>
      <p:sp>
        <p:nvSpPr>
          <p:cNvPr id="225" name="Google Shape;225;p22"/>
          <p:cNvSpPr/>
          <p:nvPr/>
        </p:nvSpPr>
        <p:spPr>
          <a:xfrm>
            <a:off x="613725" y="1422250"/>
            <a:ext cx="1430400" cy="1373700"/>
          </a:xfrm>
          <a:prstGeom prst="ellipse">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2"/>
          <p:cNvSpPr/>
          <p:nvPr/>
        </p:nvSpPr>
        <p:spPr>
          <a:xfrm>
            <a:off x="2815300" y="3049075"/>
            <a:ext cx="2376900" cy="1890000"/>
          </a:xfrm>
          <a:prstGeom prst="ellipse">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2"/>
          <p:cNvSpPr/>
          <p:nvPr/>
        </p:nvSpPr>
        <p:spPr>
          <a:xfrm>
            <a:off x="6425925" y="2299000"/>
            <a:ext cx="1104300" cy="896100"/>
          </a:xfrm>
          <a:prstGeom prst="ellipse">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2"/>
          <p:cNvSpPr txBox="1">
            <a:spLocks noGrp="1"/>
          </p:cNvSpPr>
          <p:nvPr>
            <p:ph type="sldNum" idx="12"/>
          </p:nvPr>
        </p:nvSpPr>
        <p:spPr>
          <a:xfrm>
            <a:off x="8472458" y="45870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229" name="Google Shape;229;p22"/>
          <p:cNvSpPr txBox="1"/>
          <p:nvPr/>
        </p:nvSpPr>
        <p:spPr>
          <a:xfrm>
            <a:off x="2828250" y="146125"/>
            <a:ext cx="3045900" cy="720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Economica"/>
                <a:ea typeface="Economica"/>
                <a:cs typeface="Economica"/>
                <a:sym typeface="Economica"/>
              </a:rPr>
              <a:t>Map of Dry Cleaners</a:t>
            </a:r>
            <a:endParaRPr sz="3600">
              <a:latin typeface="Economica"/>
              <a:ea typeface="Economica"/>
              <a:cs typeface="Economica"/>
              <a:sym typeface="Economi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10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fade">
                                      <p:cBhvr>
                                        <p:cTn id="17" dur="1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235" name="Google Shape;235;p23"/>
          <p:cNvPicPr preferRelativeResize="0"/>
          <p:nvPr/>
        </p:nvPicPr>
        <p:blipFill>
          <a:blip r:embed="rId3">
            <a:alphaModFix/>
          </a:blip>
          <a:stretch>
            <a:fillRect/>
          </a:stretch>
        </p:blipFill>
        <p:spPr>
          <a:xfrm>
            <a:off x="1998662" y="142325"/>
            <a:ext cx="5388724" cy="3468225"/>
          </a:xfrm>
          <a:prstGeom prst="rect">
            <a:avLst/>
          </a:prstGeom>
          <a:noFill/>
          <a:ln>
            <a:noFill/>
          </a:ln>
        </p:spPr>
      </p:pic>
      <p:cxnSp>
        <p:nvCxnSpPr>
          <p:cNvPr id="236" name="Google Shape;236;p23"/>
          <p:cNvCxnSpPr/>
          <p:nvPr/>
        </p:nvCxnSpPr>
        <p:spPr>
          <a:xfrm rot="10800000">
            <a:off x="1623625" y="1189950"/>
            <a:ext cx="1644000" cy="222000"/>
          </a:xfrm>
          <a:prstGeom prst="straightConnector1">
            <a:avLst/>
          </a:prstGeom>
          <a:noFill/>
          <a:ln w="9525" cap="flat" cmpd="sng">
            <a:solidFill>
              <a:srgbClr val="999999"/>
            </a:solidFill>
            <a:prstDash val="solid"/>
            <a:round/>
            <a:headEnd type="oval" w="med" len="med"/>
            <a:tailEnd type="oval" w="med" len="med"/>
          </a:ln>
        </p:spPr>
      </p:cxnSp>
      <p:cxnSp>
        <p:nvCxnSpPr>
          <p:cNvPr id="237" name="Google Shape;237;p23"/>
          <p:cNvCxnSpPr/>
          <p:nvPr/>
        </p:nvCxnSpPr>
        <p:spPr>
          <a:xfrm flipH="1">
            <a:off x="1522825" y="2835100"/>
            <a:ext cx="949200" cy="825900"/>
          </a:xfrm>
          <a:prstGeom prst="straightConnector1">
            <a:avLst/>
          </a:prstGeom>
          <a:noFill/>
          <a:ln w="9525" cap="flat" cmpd="sng">
            <a:solidFill>
              <a:srgbClr val="999999"/>
            </a:solidFill>
            <a:prstDash val="solid"/>
            <a:round/>
            <a:headEnd type="oval" w="med" len="med"/>
            <a:tailEnd type="oval" w="med" len="med"/>
          </a:ln>
        </p:spPr>
      </p:cxnSp>
      <p:cxnSp>
        <p:nvCxnSpPr>
          <p:cNvPr id="238" name="Google Shape;238;p23"/>
          <p:cNvCxnSpPr/>
          <p:nvPr/>
        </p:nvCxnSpPr>
        <p:spPr>
          <a:xfrm flipH="1">
            <a:off x="3973525" y="2571750"/>
            <a:ext cx="243300" cy="988500"/>
          </a:xfrm>
          <a:prstGeom prst="straightConnector1">
            <a:avLst/>
          </a:prstGeom>
          <a:noFill/>
          <a:ln w="9525" cap="flat" cmpd="sng">
            <a:solidFill>
              <a:srgbClr val="999999"/>
            </a:solidFill>
            <a:prstDash val="solid"/>
            <a:round/>
            <a:headEnd type="oval" w="med" len="med"/>
            <a:tailEnd type="oval" w="med" len="med"/>
          </a:ln>
        </p:spPr>
      </p:cxnSp>
      <p:cxnSp>
        <p:nvCxnSpPr>
          <p:cNvPr id="239" name="Google Shape;239;p23"/>
          <p:cNvCxnSpPr/>
          <p:nvPr/>
        </p:nvCxnSpPr>
        <p:spPr>
          <a:xfrm>
            <a:off x="5862925" y="2968450"/>
            <a:ext cx="1267500" cy="743100"/>
          </a:xfrm>
          <a:prstGeom prst="straightConnector1">
            <a:avLst/>
          </a:prstGeom>
          <a:noFill/>
          <a:ln w="9525" cap="flat" cmpd="sng">
            <a:solidFill>
              <a:srgbClr val="999999"/>
            </a:solidFill>
            <a:prstDash val="solid"/>
            <a:round/>
            <a:headEnd type="oval" w="med" len="med"/>
            <a:tailEnd type="oval" w="med" len="med"/>
          </a:ln>
        </p:spPr>
      </p:cxnSp>
      <p:cxnSp>
        <p:nvCxnSpPr>
          <p:cNvPr id="240" name="Google Shape;240;p23"/>
          <p:cNvCxnSpPr/>
          <p:nvPr/>
        </p:nvCxnSpPr>
        <p:spPr>
          <a:xfrm rot="10800000" flipH="1">
            <a:off x="6822150" y="958050"/>
            <a:ext cx="731700" cy="870600"/>
          </a:xfrm>
          <a:prstGeom prst="straightConnector1">
            <a:avLst/>
          </a:prstGeom>
          <a:noFill/>
          <a:ln w="9525" cap="flat" cmpd="sng">
            <a:solidFill>
              <a:srgbClr val="999999"/>
            </a:solidFill>
            <a:prstDash val="solid"/>
            <a:round/>
            <a:headEnd type="oval" w="med" len="med"/>
            <a:tailEnd type="oval" w="med" len="med"/>
          </a:ln>
        </p:spPr>
      </p:cxnSp>
      <p:sp>
        <p:nvSpPr>
          <p:cNvPr id="241" name="Google Shape;241;p23"/>
          <p:cNvSpPr txBox="1"/>
          <p:nvPr/>
        </p:nvSpPr>
        <p:spPr>
          <a:xfrm>
            <a:off x="282400" y="907675"/>
            <a:ext cx="13413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a:ea typeface="Open Sans"/>
                <a:cs typeface="Open Sans"/>
                <a:sym typeface="Open Sans"/>
              </a:rPr>
              <a:t>3 Surveyed</a:t>
            </a:r>
            <a:endParaRPr sz="1600">
              <a:latin typeface="Open Sans"/>
              <a:ea typeface="Open Sans"/>
              <a:cs typeface="Open Sans"/>
              <a:sym typeface="Open Sans"/>
            </a:endParaRPr>
          </a:p>
          <a:p>
            <a:pPr marL="0" lvl="0" indent="0" algn="l" rtl="0">
              <a:spcBef>
                <a:spcPts val="0"/>
              </a:spcBef>
              <a:spcAft>
                <a:spcPts val="0"/>
              </a:spcAft>
              <a:buNone/>
            </a:pPr>
            <a:r>
              <a:rPr lang="en">
                <a:solidFill>
                  <a:srgbClr val="434343"/>
                </a:solidFill>
                <a:latin typeface="Open Sans"/>
                <a:ea typeface="Open Sans"/>
                <a:cs typeface="Open Sans"/>
                <a:sym typeface="Open Sans"/>
              </a:rPr>
              <a:t>8 Visited</a:t>
            </a:r>
            <a:endParaRPr>
              <a:solidFill>
                <a:srgbClr val="434343"/>
              </a:solidFill>
              <a:latin typeface="Open Sans"/>
              <a:ea typeface="Open Sans"/>
              <a:cs typeface="Open Sans"/>
              <a:sym typeface="Open Sans"/>
            </a:endParaRPr>
          </a:p>
        </p:txBody>
      </p:sp>
      <p:sp>
        <p:nvSpPr>
          <p:cNvPr id="242" name="Google Shape;242;p23"/>
          <p:cNvSpPr txBox="1"/>
          <p:nvPr/>
        </p:nvSpPr>
        <p:spPr>
          <a:xfrm>
            <a:off x="357700" y="3661000"/>
            <a:ext cx="13413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a:ea typeface="Open Sans"/>
                <a:cs typeface="Open Sans"/>
                <a:sym typeface="Open Sans"/>
              </a:rPr>
              <a:t>2 Surveyed</a:t>
            </a:r>
            <a:endParaRPr sz="1600">
              <a:latin typeface="Open Sans"/>
              <a:ea typeface="Open Sans"/>
              <a:cs typeface="Open Sans"/>
              <a:sym typeface="Open Sans"/>
            </a:endParaRPr>
          </a:p>
          <a:p>
            <a:pPr marL="0" lvl="0" indent="0" algn="l" rtl="0">
              <a:spcBef>
                <a:spcPts val="0"/>
              </a:spcBef>
              <a:spcAft>
                <a:spcPts val="0"/>
              </a:spcAft>
              <a:buNone/>
            </a:pPr>
            <a:r>
              <a:rPr lang="en">
                <a:solidFill>
                  <a:srgbClr val="434343"/>
                </a:solidFill>
                <a:latin typeface="Open Sans"/>
                <a:ea typeface="Open Sans"/>
                <a:cs typeface="Open Sans"/>
                <a:sym typeface="Open Sans"/>
              </a:rPr>
              <a:t>4 Visited</a:t>
            </a:r>
            <a:endParaRPr>
              <a:solidFill>
                <a:srgbClr val="434343"/>
              </a:solidFill>
              <a:latin typeface="Open Sans"/>
              <a:ea typeface="Open Sans"/>
              <a:cs typeface="Open Sans"/>
              <a:sym typeface="Open Sans"/>
            </a:endParaRPr>
          </a:p>
        </p:txBody>
      </p:sp>
      <p:sp>
        <p:nvSpPr>
          <p:cNvPr id="243" name="Google Shape;243;p23"/>
          <p:cNvSpPr txBox="1"/>
          <p:nvPr/>
        </p:nvSpPr>
        <p:spPr>
          <a:xfrm>
            <a:off x="3110313" y="3560250"/>
            <a:ext cx="13413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a:ea typeface="Open Sans"/>
                <a:cs typeface="Open Sans"/>
                <a:sym typeface="Open Sans"/>
              </a:rPr>
              <a:t>8 Surveyed</a:t>
            </a:r>
            <a:endParaRPr sz="1600">
              <a:latin typeface="Open Sans"/>
              <a:ea typeface="Open Sans"/>
              <a:cs typeface="Open Sans"/>
              <a:sym typeface="Open Sans"/>
            </a:endParaRPr>
          </a:p>
          <a:p>
            <a:pPr marL="0" lvl="0" indent="0" algn="l" rtl="0">
              <a:spcBef>
                <a:spcPts val="0"/>
              </a:spcBef>
              <a:spcAft>
                <a:spcPts val="0"/>
              </a:spcAft>
              <a:buNone/>
            </a:pPr>
            <a:r>
              <a:rPr lang="en">
                <a:solidFill>
                  <a:srgbClr val="434343"/>
                </a:solidFill>
                <a:latin typeface="Open Sans"/>
                <a:ea typeface="Open Sans"/>
                <a:cs typeface="Open Sans"/>
                <a:sym typeface="Open Sans"/>
              </a:rPr>
              <a:t>14 Visited</a:t>
            </a:r>
            <a:endParaRPr>
              <a:solidFill>
                <a:srgbClr val="434343"/>
              </a:solidFill>
              <a:latin typeface="Open Sans"/>
              <a:ea typeface="Open Sans"/>
              <a:cs typeface="Open Sans"/>
              <a:sym typeface="Open Sans"/>
            </a:endParaRPr>
          </a:p>
        </p:txBody>
      </p:sp>
      <p:sp>
        <p:nvSpPr>
          <p:cNvPr id="244" name="Google Shape;244;p23"/>
          <p:cNvSpPr txBox="1"/>
          <p:nvPr/>
        </p:nvSpPr>
        <p:spPr>
          <a:xfrm>
            <a:off x="7217750" y="3479200"/>
            <a:ext cx="13413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a:ea typeface="Open Sans"/>
                <a:cs typeface="Open Sans"/>
                <a:sym typeface="Open Sans"/>
              </a:rPr>
              <a:t>1 Surveyed</a:t>
            </a:r>
            <a:endParaRPr sz="1600">
              <a:latin typeface="Open Sans"/>
              <a:ea typeface="Open Sans"/>
              <a:cs typeface="Open Sans"/>
              <a:sym typeface="Open Sans"/>
            </a:endParaRPr>
          </a:p>
          <a:p>
            <a:pPr marL="0" lvl="0" indent="0" algn="l" rtl="0">
              <a:spcBef>
                <a:spcPts val="0"/>
              </a:spcBef>
              <a:spcAft>
                <a:spcPts val="0"/>
              </a:spcAft>
              <a:buNone/>
            </a:pPr>
            <a:r>
              <a:rPr lang="en">
                <a:solidFill>
                  <a:srgbClr val="434343"/>
                </a:solidFill>
                <a:latin typeface="Open Sans"/>
                <a:ea typeface="Open Sans"/>
                <a:cs typeface="Open Sans"/>
                <a:sym typeface="Open Sans"/>
              </a:rPr>
              <a:t>1 Visited</a:t>
            </a:r>
            <a:endParaRPr>
              <a:solidFill>
                <a:srgbClr val="434343"/>
              </a:solidFill>
              <a:latin typeface="Open Sans"/>
              <a:ea typeface="Open Sans"/>
              <a:cs typeface="Open Sans"/>
              <a:sym typeface="Open Sans"/>
            </a:endParaRPr>
          </a:p>
        </p:txBody>
      </p:sp>
      <p:sp>
        <p:nvSpPr>
          <p:cNvPr id="245" name="Google Shape;245;p23"/>
          <p:cNvSpPr txBox="1"/>
          <p:nvPr/>
        </p:nvSpPr>
        <p:spPr>
          <a:xfrm>
            <a:off x="7553850" y="403375"/>
            <a:ext cx="13413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a:ea typeface="Open Sans"/>
                <a:cs typeface="Open Sans"/>
                <a:sym typeface="Open Sans"/>
              </a:rPr>
              <a:t>1 Surveyed</a:t>
            </a:r>
            <a:endParaRPr sz="1600">
              <a:latin typeface="Open Sans"/>
              <a:ea typeface="Open Sans"/>
              <a:cs typeface="Open Sans"/>
              <a:sym typeface="Open Sans"/>
            </a:endParaRPr>
          </a:p>
          <a:p>
            <a:pPr marL="0" lvl="0" indent="0" algn="l" rtl="0">
              <a:spcBef>
                <a:spcPts val="0"/>
              </a:spcBef>
              <a:spcAft>
                <a:spcPts val="0"/>
              </a:spcAft>
              <a:buNone/>
            </a:pPr>
            <a:r>
              <a:rPr lang="en">
                <a:solidFill>
                  <a:srgbClr val="434343"/>
                </a:solidFill>
                <a:latin typeface="Open Sans"/>
                <a:ea typeface="Open Sans"/>
                <a:cs typeface="Open Sans"/>
                <a:sym typeface="Open Sans"/>
              </a:rPr>
              <a:t>3 Visited</a:t>
            </a:r>
            <a:endParaRPr>
              <a:solidFill>
                <a:srgbClr val="434343"/>
              </a:solidFill>
              <a:latin typeface="Open Sans"/>
              <a:ea typeface="Open Sans"/>
              <a:cs typeface="Open Sans"/>
              <a:sym typeface="Open Sans"/>
            </a:endParaRPr>
          </a:p>
        </p:txBody>
      </p:sp>
      <p:sp>
        <p:nvSpPr>
          <p:cNvPr id="246" name="Google Shape;246;p23"/>
          <p:cNvSpPr txBox="1"/>
          <p:nvPr/>
        </p:nvSpPr>
        <p:spPr>
          <a:xfrm>
            <a:off x="1927475" y="4357075"/>
            <a:ext cx="4996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Economica"/>
                <a:ea typeface="Economica"/>
                <a:cs typeface="Economica"/>
                <a:sym typeface="Economica"/>
              </a:rPr>
              <a:t>Overall: 15 surveyed out of 30 visited</a:t>
            </a:r>
            <a:endParaRPr sz="3000">
              <a:latin typeface="Economica"/>
              <a:ea typeface="Economica"/>
              <a:cs typeface="Economica"/>
              <a:sym typeface="Economic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4"/>
          <p:cNvSpPr txBox="1">
            <a:spLocks noGrp="1"/>
          </p:cNvSpPr>
          <p:nvPr>
            <p:ph type="body" idx="2"/>
          </p:nvPr>
        </p:nvSpPr>
        <p:spPr>
          <a:xfrm>
            <a:off x="5594300" y="724200"/>
            <a:ext cx="3182100" cy="36951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3000">
                <a:solidFill>
                  <a:srgbClr val="000000"/>
                </a:solidFill>
                <a:latin typeface="Economica"/>
                <a:ea typeface="Economica"/>
                <a:cs typeface="Economica"/>
                <a:sym typeface="Economica"/>
              </a:rPr>
              <a:t>Dry cleaners were </a:t>
            </a:r>
            <a:r>
              <a:rPr lang="en" sz="3000">
                <a:solidFill>
                  <a:srgbClr val="FFFFFF"/>
                </a:solidFill>
                <a:latin typeface="Economica"/>
                <a:ea typeface="Economica"/>
                <a:cs typeface="Economica"/>
                <a:sym typeface="Economica"/>
              </a:rPr>
              <a:t>skeptical</a:t>
            </a:r>
            <a:r>
              <a:rPr lang="en" sz="3000">
                <a:solidFill>
                  <a:srgbClr val="000000"/>
                </a:solidFill>
                <a:latin typeface="Economica"/>
                <a:ea typeface="Economica"/>
                <a:cs typeface="Economica"/>
                <a:sym typeface="Economica"/>
              </a:rPr>
              <a:t> of our project.</a:t>
            </a:r>
            <a:endParaRPr>
              <a:solidFill>
                <a:srgbClr val="000000"/>
              </a:solidFill>
              <a:latin typeface="Economica"/>
              <a:ea typeface="Economica"/>
              <a:cs typeface="Economica"/>
              <a:sym typeface="Economica"/>
            </a:endParaRPr>
          </a:p>
        </p:txBody>
      </p:sp>
      <p:sp>
        <p:nvSpPr>
          <p:cNvPr id="252" name="Google Shape;25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53" name="Google Shape;253;p24" title="Chart"/>
          <p:cNvPicPr preferRelativeResize="0"/>
          <p:nvPr/>
        </p:nvPicPr>
        <p:blipFill>
          <a:blip r:embed="rId3">
            <a:alphaModFix/>
          </a:blip>
          <a:stretch>
            <a:fillRect/>
          </a:stretch>
        </p:blipFill>
        <p:spPr>
          <a:xfrm>
            <a:off x="177824" y="958100"/>
            <a:ext cx="5038200" cy="3115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59" name="Google Shape;259;p25"/>
          <p:cNvPicPr preferRelativeResize="0"/>
          <p:nvPr/>
        </p:nvPicPr>
        <p:blipFill rotWithShape="1">
          <a:blip r:embed="rId3">
            <a:alphaModFix amt="60000"/>
          </a:blip>
          <a:srcRect t="3072" r="7475" b="912"/>
          <a:stretch/>
        </p:blipFill>
        <p:spPr>
          <a:xfrm>
            <a:off x="0" y="1003188"/>
            <a:ext cx="9144000" cy="4042272"/>
          </a:xfrm>
          <a:prstGeom prst="rect">
            <a:avLst/>
          </a:prstGeom>
          <a:noFill/>
          <a:ln>
            <a:noFill/>
          </a:ln>
        </p:spPr>
      </p:pic>
      <p:sp>
        <p:nvSpPr>
          <p:cNvPr id="260" name="Google Shape;26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61" name="Google Shape;261;p25"/>
          <p:cNvSpPr txBox="1">
            <a:spLocks noGrp="1"/>
          </p:cNvSpPr>
          <p:nvPr>
            <p:ph type="title"/>
          </p:nvPr>
        </p:nvSpPr>
        <p:spPr>
          <a:xfrm>
            <a:off x="311700" y="228600"/>
            <a:ext cx="8709300" cy="774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000"/>
              <a:t>Dry Cleaner Practices in Tirana</a:t>
            </a:r>
            <a:endParaRPr sz="3000"/>
          </a:p>
        </p:txBody>
      </p:sp>
      <p:grpSp>
        <p:nvGrpSpPr>
          <p:cNvPr id="262" name="Google Shape;262;p25"/>
          <p:cNvGrpSpPr/>
          <p:nvPr/>
        </p:nvGrpSpPr>
        <p:grpSpPr>
          <a:xfrm>
            <a:off x="342900" y="2198400"/>
            <a:ext cx="1842400" cy="1934988"/>
            <a:chOff x="342900" y="2198400"/>
            <a:chExt cx="1842400" cy="1934988"/>
          </a:xfrm>
        </p:grpSpPr>
        <p:sp>
          <p:nvSpPr>
            <p:cNvPr id="263" name="Google Shape;263;p25"/>
            <p:cNvSpPr/>
            <p:nvPr/>
          </p:nvSpPr>
          <p:spPr>
            <a:xfrm>
              <a:off x="342900" y="2321888"/>
              <a:ext cx="1840000" cy="1811500"/>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264" name="Google Shape;264;p25"/>
            <p:cNvSpPr/>
            <p:nvPr/>
          </p:nvSpPr>
          <p:spPr>
            <a:xfrm>
              <a:off x="345300" y="2198400"/>
              <a:ext cx="1840000" cy="170442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Perchlorethylene Training</a:t>
              </a:r>
              <a:endParaRPr sz="2400">
                <a:solidFill>
                  <a:srgbClr val="FFFFFF"/>
                </a:solidFill>
                <a:latin typeface="Economica"/>
                <a:ea typeface="Economica"/>
                <a:cs typeface="Economica"/>
                <a:sym typeface="Economica"/>
              </a:endParaRPr>
            </a:p>
          </p:txBody>
        </p:sp>
      </p:grpSp>
      <p:grpSp>
        <p:nvGrpSpPr>
          <p:cNvPr id="265" name="Google Shape;265;p25"/>
          <p:cNvGrpSpPr/>
          <p:nvPr/>
        </p:nvGrpSpPr>
        <p:grpSpPr>
          <a:xfrm>
            <a:off x="2538163" y="2198400"/>
            <a:ext cx="1842400" cy="1935000"/>
            <a:chOff x="2538163" y="2198400"/>
            <a:chExt cx="1842400" cy="1935000"/>
          </a:xfrm>
        </p:grpSpPr>
        <p:sp>
          <p:nvSpPr>
            <p:cNvPr id="266" name="Google Shape;266;p25"/>
            <p:cNvSpPr/>
            <p:nvPr/>
          </p:nvSpPr>
          <p:spPr>
            <a:xfrm>
              <a:off x="2538163" y="2348200"/>
              <a:ext cx="1840000" cy="1785200"/>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267" name="Google Shape;267;p25"/>
            <p:cNvSpPr/>
            <p:nvPr/>
          </p:nvSpPr>
          <p:spPr>
            <a:xfrm>
              <a:off x="2540563" y="2198400"/>
              <a:ext cx="1840000" cy="170442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Protective Equipment</a:t>
              </a:r>
              <a:endParaRPr sz="2400">
                <a:solidFill>
                  <a:srgbClr val="FFFFFF"/>
                </a:solidFill>
                <a:latin typeface="Economica"/>
                <a:ea typeface="Economica"/>
                <a:cs typeface="Economica"/>
                <a:sym typeface="Economica"/>
              </a:endParaRPr>
            </a:p>
          </p:txBody>
        </p:sp>
      </p:grpSp>
      <p:grpSp>
        <p:nvGrpSpPr>
          <p:cNvPr id="268" name="Google Shape;268;p25"/>
          <p:cNvGrpSpPr/>
          <p:nvPr/>
        </p:nvGrpSpPr>
        <p:grpSpPr>
          <a:xfrm>
            <a:off x="6961100" y="2198400"/>
            <a:ext cx="1840000" cy="1935000"/>
            <a:chOff x="6961100" y="2198400"/>
            <a:chExt cx="1840000" cy="1935000"/>
          </a:xfrm>
        </p:grpSpPr>
        <p:sp>
          <p:nvSpPr>
            <p:cNvPr id="269" name="Google Shape;269;p25"/>
            <p:cNvSpPr/>
            <p:nvPr/>
          </p:nvSpPr>
          <p:spPr>
            <a:xfrm>
              <a:off x="6961100" y="2321900"/>
              <a:ext cx="1840000" cy="1811500"/>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270" name="Google Shape;270;p25"/>
            <p:cNvSpPr/>
            <p:nvPr/>
          </p:nvSpPr>
          <p:spPr>
            <a:xfrm>
              <a:off x="6961100" y="2198400"/>
              <a:ext cx="1840000" cy="170442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High Cost of New Machinery</a:t>
              </a:r>
              <a:endParaRPr sz="2400">
                <a:solidFill>
                  <a:srgbClr val="FFFFFF"/>
                </a:solidFill>
                <a:latin typeface="Economica"/>
                <a:ea typeface="Economica"/>
                <a:cs typeface="Economica"/>
                <a:sym typeface="Economica"/>
              </a:endParaRPr>
            </a:p>
          </p:txBody>
        </p:sp>
      </p:grpSp>
      <p:grpSp>
        <p:nvGrpSpPr>
          <p:cNvPr id="271" name="Google Shape;271;p25"/>
          <p:cNvGrpSpPr/>
          <p:nvPr/>
        </p:nvGrpSpPr>
        <p:grpSpPr>
          <a:xfrm>
            <a:off x="4764625" y="2198388"/>
            <a:ext cx="1841200" cy="1935013"/>
            <a:chOff x="4764625" y="2198388"/>
            <a:chExt cx="1841200" cy="1935013"/>
          </a:xfrm>
        </p:grpSpPr>
        <p:sp>
          <p:nvSpPr>
            <p:cNvPr id="272" name="Google Shape;272;p25"/>
            <p:cNvSpPr/>
            <p:nvPr/>
          </p:nvSpPr>
          <p:spPr>
            <a:xfrm>
              <a:off x="4764625" y="2321900"/>
              <a:ext cx="1840000" cy="1811500"/>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273" name="Google Shape;273;p25"/>
            <p:cNvSpPr/>
            <p:nvPr/>
          </p:nvSpPr>
          <p:spPr>
            <a:xfrm>
              <a:off x="4765825" y="2198388"/>
              <a:ext cx="1840000" cy="170442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Replacement of Machine</a:t>
              </a:r>
              <a:endParaRPr sz="2400">
                <a:solidFill>
                  <a:srgbClr val="FFFFFF"/>
                </a:solidFill>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10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fade">
                                      <p:cBhvr>
                                        <p:cTn id="12" dur="1000"/>
                                        <p:tgtEl>
                                          <p:spTgt spid="2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1"/>
                                        </p:tgtEl>
                                        <p:attrNameLst>
                                          <p:attrName>style.visibility</p:attrName>
                                        </p:attrNameLst>
                                      </p:cBhvr>
                                      <p:to>
                                        <p:strVal val="visible"/>
                                      </p:to>
                                    </p:set>
                                    <p:animEffect transition="in" filter="fade">
                                      <p:cBhvr>
                                        <p:cTn id="17" dur="1000"/>
                                        <p:tgtEl>
                                          <p:spTgt spid="2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8"/>
                                        </p:tgtEl>
                                        <p:attrNameLst>
                                          <p:attrName>style.visibility</p:attrName>
                                        </p:attrNameLst>
                                      </p:cBhvr>
                                      <p:to>
                                        <p:strVal val="visible"/>
                                      </p:to>
                                    </p:set>
                                    <p:animEffect transition="in" filter="fade">
                                      <p:cBhvr>
                                        <p:cTn id="22"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6"/>
          <p:cNvSpPr txBox="1">
            <a:spLocks noGrp="1"/>
          </p:cNvSpPr>
          <p:nvPr>
            <p:ph type="body" idx="2"/>
          </p:nvPr>
        </p:nvSpPr>
        <p:spPr>
          <a:xfrm>
            <a:off x="5594300" y="1815350"/>
            <a:ext cx="3182100" cy="26040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400">
                <a:solidFill>
                  <a:srgbClr val="000000"/>
                </a:solidFill>
                <a:latin typeface="Economica"/>
                <a:ea typeface="Economica"/>
                <a:cs typeface="Economica"/>
                <a:sym typeface="Economica"/>
              </a:rPr>
              <a:t>A </a:t>
            </a:r>
            <a:r>
              <a:rPr lang="en" sz="2400">
                <a:solidFill>
                  <a:srgbClr val="FFFFFF"/>
                </a:solidFill>
                <a:latin typeface="Economica"/>
                <a:ea typeface="Economica"/>
                <a:cs typeface="Economica"/>
                <a:sym typeface="Economica"/>
              </a:rPr>
              <a:t>concerning minority</a:t>
            </a:r>
            <a:r>
              <a:rPr lang="en" sz="2400">
                <a:solidFill>
                  <a:srgbClr val="000000"/>
                </a:solidFill>
                <a:latin typeface="Economica"/>
                <a:ea typeface="Economica"/>
                <a:cs typeface="Economica"/>
                <a:sym typeface="Economica"/>
              </a:rPr>
              <a:t> of dry cleaners </a:t>
            </a:r>
            <a:r>
              <a:rPr lang="en" sz="2400">
                <a:solidFill>
                  <a:srgbClr val="FFFFFF"/>
                </a:solidFill>
                <a:latin typeface="Economica"/>
                <a:ea typeface="Economica"/>
                <a:cs typeface="Economica"/>
                <a:sym typeface="Economica"/>
              </a:rPr>
              <a:t>do not inspect </a:t>
            </a:r>
            <a:r>
              <a:rPr lang="en" sz="2400">
                <a:solidFill>
                  <a:srgbClr val="000000"/>
                </a:solidFill>
                <a:latin typeface="Economica"/>
                <a:ea typeface="Economica"/>
                <a:cs typeface="Economica"/>
                <a:sym typeface="Economica"/>
              </a:rPr>
              <a:t>their machines as often as the Albanian government requires.</a:t>
            </a:r>
            <a:endParaRPr sz="2400">
              <a:solidFill>
                <a:srgbClr val="000000"/>
              </a:solidFill>
              <a:latin typeface="Economica"/>
              <a:ea typeface="Economica"/>
              <a:cs typeface="Economica"/>
              <a:sym typeface="Economica"/>
            </a:endParaRPr>
          </a:p>
          <a:p>
            <a:pPr marL="0" lvl="0" indent="0" algn="l" rtl="0">
              <a:lnSpc>
                <a:spcPct val="100000"/>
              </a:lnSpc>
              <a:spcBef>
                <a:spcPts val="1600"/>
              </a:spcBef>
              <a:spcAft>
                <a:spcPts val="0"/>
              </a:spcAft>
              <a:buNone/>
            </a:pPr>
            <a:endParaRPr>
              <a:solidFill>
                <a:srgbClr val="FFFFFF"/>
              </a:solidFill>
              <a:latin typeface="Economica"/>
              <a:ea typeface="Economica"/>
              <a:cs typeface="Economica"/>
              <a:sym typeface="Economica"/>
            </a:endParaRPr>
          </a:p>
          <a:p>
            <a:pPr marL="0" lvl="0" indent="0" algn="l" rtl="0">
              <a:spcBef>
                <a:spcPts val="1600"/>
              </a:spcBef>
              <a:spcAft>
                <a:spcPts val="1600"/>
              </a:spcAft>
              <a:buNone/>
            </a:pPr>
            <a:endParaRPr>
              <a:latin typeface="Economica"/>
              <a:ea typeface="Economica"/>
              <a:cs typeface="Economica"/>
              <a:sym typeface="Economica"/>
            </a:endParaRPr>
          </a:p>
        </p:txBody>
      </p:sp>
      <p:sp>
        <p:nvSpPr>
          <p:cNvPr id="279" name="Google Shape;279;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280" name="Google Shape;280;p26" title="Chart"/>
          <p:cNvPicPr preferRelativeResize="0"/>
          <p:nvPr/>
        </p:nvPicPr>
        <p:blipFill>
          <a:blip r:embed="rId3">
            <a:alphaModFix/>
          </a:blip>
          <a:stretch>
            <a:fillRect/>
          </a:stretch>
        </p:blipFill>
        <p:spPr>
          <a:xfrm>
            <a:off x="212900" y="1038775"/>
            <a:ext cx="4948776" cy="3060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p:nvPr/>
        </p:nvSpPr>
        <p:spPr>
          <a:xfrm>
            <a:off x="0" y="0"/>
            <a:ext cx="3672600" cy="5143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txBox="1">
            <a:spLocks noGrp="1"/>
          </p:cNvSpPr>
          <p:nvPr>
            <p:ph type="body" idx="4294967295"/>
          </p:nvPr>
        </p:nvSpPr>
        <p:spPr>
          <a:xfrm>
            <a:off x="245250" y="1414200"/>
            <a:ext cx="3182100" cy="2209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2400">
                <a:solidFill>
                  <a:srgbClr val="000000"/>
                </a:solidFill>
                <a:latin typeface="Economica"/>
                <a:ea typeface="Economica"/>
                <a:cs typeface="Economica"/>
                <a:sym typeface="Economica"/>
              </a:rPr>
              <a:t>Dry cleaners</a:t>
            </a:r>
            <a:r>
              <a:rPr lang="en" sz="2400">
                <a:solidFill>
                  <a:srgbClr val="FFFFFF"/>
                </a:solidFill>
                <a:latin typeface="Economica"/>
                <a:ea typeface="Economica"/>
                <a:cs typeface="Economica"/>
                <a:sym typeface="Economica"/>
              </a:rPr>
              <a:t> do not usually take further measures</a:t>
            </a:r>
            <a:r>
              <a:rPr lang="en" sz="2400">
                <a:solidFill>
                  <a:srgbClr val="000000"/>
                </a:solidFill>
                <a:latin typeface="Economica"/>
                <a:ea typeface="Economica"/>
                <a:cs typeface="Economica"/>
                <a:sym typeface="Economica"/>
              </a:rPr>
              <a:t> to manage perchlorethylene beyond taking it out of the box and into the machine.</a:t>
            </a:r>
            <a:endParaRPr sz="2400">
              <a:solidFill>
                <a:srgbClr val="000000"/>
              </a:solidFill>
              <a:latin typeface="Economica"/>
              <a:ea typeface="Economica"/>
              <a:cs typeface="Economica"/>
              <a:sym typeface="Economica"/>
            </a:endParaRPr>
          </a:p>
          <a:p>
            <a:pPr marL="0" lvl="0" indent="0" algn="l" rtl="0">
              <a:spcBef>
                <a:spcPts val="1600"/>
              </a:spcBef>
              <a:spcAft>
                <a:spcPts val="1600"/>
              </a:spcAft>
              <a:buNone/>
            </a:pPr>
            <a:endParaRPr/>
          </a:p>
        </p:txBody>
      </p:sp>
      <p:sp>
        <p:nvSpPr>
          <p:cNvPr id="287" name="Google Shape;28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rPr>
              <a:t>15</a:t>
            </a:fld>
            <a:endParaRPr>
              <a:solidFill>
                <a:schemeClr val="dk1"/>
              </a:solidFill>
            </a:endParaRPr>
          </a:p>
        </p:txBody>
      </p:sp>
      <p:pic>
        <p:nvPicPr>
          <p:cNvPr id="288" name="Google Shape;288;p27" title="Chart"/>
          <p:cNvPicPr preferRelativeResize="0"/>
          <p:nvPr/>
        </p:nvPicPr>
        <p:blipFill>
          <a:blip r:embed="rId3">
            <a:alphaModFix/>
          </a:blip>
          <a:stretch>
            <a:fillRect/>
          </a:stretch>
        </p:blipFill>
        <p:spPr>
          <a:xfrm>
            <a:off x="3843625" y="979375"/>
            <a:ext cx="5067302" cy="2985599"/>
          </a:xfrm>
          <a:prstGeom prst="rect">
            <a:avLst/>
          </a:prstGeom>
          <a:noFill/>
          <a:ln>
            <a:noFill/>
          </a:ln>
        </p:spPr>
      </p:pic>
      <p:sp>
        <p:nvSpPr>
          <p:cNvPr id="289" name="Google Shape;289;p27"/>
          <p:cNvSpPr txBox="1"/>
          <p:nvPr/>
        </p:nvSpPr>
        <p:spPr>
          <a:xfrm>
            <a:off x="4377025" y="2275550"/>
            <a:ext cx="796800" cy="1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latin typeface="Open Sans"/>
                <a:ea typeface="Open Sans"/>
                <a:cs typeface="Open Sans"/>
                <a:sym typeface="Open Sans"/>
              </a:rPr>
              <a:t>20%</a:t>
            </a:r>
            <a:endParaRPr sz="1100">
              <a:solidFill>
                <a:srgbClr val="FFFFFF"/>
              </a:solidFill>
              <a:latin typeface="Open Sans"/>
              <a:ea typeface="Open Sans"/>
              <a:cs typeface="Open Sans"/>
              <a:sym typeface="Open Sans"/>
            </a:endParaRPr>
          </a:p>
        </p:txBody>
      </p:sp>
      <p:sp>
        <p:nvSpPr>
          <p:cNvPr id="290" name="Google Shape;290;p27"/>
          <p:cNvSpPr txBox="1"/>
          <p:nvPr/>
        </p:nvSpPr>
        <p:spPr>
          <a:xfrm>
            <a:off x="5921200" y="2801125"/>
            <a:ext cx="796800" cy="1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latin typeface="Open Sans"/>
                <a:ea typeface="Open Sans"/>
                <a:cs typeface="Open Sans"/>
                <a:sym typeface="Open Sans"/>
              </a:rPr>
              <a:t>70%</a:t>
            </a:r>
            <a:endParaRPr sz="1100">
              <a:solidFill>
                <a:srgbClr val="FFFFFF"/>
              </a:solidFill>
              <a:latin typeface="Open Sans"/>
              <a:ea typeface="Open Sans"/>
              <a:cs typeface="Open Sans"/>
              <a:sym typeface="Open Sans"/>
            </a:endParaRPr>
          </a:p>
        </p:txBody>
      </p:sp>
      <p:sp>
        <p:nvSpPr>
          <p:cNvPr id="291" name="Google Shape;291;p27"/>
          <p:cNvSpPr txBox="1"/>
          <p:nvPr/>
        </p:nvSpPr>
        <p:spPr>
          <a:xfrm>
            <a:off x="4933950" y="1632325"/>
            <a:ext cx="796800" cy="1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FFFF"/>
                </a:solidFill>
                <a:latin typeface="Open Sans"/>
                <a:ea typeface="Open Sans"/>
                <a:cs typeface="Open Sans"/>
                <a:sym typeface="Open Sans"/>
              </a:rPr>
              <a:t>10%</a:t>
            </a:r>
            <a:endParaRPr sz="1100">
              <a:solidFill>
                <a:srgbClr val="FFFFFF"/>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8"/>
          <p:cNvPicPr preferRelativeResize="0"/>
          <p:nvPr/>
        </p:nvPicPr>
        <p:blipFill rotWithShape="1">
          <a:blip r:embed="rId3">
            <a:alphaModFix amt="90000"/>
          </a:blip>
          <a:srcRect t="16737" b="16737"/>
          <a:stretch/>
        </p:blipFill>
        <p:spPr>
          <a:xfrm>
            <a:off x="0" y="1003200"/>
            <a:ext cx="9143995" cy="4042268"/>
          </a:xfrm>
          <a:prstGeom prst="rect">
            <a:avLst/>
          </a:prstGeom>
          <a:noFill/>
          <a:ln>
            <a:noFill/>
          </a:ln>
        </p:spPr>
      </p:pic>
      <p:sp>
        <p:nvSpPr>
          <p:cNvPr id="297" name="Google Shape;29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98" name="Google Shape;298;p28"/>
          <p:cNvSpPr txBox="1">
            <a:spLocks noGrp="1"/>
          </p:cNvSpPr>
          <p:nvPr>
            <p:ph type="title"/>
          </p:nvPr>
        </p:nvSpPr>
        <p:spPr>
          <a:xfrm>
            <a:off x="311700" y="228600"/>
            <a:ext cx="8709300" cy="774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000"/>
              <a:t>Public Survey </a:t>
            </a:r>
            <a:endParaRPr sz="3000"/>
          </a:p>
        </p:txBody>
      </p:sp>
      <p:grpSp>
        <p:nvGrpSpPr>
          <p:cNvPr id="299" name="Google Shape;299;p28"/>
          <p:cNvGrpSpPr/>
          <p:nvPr/>
        </p:nvGrpSpPr>
        <p:grpSpPr>
          <a:xfrm>
            <a:off x="936000" y="2061000"/>
            <a:ext cx="1840000" cy="1841825"/>
            <a:chOff x="936000" y="2061000"/>
            <a:chExt cx="1840000" cy="1841825"/>
          </a:xfrm>
        </p:grpSpPr>
        <p:sp>
          <p:nvSpPr>
            <p:cNvPr id="300" name="Google Shape;300;p28"/>
            <p:cNvSpPr/>
            <p:nvPr/>
          </p:nvSpPr>
          <p:spPr>
            <a:xfrm>
              <a:off x="936000" y="2121524"/>
              <a:ext cx="1840000" cy="1781301"/>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301" name="Google Shape;301;p28"/>
            <p:cNvSpPr/>
            <p:nvPr/>
          </p:nvSpPr>
          <p:spPr>
            <a:xfrm>
              <a:off x="936000" y="2061000"/>
              <a:ext cx="1840000" cy="1676011"/>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Knowledge</a:t>
              </a:r>
              <a:endParaRPr sz="2400">
                <a:solidFill>
                  <a:srgbClr val="FFFFFF"/>
                </a:solidFill>
                <a:latin typeface="Economica"/>
                <a:ea typeface="Economica"/>
                <a:cs typeface="Economica"/>
                <a:sym typeface="Economica"/>
              </a:endParaRPr>
            </a:p>
          </p:txBody>
        </p:sp>
      </p:grpSp>
      <p:grpSp>
        <p:nvGrpSpPr>
          <p:cNvPr id="302" name="Google Shape;302;p28"/>
          <p:cNvGrpSpPr/>
          <p:nvPr/>
        </p:nvGrpSpPr>
        <p:grpSpPr>
          <a:xfrm>
            <a:off x="3652000" y="2053338"/>
            <a:ext cx="1840000" cy="1865062"/>
            <a:chOff x="3652000" y="2053338"/>
            <a:chExt cx="1840000" cy="1865062"/>
          </a:xfrm>
        </p:grpSpPr>
        <p:sp>
          <p:nvSpPr>
            <p:cNvPr id="303" name="Google Shape;303;p28"/>
            <p:cNvSpPr/>
            <p:nvPr/>
          </p:nvSpPr>
          <p:spPr>
            <a:xfrm>
              <a:off x="3652000" y="2106900"/>
              <a:ext cx="1840000" cy="1811500"/>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304" name="Google Shape;304;p28"/>
            <p:cNvSpPr/>
            <p:nvPr/>
          </p:nvSpPr>
          <p:spPr>
            <a:xfrm>
              <a:off x="3652000" y="2053338"/>
              <a:ext cx="1840000" cy="170442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Pay More</a:t>
              </a:r>
              <a:endParaRPr sz="2400">
                <a:solidFill>
                  <a:srgbClr val="FFFFFF"/>
                </a:solidFill>
                <a:latin typeface="Economica"/>
                <a:ea typeface="Economica"/>
                <a:cs typeface="Economica"/>
                <a:sym typeface="Economica"/>
              </a:endParaRPr>
            </a:p>
          </p:txBody>
        </p:sp>
      </p:grpSp>
      <p:grpSp>
        <p:nvGrpSpPr>
          <p:cNvPr id="305" name="Google Shape;305;p28"/>
          <p:cNvGrpSpPr/>
          <p:nvPr/>
        </p:nvGrpSpPr>
        <p:grpSpPr>
          <a:xfrm>
            <a:off x="6368000" y="2061000"/>
            <a:ext cx="1840000" cy="1841825"/>
            <a:chOff x="6368000" y="2061000"/>
            <a:chExt cx="1840000" cy="1841825"/>
          </a:xfrm>
        </p:grpSpPr>
        <p:sp>
          <p:nvSpPr>
            <p:cNvPr id="306" name="Google Shape;306;p28"/>
            <p:cNvSpPr/>
            <p:nvPr/>
          </p:nvSpPr>
          <p:spPr>
            <a:xfrm>
              <a:off x="6368000" y="2068925"/>
              <a:ext cx="1840000" cy="1833900"/>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307" name="Google Shape;307;p28"/>
            <p:cNvSpPr/>
            <p:nvPr/>
          </p:nvSpPr>
          <p:spPr>
            <a:xfrm>
              <a:off x="6368000" y="2061000"/>
              <a:ext cx="1840000" cy="164287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Take Action</a:t>
              </a:r>
              <a:endParaRPr sz="2400">
                <a:solidFill>
                  <a:srgbClr val="FFFFFF"/>
                </a:solidFill>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gtEl>
                                        <p:attrNameLst>
                                          <p:attrName>style.visibility</p:attrName>
                                        </p:attrNameLst>
                                      </p:cBhvr>
                                      <p:to>
                                        <p:strVal val="visible"/>
                                      </p:to>
                                    </p:set>
                                    <p:animEffect transition="in" filter="fade">
                                      <p:cBhvr>
                                        <p:cTn id="12" dur="1000"/>
                                        <p:tgtEl>
                                          <p:spTgt spid="3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5"/>
                                        </p:tgtEl>
                                        <p:attrNameLst>
                                          <p:attrName>style.visibility</p:attrName>
                                        </p:attrNameLst>
                                      </p:cBhvr>
                                      <p:to>
                                        <p:strVal val="visible"/>
                                      </p:to>
                                    </p:set>
                                    <p:animEffect transition="in" filter="fade">
                                      <p:cBhvr>
                                        <p:cTn id="1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313" name="Google Shape;313;p29" title="Chart"/>
          <p:cNvPicPr preferRelativeResize="0"/>
          <p:nvPr/>
        </p:nvPicPr>
        <p:blipFill rotWithShape="1">
          <a:blip r:embed="rId3">
            <a:alphaModFix/>
          </a:blip>
          <a:srcRect/>
          <a:stretch/>
        </p:blipFill>
        <p:spPr>
          <a:xfrm>
            <a:off x="818025" y="249550"/>
            <a:ext cx="7323650" cy="4615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Limitations</a:t>
            </a:r>
            <a:endParaRPr/>
          </a:p>
        </p:txBody>
      </p:sp>
      <p:sp>
        <p:nvSpPr>
          <p:cNvPr id="319" name="Google Shape;319;p30"/>
          <p:cNvSpPr txBox="1">
            <a:spLocks noGrp="1"/>
          </p:cNvSpPr>
          <p:nvPr>
            <p:ph type="sldNum" idx="12"/>
          </p:nvPr>
        </p:nvSpPr>
        <p:spPr>
          <a:xfrm>
            <a:off x="8472458" y="45870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grpSp>
        <p:nvGrpSpPr>
          <p:cNvPr id="320" name="Google Shape;320;p30"/>
          <p:cNvGrpSpPr/>
          <p:nvPr/>
        </p:nvGrpSpPr>
        <p:grpSpPr>
          <a:xfrm>
            <a:off x="232050" y="1167900"/>
            <a:ext cx="4113975" cy="2628500"/>
            <a:chOff x="232050" y="1167900"/>
            <a:chExt cx="4113975" cy="2628500"/>
          </a:xfrm>
        </p:grpSpPr>
        <p:sp>
          <p:nvSpPr>
            <p:cNvPr id="321" name="Google Shape;321;p30"/>
            <p:cNvSpPr/>
            <p:nvPr/>
          </p:nvSpPr>
          <p:spPr>
            <a:xfrm>
              <a:off x="468825" y="1381700"/>
              <a:ext cx="3877200" cy="24147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30" title="Chart"/>
            <p:cNvPicPr preferRelativeResize="0"/>
            <p:nvPr/>
          </p:nvPicPr>
          <p:blipFill>
            <a:blip r:embed="rId3">
              <a:alphaModFix/>
            </a:blip>
            <a:stretch>
              <a:fillRect/>
            </a:stretch>
          </p:blipFill>
          <p:spPr>
            <a:xfrm>
              <a:off x="232050" y="1167900"/>
              <a:ext cx="3869576" cy="2386850"/>
            </a:xfrm>
            <a:prstGeom prst="rect">
              <a:avLst/>
            </a:prstGeom>
            <a:noFill/>
            <a:ln w="9525" cap="flat" cmpd="sng">
              <a:solidFill>
                <a:schemeClr val="dk2"/>
              </a:solidFill>
              <a:prstDash val="solid"/>
              <a:round/>
              <a:headEnd type="none" w="sm" len="sm"/>
              <a:tailEnd type="none" w="sm" len="sm"/>
            </a:ln>
          </p:spPr>
        </p:pic>
      </p:grpSp>
      <p:grpSp>
        <p:nvGrpSpPr>
          <p:cNvPr id="323" name="Google Shape;323;p30"/>
          <p:cNvGrpSpPr/>
          <p:nvPr/>
        </p:nvGrpSpPr>
        <p:grpSpPr>
          <a:xfrm>
            <a:off x="4519050" y="1799775"/>
            <a:ext cx="4425939" cy="2821276"/>
            <a:chOff x="4519050" y="1799775"/>
            <a:chExt cx="4425939" cy="2821276"/>
          </a:xfrm>
        </p:grpSpPr>
        <p:sp>
          <p:nvSpPr>
            <p:cNvPr id="324" name="Google Shape;324;p30"/>
            <p:cNvSpPr/>
            <p:nvPr/>
          </p:nvSpPr>
          <p:spPr>
            <a:xfrm>
              <a:off x="4519050" y="1799775"/>
              <a:ext cx="4197300" cy="25926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30" title="Chart"/>
            <p:cNvPicPr preferRelativeResize="0"/>
            <p:nvPr/>
          </p:nvPicPr>
          <p:blipFill>
            <a:blip r:embed="rId4">
              <a:alphaModFix/>
            </a:blip>
            <a:stretch>
              <a:fillRect/>
            </a:stretch>
          </p:blipFill>
          <p:spPr>
            <a:xfrm>
              <a:off x="4747612" y="2028301"/>
              <a:ext cx="4197376" cy="2592750"/>
            </a:xfrm>
            <a:prstGeom prst="rect">
              <a:avLst/>
            </a:prstGeom>
            <a:noFill/>
            <a:ln w="9525" cap="flat" cmpd="sng">
              <a:solidFill>
                <a:schemeClr val="dk2"/>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3"/>
                                        </p:tgtEl>
                                        <p:attrNameLst>
                                          <p:attrName>style.visibility</p:attrName>
                                        </p:attrNameLst>
                                      </p:cBhvr>
                                      <p:to>
                                        <p:strVal val="visible"/>
                                      </p:to>
                                    </p:set>
                                    <p:animEffect transition="in" filter="fade">
                                      <p:cBhvr>
                                        <p:cTn id="12"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1"/>
          <p:cNvPicPr preferRelativeResize="0"/>
          <p:nvPr/>
        </p:nvPicPr>
        <p:blipFill rotWithShape="1">
          <a:blip r:embed="rId3">
            <a:alphaModFix amt="55000"/>
          </a:blip>
          <a:srcRect t="7676" b="4788"/>
          <a:stretch/>
        </p:blipFill>
        <p:spPr>
          <a:xfrm>
            <a:off x="0" y="1246900"/>
            <a:ext cx="9144003" cy="3809925"/>
          </a:xfrm>
          <a:prstGeom prst="rect">
            <a:avLst/>
          </a:prstGeom>
          <a:noFill/>
          <a:ln>
            <a:noFill/>
          </a:ln>
        </p:spPr>
      </p:pic>
      <p:sp>
        <p:nvSpPr>
          <p:cNvPr id="331" name="Google Shape;331;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Recommendations</a:t>
            </a:r>
            <a:endParaRPr/>
          </a:p>
        </p:txBody>
      </p:sp>
      <p:sp>
        <p:nvSpPr>
          <p:cNvPr id="332" name="Google Shape;33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19</a:t>
            </a:fld>
            <a:endParaRPr>
              <a:solidFill>
                <a:schemeClr val="dk1"/>
              </a:solidFill>
              <a:latin typeface="Economica"/>
              <a:ea typeface="Economica"/>
              <a:cs typeface="Economica"/>
              <a:sym typeface="Economica"/>
            </a:endParaRPr>
          </a:p>
        </p:txBody>
      </p:sp>
      <p:grpSp>
        <p:nvGrpSpPr>
          <p:cNvPr id="333" name="Google Shape;333;p31"/>
          <p:cNvGrpSpPr/>
          <p:nvPr/>
        </p:nvGrpSpPr>
        <p:grpSpPr>
          <a:xfrm>
            <a:off x="870375" y="1716475"/>
            <a:ext cx="2140800" cy="2371500"/>
            <a:chOff x="1768925" y="1012050"/>
            <a:chExt cx="2140800" cy="2371500"/>
          </a:xfrm>
        </p:grpSpPr>
        <p:sp>
          <p:nvSpPr>
            <p:cNvPr id="334" name="Google Shape;334;p31"/>
            <p:cNvSpPr/>
            <p:nvPr/>
          </p:nvSpPr>
          <p:spPr>
            <a:xfrm>
              <a:off x="1768925" y="1012050"/>
              <a:ext cx="2140800" cy="23715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1"/>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1"/>
            <p:cNvSpPr txBox="1"/>
            <p:nvPr/>
          </p:nvSpPr>
          <p:spPr>
            <a:xfrm>
              <a:off x="1947575" y="1099025"/>
              <a:ext cx="14787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Economica"/>
                  <a:ea typeface="Economica"/>
                  <a:cs typeface="Economica"/>
                  <a:sym typeface="Economica"/>
                </a:rPr>
                <a:t>Dry Cleaners:</a:t>
              </a:r>
              <a:endParaRPr sz="1800">
                <a:solidFill>
                  <a:srgbClr val="FFFFFF"/>
                </a:solidFill>
                <a:latin typeface="Economica"/>
                <a:ea typeface="Economica"/>
                <a:cs typeface="Economica"/>
                <a:sym typeface="Economica"/>
              </a:endParaRPr>
            </a:p>
          </p:txBody>
        </p:sp>
        <p:sp>
          <p:nvSpPr>
            <p:cNvPr id="337" name="Google Shape;337;p31"/>
            <p:cNvSpPr txBox="1"/>
            <p:nvPr/>
          </p:nvSpPr>
          <p:spPr>
            <a:xfrm>
              <a:off x="1944425" y="1742588"/>
              <a:ext cx="1789800" cy="1083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Regular machine maintenance</a:t>
              </a:r>
              <a:endParaRPr sz="1600">
                <a:solidFill>
                  <a:srgbClr val="FFFFFF"/>
                </a:solidFill>
                <a:latin typeface="Economica"/>
                <a:ea typeface="Economica"/>
                <a:cs typeface="Economica"/>
                <a:sym typeface="Economica"/>
              </a:endParaRPr>
            </a:p>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Proper venting</a:t>
              </a:r>
              <a:endParaRPr sz="1600">
                <a:solidFill>
                  <a:srgbClr val="FFFFFF"/>
                </a:solidFill>
                <a:latin typeface="Economica"/>
                <a:ea typeface="Economica"/>
                <a:cs typeface="Economica"/>
                <a:sym typeface="Economica"/>
              </a:endParaRPr>
            </a:p>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Detailed training</a:t>
              </a:r>
              <a:endParaRPr sz="1600">
                <a:solidFill>
                  <a:srgbClr val="FFFFFF"/>
                </a:solidFill>
                <a:latin typeface="Economica"/>
                <a:ea typeface="Economica"/>
                <a:cs typeface="Economica"/>
                <a:sym typeface="Economica"/>
              </a:endParaRPr>
            </a:p>
          </p:txBody>
        </p:sp>
      </p:grpSp>
      <p:grpSp>
        <p:nvGrpSpPr>
          <p:cNvPr id="338" name="Google Shape;338;p31"/>
          <p:cNvGrpSpPr/>
          <p:nvPr/>
        </p:nvGrpSpPr>
        <p:grpSpPr>
          <a:xfrm>
            <a:off x="6132825" y="1716475"/>
            <a:ext cx="2140800" cy="2371500"/>
            <a:chOff x="1768925" y="1012050"/>
            <a:chExt cx="2140800" cy="2371500"/>
          </a:xfrm>
        </p:grpSpPr>
        <p:sp>
          <p:nvSpPr>
            <p:cNvPr id="339" name="Google Shape;339;p31"/>
            <p:cNvSpPr/>
            <p:nvPr/>
          </p:nvSpPr>
          <p:spPr>
            <a:xfrm>
              <a:off x="1768925" y="1012050"/>
              <a:ext cx="2140800" cy="23715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1"/>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txBox="1"/>
            <p:nvPr/>
          </p:nvSpPr>
          <p:spPr>
            <a:xfrm>
              <a:off x="1947575" y="1099025"/>
              <a:ext cx="14787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Economica"/>
                  <a:ea typeface="Economica"/>
                  <a:cs typeface="Economica"/>
                  <a:sym typeface="Economica"/>
                </a:rPr>
                <a:t>Regulators:</a:t>
              </a:r>
              <a:endParaRPr sz="1800">
                <a:solidFill>
                  <a:srgbClr val="FFFFFF"/>
                </a:solidFill>
                <a:latin typeface="Economica"/>
                <a:ea typeface="Economica"/>
                <a:cs typeface="Economica"/>
                <a:sym typeface="Economica"/>
              </a:endParaRPr>
            </a:p>
          </p:txBody>
        </p:sp>
        <p:sp>
          <p:nvSpPr>
            <p:cNvPr id="342" name="Google Shape;342;p31"/>
            <p:cNvSpPr txBox="1"/>
            <p:nvPr/>
          </p:nvSpPr>
          <p:spPr>
            <a:xfrm>
              <a:off x="1944425" y="1742588"/>
              <a:ext cx="1789800" cy="1083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Require increased training</a:t>
              </a:r>
              <a:endParaRPr sz="1600">
                <a:solidFill>
                  <a:srgbClr val="FFFFFF"/>
                </a:solidFill>
                <a:latin typeface="Economica"/>
                <a:ea typeface="Economica"/>
                <a:cs typeface="Economica"/>
                <a:sym typeface="Economica"/>
              </a:endParaRPr>
            </a:p>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Continue to adopt EU standards</a:t>
              </a:r>
              <a:endParaRPr sz="1600">
                <a:solidFill>
                  <a:srgbClr val="FFFFFF"/>
                </a:solidFill>
                <a:latin typeface="Economica"/>
                <a:ea typeface="Economica"/>
                <a:cs typeface="Economica"/>
                <a:sym typeface="Economica"/>
              </a:endParaRPr>
            </a:p>
          </p:txBody>
        </p:sp>
      </p:grpSp>
      <p:grpSp>
        <p:nvGrpSpPr>
          <p:cNvPr id="343" name="Google Shape;343;p31"/>
          <p:cNvGrpSpPr/>
          <p:nvPr/>
        </p:nvGrpSpPr>
        <p:grpSpPr>
          <a:xfrm>
            <a:off x="3501600" y="1716475"/>
            <a:ext cx="2140800" cy="2371500"/>
            <a:chOff x="1768925" y="1012050"/>
            <a:chExt cx="2140800" cy="2371500"/>
          </a:xfrm>
        </p:grpSpPr>
        <p:sp>
          <p:nvSpPr>
            <p:cNvPr id="344" name="Google Shape;344;p31"/>
            <p:cNvSpPr/>
            <p:nvPr/>
          </p:nvSpPr>
          <p:spPr>
            <a:xfrm>
              <a:off x="1768925" y="1012050"/>
              <a:ext cx="2140800" cy="23715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txBox="1"/>
            <p:nvPr/>
          </p:nvSpPr>
          <p:spPr>
            <a:xfrm>
              <a:off x="1947575" y="1099025"/>
              <a:ext cx="14787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Economica"/>
                  <a:ea typeface="Economica"/>
                  <a:cs typeface="Economica"/>
                  <a:sym typeface="Economica"/>
                </a:rPr>
                <a:t>Public</a:t>
              </a:r>
              <a:r>
                <a:rPr lang="en" sz="1800">
                  <a:solidFill>
                    <a:srgbClr val="FFFFFF"/>
                  </a:solidFill>
                  <a:latin typeface="Roboto"/>
                  <a:ea typeface="Roboto"/>
                  <a:cs typeface="Roboto"/>
                  <a:sym typeface="Roboto"/>
                </a:rPr>
                <a:t>:</a:t>
              </a:r>
              <a:endParaRPr sz="1800">
                <a:solidFill>
                  <a:srgbClr val="FFFFFF"/>
                </a:solidFill>
                <a:latin typeface="Roboto"/>
                <a:ea typeface="Roboto"/>
                <a:cs typeface="Roboto"/>
                <a:sym typeface="Roboto"/>
              </a:endParaRPr>
            </a:p>
          </p:txBody>
        </p:sp>
        <p:sp>
          <p:nvSpPr>
            <p:cNvPr id="347" name="Google Shape;347;p31"/>
            <p:cNvSpPr txBox="1"/>
            <p:nvPr/>
          </p:nvSpPr>
          <p:spPr>
            <a:xfrm>
              <a:off x="1768925" y="1742600"/>
              <a:ext cx="1965300" cy="1083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Education of practices</a:t>
              </a:r>
              <a:endParaRPr sz="1600">
                <a:solidFill>
                  <a:srgbClr val="FFFFFF"/>
                </a:solidFill>
                <a:latin typeface="Economica"/>
                <a:ea typeface="Economica"/>
                <a:cs typeface="Economica"/>
                <a:sym typeface="Economica"/>
              </a:endParaRPr>
            </a:p>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Environmental campaign </a:t>
              </a:r>
              <a:endParaRPr sz="1600">
                <a:solidFill>
                  <a:srgbClr val="FFFFFF"/>
                </a:solidFill>
                <a:latin typeface="Economica"/>
                <a:ea typeface="Economica"/>
                <a:cs typeface="Economica"/>
                <a:sym typeface="Economica"/>
              </a:endParaRPr>
            </a:p>
            <a:p>
              <a:pPr marL="0" lvl="0" indent="0" algn="l" rtl="0">
                <a:spcBef>
                  <a:spcPts val="0"/>
                </a:spcBef>
                <a:spcAft>
                  <a:spcPts val="0"/>
                </a:spcAft>
                <a:buNone/>
              </a:pPr>
              <a:endParaRPr sz="1600">
                <a:solidFill>
                  <a:srgbClr val="FFFFFF"/>
                </a:solidFill>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gtEl>
                                        <p:attrNameLst>
                                          <p:attrName>style.visibility</p:attrName>
                                        </p:attrNameLst>
                                      </p:cBhvr>
                                      <p:to>
                                        <p:strVal val="visible"/>
                                      </p:to>
                                    </p:set>
                                    <p:animEffect transition="in" filter="fade">
                                      <p:cBhvr>
                                        <p:cTn id="12" dur="1000"/>
                                        <p:tgtEl>
                                          <p:spTgt spid="3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0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2397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Typical Dry Cleaning Process</a:t>
            </a:r>
            <a:endParaRPr/>
          </a:p>
        </p:txBody>
      </p:sp>
      <p:sp>
        <p:nvSpPr>
          <p:cNvPr id="71" name="Google Shape;7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2</a:t>
            </a:fld>
            <a:endParaRPr>
              <a:solidFill>
                <a:schemeClr val="dk1"/>
              </a:solidFill>
              <a:latin typeface="Economica"/>
              <a:ea typeface="Economica"/>
              <a:cs typeface="Economica"/>
              <a:sym typeface="Economica"/>
            </a:endParaRPr>
          </a:p>
        </p:txBody>
      </p:sp>
      <p:grpSp>
        <p:nvGrpSpPr>
          <p:cNvPr id="72" name="Google Shape;72;p14"/>
          <p:cNvGrpSpPr/>
          <p:nvPr/>
        </p:nvGrpSpPr>
        <p:grpSpPr>
          <a:xfrm>
            <a:off x="0" y="1189888"/>
            <a:ext cx="2586600" cy="3854560"/>
            <a:chOff x="225450" y="1190000"/>
            <a:chExt cx="2586600" cy="3854560"/>
          </a:xfrm>
        </p:grpSpPr>
        <p:grpSp>
          <p:nvGrpSpPr>
            <p:cNvPr id="73" name="Google Shape;73;p14"/>
            <p:cNvGrpSpPr/>
            <p:nvPr/>
          </p:nvGrpSpPr>
          <p:grpSpPr>
            <a:xfrm>
              <a:off x="225450" y="1190000"/>
              <a:ext cx="2586600" cy="3482825"/>
              <a:chOff x="225450" y="1190000"/>
              <a:chExt cx="2586600" cy="3482825"/>
            </a:xfrm>
          </p:grpSpPr>
          <p:sp>
            <p:nvSpPr>
              <p:cNvPr id="74" name="Google Shape;74;p14"/>
              <p:cNvSpPr/>
              <p:nvPr/>
            </p:nvSpPr>
            <p:spPr>
              <a:xfrm>
                <a:off x="225450" y="1190000"/>
                <a:ext cx="2586600" cy="669000"/>
              </a:xfrm>
              <a:prstGeom prst="homePlate">
                <a:avLst>
                  <a:gd name="adj" fmla="val 50000"/>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Economica"/>
                    <a:ea typeface="Economica"/>
                    <a:cs typeface="Economica"/>
                    <a:sym typeface="Economica"/>
                  </a:rPr>
                  <a:t>Receive clothes and inspect stains</a:t>
                </a:r>
                <a:endParaRPr sz="1800">
                  <a:solidFill>
                    <a:srgbClr val="FFFFFF"/>
                  </a:solidFill>
                  <a:latin typeface="Economica"/>
                  <a:ea typeface="Economica"/>
                  <a:cs typeface="Economica"/>
                  <a:sym typeface="Economica"/>
                </a:endParaRPr>
              </a:p>
            </p:txBody>
          </p:sp>
          <p:sp>
            <p:nvSpPr>
              <p:cNvPr id="75" name="Google Shape;75;p14"/>
              <p:cNvSpPr txBox="1"/>
              <p:nvPr/>
            </p:nvSpPr>
            <p:spPr>
              <a:xfrm>
                <a:off x="410850" y="2057125"/>
                <a:ext cx="1905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pic>
          <p:nvPicPr>
            <p:cNvPr id="76" name="Google Shape;76;p14"/>
            <p:cNvPicPr preferRelativeResize="0"/>
            <p:nvPr/>
          </p:nvPicPr>
          <p:blipFill rotWithShape="1">
            <a:blip r:embed="rId3">
              <a:alphaModFix/>
            </a:blip>
            <a:srcRect l="44955" r="7969"/>
            <a:stretch/>
          </p:blipFill>
          <p:spPr>
            <a:xfrm>
              <a:off x="225450" y="1853838"/>
              <a:ext cx="2254449" cy="3190723"/>
            </a:xfrm>
            <a:prstGeom prst="rect">
              <a:avLst/>
            </a:prstGeom>
            <a:noFill/>
            <a:ln>
              <a:noFill/>
            </a:ln>
          </p:spPr>
        </p:pic>
      </p:grpSp>
      <p:grpSp>
        <p:nvGrpSpPr>
          <p:cNvPr id="77" name="Google Shape;77;p14"/>
          <p:cNvGrpSpPr/>
          <p:nvPr/>
        </p:nvGrpSpPr>
        <p:grpSpPr>
          <a:xfrm>
            <a:off x="2104944" y="1189775"/>
            <a:ext cx="2733632" cy="3854801"/>
            <a:chOff x="2422244" y="1189775"/>
            <a:chExt cx="2733632" cy="3854801"/>
          </a:xfrm>
        </p:grpSpPr>
        <p:grpSp>
          <p:nvGrpSpPr>
            <p:cNvPr id="78" name="Google Shape;78;p14"/>
            <p:cNvGrpSpPr/>
            <p:nvPr/>
          </p:nvGrpSpPr>
          <p:grpSpPr>
            <a:xfrm>
              <a:off x="2422244" y="1189775"/>
              <a:ext cx="2733632" cy="3483050"/>
              <a:chOff x="2512202" y="1189775"/>
              <a:chExt cx="2630263" cy="3483050"/>
            </a:xfrm>
          </p:grpSpPr>
          <p:sp>
            <p:nvSpPr>
              <p:cNvPr id="79" name="Google Shape;79;p14"/>
              <p:cNvSpPr/>
              <p:nvPr/>
            </p:nvSpPr>
            <p:spPr>
              <a:xfrm>
                <a:off x="2601164" y="1189775"/>
                <a:ext cx="2541300" cy="669000"/>
              </a:xfrm>
              <a:prstGeom prst="chevron">
                <a:avLst>
                  <a:gd name="adj" fmla="val 50000"/>
                </a:avLst>
              </a:prstGeom>
              <a:solidFill>
                <a:srgbClr val="3C78D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Economica"/>
                    <a:ea typeface="Economica"/>
                    <a:cs typeface="Economica"/>
                    <a:sym typeface="Economica"/>
                  </a:rPr>
                  <a:t>Wash clothes in solvent</a:t>
                </a:r>
                <a:endParaRPr sz="1800">
                  <a:solidFill>
                    <a:srgbClr val="FFFFFF"/>
                  </a:solidFill>
                  <a:latin typeface="Economica"/>
                  <a:ea typeface="Economica"/>
                  <a:cs typeface="Economica"/>
                  <a:sym typeface="Economica"/>
                </a:endParaRPr>
              </a:p>
            </p:txBody>
          </p:sp>
          <p:sp>
            <p:nvSpPr>
              <p:cNvPr id="80" name="Google Shape;80;p14"/>
              <p:cNvSpPr txBox="1"/>
              <p:nvPr/>
            </p:nvSpPr>
            <p:spPr>
              <a:xfrm>
                <a:off x="2512202" y="2057125"/>
                <a:ext cx="1905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pic>
          <p:nvPicPr>
            <p:cNvPr id="81" name="Google Shape;81;p14"/>
            <p:cNvPicPr preferRelativeResize="0"/>
            <p:nvPr/>
          </p:nvPicPr>
          <p:blipFill>
            <a:blip r:embed="rId4">
              <a:alphaModFix/>
            </a:blip>
            <a:stretch>
              <a:fillRect/>
            </a:stretch>
          </p:blipFill>
          <p:spPr>
            <a:xfrm>
              <a:off x="2517288" y="1853825"/>
              <a:ext cx="2292550" cy="3190751"/>
            </a:xfrm>
            <a:prstGeom prst="rect">
              <a:avLst/>
            </a:prstGeom>
            <a:noFill/>
            <a:ln>
              <a:noFill/>
            </a:ln>
          </p:spPr>
        </p:pic>
      </p:grpSp>
      <p:grpSp>
        <p:nvGrpSpPr>
          <p:cNvPr id="82" name="Google Shape;82;p14"/>
          <p:cNvGrpSpPr/>
          <p:nvPr/>
        </p:nvGrpSpPr>
        <p:grpSpPr>
          <a:xfrm>
            <a:off x="4329974" y="1189775"/>
            <a:ext cx="2541300" cy="3854800"/>
            <a:chOff x="4329974" y="1189775"/>
            <a:chExt cx="2541300" cy="3854800"/>
          </a:xfrm>
        </p:grpSpPr>
        <p:grpSp>
          <p:nvGrpSpPr>
            <p:cNvPr id="83" name="Google Shape;83;p14"/>
            <p:cNvGrpSpPr/>
            <p:nvPr/>
          </p:nvGrpSpPr>
          <p:grpSpPr>
            <a:xfrm>
              <a:off x="4329974" y="1189775"/>
              <a:ext cx="2541300" cy="3483050"/>
              <a:chOff x="4329974" y="1189775"/>
              <a:chExt cx="2541300" cy="3483050"/>
            </a:xfrm>
          </p:grpSpPr>
          <p:sp>
            <p:nvSpPr>
              <p:cNvPr id="84" name="Google Shape;84;p14"/>
              <p:cNvSpPr/>
              <p:nvPr/>
            </p:nvSpPr>
            <p:spPr>
              <a:xfrm>
                <a:off x="4329974" y="1189775"/>
                <a:ext cx="2541300" cy="669000"/>
              </a:xfrm>
              <a:prstGeom prst="chevron">
                <a:avLst>
                  <a:gd name="adj" fmla="val 50000"/>
                </a:avLst>
              </a:prstGeom>
              <a:solidFill>
                <a:srgbClr val="6D9EE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Economica"/>
                    <a:ea typeface="Economica"/>
                    <a:cs typeface="Economica"/>
                    <a:sym typeface="Economica"/>
                  </a:rPr>
                  <a:t>Distill Solvent</a:t>
                </a:r>
                <a:endParaRPr sz="1800">
                  <a:solidFill>
                    <a:srgbClr val="FFFFFF"/>
                  </a:solidFill>
                  <a:latin typeface="Economica"/>
                  <a:ea typeface="Economica"/>
                  <a:cs typeface="Economica"/>
                  <a:sym typeface="Economica"/>
                </a:endParaRPr>
              </a:p>
            </p:txBody>
          </p:sp>
          <p:sp>
            <p:nvSpPr>
              <p:cNvPr id="85" name="Google Shape;85;p14"/>
              <p:cNvSpPr txBox="1"/>
              <p:nvPr/>
            </p:nvSpPr>
            <p:spPr>
              <a:xfrm>
                <a:off x="4613553" y="2057125"/>
                <a:ext cx="1905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pic>
          <p:nvPicPr>
            <p:cNvPr id="86" name="Google Shape;86;p14"/>
            <p:cNvPicPr preferRelativeResize="0"/>
            <p:nvPr/>
          </p:nvPicPr>
          <p:blipFill>
            <a:blip r:embed="rId5">
              <a:alphaModFix/>
            </a:blip>
            <a:stretch>
              <a:fillRect/>
            </a:stretch>
          </p:blipFill>
          <p:spPr>
            <a:xfrm>
              <a:off x="4332550" y="1853825"/>
              <a:ext cx="2231125" cy="3190750"/>
            </a:xfrm>
            <a:prstGeom prst="rect">
              <a:avLst/>
            </a:prstGeom>
            <a:noFill/>
            <a:ln>
              <a:noFill/>
            </a:ln>
          </p:spPr>
        </p:pic>
      </p:grpSp>
      <p:grpSp>
        <p:nvGrpSpPr>
          <p:cNvPr id="87" name="Google Shape;87;p14"/>
          <p:cNvGrpSpPr/>
          <p:nvPr/>
        </p:nvGrpSpPr>
        <p:grpSpPr>
          <a:xfrm>
            <a:off x="6396739" y="1189775"/>
            <a:ext cx="2541300" cy="3854800"/>
            <a:chOff x="6396739" y="1189775"/>
            <a:chExt cx="2541300" cy="3854800"/>
          </a:xfrm>
        </p:grpSpPr>
        <p:grpSp>
          <p:nvGrpSpPr>
            <p:cNvPr id="88" name="Google Shape;88;p14"/>
            <p:cNvGrpSpPr/>
            <p:nvPr/>
          </p:nvGrpSpPr>
          <p:grpSpPr>
            <a:xfrm>
              <a:off x="6396739" y="1189775"/>
              <a:ext cx="2541300" cy="3483050"/>
              <a:chOff x="6396739" y="1189775"/>
              <a:chExt cx="2541300" cy="3483050"/>
            </a:xfrm>
          </p:grpSpPr>
          <p:sp>
            <p:nvSpPr>
              <p:cNvPr id="89" name="Google Shape;89;p14"/>
              <p:cNvSpPr/>
              <p:nvPr/>
            </p:nvSpPr>
            <p:spPr>
              <a:xfrm>
                <a:off x="6396739" y="1189775"/>
                <a:ext cx="2541300" cy="6690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Economica"/>
                    <a:ea typeface="Economica"/>
                    <a:cs typeface="Economica"/>
                    <a:sym typeface="Economica"/>
                  </a:rPr>
                  <a:t>Steam press</a:t>
                </a:r>
                <a:endParaRPr sz="1800">
                  <a:solidFill>
                    <a:srgbClr val="FFFFFF"/>
                  </a:solidFill>
                  <a:latin typeface="Economica"/>
                  <a:ea typeface="Economica"/>
                  <a:cs typeface="Economica"/>
                  <a:sym typeface="Economica"/>
                </a:endParaRPr>
              </a:p>
            </p:txBody>
          </p:sp>
          <p:sp>
            <p:nvSpPr>
              <p:cNvPr id="90" name="Google Shape;90;p14"/>
              <p:cNvSpPr txBox="1"/>
              <p:nvPr/>
            </p:nvSpPr>
            <p:spPr>
              <a:xfrm>
                <a:off x="6714905" y="2057125"/>
                <a:ext cx="1905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latin typeface="Roboto"/>
                  <a:ea typeface="Roboto"/>
                  <a:cs typeface="Roboto"/>
                  <a:sym typeface="Roboto"/>
                </a:endParaRPr>
              </a:p>
            </p:txBody>
          </p:sp>
        </p:grpSp>
        <p:pic>
          <p:nvPicPr>
            <p:cNvPr id="91" name="Google Shape;91;p14"/>
            <p:cNvPicPr preferRelativeResize="0"/>
            <p:nvPr/>
          </p:nvPicPr>
          <p:blipFill>
            <a:blip r:embed="rId6">
              <a:alphaModFix/>
            </a:blip>
            <a:stretch>
              <a:fillRect/>
            </a:stretch>
          </p:blipFill>
          <p:spPr>
            <a:xfrm>
              <a:off x="6563675" y="1853825"/>
              <a:ext cx="2031775" cy="31907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1"/>
        <p:cNvGrpSpPr/>
        <p:nvPr/>
      </p:nvGrpSpPr>
      <p:grpSpPr>
        <a:xfrm>
          <a:off x="0" y="0"/>
          <a:ext cx="0" cy="0"/>
          <a:chOff x="0" y="0"/>
          <a:chExt cx="0" cy="0"/>
        </a:xfrm>
      </p:grpSpPr>
      <p:sp>
        <p:nvSpPr>
          <p:cNvPr id="352" name="Google Shape;352;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Deliverables</a:t>
            </a:r>
            <a:endParaRPr/>
          </a:p>
        </p:txBody>
      </p:sp>
      <p:sp>
        <p:nvSpPr>
          <p:cNvPr id="353" name="Google Shape;35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354" name="Google Shape;354;p32"/>
          <p:cNvPicPr preferRelativeResize="0"/>
          <p:nvPr/>
        </p:nvPicPr>
        <p:blipFill>
          <a:blip r:embed="rId3">
            <a:alphaModFix/>
          </a:blip>
          <a:stretch>
            <a:fillRect/>
          </a:stretch>
        </p:blipFill>
        <p:spPr>
          <a:xfrm>
            <a:off x="263325" y="1203425"/>
            <a:ext cx="4123775" cy="3052975"/>
          </a:xfrm>
          <a:prstGeom prst="rect">
            <a:avLst/>
          </a:prstGeom>
          <a:noFill/>
          <a:ln>
            <a:noFill/>
          </a:ln>
        </p:spPr>
      </p:pic>
      <p:pic>
        <p:nvPicPr>
          <p:cNvPr id="355" name="Google Shape;355;p32"/>
          <p:cNvPicPr preferRelativeResize="0"/>
          <p:nvPr/>
        </p:nvPicPr>
        <p:blipFill>
          <a:blip r:embed="rId4">
            <a:alphaModFix/>
          </a:blip>
          <a:stretch>
            <a:fillRect/>
          </a:stretch>
        </p:blipFill>
        <p:spPr>
          <a:xfrm>
            <a:off x="4782525" y="1199625"/>
            <a:ext cx="4123775" cy="306057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9"/>
        <p:cNvGrpSpPr/>
        <p:nvPr/>
      </p:nvGrpSpPr>
      <p:grpSpPr>
        <a:xfrm>
          <a:off x="0" y="0"/>
          <a:ext cx="0" cy="0"/>
          <a:chOff x="0" y="0"/>
          <a:chExt cx="0" cy="0"/>
        </a:xfrm>
      </p:grpSpPr>
      <p:sp>
        <p:nvSpPr>
          <p:cNvPr id="360" name="Google Shape;36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21</a:t>
            </a:fld>
            <a:endParaRPr>
              <a:solidFill>
                <a:srgbClr val="FFFFFF"/>
              </a:solidFill>
            </a:endParaRPr>
          </a:p>
        </p:txBody>
      </p:sp>
      <p:pic>
        <p:nvPicPr>
          <p:cNvPr id="361" name="Google Shape;361;p33"/>
          <p:cNvPicPr preferRelativeResize="0"/>
          <p:nvPr/>
        </p:nvPicPr>
        <p:blipFill>
          <a:blip r:embed="rId3">
            <a:alphaModFix/>
          </a:blip>
          <a:stretch>
            <a:fillRect/>
          </a:stretch>
        </p:blipFill>
        <p:spPr>
          <a:xfrm>
            <a:off x="5034275" y="192250"/>
            <a:ext cx="3319574" cy="4695295"/>
          </a:xfrm>
          <a:prstGeom prst="rect">
            <a:avLst/>
          </a:prstGeom>
          <a:noFill/>
          <a:ln w="9525" cap="flat" cmpd="sng">
            <a:solidFill>
              <a:schemeClr val="dk2"/>
            </a:solidFill>
            <a:prstDash val="solid"/>
            <a:round/>
            <a:headEnd type="none" w="sm" len="sm"/>
            <a:tailEnd type="none" w="sm" len="sm"/>
          </a:ln>
        </p:spPr>
      </p:pic>
      <p:pic>
        <p:nvPicPr>
          <p:cNvPr id="362" name="Google Shape;362;p33"/>
          <p:cNvPicPr preferRelativeResize="0"/>
          <p:nvPr/>
        </p:nvPicPr>
        <p:blipFill>
          <a:blip r:embed="rId4">
            <a:alphaModFix/>
          </a:blip>
          <a:stretch>
            <a:fillRect/>
          </a:stretch>
        </p:blipFill>
        <p:spPr>
          <a:xfrm>
            <a:off x="860225" y="191951"/>
            <a:ext cx="3319576" cy="4695923"/>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4"/>
          <p:cNvSpPr txBox="1">
            <a:spLocks noGrp="1"/>
          </p:cNvSpPr>
          <p:nvPr>
            <p:ph type="title"/>
          </p:nvPr>
        </p:nvSpPr>
        <p:spPr>
          <a:xfrm>
            <a:off x="773700" y="474475"/>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Acknowledgements</a:t>
            </a:r>
            <a:endParaRPr/>
          </a:p>
        </p:txBody>
      </p:sp>
      <p:sp>
        <p:nvSpPr>
          <p:cNvPr id="368" name="Google Shape;368;p34"/>
          <p:cNvSpPr txBox="1">
            <a:spLocks noGrp="1"/>
          </p:cNvSpPr>
          <p:nvPr>
            <p:ph type="subTitle" idx="4294967295"/>
          </p:nvPr>
        </p:nvSpPr>
        <p:spPr>
          <a:xfrm>
            <a:off x="1547150" y="1907550"/>
            <a:ext cx="6577800" cy="70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Economica"/>
                <a:ea typeface="Economica"/>
                <a:cs typeface="Economica"/>
                <a:sym typeface="Economica"/>
              </a:rPr>
              <a:t>Thanks To Robert Hersh, Robert Kinicki, Jonida Mamaj, the EDEN Center Staff, and EDEN Center Volunteers</a:t>
            </a:r>
            <a:endParaRPr sz="2400">
              <a:latin typeface="Economica"/>
              <a:ea typeface="Economica"/>
              <a:cs typeface="Economica"/>
              <a:sym typeface="Economica"/>
            </a:endParaRPr>
          </a:p>
          <a:p>
            <a:pPr marL="0" lvl="0" indent="0" algn="ctr" rtl="0">
              <a:spcBef>
                <a:spcPts val="1600"/>
              </a:spcBef>
              <a:spcAft>
                <a:spcPts val="1600"/>
              </a:spcAft>
              <a:buNone/>
            </a:pPr>
            <a:r>
              <a:rPr lang="en" sz="2400">
                <a:latin typeface="Economica"/>
                <a:ea typeface="Economica"/>
                <a:cs typeface="Economica"/>
                <a:sym typeface="Economica"/>
              </a:rPr>
              <a:t>Special Thanks to Hera Kamani</a:t>
            </a:r>
            <a:endParaRPr sz="2400">
              <a:latin typeface="Economica"/>
              <a:ea typeface="Economica"/>
              <a:cs typeface="Economica"/>
              <a:sym typeface="Economica"/>
            </a:endParaRPr>
          </a:p>
        </p:txBody>
      </p:sp>
      <p:sp>
        <p:nvSpPr>
          <p:cNvPr id="369" name="Google Shape;36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22</a:t>
            </a:fld>
            <a:endParaRPr>
              <a:solidFill>
                <a:schemeClr val="dk1"/>
              </a:solidFill>
              <a:latin typeface="Economica"/>
              <a:ea typeface="Economica"/>
              <a:cs typeface="Economica"/>
              <a:sym typeface="Economica"/>
            </a:endParaRPr>
          </a:p>
        </p:txBody>
      </p:sp>
      <p:pic>
        <p:nvPicPr>
          <p:cNvPr id="370" name="Google Shape;370;p34"/>
          <p:cNvPicPr preferRelativeResize="0"/>
          <p:nvPr/>
        </p:nvPicPr>
        <p:blipFill>
          <a:blip r:embed="rId3">
            <a:alphaModFix/>
          </a:blip>
          <a:stretch>
            <a:fillRect/>
          </a:stretch>
        </p:blipFill>
        <p:spPr>
          <a:xfrm>
            <a:off x="4303025" y="3474000"/>
            <a:ext cx="1493100" cy="1493100"/>
          </a:xfrm>
          <a:prstGeom prst="flowChartConnector">
            <a:avLst/>
          </a:prstGeom>
          <a:noFill/>
          <a:ln>
            <a:noFill/>
          </a:ln>
        </p:spPr>
      </p:pic>
      <p:pic>
        <p:nvPicPr>
          <p:cNvPr id="371" name="Google Shape;371;p34"/>
          <p:cNvPicPr preferRelativeResize="0"/>
          <p:nvPr/>
        </p:nvPicPr>
        <p:blipFill rotWithShape="1">
          <a:blip r:embed="rId4">
            <a:alphaModFix/>
          </a:blip>
          <a:srcRect b="27262"/>
          <a:stretch/>
        </p:blipFill>
        <p:spPr>
          <a:xfrm>
            <a:off x="6275238" y="3474000"/>
            <a:ext cx="1365900" cy="1493100"/>
          </a:xfrm>
          <a:prstGeom prst="flowChartConnector">
            <a:avLst/>
          </a:prstGeom>
          <a:noFill/>
          <a:ln>
            <a:noFill/>
          </a:ln>
        </p:spPr>
      </p:pic>
      <p:pic>
        <p:nvPicPr>
          <p:cNvPr id="372" name="Google Shape;372;p34"/>
          <p:cNvPicPr preferRelativeResize="0"/>
          <p:nvPr/>
        </p:nvPicPr>
        <p:blipFill>
          <a:blip r:embed="rId5">
            <a:alphaModFix/>
          </a:blip>
          <a:stretch>
            <a:fillRect/>
          </a:stretch>
        </p:blipFill>
        <p:spPr>
          <a:xfrm>
            <a:off x="2229950" y="3455250"/>
            <a:ext cx="1493100" cy="1530600"/>
          </a:xfrm>
          <a:prstGeom prst="flowChartConnector">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23</a:t>
            </a:fld>
            <a:endParaRPr>
              <a:solidFill>
                <a:schemeClr val="dk1"/>
              </a:solidFill>
              <a:latin typeface="Economica"/>
              <a:ea typeface="Economica"/>
              <a:cs typeface="Economica"/>
              <a:sym typeface="Economica"/>
            </a:endParaRPr>
          </a:p>
        </p:txBody>
      </p:sp>
      <p:sp>
        <p:nvSpPr>
          <p:cNvPr id="378" name="Google Shape;378;p35"/>
          <p:cNvSpPr txBox="1">
            <a:spLocks noGrp="1"/>
          </p:cNvSpPr>
          <p:nvPr>
            <p:ph type="title"/>
          </p:nvPr>
        </p:nvSpPr>
        <p:spPr>
          <a:xfrm>
            <a:off x="2163300" y="4126700"/>
            <a:ext cx="4817400" cy="5937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3600">
                <a:latin typeface="Proxima Nova"/>
                <a:ea typeface="Proxima Nova"/>
                <a:cs typeface="Proxima Nova"/>
                <a:sym typeface="Proxima Nova"/>
              </a:rPr>
              <a:t>DRY CLEAN ONLY</a:t>
            </a:r>
            <a:endParaRPr sz="3600">
              <a:latin typeface="Proxima Nova"/>
              <a:ea typeface="Proxima Nova"/>
              <a:cs typeface="Proxima Nova"/>
              <a:sym typeface="Proxima Nova"/>
            </a:endParaRPr>
          </a:p>
        </p:txBody>
      </p:sp>
      <p:sp>
        <p:nvSpPr>
          <p:cNvPr id="379" name="Google Shape;379;p35"/>
          <p:cNvSpPr/>
          <p:nvPr/>
        </p:nvSpPr>
        <p:spPr>
          <a:xfrm>
            <a:off x="2853900" y="482250"/>
            <a:ext cx="3436200" cy="3436200"/>
          </a:xfrm>
          <a:prstGeom prst="ellipse">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5"/>
          <p:cNvSpPr txBox="1">
            <a:spLocks noGrp="1"/>
          </p:cNvSpPr>
          <p:nvPr>
            <p:ph type="title"/>
          </p:nvPr>
        </p:nvSpPr>
        <p:spPr>
          <a:xfrm>
            <a:off x="2163300" y="1903500"/>
            <a:ext cx="4817400" cy="593700"/>
          </a:xfrm>
          <a:prstGeom prst="rect">
            <a:avLst/>
          </a:prstGeom>
        </p:spPr>
        <p:txBody>
          <a:bodyPr spcFirstLastPara="1" wrap="square" lIns="0" tIns="91425" rIns="0" bIns="91425" anchor="ctr" anchorCtr="0">
            <a:noAutofit/>
          </a:bodyPr>
          <a:lstStyle/>
          <a:p>
            <a:pPr marL="0" lvl="0" indent="0" algn="ctr" rtl="0">
              <a:spcBef>
                <a:spcPts val="0"/>
              </a:spcBef>
              <a:spcAft>
                <a:spcPts val="0"/>
              </a:spcAft>
              <a:buNone/>
            </a:pPr>
            <a:r>
              <a:rPr lang="en" sz="3600">
                <a:latin typeface="Proxima Nova"/>
                <a:ea typeface="Proxima Nova"/>
                <a:cs typeface="Proxima Nova"/>
                <a:sym typeface="Proxima Nova"/>
              </a:rPr>
              <a:t>Questions?</a:t>
            </a:r>
            <a:endParaRPr sz="3600">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Image Credits</a:t>
            </a:r>
            <a:endParaRPr/>
          </a:p>
        </p:txBody>
      </p:sp>
      <p:sp>
        <p:nvSpPr>
          <p:cNvPr id="386" name="Google Shape;386;p3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700" u="sng">
                <a:latin typeface="Economica"/>
                <a:ea typeface="Economica"/>
                <a:cs typeface="Economica"/>
                <a:sym typeface="Economica"/>
                <a:hlinkClick r:id="rId3"/>
              </a:rPr>
              <a:t>https://commons.wikimedia.org/wiki/File:Pastrim_Kimik_-_shop_-_Pristina.JPG</a:t>
            </a:r>
            <a:r>
              <a:rPr lang="en" sz="700">
                <a:latin typeface="Economica"/>
                <a:ea typeface="Economica"/>
                <a:cs typeface="Economica"/>
                <a:sym typeface="Economica"/>
              </a:rPr>
              <a:t> , </a:t>
            </a:r>
            <a:r>
              <a:rPr lang="en" sz="700" u="sng">
                <a:latin typeface="Economica"/>
                <a:ea typeface="Economica"/>
                <a:cs typeface="Economica"/>
                <a:sym typeface="Economica"/>
                <a:hlinkClick r:id="rId4"/>
              </a:rPr>
              <a:t>http://drycleanauthority.blogspot.com/</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u="sng">
                <a:latin typeface="Economica"/>
                <a:ea typeface="Economica"/>
                <a:cs typeface="Economica"/>
                <a:sym typeface="Economica"/>
                <a:hlinkClick r:id="rId5"/>
              </a:rPr>
              <a:t>https://www.sigmaaldrich.com/catalog/product/sigald/16211?lang=en&amp;region=AL</a:t>
            </a:r>
            <a:r>
              <a:rPr lang="en" sz="700">
                <a:latin typeface="Economica"/>
                <a:ea typeface="Economica"/>
                <a:cs typeface="Economica"/>
                <a:sym typeface="Economica"/>
              </a:rPr>
              <a:t> , </a:t>
            </a:r>
            <a:r>
              <a:rPr lang="en" sz="700" u="sng">
                <a:latin typeface="Economica"/>
                <a:ea typeface="Economica"/>
                <a:cs typeface="Economica"/>
                <a:sym typeface="Economica"/>
                <a:hlinkClick r:id="rId6"/>
              </a:rPr>
              <a:t>https://www.amazon.com/3M-Paint-Project-Respirator-Small/dp/B001G8WRLU</a:t>
            </a:r>
            <a:r>
              <a:rPr lang="en" sz="700">
                <a:latin typeface="Economica"/>
                <a:ea typeface="Economica"/>
                <a:cs typeface="Economica"/>
                <a:sym typeface="Economica"/>
              </a:rPr>
              <a:t>,  </a:t>
            </a:r>
            <a:r>
              <a:rPr lang="en" sz="700" u="sng">
                <a:latin typeface="Economica"/>
                <a:ea typeface="Economica"/>
                <a:cs typeface="Economica"/>
                <a:sym typeface="Economica"/>
                <a:hlinkClick r:id="rId7"/>
              </a:rPr>
              <a:t>https://www.mannlakeltd.com/chemical-resistant-disposable-gloves</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a:latin typeface="Economica"/>
                <a:ea typeface="Economica"/>
                <a:cs typeface="Economica"/>
                <a:sym typeface="Economica"/>
              </a:rPr>
              <a:t>Photo by </a:t>
            </a:r>
            <a:r>
              <a:rPr lang="en" sz="700" u="sng">
                <a:latin typeface="Economica"/>
                <a:ea typeface="Economica"/>
                <a:cs typeface="Economica"/>
                <a:sym typeface="Economica"/>
                <a:hlinkClick r:id="rId8"/>
              </a:rPr>
              <a:t>Nathan Dumlao</a:t>
            </a:r>
            <a:r>
              <a:rPr lang="en" sz="700">
                <a:latin typeface="Economica"/>
                <a:ea typeface="Economica"/>
                <a:cs typeface="Economica"/>
                <a:sym typeface="Economica"/>
              </a:rPr>
              <a:t> on </a:t>
            </a:r>
            <a:r>
              <a:rPr lang="en" sz="700" u="sng">
                <a:latin typeface="Economica"/>
                <a:ea typeface="Economica"/>
                <a:cs typeface="Economica"/>
                <a:sym typeface="Economica"/>
                <a:hlinkClick r:id="rId9"/>
              </a:rPr>
              <a:t>Unsplash</a:t>
            </a:r>
            <a:r>
              <a:rPr lang="en" sz="700">
                <a:latin typeface="Economica"/>
                <a:ea typeface="Economica"/>
                <a:cs typeface="Economica"/>
                <a:sym typeface="Economica"/>
              </a:rPr>
              <a:t> </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a:latin typeface="Economica"/>
                <a:ea typeface="Economica"/>
                <a:cs typeface="Economica"/>
                <a:sym typeface="Economica"/>
              </a:rPr>
              <a:t>Photo by </a:t>
            </a:r>
            <a:r>
              <a:rPr lang="en" sz="700" u="sng">
                <a:latin typeface="Economica"/>
                <a:ea typeface="Economica"/>
                <a:cs typeface="Economica"/>
                <a:sym typeface="Economica"/>
                <a:hlinkClick r:id="rId10"/>
              </a:rPr>
              <a:t>Waldemar Brandt</a:t>
            </a:r>
            <a:r>
              <a:rPr lang="en" sz="700">
                <a:latin typeface="Economica"/>
                <a:ea typeface="Economica"/>
                <a:cs typeface="Economica"/>
                <a:sym typeface="Economica"/>
              </a:rPr>
              <a:t> on </a:t>
            </a:r>
            <a:r>
              <a:rPr lang="en" sz="700" u="sng">
                <a:latin typeface="Economica"/>
                <a:ea typeface="Economica"/>
                <a:cs typeface="Economica"/>
                <a:sym typeface="Economica"/>
                <a:hlinkClick r:id="rId11"/>
              </a:rPr>
              <a:t>Unsplash</a:t>
            </a:r>
            <a:r>
              <a:rPr lang="en" sz="700">
                <a:latin typeface="Economica"/>
                <a:ea typeface="Economica"/>
                <a:cs typeface="Economica"/>
                <a:sym typeface="Economica"/>
              </a:rPr>
              <a:t> </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a:latin typeface="Economica"/>
                <a:ea typeface="Economica"/>
                <a:cs typeface="Economica"/>
                <a:sym typeface="Economica"/>
              </a:rPr>
              <a:t>Photo by Conrad Marshall on Unsplash </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u="sng">
                <a:latin typeface="Economica"/>
                <a:ea typeface="Economica"/>
                <a:cs typeface="Economica"/>
                <a:sym typeface="Economica"/>
                <a:hlinkClick r:id="rId12"/>
              </a:rPr>
              <a:t>https://www.netmaps.net/?attachment_id=292</a:t>
            </a:r>
            <a:r>
              <a:rPr lang="en" sz="700">
                <a:latin typeface="Economica"/>
                <a:ea typeface="Economica"/>
                <a:cs typeface="Economica"/>
                <a:sym typeface="Economica"/>
              </a:rPr>
              <a:t> </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u="sng">
                <a:latin typeface="Economica"/>
                <a:ea typeface="Economica"/>
                <a:cs typeface="Economica"/>
                <a:sym typeface="Economica"/>
                <a:hlinkClick r:id="rId13"/>
              </a:rPr>
              <a:t>https://simple.wikipedia.org/wiki/Dry_cleaning#/media/File:Dry_clean_rack.jpg</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u="sng">
                <a:latin typeface="Economica"/>
                <a:ea typeface="Economica"/>
                <a:cs typeface="Economica"/>
                <a:sym typeface="Economica"/>
                <a:hlinkClick r:id="rId14"/>
              </a:rPr>
              <a:t>https://www.ec21.com/product-details/Industrial-Steam-Press-Iron-for--10010058.html</a:t>
            </a:r>
            <a:endParaRPr sz="700">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u="sng">
                <a:latin typeface="Economica"/>
                <a:ea typeface="Economica"/>
                <a:cs typeface="Economica"/>
                <a:sym typeface="Economica"/>
                <a:hlinkClick r:id="rId15"/>
              </a:rPr>
              <a:t>http://www.peshku</a:t>
            </a:r>
            <a:r>
              <a:rPr lang="en" sz="700" u="sng">
                <a:solidFill>
                  <a:srgbClr val="000000"/>
                </a:solidFill>
                <a:latin typeface="Economica"/>
                <a:ea typeface="Economica"/>
                <a:cs typeface="Economica"/>
                <a:sym typeface="Economica"/>
                <a:hlinkClick r:id="rId15"/>
              </a:rPr>
              <a:t>iarte.com/show?cid=110616</a:t>
            </a:r>
            <a:r>
              <a:rPr lang="en" sz="700">
                <a:solidFill>
                  <a:srgbClr val="000000"/>
                </a:solidFill>
                <a:latin typeface="Economica"/>
                <a:ea typeface="Economica"/>
                <a:cs typeface="Economica"/>
                <a:sym typeface="Economica"/>
              </a:rPr>
              <a:t> </a:t>
            </a:r>
            <a:endParaRPr sz="700">
              <a:solidFill>
                <a:srgbClr val="000000"/>
              </a:solidFill>
              <a:latin typeface="Economica"/>
              <a:ea typeface="Economica"/>
              <a:cs typeface="Economica"/>
              <a:sym typeface="Economica"/>
            </a:endParaRPr>
          </a:p>
          <a:p>
            <a:pPr marL="0" lvl="0" indent="0" algn="l" rtl="0">
              <a:lnSpc>
                <a:spcPct val="100000"/>
              </a:lnSpc>
              <a:spcBef>
                <a:spcPts val="1600"/>
              </a:spcBef>
              <a:spcAft>
                <a:spcPts val="0"/>
              </a:spcAft>
              <a:buClr>
                <a:schemeClr val="dk1"/>
              </a:buClr>
              <a:buSzPts val="1100"/>
              <a:buFont typeface="Arial"/>
              <a:buNone/>
            </a:pPr>
            <a:r>
              <a:rPr lang="en" sz="700" u="sng">
                <a:solidFill>
                  <a:srgbClr val="000000"/>
                </a:solidFill>
                <a:latin typeface="Economica"/>
                <a:ea typeface="Economica"/>
                <a:cs typeface="Economica"/>
                <a:sym typeface="Economica"/>
                <a:hlinkClick r:id="rId16"/>
              </a:rPr>
              <a:t>https://www.indiamart.com/proddetail/perchloroethylene-or-tetrachloroethene-20691059433.html</a:t>
            </a:r>
            <a:endParaRPr sz="700">
              <a:solidFill>
                <a:srgbClr val="000000"/>
              </a:solidFill>
              <a:latin typeface="Economica"/>
              <a:ea typeface="Economica"/>
              <a:cs typeface="Economica"/>
              <a:sym typeface="Economica"/>
            </a:endParaRPr>
          </a:p>
          <a:p>
            <a:pPr marL="0" lvl="0" indent="0" algn="l" rtl="0">
              <a:spcBef>
                <a:spcPts val="1600"/>
              </a:spcBef>
              <a:spcAft>
                <a:spcPts val="0"/>
              </a:spcAft>
              <a:buClr>
                <a:schemeClr val="dk1"/>
              </a:buClr>
              <a:buSzPts val="1100"/>
              <a:buFont typeface="Arial"/>
              <a:buNone/>
            </a:pPr>
            <a:r>
              <a:rPr lang="en" sz="700">
                <a:solidFill>
                  <a:srgbClr val="000000"/>
                </a:solidFill>
                <a:highlight>
                  <a:srgbClr val="F5F5F5"/>
                </a:highlight>
                <a:latin typeface="Economica"/>
                <a:ea typeface="Economica"/>
                <a:cs typeface="Economica"/>
                <a:sym typeface="Economica"/>
              </a:rPr>
              <a:t>Photo by </a:t>
            </a:r>
            <a:r>
              <a:rPr lang="en" sz="700" u="sng">
                <a:solidFill>
                  <a:srgbClr val="000000"/>
                </a:solidFill>
                <a:highlight>
                  <a:srgbClr val="F5F5F5"/>
                </a:highlight>
                <a:latin typeface="Economica"/>
                <a:ea typeface="Economica"/>
                <a:cs typeface="Economica"/>
                <a:sym typeface="Economica"/>
                <a:hlinkClick r:id="rId17"/>
              </a:rPr>
              <a:t>Papaioannou Kostas</a:t>
            </a:r>
            <a:r>
              <a:rPr lang="en" sz="700">
                <a:solidFill>
                  <a:srgbClr val="000000"/>
                </a:solidFill>
                <a:highlight>
                  <a:srgbClr val="F5F5F5"/>
                </a:highlight>
                <a:latin typeface="Economica"/>
                <a:ea typeface="Economica"/>
                <a:cs typeface="Economica"/>
                <a:sym typeface="Economica"/>
              </a:rPr>
              <a:t> on </a:t>
            </a:r>
            <a:r>
              <a:rPr lang="en" sz="700" u="sng">
                <a:solidFill>
                  <a:srgbClr val="000000"/>
                </a:solidFill>
                <a:highlight>
                  <a:srgbClr val="F5F5F5"/>
                </a:highlight>
                <a:latin typeface="Economica"/>
                <a:ea typeface="Economica"/>
                <a:cs typeface="Economica"/>
                <a:sym typeface="Economica"/>
                <a:hlinkClick r:id="rId18"/>
              </a:rPr>
              <a:t>Unsplash</a:t>
            </a:r>
            <a:endParaRPr sz="700">
              <a:solidFill>
                <a:srgbClr val="000000"/>
              </a:solidFill>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endParaRPr sz="700">
              <a:solidFill>
                <a:srgbClr val="000000"/>
              </a:solidFill>
              <a:latin typeface="Economica"/>
              <a:ea typeface="Economica"/>
              <a:cs typeface="Economica"/>
              <a:sym typeface="Economica"/>
            </a:endParaRPr>
          </a:p>
          <a:p>
            <a:pPr marL="0" lvl="0" indent="0" algn="l" rtl="0">
              <a:spcBef>
                <a:spcPts val="0"/>
              </a:spcBef>
              <a:spcAft>
                <a:spcPts val="0"/>
              </a:spcAft>
              <a:buClr>
                <a:schemeClr val="dk1"/>
              </a:buClr>
              <a:buSzPts val="1100"/>
              <a:buFont typeface="Arial"/>
              <a:buNone/>
            </a:pPr>
            <a:r>
              <a:rPr lang="en" sz="700">
                <a:solidFill>
                  <a:srgbClr val="000000"/>
                </a:solidFill>
                <a:highlight>
                  <a:srgbClr val="F5F5F5"/>
                </a:highlight>
                <a:latin typeface="Economica"/>
                <a:ea typeface="Economica"/>
                <a:cs typeface="Economica"/>
                <a:sym typeface="Economica"/>
              </a:rPr>
              <a:t>Photo by </a:t>
            </a:r>
            <a:r>
              <a:rPr lang="en" sz="700" u="sng">
                <a:solidFill>
                  <a:srgbClr val="000000"/>
                </a:solidFill>
                <a:highlight>
                  <a:srgbClr val="F5F5F5"/>
                </a:highlight>
                <a:latin typeface="Economica"/>
                <a:ea typeface="Economica"/>
                <a:cs typeface="Economica"/>
                <a:sym typeface="Economica"/>
                <a:hlinkClick r:id="rId19"/>
              </a:rPr>
              <a:t>Timon Studler</a:t>
            </a:r>
            <a:r>
              <a:rPr lang="en" sz="700">
                <a:solidFill>
                  <a:srgbClr val="000000"/>
                </a:solidFill>
                <a:highlight>
                  <a:srgbClr val="F5F5F5"/>
                </a:highlight>
                <a:latin typeface="Economica"/>
                <a:ea typeface="Economica"/>
                <a:cs typeface="Economica"/>
                <a:sym typeface="Economica"/>
              </a:rPr>
              <a:t> on </a:t>
            </a:r>
            <a:r>
              <a:rPr lang="en" sz="700" u="sng">
                <a:solidFill>
                  <a:srgbClr val="000000"/>
                </a:solidFill>
                <a:highlight>
                  <a:srgbClr val="F5F5F5"/>
                </a:highlight>
                <a:latin typeface="Economica"/>
                <a:ea typeface="Economica"/>
                <a:cs typeface="Economica"/>
                <a:sym typeface="Economica"/>
                <a:hlinkClick r:id="rId18"/>
              </a:rPr>
              <a:t>Unsplash</a:t>
            </a:r>
            <a:endParaRPr sz="700">
              <a:solidFill>
                <a:srgbClr val="000000"/>
              </a:solidFill>
              <a:latin typeface="Economica"/>
              <a:ea typeface="Economica"/>
              <a:cs typeface="Economica"/>
              <a:sym typeface="Economica"/>
            </a:endParaRPr>
          </a:p>
          <a:p>
            <a:pPr marL="0" lvl="0" indent="0" algn="l" rtl="0">
              <a:lnSpc>
                <a:spcPct val="100000"/>
              </a:lnSpc>
              <a:spcBef>
                <a:spcPts val="0"/>
              </a:spcBef>
              <a:spcAft>
                <a:spcPts val="0"/>
              </a:spcAft>
              <a:buClr>
                <a:schemeClr val="dk1"/>
              </a:buClr>
              <a:buSzPts val="1100"/>
              <a:buFont typeface="Arial"/>
              <a:buNone/>
            </a:pPr>
            <a:endParaRPr sz="700">
              <a:latin typeface="Economica"/>
              <a:ea typeface="Economica"/>
              <a:cs typeface="Economica"/>
              <a:sym typeface="Economica"/>
            </a:endParaRPr>
          </a:p>
          <a:p>
            <a:pPr marL="0" lvl="0" indent="0" algn="l" rtl="0">
              <a:spcBef>
                <a:spcPts val="1600"/>
              </a:spcBef>
              <a:spcAft>
                <a:spcPts val="1600"/>
              </a:spcAft>
              <a:buNone/>
            </a:pPr>
            <a:endParaRPr/>
          </a:p>
        </p:txBody>
      </p:sp>
      <p:sp>
        <p:nvSpPr>
          <p:cNvPr id="387" name="Google Shape;38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24</a:t>
            </a:fld>
            <a:endParaRPr>
              <a:solidFill>
                <a:schemeClr val="dk1"/>
              </a:solidFill>
              <a:latin typeface="Economica"/>
              <a:ea typeface="Economica"/>
              <a:cs typeface="Economica"/>
              <a:sym typeface="Economic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393" name="Google Shape;393;p37"/>
          <p:cNvPicPr preferRelativeResize="0"/>
          <p:nvPr/>
        </p:nvPicPr>
        <p:blipFill rotWithShape="1">
          <a:blip r:embed="rId3">
            <a:alphaModFix/>
          </a:blip>
          <a:srcRect b="27134"/>
          <a:stretch/>
        </p:blipFill>
        <p:spPr>
          <a:xfrm>
            <a:off x="1201300" y="394450"/>
            <a:ext cx="7098925" cy="3879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399" name="Google Shape;399;p38" title="Chart"/>
          <p:cNvPicPr preferRelativeResize="0"/>
          <p:nvPr/>
        </p:nvPicPr>
        <p:blipFill>
          <a:blip r:embed="rId3">
            <a:alphaModFix/>
          </a:blip>
          <a:stretch>
            <a:fillRect/>
          </a:stretch>
        </p:blipFill>
        <p:spPr>
          <a:xfrm>
            <a:off x="1279418" y="642338"/>
            <a:ext cx="6585175" cy="3858825"/>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3</a:t>
            </a:fld>
            <a:endParaRPr>
              <a:solidFill>
                <a:schemeClr val="dk1"/>
              </a:solidFill>
              <a:latin typeface="Economica"/>
              <a:ea typeface="Economica"/>
              <a:cs typeface="Economica"/>
              <a:sym typeface="Economica"/>
            </a:endParaRPr>
          </a:p>
        </p:txBody>
      </p:sp>
      <p:pic>
        <p:nvPicPr>
          <p:cNvPr id="97" name="Google Shape;97;p15"/>
          <p:cNvPicPr preferRelativeResize="0"/>
          <p:nvPr/>
        </p:nvPicPr>
        <p:blipFill>
          <a:blip r:embed="rId3">
            <a:alphaModFix/>
          </a:blip>
          <a:stretch>
            <a:fillRect/>
          </a:stretch>
        </p:blipFill>
        <p:spPr>
          <a:xfrm>
            <a:off x="2698099" y="1078424"/>
            <a:ext cx="3750132" cy="3750125"/>
          </a:xfrm>
          <a:prstGeom prst="rect">
            <a:avLst/>
          </a:prstGeom>
          <a:noFill/>
          <a:ln>
            <a:noFill/>
          </a:ln>
        </p:spPr>
      </p:pic>
      <p:grpSp>
        <p:nvGrpSpPr>
          <p:cNvPr id="98" name="Google Shape;98;p15"/>
          <p:cNvGrpSpPr/>
          <p:nvPr/>
        </p:nvGrpSpPr>
        <p:grpSpPr>
          <a:xfrm>
            <a:off x="6171701" y="1758684"/>
            <a:ext cx="1915696" cy="1427236"/>
            <a:chOff x="6439666" y="1586000"/>
            <a:chExt cx="2032784" cy="1553708"/>
          </a:xfrm>
        </p:grpSpPr>
        <p:sp>
          <p:nvSpPr>
            <p:cNvPr id="99" name="Google Shape;99;p15"/>
            <p:cNvSpPr/>
            <p:nvPr/>
          </p:nvSpPr>
          <p:spPr>
            <a:xfrm rot="5400000">
              <a:off x="6542866" y="1552408"/>
              <a:ext cx="1484100" cy="1690500"/>
            </a:xfrm>
            <a:prstGeom prst="wedgeRoundRectCallout">
              <a:avLst>
                <a:gd name="adj1" fmla="val -22175"/>
                <a:gd name="adj2" fmla="val 75127"/>
                <a:gd name="adj3" fmla="val 16667"/>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latin typeface="Economica"/>
                <a:ea typeface="Economica"/>
                <a:cs typeface="Economica"/>
                <a:sym typeface="Economica"/>
              </a:endParaRPr>
            </a:p>
          </p:txBody>
        </p:sp>
        <p:sp>
          <p:nvSpPr>
            <p:cNvPr id="100" name="Google Shape;100;p15"/>
            <p:cNvSpPr/>
            <p:nvPr/>
          </p:nvSpPr>
          <p:spPr>
            <a:xfrm>
              <a:off x="6685650" y="1586000"/>
              <a:ext cx="1786800" cy="1406100"/>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Economica"/>
                  <a:ea typeface="Economica"/>
                  <a:cs typeface="Economica"/>
                  <a:sym typeface="Economica"/>
                </a:rPr>
                <a:t>Most common exposures are by fumes from machine and direct contact</a:t>
              </a:r>
              <a:endParaRPr sz="1600">
                <a:latin typeface="Economica"/>
                <a:ea typeface="Economica"/>
                <a:cs typeface="Economica"/>
                <a:sym typeface="Economica"/>
              </a:endParaRPr>
            </a:p>
          </p:txBody>
        </p:sp>
      </p:grpSp>
      <p:sp>
        <p:nvSpPr>
          <p:cNvPr id="102" name="Google Shape;102;p15"/>
          <p:cNvSpPr/>
          <p:nvPr/>
        </p:nvSpPr>
        <p:spPr>
          <a:xfrm rot="16200000" flipH="1">
            <a:off x="1839270" y="1175175"/>
            <a:ext cx="1222750" cy="1402439"/>
          </a:xfrm>
          <a:prstGeom prst="wedgeRoundRectCallout">
            <a:avLst>
              <a:gd name="adj1" fmla="val -20832"/>
              <a:gd name="adj2" fmla="val 78942"/>
              <a:gd name="adj3" fmla="val 16667"/>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flipH="1">
            <a:off x="1467942" y="1150312"/>
            <a:ext cx="1482329" cy="1158485"/>
          </a:xfrm>
          <a:prstGeom prst="round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latin typeface="Economica"/>
                <a:ea typeface="Economica"/>
                <a:cs typeface="Economica"/>
                <a:sym typeface="Economica"/>
              </a:rPr>
              <a:t>Most commonly used solvent because it is extremely effective</a:t>
            </a:r>
            <a:endParaRPr sz="1600" dirty="0">
              <a:latin typeface="Economica"/>
              <a:ea typeface="Economica"/>
              <a:cs typeface="Economica"/>
              <a:sym typeface="Economica"/>
            </a:endParaRPr>
          </a:p>
        </p:txBody>
      </p:sp>
      <p:grpSp>
        <p:nvGrpSpPr>
          <p:cNvPr id="104" name="Google Shape;104;p15"/>
          <p:cNvGrpSpPr/>
          <p:nvPr/>
        </p:nvGrpSpPr>
        <p:grpSpPr>
          <a:xfrm flipH="1">
            <a:off x="1056623" y="2876548"/>
            <a:ext cx="1948203" cy="1558067"/>
            <a:chOff x="6442649" y="1586000"/>
            <a:chExt cx="2029801" cy="1623325"/>
          </a:xfrm>
        </p:grpSpPr>
        <p:sp>
          <p:nvSpPr>
            <p:cNvPr id="105" name="Google Shape;105;p15"/>
            <p:cNvSpPr/>
            <p:nvPr/>
          </p:nvSpPr>
          <p:spPr>
            <a:xfrm rot="5400000">
              <a:off x="6545850" y="1622025"/>
              <a:ext cx="1484100" cy="1690500"/>
            </a:xfrm>
            <a:prstGeom prst="wedgeRoundRectCallout">
              <a:avLst>
                <a:gd name="adj1" fmla="val -20191"/>
                <a:gd name="adj2" fmla="val 77716"/>
                <a:gd name="adj3" fmla="val 16667"/>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15"/>
            <p:cNvSpPr/>
            <p:nvPr/>
          </p:nvSpPr>
          <p:spPr>
            <a:xfrm>
              <a:off x="6685650" y="1586000"/>
              <a:ext cx="1786800" cy="1406100"/>
            </a:xfrm>
            <a:prstGeom prst="round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latin typeface="Economica"/>
                  <a:ea typeface="Economica"/>
                  <a:cs typeface="Economica"/>
                  <a:sym typeface="Economica"/>
                </a:rPr>
                <a:t>Health effects:</a:t>
              </a:r>
              <a:endParaRPr sz="1600" dirty="0">
                <a:latin typeface="Economica"/>
                <a:ea typeface="Economica"/>
                <a:cs typeface="Economica"/>
                <a:sym typeface="Economica"/>
              </a:endParaRPr>
            </a:p>
            <a:p>
              <a:pPr marL="457200" lvl="0" indent="-330200" algn="l" rtl="0">
                <a:spcBef>
                  <a:spcPts val="0"/>
                </a:spcBef>
                <a:spcAft>
                  <a:spcPts val="0"/>
                </a:spcAft>
                <a:buSzPts val="1600"/>
                <a:buFont typeface="Economica"/>
                <a:buChar char="●"/>
              </a:pPr>
              <a:r>
                <a:rPr lang="en" sz="1600" dirty="0">
                  <a:latin typeface="Economica"/>
                  <a:ea typeface="Economica"/>
                  <a:cs typeface="Economica"/>
                  <a:sym typeface="Economica"/>
                </a:rPr>
                <a:t>Carcinogenic</a:t>
              </a:r>
              <a:endParaRPr sz="1600" dirty="0">
                <a:latin typeface="Economica"/>
                <a:ea typeface="Economica"/>
                <a:cs typeface="Economica"/>
                <a:sym typeface="Economica"/>
              </a:endParaRPr>
            </a:p>
            <a:p>
              <a:pPr marL="457200" lvl="0" indent="-330200" algn="l" rtl="0">
                <a:spcBef>
                  <a:spcPts val="0"/>
                </a:spcBef>
                <a:spcAft>
                  <a:spcPts val="0"/>
                </a:spcAft>
                <a:buSzPts val="1600"/>
                <a:buFont typeface="Economica"/>
                <a:buChar char="●"/>
              </a:pPr>
              <a:r>
                <a:rPr lang="en" sz="1600" dirty="0">
                  <a:latin typeface="Economica"/>
                  <a:ea typeface="Economica"/>
                  <a:cs typeface="Economica"/>
                  <a:sym typeface="Economica"/>
                </a:rPr>
                <a:t>Reduced fertility</a:t>
              </a:r>
              <a:endParaRPr sz="1600" dirty="0">
                <a:latin typeface="Economica"/>
                <a:ea typeface="Economica"/>
                <a:cs typeface="Economica"/>
                <a:sym typeface="Economica"/>
              </a:endParaRPr>
            </a:p>
            <a:p>
              <a:pPr marL="457200" lvl="0" indent="-330200" algn="l" rtl="0">
                <a:spcBef>
                  <a:spcPts val="0"/>
                </a:spcBef>
                <a:spcAft>
                  <a:spcPts val="0"/>
                </a:spcAft>
                <a:buSzPts val="1600"/>
                <a:buFont typeface="Economica"/>
                <a:buChar char="●"/>
              </a:pPr>
              <a:r>
                <a:rPr lang="en" sz="1600" dirty="0">
                  <a:latin typeface="Economica"/>
                  <a:ea typeface="Economica"/>
                  <a:cs typeface="Economica"/>
                  <a:sym typeface="Economica"/>
                </a:rPr>
                <a:t>Birth defects</a:t>
              </a:r>
              <a:endParaRPr sz="1600" dirty="0">
                <a:latin typeface="Economica"/>
                <a:ea typeface="Economica"/>
                <a:cs typeface="Economica"/>
                <a:sym typeface="Economica"/>
              </a:endParaRPr>
            </a:p>
          </p:txBody>
        </p:sp>
      </p:grpSp>
      <p:sp>
        <p:nvSpPr>
          <p:cNvPr id="107" name="Google Shape;107;p15"/>
          <p:cNvSpPr txBox="1"/>
          <p:nvPr/>
        </p:nvSpPr>
        <p:spPr>
          <a:xfrm>
            <a:off x="265550" y="186850"/>
            <a:ext cx="4976400" cy="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200">
                <a:solidFill>
                  <a:schemeClr val="dk1"/>
                </a:solidFill>
                <a:latin typeface="Economica"/>
                <a:ea typeface="Economica"/>
                <a:cs typeface="Economica"/>
                <a:sym typeface="Economica"/>
              </a:rPr>
              <a:t>Perchloroethylene “Perc”</a:t>
            </a:r>
            <a:endParaRPr sz="4200">
              <a:latin typeface="Economica"/>
              <a:ea typeface="Economica"/>
              <a:cs typeface="Economica"/>
              <a:sym typeface="Economica"/>
            </a:endParaRPr>
          </a:p>
        </p:txBody>
      </p:sp>
      <p:grpSp>
        <p:nvGrpSpPr>
          <p:cNvPr id="108" name="Google Shape;108;p15"/>
          <p:cNvGrpSpPr/>
          <p:nvPr/>
        </p:nvGrpSpPr>
        <p:grpSpPr>
          <a:xfrm>
            <a:off x="6175021" y="3551335"/>
            <a:ext cx="1586694" cy="1185838"/>
            <a:chOff x="6442651" y="1586000"/>
            <a:chExt cx="2029799" cy="1623324"/>
          </a:xfrm>
        </p:grpSpPr>
        <p:sp>
          <p:nvSpPr>
            <p:cNvPr id="109" name="Google Shape;109;p15"/>
            <p:cNvSpPr/>
            <p:nvPr/>
          </p:nvSpPr>
          <p:spPr>
            <a:xfrm rot="5400000">
              <a:off x="6545850" y="1622025"/>
              <a:ext cx="1484100" cy="1690500"/>
            </a:xfrm>
            <a:prstGeom prst="wedgeRoundRectCallout">
              <a:avLst>
                <a:gd name="adj1" fmla="val -21677"/>
                <a:gd name="adj2" fmla="val 83951"/>
                <a:gd name="adj3" fmla="val 16667"/>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latin typeface="Economica"/>
                <a:ea typeface="Economica"/>
                <a:cs typeface="Economica"/>
                <a:sym typeface="Economica"/>
              </a:endParaRPr>
            </a:p>
          </p:txBody>
        </p:sp>
        <p:sp>
          <p:nvSpPr>
            <p:cNvPr id="110" name="Google Shape;110;p15"/>
            <p:cNvSpPr/>
            <p:nvPr/>
          </p:nvSpPr>
          <p:spPr>
            <a:xfrm>
              <a:off x="6685650" y="1586000"/>
              <a:ext cx="1786800" cy="1406100"/>
            </a:xfrm>
            <a:prstGeom prst="round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latin typeface="Economica"/>
                  <a:ea typeface="Economica"/>
                  <a:cs typeface="Economica"/>
                  <a:sym typeface="Economica"/>
                </a:rPr>
                <a:t>Groundwater, air, and soil are easily contaminated</a:t>
              </a:r>
              <a:endParaRPr sz="1600" dirty="0">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1000"/>
                                        <p:tgtEl>
                                          <p:spTgt spid="9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mt="50000"/>
          </a:blip>
          <a:srcRect l="977" r="296" b="29208"/>
          <a:stretch/>
        </p:blipFill>
        <p:spPr>
          <a:xfrm>
            <a:off x="0" y="943600"/>
            <a:ext cx="9143993" cy="4101802"/>
          </a:xfrm>
          <a:prstGeom prst="rect">
            <a:avLst/>
          </a:prstGeom>
          <a:noFill/>
          <a:ln>
            <a:noFill/>
          </a:ln>
        </p:spPr>
      </p:pic>
      <p:sp>
        <p:nvSpPr>
          <p:cNvPr id="116" name="Google Shape;116;p16"/>
          <p:cNvSpPr txBox="1">
            <a:spLocks noGrp="1"/>
          </p:cNvSpPr>
          <p:nvPr>
            <p:ph type="title"/>
          </p:nvPr>
        </p:nvSpPr>
        <p:spPr>
          <a:xfrm>
            <a:off x="311700" y="228600"/>
            <a:ext cx="8520600" cy="6546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a:t>Best Practices</a:t>
            </a:r>
            <a:endParaRPr/>
          </a:p>
        </p:txBody>
      </p:sp>
      <p:sp>
        <p:nvSpPr>
          <p:cNvPr id="117" name="Google Shape;11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118" name="Google Shape;118;p16"/>
          <p:cNvGrpSpPr/>
          <p:nvPr/>
        </p:nvGrpSpPr>
        <p:grpSpPr>
          <a:xfrm>
            <a:off x="463150" y="1753475"/>
            <a:ext cx="2140800" cy="2487350"/>
            <a:chOff x="1768925" y="896175"/>
            <a:chExt cx="2140800" cy="2487350"/>
          </a:xfrm>
        </p:grpSpPr>
        <p:sp>
          <p:nvSpPr>
            <p:cNvPr id="119" name="Google Shape;119;p16"/>
            <p:cNvSpPr/>
            <p:nvPr/>
          </p:nvSpPr>
          <p:spPr>
            <a:xfrm>
              <a:off x="1768925" y="965725"/>
              <a:ext cx="2140800" cy="24177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txBox="1"/>
            <p:nvPr/>
          </p:nvSpPr>
          <p:spPr>
            <a:xfrm>
              <a:off x="1944425" y="896175"/>
              <a:ext cx="19623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Economica"/>
                  <a:ea typeface="Economica"/>
                  <a:cs typeface="Economica"/>
                  <a:sym typeface="Economica"/>
                </a:rPr>
                <a:t>Inspection &amp; Maintenance</a:t>
              </a:r>
              <a:endParaRPr sz="2000">
                <a:solidFill>
                  <a:srgbClr val="FFFFFF"/>
                </a:solidFill>
                <a:latin typeface="Economica"/>
                <a:ea typeface="Economica"/>
                <a:cs typeface="Economica"/>
                <a:sym typeface="Economica"/>
              </a:endParaRPr>
            </a:p>
          </p:txBody>
        </p:sp>
        <p:sp>
          <p:nvSpPr>
            <p:cNvPr id="122" name="Google Shape;122;p16"/>
            <p:cNvSpPr txBox="1"/>
            <p:nvPr/>
          </p:nvSpPr>
          <p:spPr>
            <a:xfrm>
              <a:off x="1944425" y="1784350"/>
              <a:ext cx="17898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Economica"/>
                  <a:ea typeface="Economica"/>
                  <a:cs typeface="Economica"/>
                  <a:sym typeface="Economica"/>
                </a:rPr>
                <a:t>Inspection and maintenance should happen regularly to prevent employees from being exposed via leaks.</a:t>
              </a:r>
              <a:endParaRPr sz="1600">
                <a:solidFill>
                  <a:srgbClr val="FFFFFF"/>
                </a:solidFill>
                <a:latin typeface="Economica"/>
                <a:ea typeface="Economica"/>
                <a:cs typeface="Economica"/>
                <a:sym typeface="Economica"/>
              </a:endParaRPr>
            </a:p>
          </p:txBody>
        </p:sp>
      </p:grpSp>
      <p:grpSp>
        <p:nvGrpSpPr>
          <p:cNvPr id="123" name="Google Shape;123;p16"/>
          <p:cNvGrpSpPr/>
          <p:nvPr/>
        </p:nvGrpSpPr>
        <p:grpSpPr>
          <a:xfrm>
            <a:off x="3501600" y="1788250"/>
            <a:ext cx="2140800" cy="2417800"/>
            <a:chOff x="1768925" y="965725"/>
            <a:chExt cx="2140800" cy="2417800"/>
          </a:xfrm>
        </p:grpSpPr>
        <p:sp>
          <p:nvSpPr>
            <p:cNvPr id="124" name="Google Shape;124;p16"/>
            <p:cNvSpPr/>
            <p:nvPr/>
          </p:nvSpPr>
          <p:spPr>
            <a:xfrm>
              <a:off x="1768925" y="965725"/>
              <a:ext cx="2140800" cy="24177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txBox="1"/>
            <p:nvPr/>
          </p:nvSpPr>
          <p:spPr>
            <a:xfrm>
              <a:off x="1944425" y="1022825"/>
              <a:ext cx="19623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Economica"/>
                  <a:ea typeface="Economica"/>
                  <a:cs typeface="Economica"/>
                  <a:sym typeface="Economica"/>
                </a:rPr>
                <a:t>Ventilation</a:t>
              </a:r>
              <a:endParaRPr sz="2000">
                <a:solidFill>
                  <a:srgbClr val="FFFFFF"/>
                </a:solidFill>
                <a:latin typeface="Economica"/>
                <a:ea typeface="Economica"/>
                <a:cs typeface="Economica"/>
                <a:sym typeface="Economica"/>
              </a:endParaRPr>
            </a:p>
          </p:txBody>
        </p:sp>
        <p:sp>
          <p:nvSpPr>
            <p:cNvPr id="127" name="Google Shape;127;p16"/>
            <p:cNvSpPr txBox="1"/>
            <p:nvPr/>
          </p:nvSpPr>
          <p:spPr>
            <a:xfrm>
              <a:off x="1944425" y="1784350"/>
              <a:ext cx="17898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Economica"/>
                  <a:ea typeface="Economica"/>
                  <a:cs typeface="Economica"/>
                  <a:sym typeface="Economica"/>
                </a:rPr>
                <a:t>Ventilation should be used to prevent vapor from concentrating in an area of the shop</a:t>
              </a:r>
              <a:endParaRPr sz="1600">
                <a:solidFill>
                  <a:srgbClr val="FFFFFF"/>
                </a:solidFill>
                <a:latin typeface="Economica"/>
                <a:ea typeface="Economica"/>
                <a:cs typeface="Economica"/>
                <a:sym typeface="Economica"/>
              </a:endParaRPr>
            </a:p>
          </p:txBody>
        </p:sp>
      </p:grpSp>
      <p:grpSp>
        <p:nvGrpSpPr>
          <p:cNvPr id="128" name="Google Shape;128;p16"/>
          <p:cNvGrpSpPr/>
          <p:nvPr/>
        </p:nvGrpSpPr>
        <p:grpSpPr>
          <a:xfrm>
            <a:off x="6540050" y="1753475"/>
            <a:ext cx="2140800" cy="2452575"/>
            <a:chOff x="1768925" y="930950"/>
            <a:chExt cx="2140800" cy="2452575"/>
          </a:xfrm>
        </p:grpSpPr>
        <p:sp>
          <p:nvSpPr>
            <p:cNvPr id="129" name="Google Shape;129;p16"/>
            <p:cNvSpPr/>
            <p:nvPr/>
          </p:nvSpPr>
          <p:spPr>
            <a:xfrm>
              <a:off x="1768925" y="965725"/>
              <a:ext cx="2140800" cy="24177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txBox="1"/>
            <p:nvPr/>
          </p:nvSpPr>
          <p:spPr>
            <a:xfrm>
              <a:off x="1944425" y="930950"/>
              <a:ext cx="19623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Economica"/>
                  <a:ea typeface="Economica"/>
                  <a:cs typeface="Economica"/>
                  <a:sym typeface="Economica"/>
                </a:rPr>
                <a:t>Training </a:t>
              </a:r>
              <a:endParaRPr sz="2000">
                <a:solidFill>
                  <a:srgbClr val="FFFFFF"/>
                </a:solidFill>
                <a:latin typeface="Economica"/>
                <a:ea typeface="Economica"/>
                <a:cs typeface="Economica"/>
                <a:sym typeface="Economica"/>
              </a:endParaRPr>
            </a:p>
            <a:p>
              <a:pPr marL="0" lvl="0" indent="0" algn="l" rtl="0">
                <a:spcBef>
                  <a:spcPts val="0"/>
                </a:spcBef>
                <a:spcAft>
                  <a:spcPts val="0"/>
                </a:spcAft>
                <a:buNone/>
              </a:pPr>
              <a:r>
                <a:rPr lang="en" sz="2000">
                  <a:solidFill>
                    <a:srgbClr val="FFFFFF"/>
                  </a:solidFill>
                  <a:latin typeface="Economica"/>
                  <a:ea typeface="Economica"/>
                  <a:cs typeface="Economica"/>
                  <a:sym typeface="Economica"/>
                </a:rPr>
                <a:t>&amp; Handling</a:t>
              </a:r>
              <a:endParaRPr sz="2000">
                <a:solidFill>
                  <a:srgbClr val="FFFFFF"/>
                </a:solidFill>
                <a:latin typeface="Economica"/>
                <a:ea typeface="Economica"/>
                <a:cs typeface="Economica"/>
                <a:sym typeface="Economica"/>
              </a:endParaRPr>
            </a:p>
          </p:txBody>
        </p:sp>
        <p:sp>
          <p:nvSpPr>
            <p:cNvPr id="132" name="Google Shape;132;p16"/>
            <p:cNvSpPr txBox="1"/>
            <p:nvPr/>
          </p:nvSpPr>
          <p:spPr>
            <a:xfrm>
              <a:off x="1944425" y="1671775"/>
              <a:ext cx="17898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Economica"/>
                  <a:ea typeface="Economica"/>
                  <a:cs typeface="Economica"/>
                  <a:sym typeface="Economica"/>
                </a:rPr>
                <a:t>Employees should be taught how to properly manage chemicals, as well as on personal protective equipment </a:t>
              </a:r>
              <a:endParaRPr sz="1600">
                <a:solidFill>
                  <a:srgbClr val="FFFFFF"/>
                </a:solidFill>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10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7"/>
          <p:cNvPicPr preferRelativeResize="0"/>
          <p:nvPr/>
        </p:nvPicPr>
        <p:blipFill rotWithShape="1">
          <a:blip r:embed="rId3">
            <a:alphaModFix amt="52000"/>
          </a:blip>
          <a:srcRect t="15700" b="15707"/>
          <a:stretch/>
        </p:blipFill>
        <p:spPr>
          <a:xfrm>
            <a:off x="0" y="883200"/>
            <a:ext cx="9144005" cy="4173625"/>
          </a:xfrm>
          <a:prstGeom prst="rect">
            <a:avLst/>
          </a:prstGeom>
          <a:noFill/>
          <a:ln>
            <a:noFill/>
          </a:ln>
        </p:spPr>
      </p:pic>
      <p:sp>
        <p:nvSpPr>
          <p:cNvPr id="138" name="Google Shape;13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39" name="Google Shape;139;p17"/>
          <p:cNvSpPr txBox="1">
            <a:spLocks noGrp="1"/>
          </p:cNvSpPr>
          <p:nvPr>
            <p:ph type="title"/>
          </p:nvPr>
        </p:nvSpPr>
        <p:spPr>
          <a:xfrm>
            <a:off x="311700" y="228600"/>
            <a:ext cx="8520600" cy="6546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a:t>Green Alternatives</a:t>
            </a:r>
            <a:endParaRPr/>
          </a:p>
        </p:txBody>
      </p:sp>
      <p:sp>
        <p:nvSpPr>
          <p:cNvPr id="140" name="Google Shape;14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grpSp>
        <p:nvGrpSpPr>
          <p:cNvPr id="141" name="Google Shape;141;p17"/>
          <p:cNvGrpSpPr/>
          <p:nvPr/>
        </p:nvGrpSpPr>
        <p:grpSpPr>
          <a:xfrm>
            <a:off x="1912650" y="1761125"/>
            <a:ext cx="2140800" cy="2417800"/>
            <a:chOff x="1768925" y="965725"/>
            <a:chExt cx="2140800" cy="2417800"/>
          </a:xfrm>
        </p:grpSpPr>
        <p:sp>
          <p:nvSpPr>
            <p:cNvPr id="142" name="Google Shape;142;p17"/>
            <p:cNvSpPr/>
            <p:nvPr/>
          </p:nvSpPr>
          <p:spPr>
            <a:xfrm>
              <a:off x="1768925" y="965725"/>
              <a:ext cx="2140800" cy="24177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txBox="1"/>
            <p:nvPr/>
          </p:nvSpPr>
          <p:spPr>
            <a:xfrm>
              <a:off x="1947425" y="1061800"/>
              <a:ext cx="19623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Economica"/>
                  <a:ea typeface="Economica"/>
                  <a:cs typeface="Economica"/>
                  <a:sym typeface="Economica"/>
                </a:rPr>
                <a:t>Wet Cleaning </a:t>
              </a:r>
              <a:endParaRPr sz="2000">
                <a:solidFill>
                  <a:srgbClr val="FFFFFF"/>
                </a:solidFill>
                <a:latin typeface="Economica"/>
                <a:ea typeface="Economica"/>
                <a:cs typeface="Economica"/>
                <a:sym typeface="Economica"/>
              </a:endParaRPr>
            </a:p>
          </p:txBody>
        </p:sp>
        <p:sp>
          <p:nvSpPr>
            <p:cNvPr id="145" name="Google Shape;145;p17"/>
            <p:cNvSpPr txBox="1"/>
            <p:nvPr/>
          </p:nvSpPr>
          <p:spPr>
            <a:xfrm>
              <a:off x="1900000" y="1784350"/>
              <a:ext cx="19191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Economica"/>
                  <a:ea typeface="Economica"/>
                  <a:cs typeface="Economica"/>
                  <a:sym typeface="Economica"/>
                </a:rPr>
                <a:t>Alcohol Based </a:t>
              </a:r>
              <a:endParaRPr sz="1600">
                <a:solidFill>
                  <a:srgbClr val="FFFFFF"/>
                </a:solidFill>
                <a:latin typeface="Economica"/>
                <a:ea typeface="Economica"/>
                <a:cs typeface="Economica"/>
                <a:sym typeface="Economica"/>
              </a:endParaRPr>
            </a:p>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Solution, not solvent</a:t>
              </a:r>
              <a:endParaRPr sz="1600">
                <a:solidFill>
                  <a:srgbClr val="FFFFFF"/>
                </a:solidFill>
                <a:latin typeface="Economica"/>
                <a:ea typeface="Economica"/>
                <a:cs typeface="Economica"/>
                <a:sym typeface="Economica"/>
              </a:endParaRPr>
            </a:p>
            <a:p>
              <a:pPr marL="0" lvl="0" indent="0" algn="l" rtl="0">
                <a:spcBef>
                  <a:spcPts val="0"/>
                </a:spcBef>
                <a:spcAft>
                  <a:spcPts val="0"/>
                </a:spcAft>
                <a:buNone/>
              </a:pPr>
              <a:r>
                <a:rPr lang="en" sz="1600">
                  <a:solidFill>
                    <a:srgbClr val="FFFFFF"/>
                  </a:solidFill>
                  <a:latin typeface="Economica"/>
                  <a:ea typeface="Economica"/>
                  <a:cs typeface="Economica"/>
                  <a:sym typeface="Economica"/>
                </a:rPr>
                <a:t>Water Based</a:t>
              </a:r>
              <a:endParaRPr sz="1600">
                <a:solidFill>
                  <a:srgbClr val="FFFFFF"/>
                </a:solidFill>
                <a:latin typeface="Economica"/>
                <a:ea typeface="Economica"/>
                <a:cs typeface="Economica"/>
                <a:sym typeface="Economica"/>
              </a:endParaRPr>
            </a:p>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Water and detergent</a:t>
              </a:r>
              <a:endParaRPr sz="1600">
                <a:solidFill>
                  <a:srgbClr val="FFFFFF"/>
                </a:solidFill>
                <a:latin typeface="Economica"/>
                <a:ea typeface="Economica"/>
                <a:cs typeface="Economica"/>
                <a:sym typeface="Economica"/>
              </a:endParaRPr>
            </a:p>
          </p:txBody>
        </p:sp>
      </p:grpSp>
      <p:grpSp>
        <p:nvGrpSpPr>
          <p:cNvPr id="146" name="Google Shape;146;p17"/>
          <p:cNvGrpSpPr/>
          <p:nvPr/>
        </p:nvGrpSpPr>
        <p:grpSpPr>
          <a:xfrm>
            <a:off x="5458675" y="1761113"/>
            <a:ext cx="2140800" cy="2417800"/>
            <a:chOff x="1768925" y="965725"/>
            <a:chExt cx="2140800" cy="2417800"/>
          </a:xfrm>
        </p:grpSpPr>
        <p:sp>
          <p:nvSpPr>
            <p:cNvPr id="147" name="Google Shape;147;p17"/>
            <p:cNvSpPr/>
            <p:nvPr/>
          </p:nvSpPr>
          <p:spPr>
            <a:xfrm>
              <a:off x="1768925" y="965725"/>
              <a:ext cx="2140800" cy="24177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1768925" y="1578425"/>
              <a:ext cx="2140800" cy="1805100"/>
            </a:xfrm>
            <a:prstGeom prst="roundRect">
              <a:avLst>
                <a:gd name="adj" fmla="val 16102"/>
              </a:avLst>
            </a:prstGeom>
            <a:solidFill>
              <a:srgbClr val="3C78D8"/>
            </a:solidFill>
            <a:ln>
              <a:noFill/>
            </a:ln>
            <a:effectLst>
              <a:outerShdw blurRad="57150" dist="19050" dir="1722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txBox="1"/>
            <p:nvPr/>
          </p:nvSpPr>
          <p:spPr>
            <a:xfrm>
              <a:off x="1944425" y="1022825"/>
              <a:ext cx="1962300" cy="40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FFFF"/>
                  </a:solidFill>
                  <a:latin typeface="Economica"/>
                  <a:ea typeface="Economica"/>
                  <a:cs typeface="Economica"/>
                  <a:sym typeface="Economica"/>
                </a:rPr>
                <a:t>Alternative Solvents</a:t>
              </a:r>
              <a:endParaRPr sz="2000">
                <a:solidFill>
                  <a:srgbClr val="FFFFFF"/>
                </a:solidFill>
                <a:latin typeface="Economica"/>
                <a:ea typeface="Economica"/>
                <a:cs typeface="Economica"/>
                <a:sym typeface="Economica"/>
              </a:endParaRPr>
            </a:p>
          </p:txBody>
        </p:sp>
        <p:sp>
          <p:nvSpPr>
            <p:cNvPr id="150" name="Google Shape;150;p17"/>
            <p:cNvSpPr txBox="1"/>
            <p:nvPr/>
          </p:nvSpPr>
          <p:spPr>
            <a:xfrm>
              <a:off x="1944425" y="1784350"/>
              <a:ext cx="1789800" cy="1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latin typeface="Economica"/>
                  <a:ea typeface="Economica"/>
                  <a:cs typeface="Economica"/>
                  <a:sym typeface="Economica"/>
                </a:rPr>
                <a:t>Petroleum-based</a:t>
              </a:r>
              <a:endParaRPr sz="1600">
                <a:solidFill>
                  <a:srgbClr val="FFFFFF"/>
                </a:solidFill>
                <a:latin typeface="Economica"/>
                <a:ea typeface="Economica"/>
                <a:cs typeface="Economica"/>
                <a:sym typeface="Economica"/>
              </a:endParaRPr>
            </a:p>
            <a:p>
              <a:pPr marL="457200" lvl="0" indent="-330200" algn="l" rtl="0">
                <a:spcBef>
                  <a:spcPts val="0"/>
                </a:spcBef>
                <a:spcAft>
                  <a:spcPts val="0"/>
                </a:spcAft>
                <a:buClr>
                  <a:srgbClr val="FFFFFF"/>
                </a:buClr>
                <a:buSzPts val="1600"/>
                <a:buFont typeface="Economica"/>
                <a:buChar char="●"/>
              </a:pPr>
              <a:r>
                <a:rPr lang="en" sz="1600">
                  <a:solidFill>
                    <a:srgbClr val="FFFFFF"/>
                  </a:solidFill>
                  <a:latin typeface="Economica"/>
                  <a:ea typeface="Economica"/>
                  <a:cs typeface="Economica"/>
                  <a:sym typeface="Economica"/>
                </a:rPr>
                <a:t>High flash hydrocarbon solvent</a:t>
              </a:r>
              <a:endParaRPr sz="1600">
                <a:solidFill>
                  <a:srgbClr val="FFFFFF"/>
                </a:solidFill>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9EEB"/>
        </a:solidFill>
        <a:effectLst/>
      </p:bgPr>
    </p:bg>
    <p:spTree>
      <p:nvGrpSpPr>
        <p:cNvPr id="1" name="Shape 154"/>
        <p:cNvGrpSpPr/>
        <p:nvPr/>
      </p:nvGrpSpPr>
      <p:grpSpPr>
        <a:xfrm>
          <a:off x="0" y="0"/>
          <a:ext cx="0" cy="0"/>
          <a:chOff x="0" y="0"/>
          <a:chExt cx="0" cy="0"/>
        </a:xfrm>
      </p:grpSpPr>
      <p:sp>
        <p:nvSpPr>
          <p:cNvPr id="155" name="Google Shape;15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6</a:t>
            </a:fld>
            <a:endParaRPr>
              <a:solidFill>
                <a:schemeClr val="dk1"/>
              </a:solidFill>
              <a:latin typeface="Economica"/>
              <a:ea typeface="Economica"/>
              <a:cs typeface="Economica"/>
              <a:sym typeface="Economica"/>
            </a:endParaRPr>
          </a:p>
        </p:txBody>
      </p:sp>
      <p:sp>
        <p:nvSpPr>
          <p:cNvPr id="156" name="Google Shape;156;p18"/>
          <p:cNvSpPr txBox="1"/>
          <p:nvPr/>
        </p:nvSpPr>
        <p:spPr>
          <a:xfrm>
            <a:off x="471225" y="452400"/>
            <a:ext cx="4743600" cy="11310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4200">
                <a:solidFill>
                  <a:srgbClr val="000000"/>
                </a:solidFill>
                <a:latin typeface="Economica"/>
                <a:ea typeface="Economica"/>
                <a:cs typeface="Economica"/>
                <a:sym typeface="Economica"/>
              </a:rPr>
              <a:t>Mission Statement:</a:t>
            </a:r>
            <a:endParaRPr sz="4200">
              <a:solidFill>
                <a:srgbClr val="000000"/>
              </a:solidFill>
              <a:latin typeface="Economica"/>
              <a:ea typeface="Economica"/>
              <a:cs typeface="Economica"/>
              <a:sym typeface="Economica"/>
            </a:endParaRPr>
          </a:p>
        </p:txBody>
      </p:sp>
      <p:sp>
        <p:nvSpPr>
          <p:cNvPr id="157" name="Google Shape;157;p18"/>
          <p:cNvSpPr txBox="1"/>
          <p:nvPr/>
        </p:nvSpPr>
        <p:spPr>
          <a:xfrm>
            <a:off x="736200" y="2251450"/>
            <a:ext cx="7671600" cy="1886400"/>
          </a:xfrm>
          <a:prstGeom prst="rect">
            <a:avLst/>
          </a:prstGeom>
          <a:noFill/>
          <a:ln>
            <a:noFill/>
          </a:ln>
        </p:spPr>
        <p:txBody>
          <a:bodyPr spcFirstLastPara="1" wrap="square" lIns="91425" tIns="91425" rIns="91425" bIns="91425" anchor="t" anchorCtr="0">
            <a:noAutofit/>
          </a:bodyPr>
          <a:lstStyle/>
          <a:p>
            <a:pPr marL="0" lvl="0" indent="457200" algn="ctr" rtl="0">
              <a:lnSpc>
                <a:spcPct val="150000"/>
              </a:lnSpc>
              <a:spcBef>
                <a:spcPts val="0"/>
              </a:spcBef>
              <a:spcAft>
                <a:spcPts val="0"/>
              </a:spcAft>
              <a:buClr>
                <a:schemeClr val="dk1"/>
              </a:buClr>
              <a:buSzPts val="1100"/>
              <a:buFont typeface="Arial"/>
              <a:buNone/>
            </a:pPr>
            <a:r>
              <a:rPr lang="en" sz="2400">
                <a:solidFill>
                  <a:schemeClr val="dk1"/>
                </a:solidFill>
                <a:latin typeface="Economica"/>
                <a:ea typeface="Economica"/>
                <a:cs typeface="Economica"/>
                <a:sym typeface="Economica"/>
              </a:rPr>
              <a:t>The goal of this project was to </a:t>
            </a:r>
            <a:r>
              <a:rPr lang="en" sz="2400">
                <a:solidFill>
                  <a:srgbClr val="FFFFFF"/>
                </a:solidFill>
                <a:latin typeface="Economica"/>
                <a:ea typeface="Economica"/>
                <a:cs typeface="Economica"/>
                <a:sym typeface="Economica"/>
              </a:rPr>
              <a:t>identify opportunities to reduce risks </a:t>
            </a:r>
            <a:r>
              <a:rPr lang="en" sz="2400">
                <a:solidFill>
                  <a:schemeClr val="dk1"/>
                </a:solidFill>
                <a:latin typeface="Economica"/>
                <a:ea typeface="Economica"/>
                <a:cs typeface="Economica"/>
                <a:sym typeface="Economica"/>
              </a:rPr>
              <a:t>to dry cleaning employees, the public, and the environment from the </a:t>
            </a:r>
            <a:r>
              <a:rPr lang="en" sz="2400">
                <a:solidFill>
                  <a:srgbClr val="FFFFFF"/>
                </a:solidFill>
                <a:latin typeface="Economica"/>
                <a:ea typeface="Economica"/>
                <a:cs typeface="Economica"/>
                <a:sym typeface="Economica"/>
              </a:rPr>
              <a:t>chemicals</a:t>
            </a:r>
            <a:r>
              <a:rPr lang="en" sz="2400">
                <a:solidFill>
                  <a:schemeClr val="dk1"/>
                </a:solidFill>
                <a:latin typeface="Economica"/>
                <a:ea typeface="Economica"/>
                <a:cs typeface="Economica"/>
                <a:sym typeface="Economica"/>
              </a:rPr>
              <a:t> used in the dry cleaning businesses of Tirana, Albania.</a:t>
            </a:r>
            <a:endParaRPr sz="2400">
              <a:solidFill>
                <a:srgbClr val="000000"/>
              </a:solidFill>
              <a:latin typeface="Economica"/>
              <a:ea typeface="Economica"/>
              <a:cs typeface="Economica"/>
              <a:sym typeface="Economica"/>
            </a:endParaRPr>
          </a:p>
          <a:p>
            <a:pPr marL="0" lvl="0" indent="457200" algn="ctr" rtl="0">
              <a:lnSpc>
                <a:spcPct val="115000"/>
              </a:lnSpc>
              <a:spcBef>
                <a:spcPts val="0"/>
              </a:spcBef>
              <a:spcAft>
                <a:spcPts val="0"/>
              </a:spcAft>
              <a:buClr>
                <a:srgbClr val="000000"/>
              </a:buClr>
              <a:buSzPts val="1100"/>
              <a:buFont typeface="Arial"/>
              <a:buNone/>
            </a:pPr>
            <a:endParaRPr sz="2400">
              <a:solidFill>
                <a:srgbClr val="000000"/>
              </a:solidFill>
              <a:latin typeface="Economica"/>
              <a:ea typeface="Economica"/>
              <a:cs typeface="Economica"/>
              <a:sym typeface="Economi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1"/>
                </a:solidFill>
                <a:latin typeface="Economica"/>
                <a:ea typeface="Economica"/>
                <a:cs typeface="Economica"/>
                <a:sym typeface="Economica"/>
              </a:rPr>
              <a:t>7</a:t>
            </a:fld>
            <a:endParaRPr>
              <a:solidFill>
                <a:schemeClr val="dk1"/>
              </a:solidFill>
              <a:latin typeface="Economica"/>
              <a:ea typeface="Economica"/>
              <a:cs typeface="Economica"/>
              <a:sym typeface="Economica"/>
            </a:endParaRPr>
          </a:p>
        </p:txBody>
      </p:sp>
      <p:sp>
        <p:nvSpPr>
          <p:cNvPr id="163" name="Google Shape;163;p19"/>
          <p:cNvSpPr txBox="1">
            <a:spLocks noGrp="1"/>
          </p:cNvSpPr>
          <p:nvPr>
            <p:ph type="title"/>
          </p:nvPr>
        </p:nvSpPr>
        <p:spPr>
          <a:xfrm>
            <a:off x="270750" y="93350"/>
            <a:ext cx="87504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Project Objectives:</a:t>
            </a:r>
            <a:endParaRPr/>
          </a:p>
        </p:txBody>
      </p:sp>
      <p:grpSp>
        <p:nvGrpSpPr>
          <p:cNvPr id="164" name="Google Shape;164;p19"/>
          <p:cNvGrpSpPr/>
          <p:nvPr/>
        </p:nvGrpSpPr>
        <p:grpSpPr>
          <a:xfrm>
            <a:off x="901493" y="1281677"/>
            <a:ext cx="7380855" cy="731700"/>
            <a:chOff x="630730" y="880977"/>
            <a:chExt cx="7380855" cy="731700"/>
          </a:xfrm>
        </p:grpSpPr>
        <p:sp>
          <p:nvSpPr>
            <p:cNvPr id="165" name="Google Shape;165;p19"/>
            <p:cNvSpPr txBox="1"/>
            <p:nvPr/>
          </p:nvSpPr>
          <p:spPr>
            <a:xfrm>
              <a:off x="630730" y="931175"/>
              <a:ext cx="20844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b="1">
                  <a:solidFill>
                    <a:srgbClr val="1C4587"/>
                  </a:solidFill>
                  <a:latin typeface="Economica"/>
                  <a:ea typeface="Economica"/>
                  <a:cs typeface="Economica"/>
                  <a:sym typeface="Economica"/>
                </a:rPr>
                <a:t>Map</a:t>
              </a:r>
              <a:r>
                <a:rPr lang="en" sz="4200" b="1">
                  <a:solidFill>
                    <a:srgbClr val="0944A1"/>
                  </a:solidFill>
                  <a:latin typeface="Roboto"/>
                  <a:ea typeface="Roboto"/>
                  <a:cs typeface="Roboto"/>
                  <a:sym typeface="Roboto"/>
                </a:rPr>
                <a:t> </a:t>
              </a:r>
              <a:endParaRPr sz="4200" b="1">
                <a:solidFill>
                  <a:srgbClr val="0944A1"/>
                </a:solidFill>
                <a:latin typeface="Roboto"/>
                <a:ea typeface="Roboto"/>
                <a:cs typeface="Roboto"/>
                <a:sym typeface="Roboto"/>
              </a:endParaRPr>
            </a:p>
          </p:txBody>
        </p:sp>
        <p:sp>
          <p:nvSpPr>
            <p:cNvPr id="166" name="Google Shape;166;p19"/>
            <p:cNvSpPr/>
            <p:nvPr/>
          </p:nvSpPr>
          <p:spPr>
            <a:xfrm>
              <a:off x="2789785" y="880977"/>
              <a:ext cx="5221800" cy="731700"/>
            </a:xfrm>
            <a:prstGeom prst="rect">
              <a:avLst/>
            </a:prstGeom>
            <a:solidFill>
              <a:srgbClr val="1C4587"/>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67" name="Google Shape;167;p19"/>
            <p:cNvSpPr txBox="1"/>
            <p:nvPr/>
          </p:nvSpPr>
          <p:spPr>
            <a:xfrm>
              <a:off x="2914389" y="965253"/>
              <a:ext cx="4765800" cy="5754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Dry Cleaners In Tirana</a:t>
              </a:r>
              <a:endParaRPr sz="1800">
                <a:solidFill>
                  <a:srgbClr val="FFFFFF"/>
                </a:solidFill>
                <a:latin typeface="Economica"/>
                <a:ea typeface="Economica"/>
                <a:cs typeface="Economica"/>
                <a:sym typeface="Economica"/>
              </a:endParaRPr>
            </a:p>
          </p:txBody>
        </p:sp>
      </p:grpSp>
      <p:grpSp>
        <p:nvGrpSpPr>
          <p:cNvPr id="168" name="Google Shape;168;p19"/>
          <p:cNvGrpSpPr/>
          <p:nvPr/>
        </p:nvGrpSpPr>
        <p:grpSpPr>
          <a:xfrm>
            <a:off x="708042" y="2166050"/>
            <a:ext cx="7574295" cy="731700"/>
            <a:chOff x="708042" y="2166050"/>
            <a:chExt cx="7574295" cy="731700"/>
          </a:xfrm>
        </p:grpSpPr>
        <p:sp>
          <p:nvSpPr>
            <p:cNvPr id="169" name="Google Shape;169;p19"/>
            <p:cNvSpPr txBox="1"/>
            <p:nvPr/>
          </p:nvSpPr>
          <p:spPr>
            <a:xfrm>
              <a:off x="708042" y="2215400"/>
              <a:ext cx="22710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b="1">
                  <a:solidFill>
                    <a:srgbClr val="3C78D8"/>
                  </a:solidFill>
                  <a:latin typeface="Economica"/>
                  <a:ea typeface="Economica"/>
                  <a:cs typeface="Economica"/>
                  <a:sym typeface="Economica"/>
                </a:rPr>
                <a:t>Identify</a:t>
              </a:r>
              <a:endParaRPr sz="4200" b="1">
                <a:solidFill>
                  <a:srgbClr val="3C78D8"/>
                </a:solidFill>
                <a:latin typeface="Economica"/>
                <a:ea typeface="Economica"/>
                <a:cs typeface="Economica"/>
                <a:sym typeface="Economica"/>
              </a:endParaRPr>
            </a:p>
          </p:txBody>
        </p:sp>
        <p:sp>
          <p:nvSpPr>
            <p:cNvPr id="170" name="Google Shape;170;p19"/>
            <p:cNvSpPr/>
            <p:nvPr/>
          </p:nvSpPr>
          <p:spPr>
            <a:xfrm>
              <a:off x="3060537" y="2166050"/>
              <a:ext cx="5221800" cy="731700"/>
            </a:xfrm>
            <a:prstGeom prst="rect">
              <a:avLst/>
            </a:prstGeom>
            <a:solidFill>
              <a:srgbClr val="3C78D8"/>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71" name="Google Shape;171;p19"/>
            <p:cNvSpPr txBox="1"/>
            <p:nvPr/>
          </p:nvSpPr>
          <p:spPr>
            <a:xfrm>
              <a:off x="3185136" y="2372600"/>
              <a:ext cx="48117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Current Dry Cleaning Practices</a:t>
              </a:r>
              <a:endParaRPr sz="1800">
                <a:solidFill>
                  <a:srgbClr val="FFFFFF"/>
                </a:solidFill>
                <a:latin typeface="Economica"/>
                <a:ea typeface="Economica"/>
                <a:cs typeface="Economica"/>
                <a:sym typeface="Economica"/>
              </a:endParaRPr>
            </a:p>
          </p:txBody>
        </p:sp>
      </p:grpSp>
      <p:grpSp>
        <p:nvGrpSpPr>
          <p:cNvPr id="172" name="Google Shape;172;p19"/>
          <p:cNvGrpSpPr/>
          <p:nvPr/>
        </p:nvGrpSpPr>
        <p:grpSpPr>
          <a:xfrm>
            <a:off x="270762" y="3047150"/>
            <a:ext cx="8011573" cy="731700"/>
            <a:chOff x="0" y="2646450"/>
            <a:chExt cx="8011573" cy="731700"/>
          </a:xfrm>
        </p:grpSpPr>
        <p:sp>
          <p:nvSpPr>
            <p:cNvPr id="173" name="Google Shape;173;p19"/>
            <p:cNvSpPr txBox="1"/>
            <p:nvPr/>
          </p:nvSpPr>
          <p:spPr>
            <a:xfrm>
              <a:off x="0" y="2696625"/>
              <a:ext cx="27150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b="1">
                  <a:solidFill>
                    <a:srgbClr val="6D9EEB"/>
                  </a:solidFill>
                  <a:latin typeface="Economica"/>
                  <a:ea typeface="Economica"/>
                  <a:cs typeface="Economica"/>
                  <a:sym typeface="Economica"/>
                </a:rPr>
                <a:t>Determine</a:t>
              </a:r>
              <a:endParaRPr sz="4200" b="1">
                <a:solidFill>
                  <a:srgbClr val="6D9EEB"/>
                </a:solidFill>
                <a:latin typeface="Economica"/>
                <a:ea typeface="Economica"/>
                <a:cs typeface="Economica"/>
                <a:sym typeface="Economica"/>
              </a:endParaRPr>
            </a:p>
          </p:txBody>
        </p:sp>
        <p:sp>
          <p:nvSpPr>
            <p:cNvPr id="174" name="Google Shape;174;p19"/>
            <p:cNvSpPr/>
            <p:nvPr/>
          </p:nvSpPr>
          <p:spPr>
            <a:xfrm>
              <a:off x="2789773" y="2646450"/>
              <a:ext cx="5221800" cy="731700"/>
            </a:xfrm>
            <a:prstGeom prst="rect">
              <a:avLst/>
            </a:prstGeom>
            <a:solidFill>
              <a:srgbClr val="6D9EEB"/>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75" name="Google Shape;175;p19"/>
            <p:cNvSpPr txBox="1"/>
            <p:nvPr/>
          </p:nvSpPr>
          <p:spPr>
            <a:xfrm>
              <a:off x="2914408" y="2853000"/>
              <a:ext cx="23826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Public Perspectives</a:t>
              </a:r>
              <a:endParaRPr sz="1800">
                <a:solidFill>
                  <a:srgbClr val="FFFFFF"/>
                </a:solidFill>
                <a:latin typeface="Economica"/>
                <a:ea typeface="Economica"/>
                <a:cs typeface="Economica"/>
                <a:sym typeface="Economica"/>
              </a:endParaRPr>
            </a:p>
          </p:txBody>
        </p:sp>
      </p:grpSp>
      <p:grpSp>
        <p:nvGrpSpPr>
          <p:cNvPr id="176" name="Google Shape;176;p19"/>
          <p:cNvGrpSpPr/>
          <p:nvPr/>
        </p:nvGrpSpPr>
        <p:grpSpPr>
          <a:xfrm>
            <a:off x="551031" y="3931525"/>
            <a:ext cx="7731303" cy="731700"/>
            <a:chOff x="280268" y="3530825"/>
            <a:chExt cx="7731303" cy="731700"/>
          </a:xfrm>
        </p:grpSpPr>
        <p:sp>
          <p:nvSpPr>
            <p:cNvPr id="177" name="Google Shape;177;p19"/>
            <p:cNvSpPr txBox="1"/>
            <p:nvPr/>
          </p:nvSpPr>
          <p:spPr>
            <a:xfrm>
              <a:off x="280268" y="3581000"/>
              <a:ext cx="24348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4200" b="1">
                  <a:solidFill>
                    <a:srgbClr val="A4C2F4"/>
                  </a:solidFill>
                  <a:latin typeface="Economica"/>
                  <a:ea typeface="Economica"/>
                  <a:cs typeface="Economica"/>
                  <a:sym typeface="Economica"/>
                </a:rPr>
                <a:t>Provide</a:t>
              </a:r>
              <a:endParaRPr sz="4200" b="1">
                <a:solidFill>
                  <a:srgbClr val="A4C2F4"/>
                </a:solidFill>
                <a:latin typeface="Economica"/>
                <a:ea typeface="Economica"/>
                <a:cs typeface="Economica"/>
                <a:sym typeface="Economica"/>
              </a:endParaRPr>
            </a:p>
          </p:txBody>
        </p:sp>
        <p:sp>
          <p:nvSpPr>
            <p:cNvPr id="178" name="Google Shape;178;p19"/>
            <p:cNvSpPr/>
            <p:nvPr/>
          </p:nvSpPr>
          <p:spPr>
            <a:xfrm>
              <a:off x="2789772" y="3530825"/>
              <a:ext cx="5221800" cy="731700"/>
            </a:xfrm>
            <a:prstGeom prst="rect">
              <a:avLst/>
            </a:prstGeom>
            <a:solidFill>
              <a:srgbClr val="A4C2F4"/>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79" name="Google Shape;179;p19"/>
            <p:cNvSpPr txBox="1"/>
            <p:nvPr/>
          </p:nvSpPr>
          <p:spPr>
            <a:xfrm>
              <a:off x="2914403" y="3737375"/>
              <a:ext cx="47790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Green Alternatives</a:t>
              </a:r>
              <a:endParaRPr sz="1800">
                <a:solidFill>
                  <a:srgbClr val="FFFFFF"/>
                </a:solidFill>
                <a:latin typeface="Economica"/>
                <a:ea typeface="Economica"/>
                <a:cs typeface="Economica"/>
                <a:sym typeface="Economica"/>
              </a:endParaRPr>
            </a:p>
          </p:txBody>
        </p:sp>
      </p:grpSp>
      <p:sp>
        <p:nvSpPr>
          <p:cNvPr id="180" name="Google Shape;180;p19"/>
          <p:cNvSpPr/>
          <p:nvPr/>
        </p:nvSpPr>
        <p:spPr>
          <a:xfrm>
            <a:off x="5318950" y="3023149"/>
            <a:ext cx="548700" cy="783000"/>
          </a:xfrm>
          <a:prstGeom prst="parallelogram">
            <a:avLst>
              <a:gd name="adj" fmla="val 57358"/>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txBox="1"/>
          <p:nvPr/>
        </p:nvSpPr>
        <p:spPr>
          <a:xfrm>
            <a:off x="6309495" y="3249338"/>
            <a:ext cx="23826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800">
                <a:solidFill>
                  <a:srgbClr val="FFFFFF"/>
                </a:solidFill>
                <a:latin typeface="Economica"/>
                <a:ea typeface="Economica"/>
                <a:cs typeface="Economica"/>
                <a:sym typeface="Economica"/>
              </a:rPr>
              <a:t>Dry Cleaner Perspectives</a:t>
            </a:r>
            <a:endParaRPr sz="1800">
              <a:solidFill>
                <a:srgbClr val="FFFFFF"/>
              </a:solidFill>
              <a:latin typeface="Economica"/>
              <a:ea typeface="Economica"/>
              <a:cs typeface="Economica"/>
              <a:sym typeface="Economic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fade">
                                      <p:cBhvr>
                                        <p:cTn id="12" dur="1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
                                        </p:tgtEl>
                                        <p:attrNameLst>
                                          <p:attrName>style.visibility</p:attrName>
                                        </p:attrNameLst>
                                      </p:cBhvr>
                                      <p:to>
                                        <p:strVal val="visible"/>
                                      </p:to>
                                    </p:set>
                                    <p:animEffect transition="in" filter="fade">
                                      <p:cBhvr>
                                        <p:cTn id="17" dur="1000"/>
                                        <p:tgtEl>
                                          <p:spTgt spid="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0"/>
          <p:cNvPicPr preferRelativeResize="0"/>
          <p:nvPr/>
        </p:nvPicPr>
        <p:blipFill rotWithShape="1">
          <a:blip r:embed="rId3">
            <a:alphaModFix amt="62000"/>
          </a:blip>
          <a:srcRect b="37922"/>
          <a:stretch/>
        </p:blipFill>
        <p:spPr>
          <a:xfrm>
            <a:off x="0" y="1021213"/>
            <a:ext cx="9144006" cy="4041527"/>
          </a:xfrm>
          <a:prstGeom prst="rect">
            <a:avLst/>
          </a:prstGeom>
          <a:noFill/>
          <a:ln>
            <a:noFill/>
          </a:ln>
        </p:spPr>
      </p:pic>
      <p:sp>
        <p:nvSpPr>
          <p:cNvPr id="187" name="Google Shape;187;p20"/>
          <p:cNvSpPr txBox="1">
            <a:spLocks noGrp="1"/>
          </p:cNvSpPr>
          <p:nvPr>
            <p:ph type="title"/>
          </p:nvPr>
        </p:nvSpPr>
        <p:spPr>
          <a:xfrm>
            <a:off x="311700" y="1635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Methods</a:t>
            </a:r>
            <a:endParaRPr/>
          </a:p>
        </p:txBody>
      </p:sp>
      <p:sp>
        <p:nvSpPr>
          <p:cNvPr id="188" name="Google Shape;18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8</a:t>
            </a:fld>
            <a:endParaRPr>
              <a:solidFill>
                <a:srgbClr val="FFFFFF"/>
              </a:solidFill>
            </a:endParaRPr>
          </a:p>
        </p:txBody>
      </p:sp>
      <p:grpSp>
        <p:nvGrpSpPr>
          <p:cNvPr id="189" name="Google Shape;189;p20"/>
          <p:cNvGrpSpPr/>
          <p:nvPr/>
        </p:nvGrpSpPr>
        <p:grpSpPr>
          <a:xfrm>
            <a:off x="1045275" y="1337175"/>
            <a:ext cx="2218500" cy="3257200"/>
            <a:chOff x="1045275" y="1337175"/>
            <a:chExt cx="2218500" cy="3257200"/>
          </a:xfrm>
        </p:grpSpPr>
        <p:grpSp>
          <p:nvGrpSpPr>
            <p:cNvPr id="190" name="Google Shape;190;p20"/>
            <p:cNvGrpSpPr/>
            <p:nvPr/>
          </p:nvGrpSpPr>
          <p:grpSpPr>
            <a:xfrm>
              <a:off x="1045275" y="1337175"/>
              <a:ext cx="2218500" cy="3257200"/>
              <a:chOff x="1045275" y="1337175"/>
              <a:chExt cx="2218500" cy="3257200"/>
            </a:xfrm>
          </p:grpSpPr>
          <p:sp>
            <p:nvSpPr>
              <p:cNvPr id="191" name="Google Shape;191;p20"/>
              <p:cNvSpPr/>
              <p:nvPr/>
            </p:nvSpPr>
            <p:spPr>
              <a:xfrm>
                <a:off x="1045275" y="1337275"/>
                <a:ext cx="2218500" cy="3257100"/>
              </a:xfrm>
              <a:prstGeom prst="ellipse">
                <a:avLst/>
              </a:prstGeom>
              <a:solidFill>
                <a:srgbClr val="A4C2F4">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0"/>
              <p:cNvSpPr/>
              <p:nvPr/>
            </p:nvSpPr>
            <p:spPr>
              <a:xfrm>
                <a:off x="1311675" y="1337175"/>
                <a:ext cx="1685700" cy="1712700"/>
              </a:xfrm>
              <a:prstGeom prst="ellipse">
                <a:avLst/>
              </a:prstGeom>
              <a:solidFill>
                <a:srgbClr val="1C4587">
                  <a:alpha val="860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Economica"/>
                    <a:ea typeface="Economica"/>
                    <a:cs typeface="Economica"/>
                    <a:sym typeface="Economica"/>
                  </a:rPr>
                  <a:t>Dry Cleaners</a:t>
                </a:r>
                <a:endParaRPr sz="1800">
                  <a:solidFill>
                    <a:srgbClr val="FFFFFF"/>
                  </a:solidFill>
                  <a:latin typeface="Economica"/>
                  <a:ea typeface="Economica"/>
                  <a:cs typeface="Economica"/>
                  <a:sym typeface="Economica"/>
                </a:endParaRPr>
              </a:p>
            </p:txBody>
          </p:sp>
        </p:grpSp>
        <p:sp>
          <p:nvSpPr>
            <p:cNvPr id="193" name="Google Shape;193;p20"/>
            <p:cNvSpPr/>
            <p:nvPr/>
          </p:nvSpPr>
          <p:spPr>
            <a:xfrm>
              <a:off x="1696875" y="3096900"/>
              <a:ext cx="915300" cy="279600"/>
            </a:xfrm>
            <a:prstGeom prst="roundRect">
              <a:avLst>
                <a:gd name="adj" fmla="val 16667"/>
              </a:avLst>
            </a:prstGeom>
            <a:solidFill>
              <a:srgbClr val="3C78D8">
                <a:alpha val="798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rgbClr val="FFFFFF"/>
                  </a:solidFill>
                  <a:latin typeface="Economica"/>
                  <a:ea typeface="Economica"/>
                  <a:cs typeface="Economica"/>
                  <a:sym typeface="Economica"/>
                </a:rPr>
                <a:t>Locating</a:t>
              </a:r>
              <a:endParaRPr/>
            </a:p>
          </p:txBody>
        </p:sp>
        <p:sp>
          <p:nvSpPr>
            <p:cNvPr id="194" name="Google Shape;194;p20"/>
            <p:cNvSpPr/>
            <p:nvPr/>
          </p:nvSpPr>
          <p:spPr>
            <a:xfrm>
              <a:off x="1696875" y="3492588"/>
              <a:ext cx="915300" cy="279600"/>
            </a:xfrm>
            <a:prstGeom prst="roundRect">
              <a:avLst>
                <a:gd name="adj" fmla="val 16667"/>
              </a:avLst>
            </a:prstGeom>
            <a:solidFill>
              <a:srgbClr val="3C78D8">
                <a:alpha val="798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Economica"/>
                  <a:ea typeface="Economica"/>
                  <a:cs typeface="Economica"/>
                  <a:sym typeface="Economica"/>
                </a:rPr>
                <a:t>Surveys</a:t>
              </a:r>
              <a:endParaRPr/>
            </a:p>
          </p:txBody>
        </p:sp>
        <p:sp>
          <p:nvSpPr>
            <p:cNvPr id="195" name="Google Shape;195;p20"/>
            <p:cNvSpPr/>
            <p:nvPr/>
          </p:nvSpPr>
          <p:spPr>
            <a:xfrm>
              <a:off x="1696875" y="3888288"/>
              <a:ext cx="915300" cy="279600"/>
            </a:xfrm>
            <a:prstGeom prst="roundRect">
              <a:avLst>
                <a:gd name="adj" fmla="val 16667"/>
              </a:avLst>
            </a:prstGeom>
            <a:solidFill>
              <a:srgbClr val="3C78D8">
                <a:alpha val="798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Economica"/>
                  <a:ea typeface="Economica"/>
                  <a:cs typeface="Economica"/>
                  <a:sym typeface="Economica"/>
                </a:rPr>
                <a:t>Interviews</a:t>
              </a:r>
              <a:endParaRPr/>
            </a:p>
          </p:txBody>
        </p:sp>
      </p:grpSp>
      <p:grpSp>
        <p:nvGrpSpPr>
          <p:cNvPr id="196" name="Google Shape;196;p20"/>
          <p:cNvGrpSpPr/>
          <p:nvPr/>
        </p:nvGrpSpPr>
        <p:grpSpPr>
          <a:xfrm>
            <a:off x="3439750" y="1337175"/>
            <a:ext cx="2218500" cy="3257188"/>
            <a:chOff x="3439750" y="1337175"/>
            <a:chExt cx="2218500" cy="3257188"/>
          </a:xfrm>
        </p:grpSpPr>
        <p:sp>
          <p:nvSpPr>
            <p:cNvPr id="197" name="Google Shape;197;p20"/>
            <p:cNvSpPr/>
            <p:nvPr/>
          </p:nvSpPr>
          <p:spPr>
            <a:xfrm>
              <a:off x="3439750" y="1337263"/>
              <a:ext cx="2218500" cy="3257100"/>
            </a:xfrm>
            <a:prstGeom prst="ellipse">
              <a:avLst/>
            </a:prstGeom>
            <a:solidFill>
              <a:srgbClr val="A4C2F4">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p:nvPr/>
          </p:nvSpPr>
          <p:spPr>
            <a:xfrm>
              <a:off x="3706150" y="1337175"/>
              <a:ext cx="1685700" cy="1712700"/>
            </a:xfrm>
            <a:prstGeom prst="ellipse">
              <a:avLst/>
            </a:prstGeom>
            <a:solidFill>
              <a:srgbClr val="1C4587">
                <a:alpha val="860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Economica"/>
                  <a:ea typeface="Economica"/>
                  <a:cs typeface="Economica"/>
                  <a:sym typeface="Economica"/>
                </a:rPr>
                <a:t>Regulators</a:t>
              </a:r>
              <a:endParaRPr sz="1800">
                <a:solidFill>
                  <a:srgbClr val="FFFFFF"/>
                </a:solidFill>
                <a:latin typeface="Economica"/>
                <a:ea typeface="Economica"/>
                <a:cs typeface="Economica"/>
                <a:sym typeface="Economica"/>
              </a:endParaRPr>
            </a:p>
          </p:txBody>
        </p:sp>
        <p:sp>
          <p:nvSpPr>
            <p:cNvPr id="199" name="Google Shape;199;p20"/>
            <p:cNvSpPr/>
            <p:nvPr/>
          </p:nvSpPr>
          <p:spPr>
            <a:xfrm>
              <a:off x="4026700" y="3415775"/>
              <a:ext cx="1173900" cy="511800"/>
            </a:xfrm>
            <a:prstGeom prst="roundRect">
              <a:avLst>
                <a:gd name="adj" fmla="val 16667"/>
              </a:avLst>
            </a:prstGeom>
            <a:solidFill>
              <a:srgbClr val="3C78D8">
                <a:alpha val="798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Economica"/>
                  <a:ea typeface="Economica"/>
                  <a:cs typeface="Economica"/>
                  <a:sym typeface="Economica"/>
                </a:rPr>
                <a:t>Semi-Structured Interview</a:t>
              </a:r>
              <a:endParaRPr>
                <a:solidFill>
                  <a:srgbClr val="FFFFFF"/>
                </a:solidFill>
                <a:latin typeface="Economica"/>
                <a:ea typeface="Economica"/>
                <a:cs typeface="Economica"/>
                <a:sym typeface="Economica"/>
              </a:endParaRPr>
            </a:p>
          </p:txBody>
        </p:sp>
      </p:grpSp>
      <p:grpSp>
        <p:nvGrpSpPr>
          <p:cNvPr id="200" name="Google Shape;200;p20"/>
          <p:cNvGrpSpPr/>
          <p:nvPr/>
        </p:nvGrpSpPr>
        <p:grpSpPr>
          <a:xfrm>
            <a:off x="5963525" y="1337275"/>
            <a:ext cx="2218500" cy="3257100"/>
            <a:chOff x="5963525" y="1337275"/>
            <a:chExt cx="2218500" cy="3257100"/>
          </a:xfrm>
        </p:grpSpPr>
        <p:sp>
          <p:nvSpPr>
            <p:cNvPr id="201" name="Google Shape;201;p20"/>
            <p:cNvSpPr/>
            <p:nvPr/>
          </p:nvSpPr>
          <p:spPr>
            <a:xfrm>
              <a:off x="5963525" y="1337275"/>
              <a:ext cx="2218500" cy="3257100"/>
            </a:xfrm>
            <a:prstGeom prst="ellipse">
              <a:avLst/>
            </a:prstGeom>
            <a:solidFill>
              <a:srgbClr val="A4C2F4">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0"/>
            <p:cNvSpPr/>
            <p:nvPr/>
          </p:nvSpPr>
          <p:spPr>
            <a:xfrm>
              <a:off x="6204125" y="1337275"/>
              <a:ext cx="1737300" cy="1712700"/>
            </a:xfrm>
            <a:prstGeom prst="ellipse">
              <a:avLst/>
            </a:prstGeom>
            <a:solidFill>
              <a:srgbClr val="1C4587">
                <a:alpha val="860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Economica"/>
                  <a:ea typeface="Economica"/>
                  <a:cs typeface="Economica"/>
                  <a:sym typeface="Economica"/>
                </a:rPr>
                <a:t>Public</a:t>
              </a:r>
              <a:endParaRPr sz="1800">
                <a:solidFill>
                  <a:srgbClr val="FFFFFF"/>
                </a:solidFill>
                <a:latin typeface="Economica"/>
                <a:ea typeface="Economica"/>
                <a:cs typeface="Economica"/>
                <a:sym typeface="Economica"/>
              </a:endParaRPr>
            </a:p>
          </p:txBody>
        </p:sp>
        <p:sp>
          <p:nvSpPr>
            <p:cNvPr id="203" name="Google Shape;203;p20"/>
            <p:cNvSpPr/>
            <p:nvPr/>
          </p:nvSpPr>
          <p:spPr>
            <a:xfrm>
              <a:off x="6485825" y="3376500"/>
              <a:ext cx="1173900" cy="511800"/>
            </a:xfrm>
            <a:prstGeom prst="roundRect">
              <a:avLst>
                <a:gd name="adj" fmla="val 16667"/>
              </a:avLst>
            </a:prstGeom>
            <a:solidFill>
              <a:srgbClr val="3C78D8">
                <a:alpha val="798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Economica"/>
                  <a:ea typeface="Economica"/>
                  <a:cs typeface="Economica"/>
                  <a:sym typeface="Economica"/>
                </a:rPr>
                <a:t>Online Survey</a:t>
              </a:r>
              <a:endParaRPr>
                <a:solidFill>
                  <a:srgbClr val="FFFFFF"/>
                </a:solidFill>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1000"/>
                                        <p:tgtEl>
                                          <p:spTgt spid="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0"/>
                                        </p:tgtEl>
                                        <p:attrNameLst>
                                          <p:attrName>style.visibility</p:attrName>
                                        </p:attrNameLst>
                                      </p:cBhvr>
                                      <p:to>
                                        <p:strVal val="visible"/>
                                      </p:to>
                                    </p:set>
                                    <p:animEffect transition="in" filter="fade">
                                      <p:cBhvr>
                                        <p:cTn id="17"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1"/>
          <p:cNvPicPr preferRelativeResize="0"/>
          <p:nvPr/>
        </p:nvPicPr>
        <p:blipFill rotWithShape="1">
          <a:blip r:embed="rId3">
            <a:alphaModFix/>
          </a:blip>
          <a:srcRect t="10704" b="10704"/>
          <a:stretch/>
        </p:blipFill>
        <p:spPr>
          <a:xfrm>
            <a:off x="0" y="1003188"/>
            <a:ext cx="9144001" cy="4042273"/>
          </a:xfrm>
          <a:prstGeom prst="rect">
            <a:avLst/>
          </a:prstGeom>
          <a:noFill/>
          <a:ln>
            <a:noFill/>
          </a:ln>
        </p:spPr>
      </p:pic>
      <p:sp>
        <p:nvSpPr>
          <p:cNvPr id="209" name="Google Shape;20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10" name="Google Shape;210;p21"/>
          <p:cNvSpPr txBox="1">
            <a:spLocks noGrp="1"/>
          </p:cNvSpPr>
          <p:nvPr>
            <p:ph type="title"/>
          </p:nvPr>
        </p:nvSpPr>
        <p:spPr>
          <a:xfrm>
            <a:off x="311700" y="228600"/>
            <a:ext cx="8709300" cy="774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000"/>
              <a:t>Regulation</a:t>
            </a:r>
            <a:endParaRPr sz="3000"/>
          </a:p>
        </p:txBody>
      </p:sp>
      <p:grpSp>
        <p:nvGrpSpPr>
          <p:cNvPr id="211" name="Google Shape;211;p21"/>
          <p:cNvGrpSpPr/>
          <p:nvPr/>
        </p:nvGrpSpPr>
        <p:grpSpPr>
          <a:xfrm>
            <a:off x="1019950" y="1359625"/>
            <a:ext cx="1707975" cy="1811600"/>
            <a:chOff x="1019950" y="1359625"/>
            <a:chExt cx="1707975" cy="1811600"/>
          </a:xfrm>
        </p:grpSpPr>
        <p:sp>
          <p:nvSpPr>
            <p:cNvPr id="212" name="Google Shape;212;p21"/>
            <p:cNvSpPr/>
            <p:nvPr/>
          </p:nvSpPr>
          <p:spPr>
            <a:xfrm>
              <a:off x="1019950" y="1359625"/>
              <a:ext cx="1707975" cy="1811600"/>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213" name="Google Shape;213;p21"/>
            <p:cNvSpPr/>
            <p:nvPr/>
          </p:nvSpPr>
          <p:spPr>
            <a:xfrm>
              <a:off x="1019950" y="1359625"/>
              <a:ext cx="1707975" cy="16098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Environmental Permit</a:t>
              </a:r>
              <a:endParaRPr sz="2400">
                <a:solidFill>
                  <a:srgbClr val="FFFFFF"/>
                </a:solidFill>
                <a:latin typeface="Economica"/>
                <a:ea typeface="Economica"/>
                <a:cs typeface="Economica"/>
                <a:sym typeface="Economica"/>
              </a:endParaRPr>
            </a:p>
          </p:txBody>
        </p:sp>
      </p:grpSp>
      <p:grpSp>
        <p:nvGrpSpPr>
          <p:cNvPr id="214" name="Google Shape;214;p21"/>
          <p:cNvGrpSpPr/>
          <p:nvPr/>
        </p:nvGrpSpPr>
        <p:grpSpPr>
          <a:xfrm>
            <a:off x="3617150" y="2304025"/>
            <a:ext cx="1707975" cy="1809975"/>
            <a:chOff x="3617150" y="2304025"/>
            <a:chExt cx="1707975" cy="1809975"/>
          </a:xfrm>
        </p:grpSpPr>
        <p:sp>
          <p:nvSpPr>
            <p:cNvPr id="215" name="Google Shape;215;p21"/>
            <p:cNvSpPr/>
            <p:nvPr/>
          </p:nvSpPr>
          <p:spPr>
            <a:xfrm>
              <a:off x="3617150" y="2380225"/>
              <a:ext cx="1707975" cy="1733775"/>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216" name="Google Shape;216;p21"/>
            <p:cNvSpPr/>
            <p:nvPr/>
          </p:nvSpPr>
          <p:spPr>
            <a:xfrm>
              <a:off x="3617150" y="2304025"/>
              <a:ext cx="1707975" cy="16098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Self Regulation</a:t>
              </a:r>
              <a:endParaRPr sz="2400">
                <a:solidFill>
                  <a:srgbClr val="FFFFFF"/>
                </a:solidFill>
                <a:latin typeface="Economica"/>
                <a:ea typeface="Economica"/>
                <a:cs typeface="Economica"/>
                <a:sym typeface="Economica"/>
              </a:endParaRPr>
            </a:p>
          </p:txBody>
        </p:sp>
      </p:grpSp>
      <p:grpSp>
        <p:nvGrpSpPr>
          <p:cNvPr id="217" name="Google Shape;217;p21"/>
          <p:cNvGrpSpPr/>
          <p:nvPr/>
        </p:nvGrpSpPr>
        <p:grpSpPr>
          <a:xfrm>
            <a:off x="6378288" y="2969425"/>
            <a:ext cx="1707988" cy="1783175"/>
            <a:chOff x="6378288" y="2969425"/>
            <a:chExt cx="1707988" cy="1783175"/>
          </a:xfrm>
        </p:grpSpPr>
        <p:sp>
          <p:nvSpPr>
            <p:cNvPr id="218" name="Google Shape;218;p21"/>
            <p:cNvSpPr/>
            <p:nvPr/>
          </p:nvSpPr>
          <p:spPr>
            <a:xfrm>
              <a:off x="6378300" y="3018825"/>
              <a:ext cx="1707975" cy="1733775"/>
            </a:xfrm>
            <a:prstGeom prst="flowChartOffpageConnector">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Economica"/>
                <a:ea typeface="Economica"/>
                <a:cs typeface="Economica"/>
                <a:sym typeface="Economica"/>
              </a:endParaRPr>
            </a:p>
          </p:txBody>
        </p:sp>
        <p:sp>
          <p:nvSpPr>
            <p:cNvPr id="219" name="Google Shape;219;p21"/>
            <p:cNvSpPr/>
            <p:nvPr/>
          </p:nvSpPr>
          <p:spPr>
            <a:xfrm>
              <a:off x="6378288" y="2969425"/>
              <a:ext cx="1707975" cy="16098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Economica"/>
                  <a:ea typeface="Economica"/>
                  <a:cs typeface="Economica"/>
                  <a:sym typeface="Economica"/>
                </a:rPr>
                <a:t>Inspection</a:t>
              </a:r>
              <a:endParaRPr sz="2400">
                <a:solidFill>
                  <a:srgbClr val="FFFFFF"/>
                </a:solidFill>
                <a:latin typeface="Economica"/>
                <a:ea typeface="Economica"/>
                <a:cs typeface="Economica"/>
                <a:sym typeface="Economic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10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
                                        </p:tgtEl>
                                        <p:attrNameLst>
                                          <p:attrName>style.visibility</p:attrName>
                                        </p:attrNameLst>
                                      </p:cBhvr>
                                      <p:to>
                                        <p:strVal val="visible"/>
                                      </p:to>
                                    </p:set>
                                    <p:animEffect transition="in" filter="fade">
                                      <p:cBhvr>
                                        <p:cTn id="17"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uxe">
  <a:themeElements>
    <a:clrScheme name="Luxe">
      <a:dk1>
        <a:srgbClr val="000000"/>
      </a:dk1>
      <a:lt1>
        <a:srgbClr val="FFFFFF"/>
      </a:lt1>
      <a:dk2>
        <a:srgbClr val="B7B7B7"/>
      </a:dk2>
      <a:lt2>
        <a:srgbClr val="3C78D8"/>
      </a:lt2>
      <a:accent1>
        <a:srgbClr val="1C458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1202</Words>
  <Application>Microsoft Office PowerPoint</Application>
  <PresentationFormat>On-screen Show (16:9)</PresentationFormat>
  <Paragraphs>190</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Times New Roman</vt:lpstr>
      <vt:lpstr>Calibri</vt:lpstr>
      <vt:lpstr>Arial</vt:lpstr>
      <vt:lpstr>Proxima Nova</vt:lpstr>
      <vt:lpstr>Economica</vt:lpstr>
      <vt:lpstr>Times</vt:lpstr>
      <vt:lpstr>Open Sans</vt:lpstr>
      <vt:lpstr>Roboto</vt:lpstr>
      <vt:lpstr>Luxe</vt:lpstr>
      <vt:lpstr>Safer, Cleaner, Greener. Identifying Opportunities to Reduce Chemical Risk in the Dry Cleaning Industry</vt:lpstr>
      <vt:lpstr>Typical Dry Cleaning Process</vt:lpstr>
      <vt:lpstr>PowerPoint Presentation</vt:lpstr>
      <vt:lpstr>Best Practices</vt:lpstr>
      <vt:lpstr>Green Alternatives</vt:lpstr>
      <vt:lpstr>PowerPoint Presentation</vt:lpstr>
      <vt:lpstr>Project Objectives:</vt:lpstr>
      <vt:lpstr>Methods</vt:lpstr>
      <vt:lpstr>Regulation</vt:lpstr>
      <vt:lpstr>PowerPoint Presentation</vt:lpstr>
      <vt:lpstr>PowerPoint Presentation</vt:lpstr>
      <vt:lpstr>PowerPoint Presentation</vt:lpstr>
      <vt:lpstr>Dry Cleaner Practices in Tirana</vt:lpstr>
      <vt:lpstr>PowerPoint Presentation</vt:lpstr>
      <vt:lpstr>PowerPoint Presentation</vt:lpstr>
      <vt:lpstr>Public Survey </vt:lpstr>
      <vt:lpstr>PowerPoint Presentation</vt:lpstr>
      <vt:lpstr>Limitations</vt:lpstr>
      <vt:lpstr>Recommendations</vt:lpstr>
      <vt:lpstr>Deliverables</vt:lpstr>
      <vt:lpstr>PowerPoint Presentation</vt:lpstr>
      <vt:lpstr>Acknowledgements</vt:lpstr>
      <vt:lpstr>DRY CLEAN ONLY</vt:lpstr>
      <vt:lpstr>Image Credits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Cleaner, Greener. Identifying Opportunities to Reduce Chemical Risk in the Dry Cleaning Industry</dc:title>
  <dc:creator>rek</dc:creator>
  <cp:lastModifiedBy>REK</cp:lastModifiedBy>
  <cp:revision>1</cp:revision>
  <dcterms:modified xsi:type="dcterms:W3CDTF">2019-12-13T14:53:02Z</dcterms:modified>
</cp:coreProperties>
</file>