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59" r:id="rId3"/>
    <p:sldId id="257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688AA2-C7BA-4966-9CB4-BB23C9EEFB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4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EC3751-3520-40A1-B8B7-9C79DD669E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29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F16F2-3943-4BB6-B1BC-BF22620DA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1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485D9-40EC-4749-A560-5333917FC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4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2633F-545E-4D3A-87FD-F71AEAA856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2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3A00E-92BB-4EC9-B57D-DDF7FCC6C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9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4FCF8-63F2-4C39-B553-60726F81EB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30B27-6E4E-461D-8D7F-A335A57ACB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0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B8C8B-9BEA-4D2D-AE59-BE39A96D11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8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C3A7D-4EC9-4283-9645-BCB3CEF64E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2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37BC2-C9BA-40A4-B64F-5F0F7D32FE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5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DE2FD-9E92-40D2-8882-680EF00A5B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4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56283-26DD-499F-AEF7-571D414C73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6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8750" y="6292850"/>
            <a:ext cx="3744913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990000"/>
                </a:solidFill>
                <a:latin typeface="Comic Sans MS" pitchFamily="66" charset="0"/>
              </a:defRPr>
            </a:lvl1pPr>
          </a:lstStyle>
          <a:p>
            <a:r>
              <a:rPr lang="en-US"/>
              <a:t>Networks: Sample Performance Problems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00"/>
                </a:solidFill>
                <a:latin typeface="Comic Sans MS" pitchFamily="66" charset="0"/>
              </a:defRPr>
            </a:lvl1pPr>
          </a:lstStyle>
          <a:p>
            <a:fld id="{BCF70ACE-42B0-43BA-AB1E-D063C3EB4A7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WPI - Worcester Polytechnic Institut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37250"/>
            <a:ext cx="18288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Networks: Sample Performance Problems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C2D5-8E68-445E-8BA8-C5661DDF56CE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620000" cy="25146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Sample </a:t>
            </a:r>
            <a:br>
              <a:rPr lang="en-US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Network Performance</a:t>
            </a:r>
            <a:br>
              <a:rPr lang="en-US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Networks: Sample Performance Problems</a:t>
            </a:r>
          </a:p>
        </p:txBody>
      </p:sp>
      <p:sp>
        <p:nvSpPr>
          <p:cNvPr id="1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ED74-7315-46F3-AAEF-B7FD6774E7FC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Cloud"/>
          <p:cNvSpPr>
            <a:spLocks noChangeAspect="1" noEditPoints="1" noChangeArrowheads="1"/>
          </p:cNvSpPr>
          <p:nvPr/>
        </p:nvSpPr>
        <p:spPr bwMode="auto">
          <a:xfrm>
            <a:off x="1295400" y="2133600"/>
            <a:ext cx="6096000" cy="33083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endParaRPr lang="en-US" sz="1600">
              <a:solidFill>
                <a:schemeClr val="bg2"/>
              </a:solidFill>
            </a:endParaRP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4495800" y="24384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endParaRPr lang="en-US" sz="2800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4953000" y="22860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5486400" y="26670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4953000" y="2057400"/>
            <a:ext cx="533400" cy="609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181600" y="23622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5181600" y="23622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6096000" y="32766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Tx/>
              <a:buChar char="–"/>
            </a:pPr>
            <a:endParaRPr lang="en-US" sz="1600">
              <a:solidFill>
                <a:srgbClr val="A50021"/>
              </a:solidFill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5410200" y="3276600"/>
            <a:ext cx="685800" cy="76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5715000" y="3048000"/>
            <a:ext cx="76200" cy="152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5715000" y="3048000"/>
            <a:ext cx="76200" cy="228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5791200" y="32766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5791200" y="32766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6248400" y="34290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5257800" y="3429000"/>
            <a:ext cx="9906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>
            <a:off x="5791200" y="39624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6248400" y="43434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6248400" y="43434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3048000" y="3124200"/>
            <a:ext cx="762000" cy="7620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3352800" y="35814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Oval 22"/>
          <p:cNvSpPr>
            <a:spLocks noChangeArrowheads="1"/>
          </p:cNvSpPr>
          <p:nvPr/>
        </p:nvSpPr>
        <p:spPr bwMode="auto">
          <a:xfrm>
            <a:off x="2971800" y="2743200"/>
            <a:ext cx="533400" cy="609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Oval 23"/>
          <p:cNvSpPr>
            <a:spLocks noChangeArrowheads="1"/>
          </p:cNvSpPr>
          <p:nvPr/>
        </p:nvSpPr>
        <p:spPr bwMode="auto">
          <a:xfrm>
            <a:off x="2819400" y="2819400"/>
            <a:ext cx="609600" cy="609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endParaRPr lang="en-US" sz="2800"/>
          </a:p>
          <a:p>
            <a:pPr algn="ctr" eaLnBrk="0" hangingPunct="0">
              <a:spcBef>
                <a:spcPct val="20000"/>
              </a:spcBef>
            </a:pPr>
            <a:endParaRPr lang="en-US" sz="2800"/>
          </a:p>
          <a:p>
            <a:pPr algn="ctr" eaLnBrk="0" hangingPunct="0">
              <a:spcBef>
                <a:spcPct val="20000"/>
              </a:spcBef>
            </a:pPr>
            <a:endParaRPr lang="en-US" sz="2800"/>
          </a:p>
        </p:txBody>
      </p:sp>
      <p:sp>
        <p:nvSpPr>
          <p:cNvPr id="5144" name="Oval 24"/>
          <p:cNvSpPr>
            <a:spLocks noChangeArrowheads="1"/>
          </p:cNvSpPr>
          <p:nvPr/>
        </p:nvSpPr>
        <p:spPr bwMode="auto">
          <a:xfrm>
            <a:off x="2590800" y="36576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12</a:t>
            </a:r>
          </a:p>
        </p:txBody>
      </p:sp>
      <p:sp>
        <p:nvSpPr>
          <p:cNvPr id="5145" name="Oval 25"/>
          <p:cNvSpPr>
            <a:spLocks noChangeArrowheads="1"/>
          </p:cNvSpPr>
          <p:nvPr/>
        </p:nvSpPr>
        <p:spPr bwMode="auto">
          <a:xfrm>
            <a:off x="2286000" y="27432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5146" name="Oval 26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11</a:t>
            </a:r>
          </a:p>
        </p:txBody>
      </p:sp>
      <p:sp>
        <p:nvSpPr>
          <p:cNvPr id="5147" name="Oval 27"/>
          <p:cNvSpPr>
            <a:spLocks noChangeArrowheads="1"/>
          </p:cNvSpPr>
          <p:nvPr/>
        </p:nvSpPr>
        <p:spPr bwMode="auto">
          <a:xfrm>
            <a:off x="4191000" y="48006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8</a:t>
            </a:r>
          </a:p>
        </p:txBody>
      </p:sp>
      <p:sp>
        <p:nvSpPr>
          <p:cNvPr id="5148" name="Oval 28"/>
          <p:cNvSpPr>
            <a:spLocks noChangeArrowheads="1"/>
          </p:cNvSpPr>
          <p:nvPr/>
        </p:nvSpPr>
        <p:spPr bwMode="auto">
          <a:xfrm>
            <a:off x="5943600" y="25908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4</a:t>
            </a:r>
          </a:p>
        </p:txBody>
      </p:sp>
      <p:sp>
        <p:nvSpPr>
          <p:cNvPr id="5149" name="Oval 29"/>
          <p:cNvSpPr>
            <a:spLocks noChangeArrowheads="1"/>
          </p:cNvSpPr>
          <p:nvPr/>
        </p:nvSpPr>
        <p:spPr bwMode="auto">
          <a:xfrm>
            <a:off x="5715000" y="44196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7</a:t>
            </a:r>
          </a:p>
        </p:txBody>
      </p:sp>
      <p:sp>
        <p:nvSpPr>
          <p:cNvPr id="5150" name="Oval 30"/>
          <p:cNvSpPr>
            <a:spLocks noChangeArrowheads="1"/>
          </p:cNvSpPr>
          <p:nvPr/>
        </p:nvSpPr>
        <p:spPr bwMode="auto">
          <a:xfrm>
            <a:off x="3733800" y="24384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5151" name="Oval 31"/>
          <p:cNvSpPr>
            <a:spLocks noChangeArrowheads="1"/>
          </p:cNvSpPr>
          <p:nvPr/>
        </p:nvSpPr>
        <p:spPr bwMode="auto">
          <a:xfrm>
            <a:off x="6705600" y="38100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6</a:t>
            </a:r>
          </a:p>
        </p:txBody>
      </p:sp>
      <p:sp>
        <p:nvSpPr>
          <p:cNvPr id="5152" name="Oval 32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9</a:t>
            </a:r>
          </a:p>
        </p:txBody>
      </p:sp>
      <p:sp>
        <p:nvSpPr>
          <p:cNvPr id="5153" name="Oval 33"/>
          <p:cNvSpPr>
            <a:spLocks noChangeArrowheads="1"/>
          </p:cNvSpPr>
          <p:nvPr/>
        </p:nvSpPr>
        <p:spPr bwMode="auto">
          <a:xfrm>
            <a:off x="1676400" y="42672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10</a:t>
            </a:r>
          </a:p>
        </p:txBody>
      </p:sp>
      <p:sp>
        <p:nvSpPr>
          <p:cNvPr id="5154" name="Oval 34"/>
          <p:cNvSpPr>
            <a:spLocks noChangeArrowheads="1"/>
          </p:cNvSpPr>
          <p:nvPr/>
        </p:nvSpPr>
        <p:spPr bwMode="auto">
          <a:xfrm>
            <a:off x="3429000" y="32004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14</a:t>
            </a:r>
          </a:p>
        </p:txBody>
      </p:sp>
      <p:sp>
        <p:nvSpPr>
          <p:cNvPr id="5155" name="Oval 35"/>
          <p:cNvSpPr>
            <a:spLocks noChangeArrowheads="1"/>
          </p:cNvSpPr>
          <p:nvPr/>
        </p:nvSpPr>
        <p:spPr bwMode="auto">
          <a:xfrm>
            <a:off x="6705600" y="28956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5</a:t>
            </a:r>
          </a:p>
        </p:txBody>
      </p:sp>
      <p:sp>
        <p:nvSpPr>
          <p:cNvPr id="5156" name="Oval 36"/>
          <p:cNvSpPr>
            <a:spLocks noChangeArrowheads="1"/>
          </p:cNvSpPr>
          <p:nvPr/>
        </p:nvSpPr>
        <p:spPr bwMode="auto">
          <a:xfrm>
            <a:off x="3581400" y="41910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13</a:t>
            </a:r>
          </a:p>
        </p:txBody>
      </p:sp>
      <p:sp>
        <p:nvSpPr>
          <p:cNvPr id="5157" name="Oval 37"/>
          <p:cNvSpPr>
            <a:spLocks noChangeArrowheads="1"/>
          </p:cNvSpPr>
          <p:nvPr/>
        </p:nvSpPr>
        <p:spPr bwMode="auto">
          <a:xfrm>
            <a:off x="4495800" y="38100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15</a:t>
            </a:r>
          </a:p>
        </p:txBody>
      </p:sp>
      <p:sp>
        <p:nvSpPr>
          <p:cNvPr id="5158" name="Oval 38"/>
          <p:cNvSpPr>
            <a:spLocks noChangeArrowheads="1"/>
          </p:cNvSpPr>
          <p:nvPr/>
        </p:nvSpPr>
        <p:spPr bwMode="auto">
          <a:xfrm>
            <a:off x="4800600" y="24384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990600" y="29718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B</a:t>
            </a:r>
            <a:endParaRPr lang="en-US" sz="1400"/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838200" y="37338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C</a:t>
            </a:r>
            <a:endParaRPr lang="en-US" sz="1400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4800600" y="15240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L</a:t>
            </a:r>
            <a:endParaRPr lang="en-US" sz="1400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1066800" y="48768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D</a:t>
            </a:r>
            <a:endParaRPr lang="en-US" sz="1400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2514600" y="54102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E</a:t>
            </a:r>
            <a:endParaRPr lang="en-US" sz="1400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6477000" y="51054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G</a:t>
            </a:r>
            <a:endParaRPr lang="en-US" sz="1400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7543800" y="343535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J</a:t>
            </a:r>
            <a:endParaRPr lang="en-US" sz="1400"/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1676400" y="21336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A</a:t>
            </a:r>
            <a:endParaRPr lang="en-US" sz="1400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7696200" y="44958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</a:t>
            </a:r>
            <a:endParaRPr lang="en-US" sz="1400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4267200" y="57150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F</a:t>
            </a:r>
            <a:endParaRPr lang="en-US" sz="1400"/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3276600" y="17526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M</a:t>
            </a:r>
            <a:endParaRPr lang="en-US" sz="1400"/>
          </a:p>
        </p:txBody>
      </p:sp>
      <p:sp>
        <p:nvSpPr>
          <p:cNvPr id="5170" name="Oval 50"/>
          <p:cNvSpPr>
            <a:spLocks noChangeArrowheads="1"/>
          </p:cNvSpPr>
          <p:nvPr/>
        </p:nvSpPr>
        <p:spPr bwMode="auto">
          <a:xfrm>
            <a:off x="5105400" y="31242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16</a:t>
            </a:r>
          </a:p>
        </p:txBody>
      </p:sp>
      <p:sp>
        <p:nvSpPr>
          <p:cNvPr id="5171" name="Oval 51"/>
          <p:cNvSpPr>
            <a:spLocks noChangeArrowheads="1"/>
          </p:cNvSpPr>
          <p:nvPr/>
        </p:nvSpPr>
        <p:spPr bwMode="auto">
          <a:xfrm>
            <a:off x="5715000" y="358140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17</a:t>
            </a:r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>
            <a:off x="1295400" y="579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73" name="AutoShape 53"/>
          <p:cNvCxnSpPr>
            <a:cxnSpLocks noChangeShapeType="1"/>
            <a:stCxn id="5152" idx="7"/>
            <a:endCxn id="5156" idx="2"/>
          </p:cNvCxnSpPr>
          <p:nvPr/>
        </p:nvCxnSpPr>
        <p:spPr bwMode="auto">
          <a:xfrm flipV="1">
            <a:off x="2916238" y="4381500"/>
            <a:ext cx="657225" cy="3143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4" name="AutoShape 54"/>
          <p:cNvCxnSpPr>
            <a:cxnSpLocks noChangeShapeType="1"/>
            <a:stCxn id="5153" idx="7"/>
            <a:endCxn id="5144" idx="3"/>
          </p:cNvCxnSpPr>
          <p:nvPr/>
        </p:nvCxnSpPr>
        <p:spPr bwMode="auto">
          <a:xfrm flipV="1">
            <a:off x="2001838" y="3990975"/>
            <a:ext cx="644525" cy="3238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5" name="AutoShape 55"/>
          <p:cNvCxnSpPr>
            <a:cxnSpLocks noChangeShapeType="1"/>
            <a:stCxn id="5145" idx="6"/>
            <a:endCxn id="5154" idx="1"/>
          </p:cNvCxnSpPr>
          <p:nvPr/>
        </p:nvCxnSpPr>
        <p:spPr bwMode="auto">
          <a:xfrm>
            <a:off x="2674938" y="2933700"/>
            <a:ext cx="809625" cy="3143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6" name="AutoShape 56"/>
          <p:cNvCxnSpPr>
            <a:cxnSpLocks noChangeShapeType="1"/>
            <a:stCxn id="5146" idx="7"/>
            <a:endCxn id="5145" idx="3"/>
          </p:cNvCxnSpPr>
          <p:nvPr/>
        </p:nvCxnSpPr>
        <p:spPr bwMode="auto">
          <a:xfrm flipV="1">
            <a:off x="1849438" y="3076575"/>
            <a:ext cx="492125" cy="4000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7" name="AutoShape 57"/>
          <p:cNvCxnSpPr>
            <a:cxnSpLocks noChangeShapeType="1"/>
            <a:stCxn id="5144" idx="7"/>
            <a:endCxn id="5154" idx="3"/>
          </p:cNvCxnSpPr>
          <p:nvPr/>
        </p:nvCxnSpPr>
        <p:spPr bwMode="auto">
          <a:xfrm flipV="1">
            <a:off x="2916238" y="3533775"/>
            <a:ext cx="568325" cy="1714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8" name="AutoShape 58"/>
          <p:cNvCxnSpPr>
            <a:cxnSpLocks noChangeShapeType="1"/>
            <a:stCxn id="5154" idx="0"/>
            <a:endCxn id="5150" idx="3"/>
          </p:cNvCxnSpPr>
          <p:nvPr/>
        </p:nvCxnSpPr>
        <p:spPr bwMode="auto">
          <a:xfrm flipV="1">
            <a:off x="3619500" y="2771775"/>
            <a:ext cx="169863" cy="420688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9" name="AutoShape 59"/>
          <p:cNvCxnSpPr>
            <a:cxnSpLocks noChangeShapeType="1"/>
            <a:stCxn id="5150" idx="6"/>
            <a:endCxn id="5158" idx="2"/>
          </p:cNvCxnSpPr>
          <p:nvPr/>
        </p:nvCxnSpPr>
        <p:spPr bwMode="auto">
          <a:xfrm>
            <a:off x="4122738" y="2628900"/>
            <a:ext cx="669925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0" name="AutoShape 60"/>
          <p:cNvCxnSpPr>
            <a:cxnSpLocks noChangeShapeType="1"/>
            <a:stCxn id="5158" idx="6"/>
            <a:endCxn id="5148" idx="2"/>
          </p:cNvCxnSpPr>
          <p:nvPr/>
        </p:nvCxnSpPr>
        <p:spPr bwMode="auto">
          <a:xfrm>
            <a:off x="5189538" y="2628900"/>
            <a:ext cx="746125" cy="1524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1" name="AutoShape 61"/>
          <p:cNvCxnSpPr>
            <a:cxnSpLocks noChangeShapeType="1"/>
            <a:stCxn id="5148" idx="6"/>
            <a:endCxn id="5155" idx="1"/>
          </p:cNvCxnSpPr>
          <p:nvPr/>
        </p:nvCxnSpPr>
        <p:spPr bwMode="auto">
          <a:xfrm>
            <a:off x="6332538" y="2781300"/>
            <a:ext cx="428625" cy="1619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2" name="AutoShape 62"/>
          <p:cNvCxnSpPr>
            <a:cxnSpLocks noChangeShapeType="1"/>
            <a:stCxn id="5146" idx="6"/>
            <a:endCxn id="5144" idx="2"/>
          </p:cNvCxnSpPr>
          <p:nvPr/>
        </p:nvCxnSpPr>
        <p:spPr bwMode="auto">
          <a:xfrm>
            <a:off x="1912938" y="3619500"/>
            <a:ext cx="669925" cy="2286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3" name="AutoShape 63"/>
          <p:cNvCxnSpPr>
            <a:cxnSpLocks noChangeShapeType="1"/>
            <a:stCxn id="5154" idx="6"/>
            <a:endCxn id="5170" idx="2"/>
          </p:cNvCxnSpPr>
          <p:nvPr/>
        </p:nvCxnSpPr>
        <p:spPr bwMode="auto">
          <a:xfrm flipV="1">
            <a:off x="3817938" y="3314700"/>
            <a:ext cx="1279525" cy="762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4" name="AutoShape 64"/>
          <p:cNvCxnSpPr>
            <a:cxnSpLocks noChangeShapeType="1"/>
            <a:stCxn id="5158" idx="5"/>
            <a:endCxn id="5170" idx="0"/>
          </p:cNvCxnSpPr>
          <p:nvPr/>
        </p:nvCxnSpPr>
        <p:spPr bwMode="auto">
          <a:xfrm>
            <a:off x="5126038" y="2771775"/>
            <a:ext cx="169862" cy="344488"/>
          </a:xfrm>
          <a:prstGeom prst="straightConnector1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5" name="AutoShape 65"/>
          <p:cNvCxnSpPr>
            <a:cxnSpLocks noChangeShapeType="1"/>
            <a:stCxn id="5150" idx="5"/>
            <a:endCxn id="5170" idx="1"/>
          </p:cNvCxnSpPr>
          <p:nvPr/>
        </p:nvCxnSpPr>
        <p:spPr bwMode="auto">
          <a:xfrm>
            <a:off x="4059238" y="2771775"/>
            <a:ext cx="1101725" cy="4000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6" name="AutoShape 66"/>
          <p:cNvCxnSpPr>
            <a:cxnSpLocks noChangeShapeType="1"/>
            <a:stCxn id="5144" idx="4"/>
            <a:endCxn id="5152" idx="0"/>
          </p:cNvCxnSpPr>
          <p:nvPr/>
        </p:nvCxnSpPr>
        <p:spPr bwMode="auto">
          <a:xfrm>
            <a:off x="2781300" y="4046538"/>
            <a:ext cx="0" cy="593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7" name="AutoShape 67"/>
          <p:cNvCxnSpPr>
            <a:cxnSpLocks noChangeShapeType="1"/>
            <a:stCxn id="5153" idx="6"/>
            <a:endCxn id="5152" idx="1"/>
          </p:cNvCxnSpPr>
          <p:nvPr/>
        </p:nvCxnSpPr>
        <p:spPr bwMode="auto">
          <a:xfrm>
            <a:off x="2065338" y="4457700"/>
            <a:ext cx="581025" cy="2381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8" name="AutoShape 68"/>
          <p:cNvCxnSpPr>
            <a:cxnSpLocks noChangeShapeType="1"/>
            <a:stCxn id="5145" idx="7"/>
            <a:endCxn id="5150" idx="2"/>
          </p:cNvCxnSpPr>
          <p:nvPr/>
        </p:nvCxnSpPr>
        <p:spPr bwMode="auto">
          <a:xfrm flipV="1">
            <a:off x="2611438" y="2628900"/>
            <a:ext cx="1114425" cy="1619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9" name="AutoShape 69"/>
          <p:cNvCxnSpPr>
            <a:cxnSpLocks noChangeShapeType="1"/>
            <a:stCxn id="5154" idx="5"/>
            <a:endCxn id="5157" idx="1"/>
          </p:cNvCxnSpPr>
          <p:nvPr/>
        </p:nvCxnSpPr>
        <p:spPr bwMode="auto">
          <a:xfrm>
            <a:off x="3754438" y="3533775"/>
            <a:ext cx="796925" cy="3238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1" name="AutoShape 71"/>
          <p:cNvCxnSpPr>
            <a:cxnSpLocks noChangeShapeType="1"/>
            <a:stCxn id="5156" idx="5"/>
            <a:endCxn id="5147" idx="1"/>
          </p:cNvCxnSpPr>
          <p:nvPr/>
        </p:nvCxnSpPr>
        <p:spPr bwMode="auto">
          <a:xfrm>
            <a:off x="3906838" y="4524375"/>
            <a:ext cx="339725" cy="32385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2" name="AutoShape 72"/>
          <p:cNvCxnSpPr>
            <a:cxnSpLocks noChangeShapeType="1"/>
            <a:stCxn id="5144" idx="6"/>
            <a:endCxn id="5157" idx="2"/>
          </p:cNvCxnSpPr>
          <p:nvPr/>
        </p:nvCxnSpPr>
        <p:spPr bwMode="auto">
          <a:xfrm>
            <a:off x="2979738" y="3848100"/>
            <a:ext cx="1508125" cy="1524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3" name="AutoShape 73"/>
          <p:cNvCxnSpPr>
            <a:cxnSpLocks noChangeShapeType="1"/>
            <a:stCxn id="5152" idx="6"/>
            <a:endCxn id="5147" idx="2"/>
          </p:cNvCxnSpPr>
          <p:nvPr/>
        </p:nvCxnSpPr>
        <p:spPr bwMode="auto">
          <a:xfrm>
            <a:off x="2979738" y="4838700"/>
            <a:ext cx="1203325" cy="1524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4" name="AutoShape 74"/>
          <p:cNvCxnSpPr>
            <a:cxnSpLocks noChangeShapeType="1"/>
            <a:stCxn id="5170" idx="7"/>
            <a:endCxn id="5148" idx="3"/>
          </p:cNvCxnSpPr>
          <p:nvPr/>
        </p:nvCxnSpPr>
        <p:spPr bwMode="auto">
          <a:xfrm flipV="1">
            <a:off x="5430838" y="2924175"/>
            <a:ext cx="568325" cy="2476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5" name="AutoShape 75"/>
          <p:cNvCxnSpPr>
            <a:cxnSpLocks noChangeShapeType="1"/>
            <a:stCxn id="5157" idx="7"/>
            <a:endCxn id="5170" idx="3"/>
          </p:cNvCxnSpPr>
          <p:nvPr/>
        </p:nvCxnSpPr>
        <p:spPr bwMode="auto">
          <a:xfrm flipV="1">
            <a:off x="4821238" y="3457575"/>
            <a:ext cx="339725" cy="4000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6" name="AutoShape 76"/>
          <p:cNvCxnSpPr>
            <a:cxnSpLocks noChangeShapeType="1"/>
            <a:stCxn id="5157" idx="6"/>
            <a:endCxn id="5171" idx="2"/>
          </p:cNvCxnSpPr>
          <p:nvPr/>
        </p:nvCxnSpPr>
        <p:spPr bwMode="auto">
          <a:xfrm flipV="1">
            <a:off x="4884738" y="3771900"/>
            <a:ext cx="822325" cy="2286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7" name="AutoShape 77"/>
          <p:cNvCxnSpPr>
            <a:cxnSpLocks noChangeShapeType="1"/>
            <a:stCxn id="5171" idx="7"/>
            <a:endCxn id="5155" idx="3"/>
          </p:cNvCxnSpPr>
          <p:nvPr/>
        </p:nvCxnSpPr>
        <p:spPr bwMode="auto">
          <a:xfrm flipV="1">
            <a:off x="6040438" y="3228975"/>
            <a:ext cx="720725" cy="4000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8" name="AutoShape 78"/>
          <p:cNvCxnSpPr>
            <a:cxnSpLocks noChangeShapeType="1"/>
            <a:stCxn id="5148" idx="4"/>
            <a:endCxn id="5171" idx="0"/>
          </p:cNvCxnSpPr>
          <p:nvPr/>
        </p:nvCxnSpPr>
        <p:spPr bwMode="auto">
          <a:xfrm flipH="1">
            <a:off x="5905500" y="2979738"/>
            <a:ext cx="228600" cy="593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9" name="AutoShape 79"/>
          <p:cNvCxnSpPr>
            <a:cxnSpLocks noChangeShapeType="1"/>
            <a:stCxn id="5170" idx="5"/>
            <a:endCxn id="5171" idx="1"/>
          </p:cNvCxnSpPr>
          <p:nvPr/>
        </p:nvCxnSpPr>
        <p:spPr bwMode="auto">
          <a:xfrm>
            <a:off x="5430838" y="3457575"/>
            <a:ext cx="339725" cy="17145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0" name="AutoShape 80"/>
          <p:cNvCxnSpPr>
            <a:cxnSpLocks noChangeShapeType="1"/>
            <a:stCxn id="5147" idx="6"/>
            <a:endCxn id="5149" idx="2"/>
          </p:cNvCxnSpPr>
          <p:nvPr/>
        </p:nvCxnSpPr>
        <p:spPr bwMode="auto">
          <a:xfrm flipV="1">
            <a:off x="4579938" y="4610100"/>
            <a:ext cx="1127125" cy="3810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1" name="AutoShape 81"/>
          <p:cNvCxnSpPr>
            <a:cxnSpLocks noChangeShapeType="1"/>
            <a:stCxn id="5149" idx="7"/>
            <a:endCxn id="5151" idx="2"/>
          </p:cNvCxnSpPr>
          <p:nvPr/>
        </p:nvCxnSpPr>
        <p:spPr bwMode="auto">
          <a:xfrm flipV="1">
            <a:off x="6040438" y="4000500"/>
            <a:ext cx="657225" cy="466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2" name="AutoShape 82"/>
          <p:cNvCxnSpPr>
            <a:cxnSpLocks noChangeShapeType="1"/>
            <a:stCxn id="5151" idx="0"/>
            <a:endCxn id="5155" idx="4"/>
          </p:cNvCxnSpPr>
          <p:nvPr/>
        </p:nvCxnSpPr>
        <p:spPr bwMode="auto">
          <a:xfrm flipV="1">
            <a:off x="6896100" y="3284538"/>
            <a:ext cx="0" cy="5175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3" name="AutoShape 83"/>
          <p:cNvCxnSpPr>
            <a:cxnSpLocks noChangeShapeType="1"/>
            <a:stCxn id="5171" idx="6"/>
            <a:endCxn id="5151" idx="1"/>
          </p:cNvCxnSpPr>
          <p:nvPr/>
        </p:nvCxnSpPr>
        <p:spPr bwMode="auto">
          <a:xfrm>
            <a:off x="6103938" y="3771900"/>
            <a:ext cx="657225" cy="85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4" name="AutoShape 84"/>
          <p:cNvCxnSpPr>
            <a:cxnSpLocks noChangeShapeType="1"/>
            <a:stCxn id="5147" idx="7"/>
            <a:endCxn id="5171" idx="3"/>
          </p:cNvCxnSpPr>
          <p:nvPr/>
        </p:nvCxnSpPr>
        <p:spPr bwMode="auto">
          <a:xfrm flipV="1">
            <a:off x="4516438" y="3914775"/>
            <a:ext cx="1254125" cy="9334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5" name="AutoShape 85"/>
          <p:cNvCxnSpPr>
            <a:cxnSpLocks noChangeShapeType="1"/>
            <a:stCxn id="5162" idx="0"/>
            <a:endCxn id="5153" idx="3"/>
          </p:cNvCxnSpPr>
          <p:nvPr/>
        </p:nvCxnSpPr>
        <p:spPr bwMode="auto">
          <a:xfrm flipV="1">
            <a:off x="1249363" y="4600575"/>
            <a:ext cx="482600" cy="2762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6" name="AutoShape 86"/>
          <p:cNvCxnSpPr>
            <a:cxnSpLocks noChangeShapeType="1"/>
            <a:stCxn id="5160" idx="3"/>
            <a:endCxn id="5146" idx="3"/>
          </p:cNvCxnSpPr>
          <p:nvPr/>
        </p:nvCxnSpPr>
        <p:spPr bwMode="auto">
          <a:xfrm flipV="1">
            <a:off x="1203325" y="3762375"/>
            <a:ext cx="376238" cy="1587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7" name="AutoShape 87"/>
          <p:cNvCxnSpPr>
            <a:cxnSpLocks noChangeShapeType="1"/>
            <a:stCxn id="5159" idx="2"/>
            <a:endCxn id="5146" idx="1"/>
          </p:cNvCxnSpPr>
          <p:nvPr/>
        </p:nvCxnSpPr>
        <p:spPr bwMode="auto">
          <a:xfrm>
            <a:off x="1173163" y="3346450"/>
            <a:ext cx="406400" cy="1301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8" name="AutoShape 88"/>
          <p:cNvCxnSpPr>
            <a:cxnSpLocks noChangeShapeType="1"/>
            <a:stCxn id="5166" idx="2"/>
            <a:endCxn id="5145" idx="1"/>
          </p:cNvCxnSpPr>
          <p:nvPr/>
        </p:nvCxnSpPr>
        <p:spPr bwMode="auto">
          <a:xfrm>
            <a:off x="1858963" y="2508250"/>
            <a:ext cx="482600" cy="2825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9" name="AutoShape 89"/>
          <p:cNvCxnSpPr>
            <a:cxnSpLocks noChangeShapeType="1"/>
            <a:stCxn id="5169" idx="2"/>
            <a:endCxn id="5150" idx="1"/>
          </p:cNvCxnSpPr>
          <p:nvPr/>
        </p:nvCxnSpPr>
        <p:spPr bwMode="auto">
          <a:xfrm>
            <a:off x="3459163" y="2127250"/>
            <a:ext cx="330200" cy="3587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0" name="AutoShape 90"/>
          <p:cNvCxnSpPr>
            <a:cxnSpLocks noChangeShapeType="1"/>
            <a:stCxn id="5161" idx="2"/>
            <a:endCxn id="5158" idx="0"/>
          </p:cNvCxnSpPr>
          <p:nvPr/>
        </p:nvCxnSpPr>
        <p:spPr bwMode="auto">
          <a:xfrm>
            <a:off x="4983163" y="1898650"/>
            <a:ext cx="7937" cy="531813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1" name="AutoShape 91"/>
          <p:cNvCxnSpPr>
            <a:cxnSpLocks noChangeShapeType="1"/>
            <a:stCxn id="5148" idx="7"/>
          </p:cNvCxnSpPr>
          <p:nvPr/>
        </p:nvCxnSpPr>
        <p:spPr bwMode="auto">
          <a:xfrm flipV="1">
            <a:off x="6269038" y="2203450"/>
            <a:ext cx="466725" cy="4349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2" name="AutoShape 92"/>
          <p:cNvCxnSpPr>
            <a:cxnSpLocks noChangeShapeType="1"/>
            <a:stCxn id="5155" idx="6"/>
            <a:endCxn id="5165" idx="1"/>
          </p:cNvCxnSpPr>
          <p:nvPr/>
        </p:nvCxnSpPr>
        <p:spPr bwMode="auto">
          <a:xfrm>
            <a:off x="7094538" y="3086100"/>
            <a:ext cx="449262" cy="5365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3" name="AutoShape 93"/>
          <p:cNvCxnSpPr>
            <a:cxnSpLocks noChangeShapeType="1"/>
            <a:stCxn id="5163" idx="0"/>
            <a:endCxn id="5152" idx="4"/>
          </p:cNvCxnSpPr>
          <p:nvPr/>
        </p:nvCxnSpPr>
        <p:spPr bwMode="auto">
          <a:xfrm flipV="1">
            <a:off x="2697163" y="5037138"/>
            <a:ext cx="84137" cy="373062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4" name="AutoShape 94"/>
          <p:cNvCxnSpPr>
            <a:cxnSpLocks noChangeShapeType="1"/>
            <a:stCxn id="5168" idx="0"/>
            <a:endCxn id="5147" idx="4"/>
          </p:cNvCxnSpPr>
          <p:nvPr/>
        </p:nvCxnSpPr>
        <p:spPr bwMode="auto">
          <a:xfrm flipH="1" flipV="1">
            <a:off x="4381500" y="5189538"/>
            <a:ext cx="68263" cy="525462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5" name="AutoShape 95"/>
          <p:cNvCxnSpPr>
            <a:cxnSpLocks noChangeShapeType="1"/>
            <a:stCxn id="5164" idx="0"/>
            <a:endCxn id="5149" idx="5"/>
          </p:cNvCxnSpPr>
          <p:nvPr/>
        </p:nvCxnSpPr>
        <p:spPr bwMode="auto">
          <a:xfrm flipH="1" flipV="1">
            <a:off x="6040438" y="4752975"/>
            <a:ext cx="619125" cy="3524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6" name="AutoShape 96"/>
          <p:cNvCxnSpPr>
            <a:cxnSpLocks noChangeShapeType="1"/>
            <a:stCxn id="5167" idx="0"/>
            <a:endCxn id="5151" idx="5"/>
          </p:cNvCxnSpPr>
          <p:nvPr/>
        </p:nvCxnSpPr>
        <p:spPr bwMode="auto">
          <a:xfrm flipH="1" flipV="1">
            <a:off x="7031038" y="4143375"/>
            <a:ext cx="847725" cy="3524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17" name="Oval 97"/>
          <p:cNvSpPr>
            <a:spLocks noChangeArrowheads="1"/>
          </p:cNvSpPr>
          <p:nvPr/>
        </p:nvSpPr>
        <p:spPr bwMode="auto">
          <a:xfrm>
            <a:off x="3114675" y="12192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W</a:t>
            </a:r>
          </a:p>
        </p:txBody>
      </p:sp>
      <p:sp>
        <p:nvSpPr>
          <p:cNvPr id="5218" name="Oval 98"/>
          <p:cNvSpPr>
            <a:spLocks noChangeArrowheads="1"/>
          </p:cNvSpPr>
          <p:nvPr/>
        </p:nvSpPr>
        <p:spPr bwMode="auto">
          <a:xfrm>
            <a:off x="2581275" y="3810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T</a:t>
            </a:r>
          </a:p>
        </p:txBody>
      </p:sp>
      <p:sp>
        <p:nvSpPr>
          <p:cNvPr id="5219" name="Oval 99"/>
          <p:cNvSpPr>
            <a:spLocks noChangeArrowheads="1"/>
          </p:cNvSpPr>
          <p:nvPr/>
        </p:nvSpPr>
        <p:spPr bwMode="auto">
          <a:xfrm>
            <a:off x="3648075" y="3810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X</a:t>
            </a:r>
          </a:p>
        </p:txBody>
      </p:sp>
      <p:sp>
        <p:nvSpPr>
          <p:cNvPr id="5220" name="Oval 100"/>
          <p:cNvSpPr>
            <a:spLocks noChangeArrowheads="1"/>
          </p:cNvSpPr>
          <p:nvPr/>
        </p:nvSpPr>
        <p:spPr bwMode="auto">
          <a:xfrm>
            <a:off x="4191000" y="12192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Y</a:t>
            </a:r>
          </a:p>
        </p:txBody>
      </p:sp>
      <p:sp>
        <p:nvSpPr>
          <p:cNvPr id="5221" name="Oval 101"/>
          <p:cNvSpPr>
            <a:spLocks noChangeArrowheads="1"/>
          </p:cNvSpPr>
          <p:nvPr/>
        </p:nvSpPr>
        <p:spPr bwMode="auto">
          <a:xfrm>
            <a:off x="5257800" y="3810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Z</a:t>
            </a:r>
          </a:p>
        </p:txBody>
      </p:sp>
      <p:sp>
        <p:nvSpPr>
          <p:cNvPr id="5222" name="Rectangle 102"/>
          <p:cNvSpPr>
            <a:spLocks noChangeArrowheads="1"/>
          </p:cNvSpPr>
          <p:nvPr/>
        </p:nvSpPr>
        <p:spPr bwMode="auto">
          <a:xfrm>
            <a:off x="2200275" y="914400"/>
            <a:ext cx="152400" cy="152400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" name="Rectangle 103"/>
          <p:cNvSpPr>
            <a:spLocks noChangeArrowheads="1"/>
          </p:cNvSpPr>
          <p:nvPr/>
        </p:nvSpPr>
        <p:spPr bwMode="auto">
          <a:xfrm>
            <a:off x="5867400" y="914400"/>
            <a:ext cx="152400" cy="152400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24" name="AutoShape 104"/>
          <p:cNvCxnSpPr>
            <a:cxnSpLocks noChangeShapeType="1"/>
            <a:stCxn id="5222" idx="3"/>
          </p:cNvCxnSpPr>
          <p:nvPr/>
        </p:nvCxnSpPr>
        <p:spPr bwMode="auto">
          <a:xfrm>
            <a:off x="2362200" y="990600"/>
            <a:ext cx="2590800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" name="AutoShape 105"/>
          <p:cNvCxnSpPr>
            <a:cxnSpLocks noChangeShapeType="1"/>
            <a:stCxn id="5217" idx="0"/>
          </p:cNvCxnSpPr>
          <p:nvPr/>
        </p:nvCxnSpPr>
        <p:spPr bwMode="auto">
          <a:xfrm flipH="1" flipV="1">
            <a:off x="3267075" y="990600"/>
            <a:ext cx="38100" cy="2190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" name="AutoShape 108"/>
          <p:cNvCxnSpPr>
            <a:cxnSpLocks noChangeShapeType="1"/>
            <a:stCxn id="5219" idx="4"/>
          </p:cNvCxnSpPr>
          <p:nvPr/>
        </p:nvCxnSpPr>
        <p:spPr bwMode="auto">
          <a:xfrm>
            <a:off x="3838575" y="771525"/>
            <a:ext cx="38100" cy="2190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" name="AutoShape 109"/>
          <p:cNvCxnSpPr>
            <a:cxnSpLocks noChangeShapeType="1"/>
            <a:stCxn id="5220" idx="0"/>
          </p:cNvCxnSpPr>
          <p:nvPr/>
        </p:nvCxnSpPr>
        <p:spPr bwMode="auto">
          <a:xfrm flipH="1" flipV="1">
            <a:off x="4343400" y="990600"/>
            <a:ext cx="38100" cy="2190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" name="AutoShape 110"/>
          <p:cNvCxnSpPr>
            <a:cxnSpLocks noChangeShapeType="1"/>
            <a:stCxn id="5161" idx="0"/>
          </p:cNvCxnSpPr>
          <p:nvPr/>
        </p:nvCxnSpPr>
        <p:spPr bwMode="auto">
          <a:xfrm flipH="1" flipV="1">
            <a:off x="4953000" y="990600"/>
            <a:ext cx="30163" cy="53340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31" name="Rectangle 111"/>
          <p:cNvSpPr>
            <a:spLocks noChangeArrowheads="1"/>
          </p:cNvSpPr>
          <p:nvPr/>
        </p:nvSpPr>
        <p:spPr bwMode="auto">
          <a:xfrm>
            <a:off x="1828800" y="32004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chemeClr val="bg2"/>
                </a:solidFill>
              </a:rPr>
              <a:t>nodes</a:t>
            </a:r>
          </a:p>
        </p:txBody>
      </p:sp>
      <p:cxnSp>
        <p:nvCxnSpPr>
          <p:cNvPr id="5232" name="AutoShape 112"/>
          <p:cNvCxnSpPr>
            <a:cxnSpLocks noChangeShapeType="1"/>
            <a:stCxn id="5231" idx="3"/>
            <a:endCxn id="5154" idx="2"/>
          </p:cNvCxnSpPr>
          <p:nvPr/>
        </p:nvCxnSpPr>
        <p:spPr bwMode="auto">
          <a:xfrm>
            <a:off x="2971800" y="3368675"/>
            <a:ext cx="449263" cy="22225"/>
          </a:xfrm>
          <a:prstGeom prst="curvedConnector3">
            <a:avLst>
              <a:gd name="adj1" fmla="val 50884"/>
            </a:avLst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3" name="AutoShape 113"/>
          <p:cNvCxnSpPr>
            <a:cxnSpLocks noChangeShapeType="1"/>
            <a:stCxn id="5231" idx="3"/>
            <a:endCxn id="5145" idx="5"/>
          </p:cNvCxnSpPr>
          <p:nvPr/>
        </p:nvCxnSpPr>
        <p:spPr bwMode="auto">
          <a:xfrm flipH="1" flipV="1">
            <a:off x="2611438" y="3076575"/>
            <a:ext cx="360362" cy="292100"/>
          </a:xfrm>
          <a:prstGeom prst="curvedConnector4">
            <a:avLst>
              <a:gd name="adj1" fmla="val -63435"/>
              <a:gd name="adj2" fmla="val 70653"/>
            </a:avLst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4" name="AutoShape 114"/>
          <p:cNvCxnSpPr>
            <a:cxnSpLocks noChangeShapeType="1"/>
            <a:stCxn id="5231" idx="2"/>
            <a:endCxn id="5144" idx="0"/>
          </p:cNvCxnSpPr>
          <p:nvPr/>
        </p:nvCxnSpPr>
        <p:spPr bwMode="auto">
          <a:xfrm rot="16200000" flipH="1">
            <a:off x="2534443" y="3402807"/>
            <a:ext cx="112713" cy="381000"/>
          </a:xfrm>
          <a:prstGeom prst="curvedConnector3">
            <a:avLst>
              <a:gd name="adj1" fmla="val 53523"/>
            </a:avLst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5" name="AutoShape 115"/>
          <p:cNvCxnSpPr>
            <a:cxnSpLocks noChangeShapeType="1"/>
            <a:stCxn id="5166" idx="2"/>
            <a:endCxn id="5145" idx="1"/>
          </p:cNvCxnSpPr>
          <p:nvPr/>
        </p:nvCxnSpPr>
        <p:spPr bwMode="auto">
          <a:xfrm>
            <a:off x="1858963" y="2508250"/>
            <a:ext cx="482600" cy="2825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6" name="AutoShape 116"/>
          <p:cNvCxnSpPr>
            <a:cxnSpLocks noChangeShapeType="1"/>
            <a:stCxn id="5154" idx="5"/>
            <a:endCxn id="5157" idx="1"/>
          </p:cNvCxnSpPr>
          <p:nvPr/>
        </p:nvCxnSpPr>
        <p:spPr bwMode="auto">
          <a:xfrm>
            <a:off x="3754438" y="3533775"/>
            <a:ext cx="796925" cy="323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7" name="AutoShape 117"/>
          <p:cNvCxnSpPr>
            <a:cxnSpLocks noChangeShapeType="1"/>
            <a:stCxn id="5157" idx="6"/>
            <a:endCxn id="5171" idx="2"/>
          </p:cNvCxnSpPr>
          <p:nvPr/>
        </p:nvCxnSpPr>
        <p:spPr bwMode="auto">
          <a:xfrm flipV="1">
            <a:off x="4884738" y="3771900"/>
            <a:ext cx="822325" cy="2286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8" name="AutoShape 118"/>
          <p:cNvCxnSpPr>
            <a:cxnSpLocks noChangeShapeType="1"/>
            <a:stCxn id="5171" idx="6"/>
            <a:endCxn id="5151" idx="1"/>
          </p:cNvCxnSpPr>
          <p:nvPr/>
        </p:nvCxnSpPr>
        <p:spPr bwMode="auto">
          <a:xfrm>
            <a:off x="6103938" y="3771900"/>
            <a:ext cx="657225" cy="857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9" name="AutoShape 119"/>
          <p:cNvCxnSpPr>
            <a:cxnSpLocks noChangeShapeType="1"/>
            <a:stCxn id="5151" idx="5"/>
            <a:endCxn id="5167" idx="0"/>
          </p:cNvCxnSpPr>
          <p:nvPr/>
        </p:nvCxnSpPr>
        <p:spPr bwMode="auto">
          <a:xfrm>
            <a:off x="7031038" y="4143375"/>
            <a:ext cx="847725" cy="3524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40" name="AutoShape 120"/>
          <p:cNvCxnSpPr>
            <a:cxnSpLocks noChangeShapeType="1"/>
            <a:stCxn id="5153" idx="7"/>
            <a:endCxn id="5144" idx="3"/>
          </p:cNvCxnSpPr>
          <p:nvPr/>
        </p:nvCxnSpPr>
        <p:spPr bwMode="auto">
          <a:xfrm flipV="1">
            <a:off x="2001838" y="3990975"/>
            <a:ext cx="644525" cy="3238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41" name="AutoShape 121"/>
          <p:cNvCxnSpPr>
            <a:cxnSpLocks noChangeShapeType="1"/>
            <a:stCxn id="5144" idx="6"/>
            <a:endCxn id="5157" idx="2"/>
          </p:cNvCxnSpPr>
          <p:nvPr/>
        </p:nvCxnSpPr>
        <p:spPr bwMode="auto">
          <a:xfrm>
            <a:off x="2979738" y="3848100"/>
            <a:ext cx="1508125" cy="152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42" name="AutoShape 122"/>
          <p:cNvCxnSpPr>
            <a:cxnSpLocks noChangeShapeType="1"/>
            <a:stCxn id="5171" idx="7"/>
            <a:endCxn id="5155" idx="3"/>
          </p:cNvCxnSpPr>
          <p:nvPr/>
        </p:nvCxnSpPr>
        <p:spPr bwMode="auto">
          <a:xfrm flipV="1">
            <a:off x="6040438" y="3228975"/>
            <a:ext cx="720725" cy="4000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43" name="AutoShape 123"/>
          <p:cNvCxnSpPr>
            <a:cxnSpLocks noChangeShapeType="1"/>
            <a:stCxn id="5155" idx="6"/>
            <a:endCxn id="5165" idx="1"/>
          </p:cNvCxnSpPr>
          <p:nvPr/>
        </p:nvCxnSpPr>
        <p:spPr bwMode="auto">
          <a:xfrm>
            <a:off x="7094538" y="3086100"/>
            <a:ext cx="449262" cy="5365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45" name="AutoShape 125"/>
          <p:cNvCxnSpPr>
            <a:cxnSpLocks noChangeShapeType="1"/>
            <a:stCxn id="5152" idx="7"/>
            <a:endCxn id="5156" idx="2"/>
          </p:cNvCxnSpPr>
          <p:nvPr/>
        </p:nvCxnSpPr>
        <p:spPr bwMode="auto">
          <a:xfrm flipV="1">
            <a:off x="2916238" y="4381500"/>
            <a:ext cx="657225" cy="314325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46" name="AutoShape 126"/>
          <p:cNvCxnSpPr>
            <a:cxnSpLocks noChangeShapeType="1"/>
            <a:stCxn id="5171" idx="0"/>
            <a:endCxn id="5148" idx="4"/>
          </p:cNvCxnSpPr>
          <p:nvPr/>
        </p:nvCxnSpPr>
        <p:spPr bwMode="auto">
          <a:xfrm flipV="1">
            <a:off x="5905500" y="2979738"/>
            <a:ext cx="228600" cy="593725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47" name="AutoShape 127"/>
          <p:cNvCxnSpPr>
            <a:cxnSpLocks noChangeShapeType="1"/>
            <a:endCxn id="5148" idx="7"/>
          </p:cNvCxnSpPr>
          <p:nvPr/>
        </p:nvCxnSpPr>
        <p:spPr bwMode="auto">
          <a:xfrm flipH="1">
            <a:off x="6269038" y="2143125"/>
            <a:ext cx="579437" cy="495300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48" name="Line 128"/>
          <p:cNvSpPr>
            <a:spLocks noChangeShapeType="1"/>
          </p:cNvSpPr>
          <p:nvPr/>
        </p:nvSpPr>
        <p:spPr bwMode="auto">
          <a:xfrm flipV="1">
            <a:off x="4876800" y="3810000"/>
            <a:ext cx="838200" cy="228600"/>
          </a:xfrm>
          <a:prstGeom prst="line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1" name="Oval 131"/>
          <p:cNvSpPr>
            <a:spLocks noChangeArrowheads="1"/>
          </p:cNvSpPr>
          <p:nvPr/>
        </p:nvSpPr>
        <p:spPr bwMode="auto">
          <a:xfrm>
            <a:off x="8001000" y="990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W2</a:t>
            </a:r>
          </a:p>
        </p:txBody>
      </p:sp>
      <p:sp>
        <p:nvSpPr>
          <p:cNvPr id="5252" name="Oval 132"/>
          <p:cNvSpPr>
            <a:spLocks noChangeArrowheads="1"/>
          </p:cNvSpPr>
          <p:nvPr/>
        </p:nvSpPr>
        <p:spPr bwMode="auto">
          <a:xfrm>
            <a:off x="8229600" y="1676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W3</a:t>
            </a:r>
          </a:p>
        </p:txBody>
      </p:sp>
      <p:sp>
        <p:nvSpPr>
          <p:cNvPr id="5253" name="Oval 133"/>
          <p:cNvSpPr>
            <a:spLocks noChangeArrowheads="1"/>
          </p:cNvSpPr>
          <p:nvPr/>
        </p:nvSpPr>
        <p:spPr bwMode="auto">
          <a:xfrm>
            <a:off x="8077200" y="2362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W4</a:t>
            </a:r>
          </a:p>
        </p:txBody>
      </p:sp>
      <p:cxnSp>
        <p:nvCxnSpPr>
          <p:cNvPr id="5254" name="AutoShape 134"/>
          <p:cNvCxnSpPr>
            <a:cxnSpLocks noChangeShapeType="1"/>
          </p:cNvCxnSpPr>
          <p:nvPr/>
        </p:nvCxnSpPr>
        <p:spPr bwMode="auto">
          <a:xfrm rot="16200000">
            <a:off x="6819900" y="571500"/>
            <a:ext cx="1371600" cy="990600"/>
          </a:xfrm>
          <a:prstGeom prst="curvedConnector2">
            <a:avLst/>
          </a:prstGeom>
          <a:noFill/>
          <a:ln w="19050">
            <a:solidFill>
              <a:srgbClr val="FF66FF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55" name="AutoShape 135"/>
          <p:cNvCxnSpPr>
            <a:cxnSpLocks noChangeShapeType="1"/>
            <a:endCxn id="5251" idx="3"/>
          </p:cNvCxnSpPr>
          <p:nvPr/>
        </p:nvCxnSpPr>
        <p:spPr bwMode="auto">
          <a:xfrm rot="16200000">
            <a:off x="7400925" y="1152525"/>
            <a:ext cx="438150" cy="89535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56" name="AutoShape 136"/>
          <p:cNvCxnSpPr>
            <a:cxnSpLocks noChangeShapeType="1"/>
            <a:endCxn id="5253" idx="3"/>
          </p:cNvCxnSpPr>
          <p:nvPr/>
        </p:nvCxnSpPr>
        <p:spPr bwMode="auto">
          <a:xfrm rot="16200000" flipH="1">
            <a:off x="7305675" y="1914525"/>
            <a:ext cx="542925" cy="1133475"/>
          </a:xfrm>
          <a:prstGeom prst="curvedConnector3">
            <a:avLst>
              <a:gd name="adj1" fmla="val 154384"/>
            </a:avLst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57" name="AutoShape 137"/>
          <p:cNvCxnSpPr>
            <a:cxnSpLocks noChangeShapeType="1"/>
            <a:endCxn id="5252" idx="3"/>
          </p:cNvCxnSpPr>
          <p:nvPr/>
        </p:nvCxnSpPr>
        <p:spPr bwMode="auto">
          <a:xfrm>
            <a:off x="7239000" y="1981200"/>
            <a:ext cx="1057275" cy="85725"/>
          </a:xfrm>
          <a:prstGeom prst="curvedConnector4">
            <a:avLst>
              <a:gd name="adj1" fmla="val 46847"/>
              <a:gd name="adj2" fmla="val 444444"/>
            </a:avLst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58" name="AutoShape 138"/>
          <p:cNvCxnSpPr>
            <a:cxnSpLocks noChangeShapeType="1"/>
          </p:cNvCxnSpPr>
          <p:nvPr/>
        </p:nvCxnSpPr>
        <p:spPr bwMode="auto">
          <a:xfrm flipV="1">
            <a:off x="3970338" y="4143375"/>
            <a:ext cx="581025" cy="238125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59" name="AutoShape 139"/>
          <p:cNvCxnSpPr>
            <a:cxnSpLocks noChangeShapeType="1"/>
          </p:cNvCxnSpPr>
          <p:nvPr/>
        </p:nvCxnSpPr>
        <p:spPr bwMode="auto">
          <a:xfrm flipV="1">
            <a:off x="3962400" y="4114800"/>
            <a:ext cx="581025" cy="238125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60" name="Line 140"/>
          <p:cNvSpPr>
            <a:spLocks noChangeShapeType="1"/>
          </p:cNvSpPr>
          <p:nvPr/>
        </p:nvSpPr>
        <p:spPr bwMode="auto">
          <a:xfrm flipV="1">
            <a:off x="4876800" y="3733800"/>
            <a:ext cx="838200" cy="228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1" name="Line 141"/>
          <p:cNvSpPr>
            <a:spLocks noChangeShapeType="1"/>
          </p:cNvSpPr>
          <p:nvPr/>
        </p:nvSpPr>
        <p:spPr bwMode="auto">
          <a:xfrm flipV="1">
            <a:off x="4876800" y="3886200"/>
            <a:ext cx="838200" cy="2286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62" name="AutoShape 142"/>
          <p:cNvCxnSpPr>
            <a:cxnSpLocks noChangeShapeType="1"/>
          </p:cNvCxnSpPr>
          <p:nvPr/>
        </p:nvCxnSpPr>
        <p:spPr bwMode="auto">
          <a:xfrm>
            <a:off x="5448300" y="771525"/>
            <a:ext cx="38100" cy="219075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63" name="AutoShape 143"/>
          <p:cNvCxnSpPr>
            <a:cxnSpLocks noChangeShapeType="1"/>
          </p:cNvCxnSpPr>
          <p:nvPr/>
        </p:nvCxnSpPr>
        <p:spPr bwMode="auto">
          <a:xfrm>
            <a:off x="4953000" y="990600"/>
            <a:ext cx="533400" cy="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64" name="AutoShape 144"/>
          <p:cNvCxnSpPr>
            <a:cxnSpLocks noChangeShapeType="1"/>
          </p:cNvCxnSpPr>
          <p:nvPr/>
        </p:nvCxnSpPr>
        <p:spPr bwMode="auto">
          <a:xfrm>
            <a:off x="2771775" y="771525"/>
            <a:ext cx="38100" cy="2190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65" name="AutoShape 145"/>
          <p:cNvCxnSpPr>
            <a:cxnSpLocks noChangeShapeType="1"/>
            <a:endCxn id="5223" idx="1"/>
          </p:cNvCxnSpPr>
          <p:nvPr/>
        </p:nvCxnSpPr>
        <p:spPr bwMode="auto">
          <a:xfrm>
            <a:off x="5486400" y="990600"/>
            <a:ext cx="371475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67" name="Oval 147"/>
          <p:cNvSpPr>
            <a:spLocks noChangeArrowheads="1"/>
          </p:cNvSpPr>
          <p:nvPr/>
        </p:nvSpPr>
        <p:spPr bwMode="auto">
          <a:xfrm>
            <a:off x="6781800" y="1752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AP</a:t>
            </a:r>
          </a:p>
        </p:txBody>
      </p:sp>
      <p:sp>
        <p:nvSpPr>
          <p:cNvPr id="5268" name="Oval 148"/>
          <p:cNvSpPr>
            <a:spLocks noChangeArrowheads="1"/>
          </p:cNvSpPr>
          <p:nvPr/>
        </p:nvSpPr>
        <p:spPr bwMode="auto">
          <a:xfrm>
            <a:off x="8001000" y="152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W1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Networks: Sample Performance Problems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5184-CA38-47A0-8EAA-223AE7D4465F}" type="slidenum">
              <a:rPr lang="en-US"/>
              <a:pPr/>
              <a:t>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620000" cy="510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b="1"/>
              <a:t>1. What is the end-to-end packet latency in this store-and-forward subnet from router 1 to router 6 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</a:rPr>
              <a:t>Assume: All links: 2.5 km; C = 100Mbps;  propagation speed = 200m/microsec.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</a:rPr>
              <a:t>queuing delay = processing delay =0; packet size = 1000 bytes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Solution: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end-to-end packet delay = 4 (equal hops) x link delay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link delay = PROC +QD + TRANS + PROP =  0 + 0 + transmission time +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                    propagation delay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                                1000 bytes         8 x 10</a:t>
            </a:r>
            <a:r>
              <a:rPr lang="en-US" sz="1800" baseline="30000">
                <a:solidFill>
                  <a:schemeClr val="accent2"/>
                </a:solidFill>
              </a:rPr>
              <a:t>3 </a:t>
            </a:r>
            <a:r>
              <a:rPr lang="en-US" sz="1800">
                <a:solidFill>
                  <a:schemeClr val="accent2"/>
                </a:solidFill>
              </a:rPr>
              <a:t> bits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transmission time = ------------- =  -----------------  =  8 x 10</a:t>
            </a:r>
            <a:r>
              <a:rPr lang="en-US" sz="1800" baseline="30000">
                <a:solidFill>
                  <a:schemeClr val="accent2"/>
                </a:solidFill>
              </a:rPr>
              <a:t>-5</a:t>
            </a:r>
            <a:r>
              <a:rPr lang="en-US" sz="1800">
                <a:solidFill>
                  <a:schemeClr val="accent2"/>
                </a:solidFill>
              </a:rPr>
              <a:t>  = 80 microseconds.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                                 100 Mbps             10</a:t>
            </a:r>
            <a:r>
              <a:rPr lang="en-US" sz="1800" baseline="30000">
                <a:solidFill>
                  <a:schemeClr val="accent2"/>
                </a:solidFill>
              </a:rPr>
              <a:t>8</a:t>
            </a:r>
            <a:r>
              <a:rPr lang="en-US" sz="1800">
                <a:solidFill>
                  <a:schemeClr val="accent2"/>
                </a:solidFill>
              </a:rPr>
              <a:t> bps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                              2500 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prop delay =  ----------------------  = 12.5 microseconds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                        200 m/ microsec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link delay  = 92.5 microseconds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/>
              <a:t>end-to-end subnet  delay =    4 x 92.5 =  370 microseconds</a:t>
            </a:r>
            <a:r>
              <a:rPr lang="en-US" sz="1800"/>
              <a:t>  </a:t>
            </a:r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77875" y="4572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A</a:t>
            </a:r>
            <a:endParaRPr lang="en-US" sz="14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864475" y="5334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</a:t>
            </a:r>
            <a:endParaRPr lang="en-US" sz="1400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21494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32162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14</a:t>
            </a: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42830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15</a:t>
            </a: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3498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17</a:t>
            </a: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64928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6</a:t>
            </a:r>
          </a:p>
        </p:txBody>
      </p:sp>
      <p:cxnSp>
        <p:nvCxnSpPr>
          <p:cNvPr id="3084" name="AutoShape 12"/>
          <p:cNvCxnSpPr>
            <a:cxnSpLocks noChangeShapeType="1"/>
            <a:stCxn id="3077" idx="3"/>
            <a:endCxn id="3079" idx="2"/>
          </p:cNvCxnSpPr>
          <p:nvPr/>
        </p:nvCxnSpPr>
        <p:spPr bwMode="auto">
          <a:xfrm>
            <a:off x="1143000" y="644525"/>
            <a:ext cx="1006475" cy="412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5" name="AutoShape 13"/>
          <p:cNvCxnSpPr>
            <a:cxnSpLocks noChangeShapeType="1"/>
          </p:cNvCxnSpPr>
          <p:nvPr/>
        </p:nvCxnSpPr>
        <p:spPr bwMode="auto">
          <a:xfrm>
            <a:off x="26066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36734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7" name="AutoShape 15"/>
          <p:cNvCxnSpPr>
            <a:cxnSpLocks noChangeShapeType="1"/>
          </p:cNvCxnSpPr>
          <p:nvPr/>
        </p:nvCxnSpPr>
        <p:spPr bwMode="auto">
          <a:xfrm>
            <a:off x="47402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8" name="AutoShape 16"/>
          <p:cNvCxnSpPr>
            <a:cxnSpLocks noChangeShapeType="1"/>
            <a:endCxn id="3083" idx="2"/>
          </p:cNvCxnSpPr>
          <p:nvPr/>
        </p:nvCxnSpPr>
        <p:spPr bwMode="auto">
          <a:xfrm>
            <a:off x="5807075" y="685800"/>
            <a:ext cx="685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9" name="AutoShape 17"/>
          <p:cNvCxnSpPr>
            <a:cxnSpLocks noChangeShapeType="1"/>
          </p:cNvCxnSpPr>
          <p:nvPr/>
        </p:nvCxnSpPr>
        <p:spPr bwMode="auto">
          <a:xfrm flipV="1">
            <a:off x="6950075" y="685800"/>
            <a:ext cx="914400" cy="412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Networks: Sample Performance Problems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490CD-B9E1-4219-81D7-1594657C4C97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50" y="1052513"/>
            <a:ext cx="8991600" cy="5040312"/>
          </a:xfrm>
          <a:noFill/>
          <a:ln/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 b="1"/>
              <a:t>2. What is the end-to-end packet delay in this store-and-forward subnet from router 1 to router 6 under the scenario that when a packet from router 1 arrives at router 15 there are three packets enqueued for the link to router 17?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rgbClr val="990000"/>
                </a:solidFill>
              </a:rPr>
              <a:t>Assume: All links: 2.5 km; C = 100Mbps;  propagation speed = 200m/microsec.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rgbClr val="990000"/>
                </a:solidFill>
              </a:rPr>
              <a:t>processing delay =0; all packet sizes = 1000 bytes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chemeClr val="accent1"/>
                </a:solidFill>
              </a:rPr>
              <a:t>Implied Assumption: queues at 1, 14, and 17 are </a:t>
            </a:r>
            <a:r>
              <a:rPr lang="en-US" sz="1600" b="1" u="sng">
                <a:solidFill>
                  <a:schemeClr val="accent1"/>
                </a:solidFill>
              </a:rPr>
              <a:t>empty</a:t>
            </a:r>
            <a:r>
              <a:rPr lang="en-US" sz="1600" b="1">
                <a:solidFill>
                  <a:schemeClr val="accent1"/>
                </a:solidFill>
              </a:rPr>
              <a:t> when the packet arrives at node 15.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rgbClr val="FF9900"/>
                </a:solidFill>
              </a:rPr>
              <a:t>Required Insight: there will be no queuing delay at 17 even if all three queued packets are going to 6.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Solution: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end-to-end packet delay = 4 (equal hops) x link delay + queuing delay at node 15.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link delay = PROC +QD + TRANS + PROP =  0 + 0 + transmission time + propagation delay 						</a:t>
            </a:r>
          </a:p>
          <a:p>
            <a:pPr marL="533400" indent="-533400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                                1000 bytes         8 x 10</a:t>
            </a:r>
            <a:r>
              <a:rPr lang="en-US" sz="1600" baseline="30000">
                <a:solidFill>
                  <a:schemeClr val="accent2"/>
                </a:solidFill>
              </a:rPr>
              <a:t>3 </a:t>
            </a:r>
            <a:r>
              <a:rPr lang="en-US" sz="1600">
                <a:solidFill>
                  <a:schemeClr val="accent2"/>
                </a:solidFill>
              </a:rPr>
              <a:t> bits</a:t>
            </a:r>
          </a:p>
          <a:p>
            <a:pPr marL="533400" indent="-533400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transmission time = ------------- =  -----------------  =  8 x 10</a:t>
            </a:r>
            <a:r>
              <a:rPr lang="en-US" sz="1600" baseline="30000">
                <a:solidFill>
                  <a:schemeClr val="accent2"/>
                </a:solidFill>
              </a:rPr>
              <a:t>-5</a:t>
            </a:r>
            <a:r>
              <a:rPr lang="en-US" sz="1600">
                <a:solidFill>
                  <a:schemeClr val="accent2"/>
                </a:solidFill>
              </a:rPr>
              <a:t>  = 80 microseconds.</a:t>
            </a:r>
          </a:p>
          <a:p>
            <a:pPr marL="533400" indent="-533400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                                 100 Mbps             10</a:t>
            </a:r>
            <a:r>
              <a:rPr lang="en-US" sz="1600" baseline="30000">
                <a:solidFill>
                  <a:schemeClr val="accent2"/>
                </a:solidFill>
              </a:rPr>
              <a:t>8</a:t>
            </a:r>
            <a:r>
              <a:rPr lang="en-US" sz="1600">
                <a:solidFill>
                  <a:schemeClr val="accent2"/>
                </a:solidFill>
              </a:rPr>
              <a:t> bps</a:t>
            </a:r>
          </a:p>
          <a:p>
            <a:pPr marL="533400" indent="-533400"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accent2"/>
              </a:solidFill>
            </a:endParaRPr>
          </a:p>
          <a:p>
            <a:pPr marL="533400" indent="-533400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                             2500 m</a:t>
            </a:r>
          </a:p>
          <a:p>
            <a:pPr marL="533400" indent="-533400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prop delay =  ----------------------  = 12.5 microseconds</a:t>
            </a:r>
          </a:p>
          <a:p>
            <a:pPr marL="533400" indent="-533400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                        200 m/ microsec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link delay  = 92.5 microseconds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2"/>
                </a:solidFill>
              </a:rPr>
              <a:t>queueing delay at node 15 = 3 packets * transmission time = 3* 80 microseconds =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</a:rPr>
              <a:t>240 microseconds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 b="1"/>
              <a:t>end-to-end subnet  delay =    4 x 92.5 + 240 =  610 microseconds 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77875" y="4572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A</a:t>
            </a:r>
            <a:endParaRPr lang="en-US" sz="14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864475" y="5334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</a:t>
            </a:r>
            <a:endParaRPr lang="en-US" sz="1400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21494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2162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14</a:t>
            </a: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42830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15</a:t>
            </a: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53498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17</a:t>
            </a: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64928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6</a:t>
            </a:r>
          </a:p>
        </p:txBody>
      </p:sp>
      <p:cxnSp>
        <p:nvCxnSpPr>
          <p:cNvPr id="8202" name="AutoShape 10"/>
          <p:cNvCxnSpPr>
            <a:cxnSpLocks noChangeShapeType="1"/>
            <a:stCxn id="8195" idx="3"/>
            <a:endCxn id="8197" idx="2"/>
          </p:cNvCxnSpPr>
          <p:nvPr/>
        </p:nvCxnSpPr>
        <p:spPr bwMode="auto">
          <a:xfrm>
            <a:off x="1143000" y="644525"/>
            <a:ext cx="1006475" cy="412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3" name="AutoShape 11"/>
          <p:cNvCxnSpPr>
            <a:cxnSpLocks noChangeShapeType="1"/>
          </p:cNvCxnSpPr>
          <p:nvPr/>
        </p:nvCxnSpPr>
        <p:spPr bwMode="auto">
          <a:xfrm>
            <a:off x="26066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4" name="AutoShape 12"/>
          <p:cNvCxnSpPr>
            <a:cxnSpLocks noChangeShapeType="1"/>
          </p:cNvCxnSpPr>
          <p:nvPr/>
        </p:nvCxnSpPr>
        <p:spPr bwMode="auto">
          <a:xfrm>
            <a:off x="36734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5" name="AutoShape 13"/>
          <p:cNvCxnSpPr>
            <a:cxnSpLocks noChangeShapeType="1"/>
          </p:cNvCxnSpPr>
          <p:nvPr/>
        </p:nvCxnSpPr>
        <p:spPr bwMode="auto">
          <a:xfrm>
            <a:off x="47402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6" name="AutoShape 14"/>
          <p:cNvCxnSpPr>
            <a:cxnSpLocks noChangeShapeType="1"/>
            <a:endCxn id="8201" idx="2"/>
          </p:cNvCxnSpPr>
          <p:nvPr/>
        </p:nvCxnSpPr>
        <p:spPr bwMode="auto">
          <a:xfrm>
            <a:off x="5807075" y="685800"/>
            <a:ext cx="685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7" name="AutoShape 15"/>
          <p:cNvCxnSpPr>
            <a:cxnSpLocks noChangeShapeType="1"/>
          </p:cNvCxnSpPr>
          <p:nvPr/>
        </p:nvCxnSpPr>
        <p:spPr bwMode="auto">
          <a:xfrm flipV="1">
            <a:off x="6950075" y="685800"/>
            <a:ext cx="914400" cy="412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Networks: Sample Performance Problems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164E-5542-4436-BCA1-F56D3CFF836A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113338"/>
          </a:xfrm>
          <a:noFill/>
          <a:ln/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600" b="1"/>
              <a:t>What is the end-to-end packet delay in this store-and-forward subnet from router 1 to router 6 under the scenario that when a packet from router 1 arrives at router 15 there are three packets enqueued for the link to router 17?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1600" b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3.a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Assume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Now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All links: 2.5 km; </a:t>
            </a:r>
            <a:r>
              <a:rPr lang="en-US" sz="1800" b="1">
                <a:latin typeface="Comic Sans MS" pitchFamily="66" charset="0"/>
              </a:rPr>
              <a:t>C = 10Mbps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propagation speed 200m/microsec.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processing delay = 0; all packet sizes = 1000 bytes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3.b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Assume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Now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All links: </a:t>
            </a:r>
            <a:r>
              <a:rPr lang="en-US" sz="1800" b="1">
                <a:latin typeface="Comic Sans MS" pitchFamily="66" charset="0"/>
              </a:rPr>
              <a:t>25 km;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C = 100 Mbps;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propagation speed 200m/microsec.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processing delay = 0; all packet sizes = 1000 bytes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1800">
              <a:solidFill>
                <a:srgbClr val="990000"/>
              </a:solidFill>
              <a:latin typeface="Comic Sans MS" pitchFamily="66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4.a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Assume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Now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All links: 2.5 km; C = 100Mbps;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propagation speed 200m/microsec.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processing delay = </a:t>
            </a:r>
            <a:r>
              <a:rPr lang="en-US" sz="1800" b="1">
                <a:latin typeface="Comic Sans MS" pitchFamily="66" charset="0"/>
              </a:rPr>
              <a:t>10 microsecs;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all packet sizes = 1000 bytes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4.B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Assume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</a:t>
            </a:r>
            <a:r>
              <a:rPr lang="en-US" sz="1800" b="1">
                <a:solidFill>
                  <a:srgbClr val="990000"/>
                </a:solidFill>
                <a:latin typeface="Comic Sans MS" pitchFamily="66" charset="0"/>
              </a:rPr>
              <a:t>Now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All links: 2.5 km; C = 100Mbps;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propagation speed 200m/microsec.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                               processing delay = </a:t>
            </a:r>
            <a:r>
              <a:rPr lang="en-US" sz="1800" b="1">
                <a:latin typeface="Comic Sans MS" pitchFamily="66" charset="0"/>
              </a:rPr>
              <a:t>10 microsecs;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 all packet sizes = </a:t>
            </a:r>
            <a:r>
              <a:rPr lang="en-US" sz="1800" b="1">
                <a:latin typeface="Comic Sans MS" pitchFamily="66" charset="0"/>
              </a:rPr>
              <a:t>3000 bytes</a:t>
            </a:r>
            <a:endParaRPr lang="en-US" sz="1800" b="1">
              <a:solidFill>
                <a:srgbClr val="990000"/>
              </a:solidFill>
              <a:latin typeface="Comic Sans MS" pitchFamily="66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180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77875" y="4572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A</a:t>
            </a:r>
            <a:endParaRPr lang="en-US" sz="140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864475" y="5334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</a:t>
            </a:r>
            <a:endParaRPr lang="en-US" sz="1400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21494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32162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14</a:t>
            </a: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42830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15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3498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17</a:t>
            </a: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6492875" y="457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6</a:t>
            </a:r>
          </a:p>
        </p:txBody>
      </p:sp>
      <p:cxnSp>
        <p:nvCxnSpPr>
          <p:cNvPr id="13322" name="AutoShape 10"/>
          <p:cNvCxnSpPr>
            <a:cxnSpLocks noChangeShapeType="1"/>
            <a:stCxn id="13315" idx="3"/>
            <a:endCxn id="13317" idx="2"/>
          </p:cNvCxnSpPr>
          <p:nvPr/>
        </p:nvCxnSpPr>
        <p:spPr bwMode="auto">
          <a:xfrm>
            <a:off x="1143000" y="644525"/>
            <a:ext cx="1006475" cy="412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3" name="AutoShape 11"/>
          <p:cNvCxnSpPr>
            <a:cxnSpLocks noChangeShapeType="1"/>
          </p:cNvCxnSpPr>
          <p:nvPr/>
        </p:nvCxnSpPr>
        <p:spPr bwMode="auto">
          <a:xfrm>
            <a:off x="26066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4" name="AutoShape 12"/>
          <p:cNvCxnSpPr>
            <a:cxnSpLocks noChangeShapeType="1"/>
          </p:cNvCxnSpPr>
          <p:nvPr/>
        </p:nvCxnSpPr>
        <p:spPr bwMode="auto">
          <a:xfrm>
            <a:off x="36734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5" name="AutoShape 13"/>
          <p:cNvCxnSpPr>
            <a:cxnSpLocks noChangeShapeType="1"/>
          </p:cNvCxnSpPr>
          <p:nvPr/>
        </p:nvCxnSpPr>
        <p:spPr bwMode="auto">
          <a:xfrm>
            <a:off x="4740275" y="685800"/>
            <a:ext cx="6096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6" name="AutoShape 14"/>
          <p:cNvCxnSpPr>
            <a:cxnSpLocks noChangeShapeType="1"/>
            <a:endCxn id="13321" idx="2"/>
          </p:cNvCxnSpPr>
          <p:nvPr/>
        </p:nvCxnSpPr>
        <p:spPr bwMode="auto">
          <a:xfrm>
            <a:off x="5807075" y="685800"/>
            <a:ext cx="6858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7" name="AutoShape 15"/>
          <p:cNvCxnSpPr>
            <a:cxnSpLocks noChangeShapeType="1"/>
          </p:cNvCxnSpPr>
          <p:nvPr/>
        </p:nvCxnSpPr>
        <p:spPr bwMode="auto">
          <a:xfrm flipV="1">
            <a:off x="6950075" y="685800"/>
            <a:ext cx="914400" cy="412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Networks: Sample Performance Problems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0E3-CC75-491B-81AC-859A7F412EB0}" type="slidenum">
              <a:rPr lang="en-US"/>
              <a:pPr/>
              <a:t>6</a:t>
            </a:fld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85800" y="3810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en-US" sz="3200" b="1"/>
              <a:t>Food for Thought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533400" y="13716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E</a:t>
            </a:r>
            <a:endParaRPr lang="en-US" sz="1400"/>
          </a:p>
        </p:txBody>
      </p:sp>
      <p:sp>
        <p:nvSpPr>
          <p:cNvPr id="9240" name="Oval 24"/>
          <p:cNvSpPr>
            <a:spLocks noChangeArrowheads="1"/>
          </p:cNvSpPr>
          <p:nvPr/>
        </p:nvSpPr>
        <p:spPr bwMode="auto">
          <a:xfrm>
            <a:off x="1600200" y="1371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9</a:t>
            </a:r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2667000" y="1371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13</a:t>
            </a:r>
          </a:p>
        </p:txBody>
      </p:sp>
      <p:sp>
        <p:nvSpPr>
          <p:cNvPr id="9242" name="Oval 26"/>
          <p:cNvSpPr>
            <a:spLocks noChangeArrowheads="1"/>
          </p:cNvSpPr>
          <p:nvPr/>
        </p:nvSpPr>
        <p:spPr bwMode="auto">
          <a:xfrm>
            <a:off x="3733800" y="1371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15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48200" y="1371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17</a:t>
            </a:r>
          </a:p>
        </p:txBody>
      </p:sp>
      <p:sp>
        <p:nvSpPr>
          <p:cNvPr id="9244" name="Oval 28"/>
          <p:cNvSpPr>
            <a:spLocks noChangeArrowheads="1"/>
          </p:cNvSpPr>
          <p:nvPr/>
        </p:nvSpPr>
        <p:spPr bwMode="auto">
          <a:xfrm>
            <a:off x="5791200" y="1371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4</a:t>
            </a:r>
          </a:p>
        </p:txBody>
      </p:sp>
      <p:sp>
        <p:nvSpPr>
          <p:cNvPr id="9251" name="Oval 35"/>
          <p:cNvSpPr>
            <a:spLocks noChangeArrowheads="1"/>
          </p:cNvSpPr>
          <p:nvPr/>
        </p:nvSpPr>
        <p:spPr bwMode="auto">
          <a:xfrm>
            <a:off x="6934200" y="1371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AP</a:t>
            </a:r>
          </a:p>
        </p:txBody>
      </p:sp>
      <p:sp>
        <p:nvSpPr>
          <p:cNvPr id="9252" name="Oval 36"/>
          <p:cNvSpPr>
            <a:spLocks noChangeArrowheads="1"/>
          </p:cNvSpPr>
          <p:nvPr/>
        </p:nvSpPr>
        <p:spPr bwMode="auto">
          <a:xfrm>
            <a:off x="8077200" y="137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W1</a:t>
            </a:r>
          </a:p>
        </p:txBody>
      </p:sp>
      <p:cxnSp>
        <p:nvCxnSpPr>
          <p:cNvPr id="9253" name="AutoShape 37"/>
          <p:cNvCxnSpPr>
            <a:cxnSpLocks noChangeShapeType="1"/>
            <a:stCxn id="9251" idx="6"/>
            <a:endCxn id="9252" idx="2"/>
          </p:cNvCxnSpPr>
          <p:nvPr/>
        </p:nvCxnSpPr>
        <p:spPr bwMode="auto">
          <a:xfrm>
            <a:off x="7391400" y="1600200"/>
            <a:ext cx="685800" cy="0"/>
          </a:xfrm>
          <a:prstGeom prst="straightConnector1">
            <a:avLst/>
          </a:prstGeom>
          <a:noFill/>
          <a:ln w="12700">
            <a:solidFill>
              <a:srgbClr val="FF99CC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457200" y="335915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F</a:t>
            </a:r>
            <a:endParaRPr lang="en-US" sz="1400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1447800" y="3352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8</a:t>
            </a:r>
          </a:p>
        </p:txBody>
      </p:sp>
      <p:sp>
        <p:nvSpPr>
          <p:cNvPr id="9256" name="Oval 40"/>
          <p:cNvSpPr>
            <a:spLocks noChangeArrowheads="1"/>
          </p:cNvSpPr>
          <p:nvPr/>
        </p:nvSpPr>
        <p:spPr bwMode="auto">
          <a:xfrm>
            <a:off x="2514600" y="3352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13</a:t>
            </a:r>
          </a:p>
        </p:txBody>
      </p:sp>
      <p:sp>
        <p:nvSpPr>
          <p:cNvPr id="9257" name="Oval 41"/>
          <p:cNvSpPr>
            <a:spLocks noChangeArrowheads="1"/>
          </p:cNvSpPr>
          <p:nvPr/>
        </p:nvSpPr>
        <p:spPr bwMode="auto">
          <a:xfrm>
            <a:off x="3581400" y="3352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15</a:t>
            </a:r>
          </a:p>
        </p:txBody>
      </p:sp>
      <p:sp>
        <p:nvSpPr>
          <p:cNvPr id="9258" name="Oval 42"/>
          <p:cNvSpPr>
            <a:spLocks noChangeArrowheads="1"/>
          </p:cNvSpPr>
          <p:nvPr/>
        </p:nvSpPr>
        <p:spPr bwMode="auto">
          <a:xfrm>
            <a:off x="4495800" y="3352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17</a:t>
            </a:r>
          </a:p>
        </p:txBody>
      </p:sp>
      <p:cxnSp>
        <p:nvCxnSpPr>
          <p:cNvPr id="9260" name="AutoShape 44"/>
          <p:cNvCxnSpPr>
            <a:cxnSpLocks noChangeShapeType="1"/>
            <a:stCxn id="9254" idx="3"/>
            <a:endCxn id="9255" idx="2"/>
          </p:cNvCxnSpPr>
          <p:nvPr/>
        </p:nvCxnSpPr>
        <p:spPr bwMode="auto">
          <a:xfrm>
            <a:off x="822325" y="3546475"/>
            <a:ext cx="625475" cy="34925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9" name="AutoShape 53"/>
          <p:cNvCxnSpPr>
            <a:cxnSpLocks noChangeShapeType="1"/>
          </p:cNvCxnSpPr>
          <p:nvPr/>
        </p:nvCxnSpPr>
        <p:spPr bwMode="auto">
          <a:xfrm>
            <a:off x="898525" y="1558925"/>
            <a:ext cx="701675" cy="41275"/>
          </a:xfrm>
          <a:prstGeom prst="straightConnector1">
            <a:avLst/>
          </a:prstGeom>
          <a:noFill/>
          <a:ln w="25400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70" name="AutoShape 54"/>
          <p:cNvCxnSpPr>
            <a:cxnSpLocks noChangeShapeType="1"/>
            <a:endCxn id="9241" idx="2"/>
          </p:cNvCxnSpPr>
          <p:nvPr/>
        </p:nvCxnSpPr>
        <p:spPr bwMode="auto">
          <a:xfrm>
            <a:off x="2057400" y="1600200"/>
            <a:ext cx="609600" cy="0"/>
          </a:xfrm>
          <a:prstGeom prst="straightConnector1">
            <a:avLst/>
          </a:prstGeom>
          <a:noFill/>
          <a:ln w="25400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71" name="AutoShape 55"/>
          <p:cNvCxnSpPr>
            <a:cxnSpLocks noChangeShapeType="1"/>
            <a:stCxn id="9241" idx="6"/>
            <a:endCxn id="9242" idx="2"/>
          </p:cNvCxnSpPr>
          <p:nvPr/>
        </p:nvCxnSpPr>
        <p:spPr bwMode="auto">
          <a:xfrm>
            <a:off x="3124200" y="1600200"/>
            <a:ext cx="609600" cy="0"/>
          </a:xfrm>
          <a:prstGeom prst="straightConnector1">
            <a:avLst/>
          </a:prstGeom>
          <a:noFill/>
          <a:ln w="25400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72" name="AutoShape 56"/>
          <p:cNvCxnSpPr>
            <a:cxnSpLocks noChangeShapeType="1"/>
            <a:stCxn id="9242" idx="6"/>
            <a:endCxn id="9243" idx="2"/>
          </p:cNvCxnSpPr>
          <p:nvPr/>
        </p:nvCxnSpPr>
        <p:spPr bwMode="auto">
          <a:xfrm>
            <a:off x="4191000" y="1600200"/>
            <a:ext cx="457200" cy="0"/>
          </a:xfrm>
          <a:prstGeom prst="straightConnector1">
            <a:avLst/>
          </a:prstGeom>
          <a:noFill/>
          <a:ln w="25400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73" name="AutoShape 57"/>
          <p:cNvCxnSpPr>
            <a:cxnSpLocks noChangeShapeType="1"/>
            <a:endCxn id="9244" idx="2"/>
          </p:cNvCxnSpPr>
          <p:nvPr/>
        </p:nvCxnSpPr>
        <p:spPr bwMode="auto">
          <a:xfrm>
            <a:off x="5105400" y="1600200"/>
            <a:ext cx="685800" cy="0"/>
          </a:xfrm>
          <a:prstGeom prst="straightConnector1">
            <a:avLst/>
          </a:prstGeom>
          <a:noFill/>
          <a:ln w="25400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74" name="AutoShape 58"/>
          <p:cNvCxnSpPr>
            <a:cxnSpLocks noChangeShapeType="1"/>
            <a:endCxn id="9251" idx="2"/>
          </p:cNvCxnSpPr>
          <p:nvPr/>
        </p:nvCxnSpPr>
        <p:spPr bwMode="auto">
          <a:xfrm>
            <a:off x="6248400" y="1600200"/>
            <a:ext cx="685800" cy="0"/>
          </a:xfrm>
          <a:prstGeom prst="straightConnector1">
            <a:avLst/>
          </a:prstGeom>
          <a:noFill/>
          <a:ln w="25400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75" name="Oval 59"/>
          <p:cNvSpPr>
            <a:spLocks noChangeArrowheads="1"/>
          </p:cNvSpPr>
          <p:nvPr/>
        </p:nvSpPr>
        <p:spPr bwMode="auto">
          <a:xfrm>
            <a:off x="5410200" y="3352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16</a:t>
            </a:r>
          </a:p>
        </p:txBody>
      </p:sp>
      <p:sp>
        <p:nvSpPr>
          <p:cNvPr id="9276" name="Oval 60"/>
          <p:cNvSpPr>
            <a:spLocks noChangeArrowheads="1"/>
          </p:cNvSpPr>
          <p:nvPr/>
        </p:nvSpPr>
        <p:spPr bwMode="auto">
          <a:xfrm>
            <a:off x="6248400" y="3352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990000"/>
                </a:solidFill>
              </a:rPr>
              <a:t>3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7239000" y="3429000"/>
            <a:ext cx="365125" cy="374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Host</a:t>
            </a:r>
          </a:p>
          <a:p>
            <a:pPr algn="ctr" eaLnBrk="0" hangingPunct="0"/>
            <a:r>
              <a:rPr lang="en-US" sz="1400">
                <a:solidFill>
                  <a:schemeClr val="bg2"/>
                </a:solidFill>
              </a:rPr>
              <a:t>L</a:t>
            </a:r>
            <a:endParaRPr lang="en-US" sz="1400"/>
          </a:p>
        </p:txBody>
      </p:sp>
      <p:sp>
        <p:nvSpPr>
          <p:cNvPr id="9278" name="Oval 62"/>
          <p:cNvSpPr>
            <a:spLocks noChangeArrowheads="1"/>
          </p:cNvSpPr>
          <p:nvPr/>
        </p:nvSpPr>
        <p:spPr bwMode="auto">
          <a:xfrm>
            <a:off x="8153400" y="34290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spcBef>
                <a:spcPct val="20000"/>
              </a:spcBef>
            </a:pPr>
            <a:r>
              <a:rPr lang="en-US" sz="1600">
                <a:solidFill>
                  <a:srgbClr val="A50021"/>
                </a:solidFill>
              </a:rPr>
              <a:t>Z</a:t>
            </a:r>
          </a:p>
        </p:txBody>
      </p:sp>
      <p:cxnSp>
        <p:nvCxnSpPr>
          <p:cNvPr id="9280" name="AutoShape 64"/>
          <p:cNvCxnSpPr>
            <a:cxnSpLocks noChangeShapeType="1"/>
            <a:endCxn id="9256" idx="2"/>
          </p:cNvCxnSpPr>
          <p:nvPr/>
        </p:nvCxnSpPr>
        <p:spPr bwMode="auto">
          <a:xfrm>
            <a:off x="1905000" y="3581400"/>
            <a:ext cx="609600" cy="0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1" name="AutoShape 65"/>
          <p:cNvCxnSpPr>
            <a:cxnSpLocks noChangeShapeType="1"/>
            <a:stCxn id="9256" idx="6"/>
            <a:endCxn id="9257" idx="2"/>
          </p:cNvCxnSpPr>
          <p:nvPr/>
        </p:nvCxnSpPr>
        <p:spPr bwMode="auto">
          <a:xfrm>
            <a:off x="2971800" y="3581400"/>
            <a:ext cx="609600" cy="0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2" name="AutoShape 66"/>
          <p:cNvCxnSpPr>
            <a:cxnSpLocks noChangeShapeType="1"/>
            <a:endCxn id="9258" idx="2"/>
          </p:cNvCxnSpPr>
          <p:nvPr/>
        </p:nvCxnSpPr>
        <p:spPr bwMode="auto">
          <a:xfrm>
            <a:off x="4038600" y="3581400"/>
            <a:ext cx="457200" cy="0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3" name="AutoShape 67"/>
          <p:cNvCxnSpPr>
            <a:cxnSpLocks noChangeShapeType="1"/>
          </p:cNvCxnSpPr>
          <p:nvPr/>
        </p:nvCxnSpPr>
        <p:spPr bwMode="auto">
          <a:xfrm>
            <a:off x="4953000" y="3581400"/>
            <a:ext cx="457200" cy="0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4" name="AutoShape 68"/>
          <p:cNvCxnSpPr>
            <a:cxnSpLocks noChangeShapeType="1"/>
            <a:endCxn id="9276" idx="2"/>
          </p:cNvCxnSpPr>
          <p:nvPr/>
        </p:nvCxnSpPr>
        <p:spPr bwMode="auto">
          <a:xfrm>
            <a:off x="5867400" y="3581400"/>
            <a:ext cx="381000" cy="0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5" name="AutoShape 69"/>
          <p:cNvCxnSpPr>
            <a:cxnSpLocks noChangeShapeType="1"/>
            <a:stCxn id="9276" idx="6"/>
            <a:endCxn id="9277" idx="1"/>
          </p:cNvCxnSpPr>
          <p:nvPr/>
        </p:nvCxnSpPr>
        <p:spPr bwMode="auto">
          <a:xfrm>
            <a:off x="6705600" y="3581400"/>
            <a:ext cx="533400" cy="34925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6" name="AutoShape 70"/>
          <p:cNvCxnSpPr>
            <a:cxnSpLocks noChangeShapeType="1"/>
            <a:stCxn id="9277" idx="3"/>
            <a:endCxn id="9278" idx="2"/>
          </p:cNvCxnSpPr>
          <p:nvPr/>
        </p:nvCxnSpPr>
        <p:spPr bwMode="auto">
          <a:xfrm>
            <a:off x="7604125" y="3616325"/>
            <a:ext cx="539750" cy="3175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88" name="Rectangle 72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  <a:noFill/>
          <a:ln/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2000" b="1"/>
              <a:t>5. </a:t>
            </a:r>
            <a:r>
              <a:rPr lang="en-US" sz="1800" b="1"/>
              <a:t>How does the end-to-end packet delay determination change when we send a packet from Host E to wireless Host W1?</a:t>
            </a:r>
            <a:endParaRPr lang="en-US" sz="1800">
              <a:solidFill>
                <a:srgbClr val="990000"/>
              </a:solidFill>
            </a:endParaRPr>
          </a:p>
        </p:txBody>
      </p:sp>
      <p:sp>
        <p:nvSpPr>
          <p:cNvPr id="9289" name="Rectangle 73"/>
          <p:cNvSpPr>
            <a:spLocks noChangeArrowheads="1"/>
          </p:cNvSpPr>
          <p:nvPr/>
        </p:nvSpPr>
        <p:spPr bwMode="auto">
          <a:xfrm>
            <a:off x="533400" y="44958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en-US" b="1"/>
              <a:t>6. </a:t>
            </a:r>
            <a:r>
              <a:rPr lang="en-US" sz="1800" b="1"/>
              <a:t>How does the end-to-end packet delay determination change when we send a packet from Host F to Host Z that is on the Ethernet LAN?</a:t>
            </a:r>
            <a:endParaRPr lang="en-US" sz="180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649</Words>
  <Application>Microsoft Office PowerPoint</Application>
  <PresentationFormat>On-screen Show (4:3)</PresentationFormat>
  <Paragraphs>162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Comic Sans MS</vt:lpstr>
      <vt:lpstr>Default Design</vt:lpstr>
      <vt:lpstr>Sample  Network Performance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WPI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Kinicki</dc:creator>
  <cp:lastModifiedBy>Prof. Kinicki</cp:lastModifiedBy>
  <cp:revision>13</cp:revision>
  <dcterms:created xsi:type="dcterms:W3CDTF">2001-10-31T16:23:52Z</dcterms:created>
  <dcterms:modified xsi:type="dcterms:W3CDTF">2011-03-14T22:51:26Z</dcterms:modified>
</cp:coreProperties>
</file>