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264" r:id="rId2"/>
    <p:sldId id="269" r:id="rId3"/>
    <p:sldId id="284" r:id="rId4"/>
    <p:sldId id="280" r:id="rId5"/>
    <p:sldId id="283" r:id="rId6"/>
    <p:sldId id="292" r:id="rId7"/>
    <p:sldId id="281" r:id="rId8"/>
    <p:sldId id="285" r:id="rId9"/>
    <p:sldId id="289" r:id="rId10"/>
    <p:sldId id="286" r:id="rId11"/>
    <p:sldId id="287" r:id="rId12"/>
    <p:sldId id="288" r:id="rId13"/>
    <p:sldId id="262" r:id="rId14"/>
    <p:sldId id="273" r:id="rId15"/>
    <p:sldId id="275" r:id="rId16"/>
    <p:sldId id="276" r:id="rId17"/>
    <p:sldId id="263" r:id="rId18"/>
    <p:sldId id="270" r:id="rId19"/>
    <p:sldId id="265" r:id="rId20"/>
    <p:sldId id="29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27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972C6B-6A08-4B1F-9E61-409B84C04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03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F79B0F-E5F6-45AE-8768-CF575D030DA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175" y="879475"/>
            <a:ext cx="4057650" cy="30432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7" tIns="40823" rIns="81647" bIns="40823"/>
          <a:lstStyle/>
          <a:p>
            <a:pPr eaLnBrk="1" hangingPunct="1"/>
            <a:r>
              <a:rPr lang="en-US" smtClean="0"/>
              <a:t>Before we jump in to the technical material, I would like to give you one more bit of context.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pic>
        <p:nvPicPr>
          <p:cNvPr id="18" name="Picture 21" descr="sealscl.gif 16.1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“The Mote Revolution: Low Power Wireless Sensor Network Devices” Hot Chips 2004 : Aug 22-24, 2004</a:t>
            </a: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AC417-F8E9-4A67-8CAE-1C0E1B971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9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EBD05-B457-44F0-AF8B-E15FD8762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0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2F21-6FFB-46D3-81CB-751C21CA7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3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1" dirty="0" smtClean="0"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8A4B6-82A7-4383-8D2B-A0380AD418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9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71F01-0A57-4D50-9C40-E29E153B8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7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1" dirty="0" smtClean="0"/>
            </a:lvl1pPr>
          </a:lstStyle>
          <a:p>
            <a:pPr>
              <a:defRPr/>
            </a:pPr>
            <a:r>
              <a:rPr lang="en-US" sz="900"/>
              <a:t>“</a:t>
            </a:r>
            <a:r>
              <a:rPr lang="en-US"/>
              <a:t>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694CD-FA2B-4726-8A23-3278D03EF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7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AD2D4-17E3-4702-8267-445ED133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1" dirty="0" smtClean="0"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91A6E3A0-63AF-413A-88BB-69E6CFC49A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7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71B09-66F9-426A-8343-D738D87E5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1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DB468-924F-4261-AF00-B7C7751B0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D8BD-42C9-4D04-924E-A4FB973C5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1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288088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/>
            </a:lvl1pPr>
          </a:lstStyle>
          <a:p>
            <a:pPr>
              <a:defRPr/>
            </a:pPr>
            <a:r>
              <a:rPr lang="en-US"/>
              <a:t>“The Mote Revolution: Low Power Wireless Sensor Network Devices”</a:t>
            </a:r>
          </a:p>
          <a:p>
            <a:pPr>
              <a:defRPr/>
            </a:pPr>
            <a:r>
              <a:rPr lang="en-US"/>
              <a:t>Hot Chips 2004 : Aug 22-24, 2004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D11F218-CDDA-4AB8-98FC-DF678BAA6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6" name="Picture 17" descr="sealscl.gif 16.1 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8621713" y="6507163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C027B4AC-8B22-425E-B795-00B3FA535248}" type="slidenum">
              <a:rPr lang="en-US" sz="1200"/>
              <a:pPr>
                <a:defRPr/>
              </a:pPr>
              <a:t>‹#›</a:t>
            </a:fld>
            <a:endParaRPr lang="en-US" sz="1200"/>
          </a:p>
        </p:txBody>
      </p:sp>
      <p:pic>
        <p:nvPicPr>
          <p:cNvPr id="2058" name="Picture 19" descr="motefamil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0"/>
            <a:ext cx="2957512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87" r:id="rId3"/>
    <p:sldLayoutId id="2147483696" r:id="rId4"/>
    <p:sldLayoutId id="2147483688" r:id="rId5"/>
    <p:sldLayoutId id="2147483697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cse.ohio-state.edu/~duttap/projects/xsm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3.jpe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The Mote Revolution:</a:t>
            </a:r>
            <a:br>
              <a:rPr lang="en-US" sz="4000" b="1" smtClean="0"/>
            </a:br>
            <a:r>
              <a:rPr lang="en-US" sz="2200" smtClean="0"/>
              <a:t>Low Power Wireless Sensor Network Devices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 smtClean="0"/>
              <a:t>University of California, Berkeley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/>
            </a:r>
            <a:br>
              <a:rPr lang="en-US" sz="2100" smtClean="0"/>
            </a:br>
            <a:r>
              <a:rPr lang="en-US" sz="2100" smtClean="0"/>
              <a:t>Joseph Polastre</a:t>
            </a:r>
            <a:br>
              <a:rPr lang="en-US" sz="2100" smtClean="0"/>
            </a:br>
            <a:r>
              <a:rPr lang="en-US" sz="2100" smtClean="0"/>
              <a:t>Robert Szewczyk</a:t>
            </a:r>
            <a:br>
              <a:rPr lang="en-US" sz="2100" smtClean="0"/>
            </a:br>
            <a:r>
              <a:rPr lang="en-US" sz="2100" smtClean="0"/>
              <a:t>Cory Sharp</a:t>
            </a:r>
            <a:br>
              <a:rPr lang="en-US" sz="2100" smtClean="0"/>
            </a:br>
            <a:r>
              <a:rPr lang="en-US" sz="2100" smtClean="0"/>
              <a:t>David Culler</a:t>
            </a:r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/>
              <a:t>“The Mote Revolution: Low Power Wireless Sensor Network Devices” 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Sleep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Majority of time, node is asleep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&gt;99%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Minimize sleep current through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Isolating and shutting down individual circuits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Using low power hardware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Need RAM retention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Run auxiliary hardware components from low speed oscillators (typically 32kHz)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Perform ADC conversions, DMA transfers, and bus operations while microcontroller core is stopped</a:t>
            </a:r>
          </a:p>
        </p:txBody>
      </p:sp>
      <p:sp>
        <p:nvSpPr>
          <p:cNvPr id="15364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457200" y="1524000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Overhead of switching from Sleep to Active Mode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8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Wakeup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Microcontroller</a:t>
            </a:r>
          </a:p>
          <a:p>
            <a:pPr eaLnBrk="1" hangingPunct="1"/>
            <a:endParaRPr lang="en-US" smtClean="0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(FSK)</a:t>
            </a:r>
          </a:p>
          <a:p>
            <a:pPr eaLnBrk="1" hangingPunct="1"/>
            <a:endParaRPr lang="en-US" smtClean="0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751138"/>
            <a:ext cx="45053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4613"/>
            <a:ext cx="42672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244475" y="54864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>
                <a:solidFill>
                  <a:schemeClr val="bg2"/>
                </a:solidFill>
              </a:rPr>
              <a:t>10ns – 4ms typical</a:t>
            </a:r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609600" y="5486400"/>
            <a:ext cx="6096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5302250" y="5791200"/>
            <a:ext cx="3048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5969000" y="5759450"/>
            <a:ext cx="174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>
                <a:solidFill>
                  <a:schemeClr val="bg2"/>
                </a:solidFill>
              </a:rPr>
              <a:t>1– 10 ms typical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6332538" y="5486400"/>
            <a:ext cx="817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>
                <a:solidFill>
                  <a:schemeClr val="bg2"/>
                </a:solidFill>
              </a:rPr>
              <a:t>2.5 ms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79425" y="51054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>
                <a:solidFill>
                  <a:schemeClr val="bg2"/>
                </a:solidFill>
              </a:rPr>
              <a:t>292 ns</a:t>
            </a:r>
          </a:p>
        </p:txBody>
      </p:sp>
      <p:sp>
        <p:nvSpPr>
          <p:cNvPr id="16398" name="Footer Placeholder 1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/>
              <a:t>“</a:t>
            </a:r>
            <a:r>
              <a:rPr lang="en-US"/>
              <a:t>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build="p"/>
      <p:bldP spid="106505" grpId="0" animBg="1"/>
      <p:bldP spid="106506" grpId="0"/>
      <p:bldP spid="1065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Microcontroller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Fast processing, low active power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Avoid external oscillators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Radio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High data rate, low power tradeoffs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Narrowband radios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Low power, lower data rate, simple channel encoding, faster startup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Wideband radios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More robust to noise, higher power, high data rates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External Flash (stable storage)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Data logging, network code reprogramming, aggregation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High power consumption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Long writes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Radio vs. Flash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250kbps radio sending 1 byte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Energy : 1.5</a:t>
            </a:r>
            <a:r>
              <a:rPr lang="en-US" sz="1600" smtClean="0">
                <a:latin typeface="Symbol" pitchFamily="18" charset="2"/>
              </a:rPr>
              <a:t>m</a:t>
            </a:r>
            <a:r>
              <a:rPr lang="en-US" sz="1600" smtClean="0"/>
              <a:t>J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Duration : 32</a:t>
            </a:r>
            <a:r>
              <a:rPr lang="en-US" sz="1600" smtClean="0">
                <a:latin typeface="Symbol" pitchFamily="18" charset="2"/>
              </a:rPr>
              <a:t>m</a:t>
            </a:r>
            <a:r>
              <a:rPr lang="en-US" sz="1600" smtClean="0"/>
              <a:t>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Atmel flash writing 1 byte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Energy : 3</a:t>
            </a:r>
            <a:r>
              <a:rPr lang="en-US" sz="1600" smtClean="0">
                <a:latin typeface="Symbol" pitchFamily="18" charset="2"/>
              </a:rPr>
              <a:t>m</a:t>
            </a:r>
            <a:r>
              <a:rPr lang="en-US" sz="1600" smtClean="0"/>
              <a:t>J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Duration : 78</a:t>
            </a:r>
            <a:r>
              <a:rPr lang="en-US" sz="1600" smtClean="0">
                <a:latin typeface="Symbol" pitchFamily="18" charset="2"/>
              </a:rPr>
              <a:t>m</a:t>
            </a:r>
            <a:r>
              <a:rPr lang="en-US" sz="1600" smtClean="0"/>
              <a:t>s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</p:txBody>
      </p:sp>
      <p:sp>
        <p:nvSpPr>
          <p:cNvPr id="17413" name="Footer Placeholder 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/>
              <a:t>“</a:t>
            </a:r>
            <a:r>
              <a:rPr lang="en-US"/>
              <a:t>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Telos Platform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2930525" cy="3741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A new platform for low power research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Monitoring applications: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smtClean="0"/>
              <a:t>Environmental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smtClean="0"/>
              <a:t>Building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smtClean="0"/>
              <a:t>Tracking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Long lifetime, low power, low cost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Built from application experiences and low duty cycle design principles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Robustness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Integrated antenna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Integrated sensors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Soldered connections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140075" y="1592263"/>
            <a:ext cx="4038600" cy="3886200"/>
          </a:xfrm>
        </p:spPr>
        <p:txBody>
          <a:bodyPr/>
          <a:lstStyle/>
          <a:p>
            <a:pPr eaLnBrk="1" hangingPunct="1"/>
            <a:r>
              <a:rPr lang="en-US" sz="1600" dirty="0" smtClean="0"/>
              <a:t>Standards Based</a:t>
            </a:r>
          </a:p>
          <a:p>
            <a:pPr lvl="1" eaLnBrk="1" hangingPunct="1"/>
            <a:r>
              <a:rPr lang="en-US" sz="1400" dirty="0" smtClean="0"/>
              <a:t>IEEE </a:t>
            </a:r>
            <a:r>
              <a:rPr lang="en-US" sz="1400" dirty="0" smtClean="0"/>
              <a:t>802.15.4   </a:t>
            </a:r>
          </a:p>
          <a:p>
            <a:pPr lvl="1" eaLnBrk="1" hangingPunct="1"/>
            <a:r>
              <a:rPr lang="en-US" sz="1400" dirty="0" smtClean="0"/>
              <a:t>USB</a:t>
            </a:r>
            <a:endParaRPr lang="en-US" sz="1400" dirty="0" smtClean="0"/>
          </a:p>
          <a:p>
            <a:pPr eaLnBrk="1" hangingPunct="1"/>
            <a:endParaRPr lang="en-US" sz="1600" dirty="0" smtClean="0"/>
          </a:p>
          <a:p>
            <a:pPr marL="342900" lvl="1" indent="-342900" eaLnBrk="1" hangingPunct="1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600" dirty="0" smtClean="0"/>
              <a:t>IEEE </a:t>
            </a:r>
            <a:r>
              <a:rPr lang="en-US" sz="1600" dirty="0" smtClean="0"/>
              <a:t>802.15.4  </a:t>
            </a:r>
            <a:r>
              <a:rPr lang="en-US" sz="1400" b="1" dirty="0" err="1" smtClean="0">
                <a:solidFill>
                  <a:srgbClr val="800000"/>
                </a:solidFill>
                <a:latin typeface="Comic Sans MS" pitchFamily="66" charset="0"/>
              </a:rPr>
              <a:t>ZigBee</a:t>
            </a:r>
            <a:endParaRPr lang="en-US" sz="1600" dirty="0" smtClean="0"/>
          </a:p>
          <a:p>
            <a:pPr lvl="1" eaLnBrk="1" hangingPunct="1"/>
            <a:r>
              <a:rPr lang="en-US" sz="1400" dirty="0" smtClean="0"/>
              <a:t>CC2420 </a:t>
            </a:r>
            <a:r>
              <a:rPr lang="en-US" sz="1400" dirty="0" smtClean="0"/>
              <a:t>radio</a:t>
            </a:r>
          </a:p>
          <a:p>
            <a:pPr lvl="1" eaLnBrk="1" hangingPunct="1"/>
            <a:r>
              <a:rPr lang="en-US" sz="1400" b="1" dirty="0" smtClean="0">
                <a:solidFill>
                  <a:srgbClr val="800000"/>
                </a:solidFill>
              </a:rPr>
              <a:t>Frame-based</a:t>
            </a:r>
            <a:endParaRPr lang="en-US" sz="1400" b="1" dirty="0" smtClean="0">
              <a:solidFill>
                <a:srgbClr val="800000"/>
              </a:solidFill>
            </a:endParaRPr>
          </a:p>
          <a:p>
            <a:pPr lvl="1" eaLnBrk="1" hangingPunct="1"/>
            <a:r>
              <a:rPr lang="en-US" sz="1400" dirty="0" smtClean="0"/>
              <a:t>250kbps</a:t>
            </a:r>
          </a:p>
          <a:p>
            <a:pPr lvl="1" eaLnBrk="1" hangingPunct="1"/>
            <a:r>
              <a:rPr lang="en-US" sz="1400" dirty="0" smtClean="0"/>
              <a:t>2.4GHz ISM band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TI MSP430</a:t>
            </a:r>
          </a:p>
          <a:p>
            <a:pPr lvl="1" eaLnBrk="1" hangingPunct="1"/>
            <a:r>
              <a:rPr lang="en-US" sz="1400" dirty="0" smtClean="0"/>
              <a:t>Ultra low power</a:t>
            </a:r>
          </a:p>
          <a:p>
            <a:pPr lvl="2" eaLnBrk="1" hangingPunct="1"/>
            <a:r>
              <a:rPr lang="en-US" sz="1200" dirty="0" smtClean="0"/>
              <a:t>1.6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dirty="0" smtClean="0"/>
              <a:t>A sleep</a:t>
            </a:r>
          </a:p>
          <a:p>
            <a:pPr lvl="2" eaLnBrk="1" hangingPunct="1"/>
            <a:r>
              <a:rPr lang="en-US" sz="1200" dirty="0" smtClean="0"/>
              <a:t>460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dirty="0" smtClean="0"/>
              <a:t>A active</a:t>
            </a:r>
          </a:p>
          <a:p>
            <a:pPr lvl="2" eaLnBrk="1" hangingPunct="1"/>
            <a:r>
              <a:rPr lang="en-US" sz="1200" dirty="0" smtClean="0"/>
              <a:t>1.8V operation</a:t>
            </a:r>
          </a:p>
          <a:p>
            <a:pPr lvl="2" eaLnBrk="1" hangingPunct="1"/>
            <a:endParaRPr lang="en-US" sz="12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8437" name="Picture 8" descr="Telos M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20900"/>
            <a:ext cx="33718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533400" y="5607050"/>
            <a:ext cx="518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Open embedded platform with open source tools, operating system (TinyOS), and designs.</a:t>
            </a:r>
          </a:p>
        </p:txBody>
      </p:sp>
      <p:sp>
        <p:nvSpPr>
          <p:cNvPr id="18439" name="Footer Placeholder 1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/>
              <a:t>“</a:t>
            </a:r>
            <a:r>
              <a:rPr lang="en-US"/>
              <a:t>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 Power Operation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81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TI MSP430 -- Advantages over previous motes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16-bit core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12-bit ADC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16 conversion store registers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Sequence and repeat sequence programmable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&lt; 50nA port leakage (vs. 1</a:t>
            </a:r>
            <a:r>
              <a:rPr lang="en-US" sz="1600" smtClean="0">
                <a:latin typeface="Symbol" pitchFamily="18" charset="2"/>
              </a:rPr>
              <a:t>m</a:t>
            </a:r>
            <a:r>
              <a:rPr lang="en-US" sz="1600" smtClean="0"/>
              <a:t>A for Atmels)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Double buffered data buses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Interrupt priorities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Calibrated DCO</a:t>
            </a:r>
          </a:p>
          <a:p>
            <a:pPr lvl="1"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Buffers and Transistors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Switch on/off each</a:t>
            </a:r>
            <a:br>
              <a:rPr lang="en-US" sz="1600" smtClean="0"/>
            </a:br>
            <a:r>
              <a:rPr lang="en-US" sz="1600" smtClean="0"/>
              <a:t>sensor and component</a:t>
            </a:r>
            <a:br>
              <a:rPr lang="en-US" sz="1600" smtClean="0"/>
            </a:br>
            <a:r>
              <a:rPr lang="en-US" sz="1600" smtClean="0"/>
              <a:t>subsystem</a:t>
            </a:r>
          </a:p>
          <a:p>
            <a:pPr lvl="1" eaLnBrk="1" hangingPunct="1">
              <a:lnSpc>
                <a:spcPct val="80000"/>
              </a:lnSpc>
            </a:pPr>
            <a:endParaRPr lang="en-US" sz="1600" smtClean="0"/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3362325"/>
            <a:ext cx="56578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Footer Placeholder 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Minimize Power Consumption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Compare to MicaZ: a Mica2 mote with AVR mcu and 802.15.4 radio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Sleep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Majority of the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Telos: 2.4</a:t>
            </a:r>
            <a:r>
              <a:rPr lang="en-US" sz="1800" smtClean="0">
                <a:latin typeface="Symbol" pitchFamily="18" charset="2"/>
              </a:rPr>
              <a:t>m</a:t>
            </a:r>
            <a:r>
              <a:rPr lang="en-US" sz="1800" smtClean="0"/>
              <a:t>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MicaZ: 30</a:t>
            </a:r>
            <a:r>
              <a:rPr lang="en-US" sz="1800" smtClean="0">
                <a:latin typeface="Symbol" pitchFamily="18" charset="2"/>
              </a:rPr>
              <a:t>m</a:t>
            </a:r>
            <a:r>
              <a:rPr lang="en-US" sz="1800" smtClean="0"/>
              <a:t>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Wakeup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As quickly as possible to process and return to sleep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Telos: 290ns typical, 6</a:t>
            </a:r>
            <a:r>
              <a:rPr lang="en-US" sz="1800" smtClean="0">
                <a:latin typeface="Symbol" pitchFamily="18" charset="2"/>
              </a:rPr>
              <a:t>m</a:t>
            </a:r>
            <a:r>
              <a:rPr lang="en-US" sz="1800" smtClean="0"/>
              <a:t>s max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MicaZ: 60</a:t>
            </a:r>
            <a:r>
              <a:rPr lang="en-US" sz="1800" smtClean="0">
                <a:latin typeface="Symbol" pitchFamily="18" charset="2"/>
              </a:rPr>
              <a:t>m</a:t>
            </a:r>
            <a:r>
              <a:rPr lang="en-US" sz="1800" smtClean="0"/>
              <a:t>s max internal oscillator, 4ms external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Active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Get your work done and get back to sleep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Telos: 4-8MHz 16-bit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MicaZ: 8MHz 8-bit</a:t>
            </a:r>
          </a:p>
        </p:txBody>
      </p:sp>
      <p:sp>
        <p:nvSpPr>
          <p:cNvPr id="20484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CC2420 Radio</a:t>
            </a:r>
            <a:br>
              <a:rPr lang="en-US" smtClean="0"/>
            </a:br>
            <a:r>
              <a:rPr lang="en-US" sz="2800" smtClean="0"/>
              <a:t>IEEE 802.15.4 Compliant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CC2420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Fast data rate, robust signal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250kbps : 2Mchip/s : DSSS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2.4GHz : Offset QPSK : 5MHz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16 channels in 802.15.4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-94dBm sensitivity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Low Voltage Operation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1.8V minimum supply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Software Assistance for Low Power Microcontrollers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128byte TX/RX buffers for full packet support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Automatic address decoding and automatic acknowledgements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Hardware encryption/authentication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Link quality indicator (assist software link estimation)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smtClean="0"/>
              <a:t>samples error rate of first 8 chips of packet (8 chips/bit)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21508" name="Picture 6" descr="GU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t="8649" r="6941" b="9189"/>
          <a:stretch>
            <a:fillRect/>
          </a:stretch>
        </p:blipFill>
        <p:spPr bwMode="auto">
          <a:xfrm>
            <a:off x="5181600" y="1295400"/>
            <a:ext cx="36576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Footer Placeholder 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905000"/>
            <a:ext cx="4038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/>
              <a:t>Mica2 (AVR)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/>
              <a:t>0.2 ms wakeup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/>
              <a:t>30 </a:t>
            </a:r>
            <a:r>
              <a:rPr lang="en-US" sz="1600">
                <a:latin typeface="Symbol" pitchFamily="18" charset="2"/>
              </a:rPr>
              <a:t>m</a:t>
            </a:r>
            <a:r>
              <a:rPr lang="en-US" sz="1600"/>
              <a:t>W sleep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/>
              <a:t>33 mW active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/>
              <a:t>21 mW radio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/>
              <a:t>19 kbps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/>
              <a:t>2.5V min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1400"/>
              <a:t>2/3 of AA capacity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endParaRPr lang="en-US" sz="1600"/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endParaRPr lang="en-US"/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endParaRPr lang="en-US"/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endParaRPr lang="en-US"/>
          </a:p>
          <a:p>
            <a:pPr marL="1143000" lvl="2" indent="-2286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endParaRPr lang="en-US" sz="2400"/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en-US" sz="2800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Power Calculation Comparison</a:t>
            </a:r>
            <a:br>
              <a:rPr lang="en-US" sz="3400" smtClean="0"/>
            </a:br>
            <a:r>
              <a:rPr lang="en-US" sz="2300" smtClean="0"/>
              <a:t>Design for low power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1905000"/>
            <a:ext cx="4038600" cy="4953000"/>
          </a:xfrm>
        </p:spPr>
        <p:txBody>
          <a:bodyPr/>
          <a:lstStyle/>
          <a:p>
            <a:pPr eaLnBrk="1" hangingPunct="1"/>
            <a:r>
              <a:rPr lang="en-US" sz="2400" smtClean="0"/>
              <a:t>MicaZ (AVR)</a:t>
            </a:r>
          </a:p>
          <a:p>
            <a:pPr lvl="1" eaLnBrk="1" hangingPunct="1"/>
            <a:r>
              <a:rPr lang="en-US" sz="1600" smtClean="0"/>
              <a:t>0.2 ms wakeup </a:t>
            </a:r>
          </a:p>
          <a:p>
            <a:pPr lvl="1" eaLnBrk="1" hangingPunct="1"/>
            <a:r>
              <a:rPr lang="en-US" sz="1600" smtClean="0"/>
              <a:t>30 </a:t>
            </a:r>
            <a:r>
              <a:rPr lang="en-US" sz="1600" smtClean="0">
                <a:latin typeface="Symbol" pitchFamily="18" charset="2"/>
              </a:rPr>
              <a:t>m</a:t>
            </a:r>
            <a:r>
              <a:rPr lang="en-US" sz="1600" smtClean="0"/>
              <a:t>W sleep</a:t>
            </a:r>
          </a:p>
          <a:p>
            <a:pPr lvl="1" eaLnBrk="1" hangingPunct="1"/>
            <a:r>
              <a:rPr lang="en-US" sz="1600" smtClean="0"/>
              <a:t>33 mW active</a:t>
            </a:r>
          </a:p>
          <a:p>
            <a:pPr lvl="1" eaLnBrk="1" hangingPunct="1"/>
            <a:r>
              <a:rPr lang="en-US" sz="1600" smtClean="0"/>
              <a:t>45 mW radio</a:t>
            </a:r>
          </a:p>
          <a:p>
            <a:pPr lvl="1" eaLnBrk="1" hangingPunct="1"/>
            <a:r>
              <a:rPr lang="en-US" sz="1600" smtClean="0"/>
              <a:t>250 kbps</a:t>
            </a:r>
          </a:p>
          <a:p>
            <a:pPr lvl="1" eaLnBrk="1" hangingPunct="1"/>
            <a:r>
              <a:rPr lang="en-US" sz="1600" smtClean="0"/>
              <a:t>2.5V min</a:t>
            </a:r>
          </a:p>
          <a:p>
            <a:pPr lvl="2" eaLnBrk="1" hangingPunct="1"/>
            <a:r>
              <a:rPr lang="en-US" sz="1400" smtClean="0"/>
              <a:t>2/3 of AA capacity</a:t>
            </a:r>
          </a:p>
          <a:p>
            <a:pPr lvl="2" eaLnBrk="1" hangingPunct="1"/>
            <a:endParaRPr lang="en-US" smtClean="0"/>
          </a:p>
          <a:p>
            <a:pPr lvl="2" eaLnBrk="1" hangingPunct="1"/>
            <a:endParaRPr lang="en-US" sz="3600" smtClean="0"/>
          </a:p>
          <a:p>
            <a:pPr lvl="2" eaLnBrk="1" hangingPunct="1"/>
            <a:endParaRPr lang="en-US" sz="3600" smtClean="0"/>
          </a:p>
          <a:p>
            <a:pPr lvl="2" eaLnBrk="1" hangingPunct="1"/>
            <a:endParaRPr lang="en-US" sz="3600" smtClean="0"/>
          </a:p>
          <a:p>
            <a:pPr lvl="2" eaLnBrk="1" hangingPunct="1"/>
            <a:endParaRPr lang="en-US" sz="4400" smtClean="0"/>
          </a:p>
          <a:p>
            <a:pPr lvl="1" eaLnBrk="1" hangingPunct="1"/>
            <a:endParaRPr lang="en-US" sz="4800" smtClean="0"/>
          </a:p>
        </p:txBody>
      </p:sp>
      <p:sp>
        <p:nvSpPr>
          <p:cNvPr id="2253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905000"/>
            <a:ext cx="3429000" cy="4953000"/>
          </a:xfrm>
        </p:spPr>
        <p:txBody>
          <a:bodyPr/>
          <a:lstStyle/>
          <a:p>
            <a:pPr eaLnBrk="1" hangingPunct="1"/>
            <a:r>
              <a:rPr lang="en-US" sz="2400" smtClean="0"/>
              <a:t>Telos (TI MSP)</a:t>
            </a:r>
          </a:p>
          <a:p>
            <a:pPr lvl="1" eaLnBrk="1" hangingPunct="1"/>
            <a:r>
              <a:rPr lang="en-US" sz="1600" smtClean="0"/>
              <a:t>0.006 ms wakeup</a:t>
            </a:r>
          </a:p>
          <a:p>
            <a:pPr lvl="1" eaLnBrk="1" hangingPunct="1"/>
            <a:r>
              <a:rPr lang="en-US" sz="1600" smtClean="0"/>
              <a:t>2 </a:t>
            </a:r>
            <a:r>
              <a:rPr lang="en-US" sz="1600" smtClean="0">
                <a:latin typeface="Symbol" pitchFamily="18" charset="2"/>
              </a:rPr>
              <a:t>m</a:t>
            </a:r>
            <a:r>
              <a:rPr lang="en-US" sz="1600" smtClean="0"/>
              <a:t>W sleep</a:t>
            </a:r>
          </a:p>
          <a:p>
            <a:pPr lvl="1" eaLnBrk="1" hangingPunct="1"/>
            <a:r>
              <a:rPr lang="en-US" sz="1600" smtClean="0"/>
              <a:t>3 mW active</a:t>
            </a:r>
          </a:p>
          <a:p>
            <a:pPr lvl="1" eaLnBrk="1" hangingPunct="1"/>
            <a:r>
              <a:rPr lang="en-US" sz="1600" smtClean="0"/>
              <a:t>45 mW radio</a:t>
            </a:r>
          </a:p>
          <a:p>
            <a:pPr lvl="1" eaLnBrk="1" hangingPunct="1"/>
            <a:r>
              <a:rPr lang="en-US" sz="1600" smtClean="0"/>
              <a:t>250 kbps</a:t>
            </a:r>
          </a:p>
          <a:p>
            <a:pPr lvl="1" eaLnBrk="1" hangingPunct="1"/>
            <a:r>
              <a:rPr lang="en-US" sz="1600" smtClean="0"/>
              <a:t>1.8V min</a:t>
            </a:r>
          </a:p>
          <a:p>
            <a:pPr lvl="2" eaLnBrk="1" hangingPunct="1"/>
            <a:r>
              <a:rPr lang="en-US" sz="1400" smtClean="0"/>
              <a:t>8/8 of AA capacity</a:t>
            </a:r>
          </a:p>
          <a:p>
            <a:pPr lvl="2" eaLnBrk="1" hangingPunct="1"/>
            <a:endParaRPr lang="en-US" sz="1400" smtClean="0"/>
          </a:p>
          <a:p>
            <a:pPr lvl="2" eaLnBrk="1" hangingPunct="1"/>
            <a:endParaRPr lang="en-US" sz="3200" smtClean="0"/>
          </a:p>
          <a:p>
            <a:pPr lvl="2" eaLnBrk="1" hangingPunct="1"/>
            <a:endParaRPr lang="en-US" sz="3200" smtClean="0"/>
          </a:p>
          <a:p>
            <a:pPr lvl="2" eaLnBrk="1" hangingPunct="1"/>
            <a:endParaRPr lang="en-US" sz="3200" smtClean="0"/>
          </a:p>
          <a:p>
            <a:pPr lvl="2" eaLnBrk="1" hangingPunct="1"/>
            <a:endParaRPr lang="en-US" sz="3200" smtClean="0"/>
          </a:p>
          <a:p>
            <a:pPr lvl="1" eaLnBrk="1" hangingPunct="1"/>
            <a:endParaRPr lang="en-US" sz="4400" smtClean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09600" y="4724400"/>
            <a:ext cx="769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Supporting mesh networking with a pair of AA batteries reporting data once every 3 minutes using synchronization (&lt;1% duty cycle)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505200" y="5638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328 days 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477000" y="5638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945 days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85800" y="5638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453 days </a:t>
            </a:r>
          </a:p>
        </p:txBody>
      </p:sp>
      <p:sp>
        <p:nvSpPr>
          <p:cNvPr id="22538" name="Footer Placeholder 1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/>
              <a:t>“</a:t>
            </a:r>
            <a:r>
              <a:rPr lang="en-US"/>
              <a:t>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  <p:bldP spid="102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Integrated Antenna</a:t>
            </a:r>
            <a:br>
              <a:rPr lang="en-US" smtClean="0"/>
            </a:br>
            <a:r>
              <a:rPr lang="en-US" sz="2800" smtClean="0"/>
              <a:t>Inverted-F Microstrip Antenna and SMA Connector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Inverted-F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Psuedo Omnidirectional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50m range indoors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125m range outdoors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Optimum at 2400-2460MHz</a:t>
            </a:r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SMA Connector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Enabled by moving a capacitor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&gt; 125m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Optimum at 2430-2483MHz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59105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Footer Placeholder 1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/>
              <a:t>“</a:t>
            </a:r>
            <a:r>
              <a:rPr lang="en-US"/>
              <a:t>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Echelon Mot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22860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 descr="SHT11_15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Sensors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1910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Integrated Sensors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Sensirion SHT11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Humidity (3.5%)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Temperature (0.5</a:t>
            </a:r>
            <a:r>
              <a:rPr lang="en-US" sz="1400" baseline="30000" smtClean="0"/>
              <a:t>o</a:t>
            </a:r>
            <a:r>
              <a:rPr lang="en-US" sz="1400" smtClean="0"/>
              <a:t>C)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Digital sensor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Hamamatsu S1087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Photosynthetically active light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Silicon diode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Hamamatsu S1337-BQ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Total solar light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Silicon diode</a:t>
            </a:r>
          </a:p>
        </p:txBody>
      </p:sp>
      <p:sp>
        <p:nvSpPr>
          <p:cNvPr id="24582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981200"/>
            <a:ext cx="40386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Expansion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6 ADC channels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4 digital I/O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Existing sensor boards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Magnetometer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Ultrasound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Accelerometer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4 PIR sensors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Microphone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Buzzer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</p:txBody>
      </p:sp>
      <p:grpSp>
        <p:nvGrpSpPr>
          <p:cNvPr id="24583" name="Group 12"/>
          <p:cNvGrpSpPr>
            <a:grpSpLocks/>
          </p:cNvGrpSpPr>
          <p:nvPr/>
        </p:nvGrpSpPr>
        <p:grpSpPr bwMode="auto">
          <a:xfrm>
            <a:off x="4572000" y="4495800"/>
            <a:ext cx="2587625" cy="1738313"/>
            <a:chOff x="3032" y="1057"/>
            <a:chExt cx="2931" cy="1902"/>
          </a:xfrm>
        </p:grpSpPr>
        <p:pic>
          <p:nvPicPr>
            <p:cNvPr id="24585" name="Picture 13" descr="boards-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" y="1057"/>
              <a:ext cx="2352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Text Box 14"/>
            <p:cNvSpPr txBox="1">
              <a:spLocks noChangeArrowheads="1"/>
            </p:cNvSpPr>
            <p:nvPr/>
          </p:nvSpPr>
          <p:spPr bwMode="auto">
            <a:xfrm>
              <a:off x="3663" y="2565"/>
              <a:ext cx="56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EFFB03"/>
                  </a:solidFill>
                </a:rPr>
                <a:t>dot</a:t>
              </a:r>
            </a:p>
          </p:txBody>
        </p:sp>
        <p:sp>
          <p:nvSpPr>
            <p:cNvPr id="24587" name="Text Box 15"/>
            <p:cNvSpPr txBox="1">
              <a:spLocks noChangeArrowheads="1"/>
            </p:cNvSpPr>
            <p:nvPr/>
          </p:nvSpPr>
          <p:spPr bwMode="auto">
            <a:xfrm>
              <a:off x="4070" y="2205"/>
              <a:ext cx="68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EFFB03"/>
                  </a:solidFill>
                </a:rPr>
                <a:t>mag</a:t>
              </a:r>
            </a:p>
          </p:txBody>
        </p:sp>
        <p:sp>
          <p:nvSpPr>
            <p:cNvPr id="24588" name="Text Box 16"/>
            <p:cNvSpPr txBox="1">
              <a:spLocks noChangeArrowheads="1"/>
            </p:cNvSpPr>
            <p:nvPr/>
          </p:nvSpPr>
          <p:spPr bwMode="auto">
            <a:xfrm>
              <a:off x="4566" y="2176"/>
              <a:ext cx="13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EFFB03"/>
                  </a:solidFill>
                </a:rPr>
                <a:t>ultrasound</a:t>
              </a:r>
            </a:p>
          </p:txBody>
        </p:sp>
        <p:sp>
          <p:nvSpPr>
            <p:cNvPr id="24589" name="Text Box 17"/>
            <p:cNvSpPr txBox="1">
              <a:spLocks noChangeArrowheads="1"/>
            </p:cNvSpPr>
            <p:nvPr/>
          </p:nvSpPr>
          <p:spPr bwMode="auto">
            <a:xfrm>
              <a:off x="3318" y="1264"/>
              <a:ext cx="114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EFFB03"/>
                  </a:solidFill>
                </a:rPr>
                <a:t>acoustic</a:t>
              </a:r>
            </a:p>
          </p:txBody>
        </p:sp>
      </p:grpSp>
      <p:sp>
        <p:nvSpPr>
          <p:cNvPr id="24584" name="Footer Placeholder 1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/>
              <a:t>“</a:t>
            </a:r>
            <a:r>
              <a:rPr lang="en-US"/>
              <a:t>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Trends and Applications</a:t>
            </a:r>
          </a:p>
          <a:p>
            <a:pPr eaLnBrk="1" hangingPunct="1"/>
            <a:r>
              <a:rPr lang="en-US" smtClean="0"/>
              <a:t>Mote History and Evolution</a:t>
            </a:r>
          </a:p>
          <a:p>
            <a:pPr eaLnBrk="1" hangingPunct="1"/>
            <a:r>
              <a:rPr lang="en-US" smtClean="0"/>
              <a:t>Design Principles</a:t>
            </a:r>
          </a:p>
          <a:p>
            <a:pPr eaLnBrk="1" hangingPunct="1"/>
            <a:r>
              <a:rPr lang="en-US" smtClean="0"/>
              <a:t>Telos</a:t>
            </a:r>
          </a:p>
        </p:txBody>
      </p:sp>
      <p:sp>
        <p:nvSpPr>
          <p:cNvPr id="8196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New design approach derived from our experience with resource constrained wireless sensor networks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Active mode needs to run quickly to completion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Wakeup time is crucial for low power operation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Wakeup time and sleep current set the minimal energy consumption for an application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Sleep most of the time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Tradeoffs between complexity/robustness and low power radios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Careful integration of hardware and peripherals</a:t>
            </a:r>
          </a:p>
        </p:txBody>
      </p:sp>
      <p:sp>
        <p:nvSpPr>
          <p:cNvPr id="25604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Faster, Smaller, Numerous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1524000"/>
          </a:xfrm>
        </p:spPr>
        <p:txBody>
          <a:bodyPr/>
          <a:lstStyle/>
          <a:p>
            <a:pPr eaLnBrk="1" hangingPunct="1"/>
            <a:r>
              <a:rPr lang="en-US" sz="2400" smtClean="0"/>
              <a:t>Moore’s Law</a:t>
            </a:r>
          </a:p>
          <a:p>
            <a:pPr lvl="1" eaLnBrk="1" hangingPunct="1"/>
            <a:r>
              <a:rPr lang="en-US" sz="2000" smtClean="0"/>
              <a:t>“Stuff” (transistors, etc) doubling every 1-2 years</a:t>
            </a:r>
          </a:p>
        </p:txBody>
      </p:sp>
      <p:sp>
        <p:nvSpPr>
          <p:cNvPr id="9220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Bell’s Law</a:t>
            </a:r>
          </a:p>
          <a:p>
            <a:pPr lvl="1" eaLnBrk="1" hangingPunct="1"/>
            <a:r>
              <a:rPr lang="en-US" sz="2000" smtClean="0"/>
              <a:t>New computing class every 10 years</a:t>
            </a:r>
          </a:p>
        </p:txBody>
      </p:sp>
      <p:sp>
        <p:nvSpPr>
          <p:cNvPr id="9221" name="Line 10"/>
          <p:cNvSpPr>
            <a:spLocks noChangeShapeType="1"/>
          </p:cNvSpPr>
          <p:nvPr/>
        </p:nvSpPr>
        <p:spPr bwMode="auto">
          <a:xfrm>
            <a:off x="4770438" y="6029325"/>
            <a:ext cx="405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6553200" y="6019800"/>
            <a:ext cx="495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rgbClr val="0332B7"/>
                </a:solidFill>
              </a:rPr>
              <a:t>year</a:t>
            </a:r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 flipV="1">
            <a:off x="4770438" y="3373438"/>
            <a:ext cx="0" cy="2655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13"/>
          <p:cNvSpPr txBox="1">
            <a:spLocks noChangeArrowheads="1"/>
          </p:cNvSpPr>
          <p:nvPr/>
        </p:nvSpPr>
        <p:spPr bwMode="auto">
          <a:xfrm rot="-5400000">
            <a:off x="3366294" y="4688681"/>
            <a:ext cx="2508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>
                <a:solidFill>
                  <a:srgbClr val="0332B7"/>
                </a:solidFill>
              </a:rPr>
              <a:t>log (people per computer)</a:t>
            </a:r>
          </a:p>
        </p:txBody>
      </p:sp>
      <p:pic>
        <p:nvPicPr>
          <p:cNvPr id="9225" name="Picture 14" descr="whirlwind-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473450"/>
            <a:ext cx="10525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5" descr="360-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024313"/>
            <a:ext cx="95091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6" descr="vax11-7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4425950"/>
            <a:ext cx="5873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7" descr="sun3+3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4826000"/>
            <a:ext cx="6524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8" descr="pcs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5027613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9" descr="IBM_ThinkPad@ThinkPad_A_Se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5227638"/>
            <a:ext cx="425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0" descr="pal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27675"/>
            <a:ext cx="1508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1" descr="do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5678488"/>
            <a:ext cx="2508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4" descr="cray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890963"/>
            <a:ext cx="45243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30" descr="ws530cycl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953000"/>
            <a:ext cx="4381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311" name="AutoShape 31"/>
          <p:cNvSpPr>
            <a:spLocks noChangeArrowheads="1"/>
          </p:cNvSpPr>
          <p:nvPr/>
        </p:nvSpPr>
        <p:spPr bwMode="auto">
          <a:xfrm>
            <a:off x="7010400" y="2895600"/>
            <a:ext cx="1752600" cy="838200"/>
          </a:xfrm>
          <a:prstGeom prst="wedgeRectCallout">
            <a:avLst>
              <a:gd name="adj1" fmla="val 48190"/>
              <a:gd name="adj2" fmla="val 27538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Streaming Data to/from the Physical World</a:t>
            </a:r>
          </a:p>
        </p:txBody>
      </p:sp>
      <p:pic>
        <p:nvPicPr>
          <p:cNvPr id="9236" name="Picture 32" descr="micado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818188"/>
            <a:ext cx="152400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33" descr="micado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699125"/>
            <a:ext cx="152400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34" descr="micado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5830888"/>
            <a:ext cx="152400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3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2672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3790950"/>
            <a:ext cx="12684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1" name="Footer Placeholder 2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/>
              <a:t>“</a:t>
            </a:r>
            <a:r>
              <a:rPr lang="en-US"/>
              <a:t>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1600200"/>
          </a:xfrm>
        </p:spPr>
        <p:txBody>
          <a:bodyPr/>
          <a:lstStyle/>
          <a:p>
            <a:pPr eaLnBrk="1" hangingPunct="1"/>
            <a:r>
              <a:rPr lang="en-US" sz="2400" smtClean="0"/>
              <a:t>Environmental Monitoring</a:t>
            </a:r>
          </a:p>
          <a:p>
            <a:pPr lvl="1" eaLnBrk="1" hangingPunct="1"/>
            <a:r>
              <a:rPr lang="en-US" sz="2000" smtClean="0"/>
              <a:t>Habitat Monitoring</a:t>
            </a:r>
          </a:p>
          <a:p>
            <a:pPr lvl="1" eaLnBrk="1" hangingPunct="1"/>
            <a:r>
              <a:rPr lang="en-US" sz="2000" smtClean="0"/>
              <a:t>Integrated Biology</a:t>
            </a:r>
          </a:p>
          <a:p>
            <a:pPr lvl="1" eaLnBrk="1" hangingPunct="1"/>
            <a:r>
              <a:rPr lang="en-US" sz="2000" smtClean="0"/>
              <a:t>Structural Monitoring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Interactive and Control</a:t>
            </a:r>
          </a:p>
          <a:p>
            <a:pPr lvl="1" eaLnBrk="1" hangingPunct="1"/>
            <a:r>
              <a:rPr lang="en-US" sz="2000" smtClean="0"/>
              <a:t>Pursuer-Evader</a:t>
            </a:r>
          </a:p>
          <a:p>
            <a:pPr lvl="1" eaLnBrk="1" hangingPunct="1"/>
            <a:r>
              <a:rPr lang="en-US" sz="2000" smtClean="0"/>
              <a:t>Intrusion Detection</a:t>
            </a:r>
          </a:p>
          <a:p>
            <a:pPr lvl="1" eaLnBrk="1" hangingPunct="1"/>
            <a:r>
              <a:rPr lang="en-US" sz="2000" smtClean="0"/>
              <a:t>Automation</a:t>
            </a:r>
          </a:p>
        </p:txBody>
      </p:sp>
      <p:pic>
        <p:nvPicPr>
          <p:cNvPr id="10245" name="Picture 6" descr="IMG_1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7"/>
          <p:cNvGrpSpPr>
            <a:grpSpLocks/>
          </p:cNvGrpSpPr>
          <p:nvPr/>
        </p:nvGrpSpPr>
        <p:grpSpPr bwMode="auto">
          <a:xfrm>
            <a:off x="1905000" y="3810000"/>
            <a:ext cx="3581400" cy="2686050"/>
            <a:chOff x="0" y="720"/>
            <a:chExt cx="5760" cy="4320"/>
          </a:xfrm>
        </p:grpSpPr>
        <p:pic>
          <p:nvPicPr>
            <p:cNvPr id="10328" name="Picture 8" descr="IMG_11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9" name="AutoShape 9"/>
            <p:cNvSpPr>
              <a:spLocks noChangeArrowheads="1"/>
            </p:cNvSpPr>
            <p:nvPr/>
          </p:nvSpPr>
          <p:spPr bwMode="auto">
            <a:xfrm>
              <a:off x="48" y="2496"/>
              <a:ext cx="2688" cy="1104"/>
            </a:xfrm>
            <a:prstGeom prst="wedgeRectCallout">
              <a:avLst>
                <a:gd name="adj1" fmla="val 75968"/>
                <a:gd name="adj2" fmla="val 9384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0330" name="AutoShape 10"/>
            <p:cNvSpPr>
              <a:spLocks noChangeArrowheads="1"/>
            </p:cNvSpPr>
            <p:nvPr/>
          </p:nvSpPr>
          <p:spPr bwMode="auto">
            <a:xfrm>
              <a:off x="2880" y="1872"/>
              <a:ext cx="2736" cy="1104"/>
            </a:xfrm>
            <a:prstGeom prst="wedgeRectCallout">
              <a:avLst>
                <a:gd name="adj1" fmla="val -46819"/>
                <a:gd name="adj2" fmla="val 10914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pic>
          <p:nvPicPr>
            <p:cNvPr id="10331" name="Picture 11" descr="ligh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920"/>
              <a:ext cx="2544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2" name="Picture 12" descr="te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544"/>
              <a:ext cx="2544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7" name="Picture 13" descr="GG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/>
          <a:stretch>
            <a:fillRect/>
          </a:stretch>
        </p:blipFill>
        <p:spPr bwMode="auto">
          <a:xfrm>
            <a:off x="152400" y="3581400"/>
            <a:ext cx="18288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6" name="Text Box 14"/>
          <p:cNvSpPr txBox="1">
            <a:spLocks noChangeArrowheads="1"/>
          </p:cNvSpPr>
          <p:nvPr/>
        </p:nvSpPr>
        <p:spPr bwMode="auto">
          <a:xfrm rot="-1263322">
            <a:off x="2017713" y="1489075"/>
            <a:ext cx="208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Density &amp; Scale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 rot="-1263322">
            <a:off x="3073400" y="1279525"/>
            <a:ext cx="317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Sample Rate &amp; Precision</a:t>
            </a:r>
          </a:p>
        </p:txBody>
      </p:sp>
      <p:grpSp>
        <p:nvGrpSpPr>
          <p:cNvPr id="10250" name="Group 17"/>
          <p:cNvGrpSpPr>
            <a:grpSpLocks/>
          </p:cNvGrpSpPr>
          <p:nvPr/>
        </p:nvGrpSpPr>
        <p:grpSpPr bwMode="auto">
          <a:xfrm>
            <a:off x="6553200" y="3048000"/>
            <a:ext cx="2362200" cy="1728788"/>
            <a:chOff x="1824" y="2496"/>
            <a:chExt cx="1584" cy="1176"/>
          </a:xfrm>
        </p:grpSpPr>
        <p:grpSp>
          <p:nvGrpSpPr>
            <p:cNvPr id="10256" name="Group 18"/>
            <p:cNvGrpSpPr>
              <a:grpSpLocks/>
            </p:cNvGrpSpPr>
            <p:nvPr/>
          </p:nvGrpSpPr>
          <p:grpSpPr bwMode="auto">
            <a:xfrm>
              <a:off x="1824" y="2496"/>
              <a:ext cx="1584" cy="1041"/>
              <a:chOff x="288" y="1097"/>
              <a:chExt cx="5280" cy="3112"/>
            </a:xfrm>
          </p:grpSpPr>
          <p:pic>
            <p:nvPicPr>
              <p:cNvPr id="10258" name="Picture 19" descr="gulf5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303" b="16519"/>
              <a:stretch>
                <a:fillRect/>
              </a:stretch>
            </p:blipFill>
            <p:spPr bwMode="auto">
              <a:xfrm>
                <a:off x="288" y="1761"/>
                <a:ext cx="5232" cy="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9" name="Oval 20"/>
              <p:cNvSpPr>
                <a:spLocks noChangeArrowheads="1"/>
              </p:cNvSpPr>
              <p:nvPr/>
            </p:nvSpPr>
            <p:spPr bwMode="auto">
              <a:xfrm>
                <a:off x="4560" y="26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Oval 21"/>
              <p:cNvSpPr>
                <a:spLocks noChangeArrowheads="1"/>
              </p:cNvSpPr>
              <p:nvPr/>
            </p:nvSpPr>
            <p:spPr bwMode="auto">
              <a:xfrm>
                <a:off x="4272" y="310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Oval 22"/>
              <p:cNvSpPr>
                <a:spLocks noChangeArrowheads="1"/>
              </p:cNvSpPr>
              <p:nvPr/>
            </p:nvSpPr>
            <p:spPr bwMode="auto">
              <a:xfrm>
                <a:off x="3792" y="286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Oval 23"/>
              <p:cNvSpPr>
                <a:spLocks noChangeArrowheads="1"/>
              </p:cNvSpPr>
              <p:nvPr/>
            </p:nvSpPr>
            <p:spPr bwMode="auto">
              <a:xfrm>
                <a:off x="3600" y="320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Oval 24"/>
              <p:cNvSpPr>
                <a:spLocks noChangeArrowheads="1"/>
              </p:cNvSpPr>
              <p:nvPr/>
            </p:nvSpPr>
            <p:spPr bwMode="auto">
              <a:xfrm>
                <a:off x="3408" y="276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Oval 25"/>
              <p:cNvSpPr>
                <a:spLocks noChangeArrowheads="1"/>
              </p:cNvSpPr>
              <p:nvPr/>
            </p:nvSpPr>
            <p:spPr bwMode="auto">
              <a:xfrm>
                <a:off x="3312" y="252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Oval 26"/>
              <p:cNvSpPr>
                <a:spLocks noChangeArrowheads="1"/>
              </p:cNvSpPr>
              <p:nvPr/>
            </p:nvSpPr>
            <p:spPr bwMode="auto">
              <a:xfrm>
                <a:off x="3120" y="26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Oval 27"/>
              <p:cNvSpPr>
                <a:spLocks noChangeArrowheads="1"/>
              </p:cNvSpPr>
              <p:nvPr/>
            </p:nvSpPr>
            <p:spPr bwMode="auto">
              <a:xfrm>
                <a:off x="2880" y="291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7" name="Oval 28"/>
              <p:cNvSpPr>
                <a:spLocks noChangeArrowheads="1"/>
              </p:cNvSpPr>
              <p:nvPr/>
            </p:nvSpPr>
            <p:spPr bwMode="auto">
              <a:xfrm>
                <a:off x="2496" y="291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8" name="Oval 29"/>
              <p:cNvSpPr>
                <a:spLocks noChangeArrowheads="1"/>
              </p:cNvSpPr>
              <p:nvPr/>
            </p:nvSpPr>
            <p:spPr bwMode="auto">
              <a:xfrm>
                <a:off x="2400" y="272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9" name="Oval 30"/>
              <p:cNvSpPr>
                <a:spLocks noChangeArrowheads="1"/>
              </p:cNvSpPr>
              <p:nvPr/>
            </p:nvSpPr>
            <p:spPr bwMode="auto">
              <a:xfrm>
                <a:off x="1920" y="296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0" name="Oval 31"/>
              <p:cNvSpPr>
                <a:spLocks noChangeArrowheads="1"/>
              </p:cNvSpPr>
              <p:nvPr/>
            </p:nvSpPr>
            <p:spPr bwMode="auto">
              <a:xfrm>
                <a:off x="1680" y="310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1" name="Oval 32"/>
              <p:cNvSpPr>
                <a:spLocks noChangeArrowheads="1"/>
              </p:cNvSpPr>
              <p:nvPr/>
            </p:nvSpPr>
            <p:spPr bwMode="auto">
              <a:xfrm>
                <a:off x="1680" y="26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2" name="Oval 33"/>
              <p:cNvSpPr>
                <a:spLocks noChangeArrowheads="1"/>
              </p:cNvSpPr>
              <p:nvPr/>
            </p:nvSpPr>
            <p:spPr bwMode="auto">
              <a:xfrm>
                <a:off x="1104" y="320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3" name="Oval 34"/>
              <p:cNvSpPr>
                <a:spLocks noChangeArrowheads="1"/>
              </p:cNvSpPr>
              <p:nvPr/>
            </p:nvSpPr>
            <p:spPr bwMode="auto">
              <a:xfrm>
                <a:off x="1776" y="348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4" name="Oval 35"/>
              <p:cNvSpPr>
                <a:spLocks noChangeArrowheads="1"/>
              </p:cNvSpPr>
              <p:nvPr/>
            </p:nvSpPr>
            <p:spPr bwMode="auto">
              <a:xfrm>
                <a:off x="1344" y="377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5" name="Oval 36"/>
              <p:cNvSpPr>
                <a:spLocks noChangeArrowheads="1"/>
              </p:cNvSpPr>
              <p:nvPr/>
            </p:nvSpPr>
            <p:spPr bwMode="auto">
              <a:xfrm>
                <a:off x="1824" y="38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6" name="Oval 37"/>
              <p:cNvSpPr>
                <a:spLocks noChangeArrowheads="1"/>
              </p:cNvSpPr>
              <p:nvPr/>
            </p:nvSpPr>
            <p:spPr bwMode="auto">
              <a:xfrm>
                <a:off x="2352" y="38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7" name="Oval 38"/>
              <p:cNvSpPr>
                <a:spLocks noChangeArrowheads="1"/>
              </p:cNvSpPr>
              <p:nvPr/>
            </p:nvSpPr>
            <p:spPr bwMode="auto">
              <a:xfrm>
                <a:off x="672" y="38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8" name="Oval 39"/>
              <p:cNvSpPr>
                <a:spLocks noChangeArrowheads="1"/>
              </p:cNvSpPr>
              <p:nvPr/>
            </p:nvSpPr>
            <p:spPr bwMode="auto">
              <a:xfrm>
                <a:off x="336" y="363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9" name="Oval 40"/>
              <p:cNvSpPr>
                <a:spLocks noChangeArrowheads="1"/>
              </p:cNvSpPr>
              <p:nvPr/>
            </p:nvSpPr>
            <p:spPr bwMode="auto">
              <a:xfrm>
                <a:off x="4656" y="377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0" name="Oval 41"/>
              <p:cNvSpPr>
                <a:spLocks noChangeArrowheads="1"/>
              </p:cNvSpPr>
              <p:nvPr/>
            </p:nvSpPr>
            <p:spPr bwMode="auto">
              <a:xfrm>
                <a:off x="5232" y="392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1" name="Oval 42"/>
              <p:cNvSpPr>
                <a:spLocks noChangeArrowheads="1"/>
              </p:cNvSpPr>
              <p:nvPr/>
            </p:nvSpPr>
            <p:spPr bwMode="auto">
              <a:xfrm>
                <a:off x="5280" y="334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0282" name="AutoShape 43"/>
              <p:cNvCxnSpPr>
                <a:cxnSpLocks noChangeShapeType="1"/>
                <a:stCxn id="10272" idx="5"/>
                <a:endCxn id="10274" idx="2"/>
              </p:cNvCxnSpPr>
              <p:nvPr/>
            </p:nvCxnSpPr>
            <p:spPr bwMode="auto">
              <a:xfrm>
                <a:off x="1145" y="3242"/>
                <a:ext cx="199" cy="5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83" name="AutoShape 44"/>
              <p:cNvCxnSpPr>
                <a:cxnSpLocks noChangeShapeType="1"/>
                <a:stCxn id="10272" idx="7"/>
                <a:endCxn id="10270" idx="2"/>
              </p:cNvCxnSpPr>
              <p:nvPr/>
            </p:nvCxnSpPr>
            <p:spPr bwMode="auto">
              <a:xfrm flipV="1">
                <a:off x="1145" y="3129"/>
                <a:ext cx="535" cy="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84" name="AutoShape 45"/>
              <p:cNvCxnSpPr>
                <a:cxnSpLocks noChangeShapeType="1"/>
                <a:stCxn id="10268" idx="5"/>
                <a:endCxn id="10267" idx="0"/>
              </p:cNvCxnSpPr>
              <p:nvPr/>
            </p:nvCxnSpPr>
            <p:spPr bwMode="auto">
              <a:xfrm>
                <a:off x="2441" y="2762"/>
                <a:ext cx="79" cy="1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85" name="AutoShape 46"/>
              <p:cNvCxnSpPr>
                <a:cxnSpLocks noChangeShapeType="1"/>
                <a:stCxn id="10260" idx="5"/>
                <a:endCxn id="10279" idx="1"/>
              </p:cNvCxnSpPr>
              <p:nvPr/>
            </p:nvCxnSpPr>
            <p:spPr bwMode="auto">
              <a:xfrm>
                <a:off x="4313" y="3146"/>
                <a:ext cx="350" cy="6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0286" name="Group 47"/>
              <p:cNvGrpSpPr>
                <a:grpSpLocks/>
              </p:cNvGrpSpPr>
              <p:nvPr/>
            </p:nvGrpSpPr>
            <p:grpSpPr bwMode="auto">
              <a:xfrm>
                <a:off x="377" y="2553"/>
                <a:ext cx="4944" cy="1368"/>
                <a:chOff x="377" y="1992"/>
                <a:chExt cx="4944" cy="1368"/>
              </a:xfrm>
            </p:grpSpPr>
            <p:cxnSp>
              <p:nvCxnSpPr>
                <p:cNvPr id="10302" name="AutoShape 48"/>
                <p:cNvCxnSpPr>
                  <a:cxnSpLocks noChangeShapeType="1"/>
                  <a:stCxn id="10277" idx="0"/>
                  <a:endCxn id="10272" idx="2"/>
                </p:cNvCxnSpPr>
                <p:nvPr/>
              </p:nvCxnSpPr>
              <p:spPr bwMode="auto">
                <a:xfrm flipV="1">
                  <a:off x="696" y="2664"/>
                  <a:ext cx="408" cy="64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03" name="AutoShape 49"/>
                <p:cNvCxnSpPr>
                  <a:cxnSpLocks noChangeShapeType="1"/>
                  <a:stCxn id="10277" idx="6"/>
                  <a:endCxn id="10274" idx="4"/>
                </p:cNvCxnSpPr>
                <p:nvPr/>
              </p:nvCxnSpPr>
              <p:spPr bwMode="auto">
                <a:xfrm flipV="1">
                  <a:off x="720" y="3264"/>
                  <a:ext cx="648" cy="7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04" name="AutoShape 50"/>
                <p:cNvCxnSpPr>
                  <a:cxnSpLocks noChangeShapeType="1"/>
                  <a:stCxn id="10277" idx="1"/>
                  <a:endCxn id="10278" idx="5"/>
                </p:cNvCxnSpPr>
                <p:nvPr/>
              </p:nvCxnSpPr>
              <p:spPr bwMode="auto">
                <a:xfrm flipH="1" flipV="1">
                  <a:off x="377" y="3113"/>
                  <a:ext cx="302" cy="20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05" name="AutoShape 51"/>
                <p:cNvCxnSpPr>
                  <a:cxnSpLocks noChangeShapeType="1"/>
                  <a:stCxn id="10274" idx="6"/>
                  <a:endCxn id="10275" idx="1"/>
                </p:cNvCxnSpPr>
                <p:nvPr/>
              </p:nvCxnSpPr>
              <p:spPr bwMode="auto">
                <a:xfrm>
                  <a:off x="1392" y="3240"/>
                  <a:ext cx="439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06" name="AutoShape 52"/>
                <p:cNvCxnSpPr>
                  <a:cxnSpLocks noChangeShapeType="1"/>
                  <a:stCxn id="10275" idx="6"/>
                  <a:endCxn id="10276" idx="2"/>
                </p:cNvCxnSpPr>
                <p:nvPr/>
              </p:nvCxnSpPr>
              <p:spPr bwMode="auto">
                <a:xfrm>
                  <a:off x="1872" y="3336"/>
                  <a:ext cx="480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07" name="AutoShape 53"/>
                <p:cNvCxnSpPr>
                  <a:cxnSpLocks noChangeShapeType="1"/>
                  <a:stCxn id="10270" idx="6"/>
                  <a:endCxn id="10273" idx="0"/>
                </p:cNvCxnSpPr>
                <p:nvPr/>
              </p:nvCxnSpPr>
              <p:spPr bwMode="auto">
                <a:xfrm>
                  <a:off x="1728" y="2568"/>
                  <a:ext cx="72" cy="36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08" name="AutoShape 54"/>
                <p:cNvCxnSpPr>
                  <a:cxnSpLocks noChangeShapeType="1"/>
                  <a:stCxn id="10273" idx="5"/>
                  <a:endCxn id="10276" idx="1"/>
                </p:cNvCxnSpPr>
                <p:nvPr/>
              </p:nvCxnSpPr>
              <p:spPr bwMode="auto">
                <a:xfrm>
                  <a:off x="1817" y="2969"/>
                  <a:ext cx="542" cy="3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09" name="AutoShape 55"/>
                <p:cNvCxnSpPr>
                  <a:cxnSpLocks noChangeShapeType="1"/>
                  <a:stCxn id="10275" idx="0"/>
                  <a:endCxn id="10273" idx="4"/>
                </p:cNvCxnSpPr>
                <p:nvPr/>
              </p:nvCxnSpPr>
              <p:spPr bwMode="auto">
                <a:xfrm flipH="1" flipV="1">
                  <a:off x="1800" y="2976"/>
                  <a:ext cx="48" cy="3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0" name="AutoShape 56"/>
                <p:cNvCxnSpPr>
                  <a:cxnSpLocks noChangeShapeType="1"/>
                  <a:stCxn id="10270" idx="0"/>
                  <a:endCxn id="10271" idx="3"/>
                </p:cNvCxnSpPr>
                <p:nvPr/>
              </p:nvCxnSpPr>
              <p:spPr bwMode="auto">
                <a:xfrm flipH="1" flipV="1">
                  <a:off x="1687" y="2153"/>
                  <a:ext cx="17" cy="39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1" name="AutoShape 57"/>
                <p:cNvCxnSpPr>
                  <a:cxnSpLocks noChangeShapeType="1"/>
                  <a:stCxn id="10270" idx="7"/>
                  <a:endCxn id="10269" idx="2"/>
                </p:cNvCxnSpPr>
                <p:nvPr/>
              </p:nvCxnSpPr>
              <p:spPr bwMode="auto">
                <a:xfrm flipV="1">
                  <a:off x="1721" y="2424"/>
                  <a:ext cx="199" cy="12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2" name="AutoShape 58"/>
                <p:cNvCxnSpPr>
                  <a:cxnSpLocks noChangeShapeType="1"/>
                  <a:stCxn id="10269" idx="6"/>
                  <a:endCxn id="10267" idx="2"/>
                </p:cNvCxnSpPr>
                <p:nvPr/>
              </p:nvCxnSpPr>
              <p:spPr bwMode="auto">
                <a:xfrm flipV="1">
                  <a:off x="1968" y="2376"/>
                  <a:ext cx="528" cy="4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3" name="AutoShape 59"/>
                <p:cNvCxnSpPr>
                  <a:cxnSpLocks noChangeShapeType="1"/>
                  <a:stCxn id="10271" idx="6"/>
                  <a:endCxn id="10268" idx="1"/>
                </p:cNvCxnSpPr>
                <p:nvPr/>
              </p:nvCxnSpPr>
              <p:spPr bwMode="auto">
                <a:xfrm>
                  <a:off x="1728" y="2136"/>
                  <a:ext cx="679" cy="3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4" name="AutoShape 60"/>
                <p:cNvCxnSpPr>
                  <a:cxnSpLocks noChangeShapeType="1"/>
                  <a:stCxn id="10267" idx="6"/>
                  <a:endCxn id="10266" idx="2"/>
                </p:cNvCxnSpPr>
                <p:nvPr/>
              </p:nvCxnSpPr>
              <p:spPr bwMode="auto">
                <a:xfrm>
                  <a:off x="2544" y="2376"/>
                  <a:ext cx="336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5" name="AutoShape 61"/>
                <p:cNvCxnSpPr>
                  <a:cxnSpLocks noChangeShapeType="1"/>
                  <a:stCxn id="10268" idx="7"/>
                  <a:endCxn id="10265" idx="5"/>
                </p:cNvCxnSpPr>
                <p:nvPr/>
              </p:nvCxnSpPr>
              <p:spPr bwMode="auto">
                <a:xfrm flipV="1">
                  <a:off x="2441" y="2153"/>
                  <a:ext cx="720" cy="1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6" name="AutoShape 62"/>
                <p:cNvCxnSpPr>
                  <a:cxnSpLocks noChangeShapeType="1"/>
                  <a:stCxn id="10266" idx="6"/>
                  <a:endCxn id="10262" idx="1"/>
                </p:cNvCxnSpPr>
                <p:nvPr/>
              </p:nvCxnSpPr>
              <p:spPr bwMode="auto">
                <a:xfrm>
                  <a:off x="2928" y="2376"/>
                  <a:ext cx="679" cy="27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7" name="AutoShape 63"/>
                <p:cNvCxnSpPr>
                  <a:cxnSpLocks noChangeShapeType="1"/>
                  <a:stCxn id="10265" idx="5"/>
                  <a:endCxn id="10263" idx="2"/>
                </p:cNvCxnSpPr>
                <p:nvPr/>
              </p:nvCxnSpPr>
              <p:spPr bwMode="auto">
                <a:xfrm>
                  <a:off x="3161" y="2153"/>
                  <a:ext cx="247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8" name="AutoShape 64"/>
                <p:cNvCxnSpPr>
                  <a:cxnSpLocks noChangeShapeType="1"/>
                  <a:stCxn id="10265" idx="7"/>
                  <a:endCxn id="10264" idx="3"/>
                </p:cNvCxnSpPr>
                <p:nvPr/>
              </p:nvCxnSpPr>
              <p:spPr bwMode="auto">
                <a:xfrm flipV="1">
                  <a:off x="3161" y="2009"/>
                  <a:ext cx="158" cy="11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9" name="AutoShape 65"/>
                <p:cNvCxnSpPr>
                  <a:cxnSpLocks noChangeShapeType="1"/>
                  <a:stCxn id="10264" idx="6"/>
                  <a:endCxn id="10261" idx="0"/>
                </p:cNvCxnSpPr>
                <p:nvPr/>
              </p:nvCxnSpPr>
              <p:spPr bwMode="auto">
                <a:xfrm>
                  <a:off x="3360" y="1992"/>
                  <a:ext cx="456" cy="31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20" name="AutoShape 66"/>
                <p:cNvCxnSpPr>
                  <a:cxnSpLocks noChangeShapeType="1"/>
                  <a:stCxn id="10263" idx="6"/>
                  <a:endCxn id="10261" idx="2"/>
                </p:cNvCxnSpPr>
                <p:nvPr/>
              </p:nvCxnSpPr>
              <p:spPr bwMode="auto">
                <a:xfrm>
                  <a:off x="3456" y="2232"/>
                  <a:ext cx="336" cy="9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21" name="AutoShape 67"/>
                <p:cNvCxnSpPr>
                  <a:cxnSpLocks noChangeShapeType="1"/>
                  <a:stCxn id="10262" idx="7"/>
                  <a:endCxn id="10261" idx="2"/>
                </p:cNvCxnSpPr>
                <p:nvPr/>
              </p:nvCxnSpPr>
              <p:spPr bwMode="auto">
                <a:xfrm flipV="1">
                  <a:off x="3641" y="2328"/>
                  <a:ext cx="151" cy="31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22" name="AutoShape 68"/>
                <p:cNvCxnSpPr>
                  <a:cxnSpLocks noChangeShapeType="1"/>
                  <a:stCxn id="10261" idx="5"/>
                  <a:endCxn id="10260" idx="1"/>
                </p:cNvCxnSpPr>
                <p:nvPr/>
              </p:nvCxnSpPr>
              <p:spPr bwMode="auto">
                <a:xfrm>
                  <a:off x="3833" y="2345"/>
                  <a:ext cx="446" cy="20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23" name="AutoShape 69"/>
                <p:cNvCxnSpPr>
                  <a:cxnSpLocks noChangeShapeType="1"/>
                  <a:stCxn id="10262" idx="6"/>
                  <a:endCxn id="10260" idx="3"/>
                </p:cNvCxnSpPr>
                <p:nvPr/>
              </p:nvCxnSpPr>
              <p:spPr bwMode="auto">
                <a:xfrm flipV="1">
                  <a:off x="3648" y="2585"/>
                  <a:ext cx="631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24" name="AutoShape 70"/>
                <p:cNvCxnSpPr>
                  <a:cxnSpLocks noChangeShapeType="1"/>
                  <a:stCxn id="10260" idx="7"/>
                  <a:endCxn id="10259" idx="3"/>
                </p:cNvCxnSpPr>
                <p:nvPr/>
              </p:nvCxnSpPr>
              <p:spPr bwMode="auto">
                <a:xfrm flipV="1">
                  <a:off x="4313" y="2153"/>
                  <a:ext cx="254" cy="39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25" name="AutoShape 71"/>
                <p:cNvCxnSpPr>
                  <a:cxnSpLocks noChangeShapeType="1"/>
                  <a:stCxn id="10259" idx="5"/>
                  <a:endCxn id="10281" idx="1"/>
                </p:cNvCxnSpPr>
                <p:nvPr/>
              </p:nvCxnSpPr>
              <p:spPr bwMode="auto">
                <a:xfrm>
                  <a:off x="4601" y="2153"/>
                  <a:ext cx="686" cy="63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26" name="AutoShape 72"/>
                <p:cNvCxnSpPr>
                  <a:cxnSpLocks noChangeShapeType="1"/>
                  <a:stCxn id="10279" idx="6"/>
                  <a:endCxn id="10280" idx="0"/>
                </p:cNvCxnSpPr>
                <p:nvPr/>
              </p:nvCxnSpPr>
              <p:spPr bwMode="auto">
                <a:xfrm>
                  <a:off x="4704" y="3240"/>
                  <a:ext cx="552" cy="12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27" name="AutoShape 73"/>
                <p:cNvCxnSpPr>
                  <a:cxnSpLocks noChangeShapeType="1"/>
                  <a:stCxn id="10281" idx="5"/>
                  <a:endCxn id="10280" idx="0"/>
                </p:cNvCxnSpPr>
                <p:nvPr/>
              </p:nvCxnSpPr>
              <p:spPr bwMode="auto">
                <a:xfrm flipH="1">
                  <a:off x="5256" y="2825"/>
                  <a:ext cx="65" cy="5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0287" name="Oval 74"/>
              <p:cNvSpPr>
                <a:spLocks noChangeArrowheads="1"/>
              </p:cNvSpPr>
              <p:nvPr/>
            </p:nvSpPr>
            <p:spPr bwMode="auto">
              <a:xfrm>
                <a:off x="576" y="305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0288" name="AutoShape 75"/>
              <p:cNvCxnSpPr>
                <a:cxnSpLocks noChangeShapeType="1"/>
                <a:stCxn id="10287" idx="6"/>
                <a:endCxn id="10272" idx="1"/>
              </p:cNvCxnSpPr>
              <p:nvPr/>
            </p:nvCxnSpPr>
            <p:spPr bwMode="auto">
              <a:xfrm>
                <a:off x="624" y="3081"/>
                <a:ext cx="487" cy="1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89" name="AutoShape 76"/>
              <p:cNvCxnSpPr>
                <a:cxnSpLocks noChangeShapeType="1"/>
                <a:stCxn id="10259" idx="7"/>
              </p:cNvCxnSpPr>
              <p:nvPr/>
            </p:nvCxnSpPr>
            <p:spPr bwMode="auto">
              <a:xfrm>
                <a:off x="4601" y="2680"/>
                <a:ext cx="775" cy="11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90" name="AutoShape 77"/>
              <p:cNvCxnSpPr>
                <a:cxnSpLocks noChangeShapeType="1"/>
                <a:stCxn id="10287" idx="2"/>
                <a:endCxn id="10278" idx="6"/>
              </p:cNvCxnSpPr>
              <p:nvPr/>
            </p:nvCxnSpPr>
            <p:spPr bwMode="auto">
              <a:xfrm flipH="1">
                <a:off x="384" y="3081"/>
                <a:ext cx="192" cy="57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91" name="AutoShape 78"/>
              <p:cNvCxnSpPr>
                <a:cxnSpLocks noChangeShapeType="1"/>
                <a:stCxn id="10270" idx="7"/>
                <a:endCxn id="10269" idx="7"/>
              </p:cNvCxnSpPr>
              <p:nvPr/>
            </p:nvCxnSpPr>
            <p:spPr bwMode="auto">
              <a:xfrm flipV="1">
                <a:off x="1721" y="2968"/>
                <a:ext cx="240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0292" name="Picture 79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6" y="2625"/>
                <a:ext cx="10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293" name="Group 80"/>
              <p:cNvGrpSpPr>
                <a:grpSpLocks/>
              </p:cNvGrpSpPr>
              <p:nvPr/>
            </p:nvGrpSpPr>
            <p:grpSpPr bwMode="auto">
              <a:xfrm>
                <a:off x="4752" y="1761"/>
                <a:ext cx="288" cy="768"/>
                <a:chOff x="4752" y="1200"/>
                <a:chExt cx="288" cy="768"/>
              </a:xfrm>
            </p:grpSpPr>
            <p:sp>
              <p:nvSpPr>
                <p:cNvPr id="10298" name="Oval 81"/>
                <p:cNvSpPr>
                  <a:spLocks noChangeArrowheads="1"/>
                </p:cNvSpPr>
                <p:nvPr/>
              </p:nvSpPr>
              <p:spPr bwMode="auto">
                <a:xfrm>
                  <a:off x="4992" y="12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9" name="Oval 82"/>
                <p:cNvSpPr>
                  <a:spLocks noChangeArrowheads="1"/>
                </p:cNvSpPr>
                <p:nvPr/>
              </p:nvSpPr>
              <p:spPr bwMode="auto">
                <a:xfrm>
                  <a:off x="4944" y="139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0" name="Oval 83"/>
                <p:cNvSpPr>
                  <a:spLocks noChangeArrowheads="1"/>
                </p:cNvSpPr>
                <p:nvPr/>
              </p:nvSpPr>
              <p:spPr bwMode="auto">
                <a:xfrm>
                  <a:off x="4848" y="16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1" name="Oval 84"/>
                <p:cNvSpPr>
                  <a:spLocks noChangeArrowheads="1"/>
                </p:cNvSpPr>
                <p:nvPr/>
              </p:nvSpPr>
              <p:spPr bwMode="auto">
                <a:xfrm>
                  <a:off x="4752" y="192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94" name="Freeform 85"/>
              <p:cNvSpPr>
                <a:spLocks/>
              </p:cNvSpPr>
              <p:nvPr/>
            </p:nvSpPr>
            <p:spPr bwMode="auto">
              <a:xfrm>
                <a:off x="624" y="2609"/>
                <a:ext cx="4704" cy="608"/>
              </a:xfrm>
              <a:custGeom>
                <a:avLst/>
                <a:gdLst>
                  <a:gd name="T0" fmla="*/ 0 w 4704"/>
                  <a:gd name="T1" fmla="*/ 448 h 608"/>
                  <a:gd name="T2" fmla="*/ 480 w 4704"/>
                  <a:gd name="T3" fmla="*/ 592 h 608"/>
                  <a:gd name="T4" fmla="*/ 1056 w 4704"/>
                  <a:gd name="T5" fmla="*/ 544 h 608"/>
                  <a:gd name="T6" fmla="*/ 1296 w 4704"/>
                  <a:gd name="T7" fmla="*/ 400 h 608"/>
                  <a:gd name="T8" fmla="*/ 1584 w 4704"/>
                  <a:gd name="T9" fmla="*/ 352 h 608"/>
                  <a:gd name="T10" fmla="*/ 1920 w 4704"/>
                  <a:gd name="T11" fmla="*/ 352 h 608"/>
                  <a:gd name="T12" fmla="*/ 2064 w 4704"/>
                  <a:gd name="T13" fmla="*/ 304 h 608"/>
                  <a:gd name="T14" fmla="*/ 2304 w 4704"/>
                  <a:gd name="T15" fmla="*/ 304 h 608"/>
                  <a:gd name="T16" fmla="*/ 2832 w 4704"/>
                  <a:gd name="T17" fmla="*/ 544 h 608"/>
                  <a:gd name="T18" fmla="*/ 3024 w 4704"/>
                  <a:gd name="T19" fmla="*/ 592 h 608"/>
                  <a:gd name="T20" fmla="*/ 3504 w 4704"/>
                  <a:gd name="T21" fmla="*/ 544 h 608"/>
                  <a:gd name="T22" fmla="*/ 3696 w 4704"/>
                  <a:gd name="T23" fmla="*/ 496 h 608"/>
                  <a:gd name="T24" fmla="*/ 3936 w 4704"/>
                  <a:gd name="T25" fmla="*/ 64 h 608"/>
                  <a:gd name="T26" fmla="*/ 4128 w 4704"/>
                  <a:gd name="T27" fmla="*/ 112 h 608"/>
                  <a:gd name="T28" fmla="*/ 4512 w 4704"/>
                  <a:gd name="T29" fmla="*/ 112 h 608"/>
                  <a:gd name="T30" fmla="*/ 4704 w 4704"/>
                  <a:gd name="T31" fmla="*/ 208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04"/>
                  <a:gd name="T49" fmla="*/ 0 h 608"/>
                  <a:gd name="T50" fmla="*/ 4704 w 4704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04" h="608">
                    <a:moveTo>
                      <a:pt x="0" y="448"/>
                    </a:moveTo>
                    <a:cubicBezTo>
                      <a:pt x="152" y="512"/>
                      <a:pt x="304" y="576"/>
                      <a:pt x="480" y="592"/>
                    </a:cubicBezTo>
                    <a:cubicBezTo>
                      <a:pt x="656" y="608"/>
                      <a:pt x="920" y="576"/>
                      <a:pt x="1056" y="544"/>
                    </a:cubicBezTo>
                    <a:cubicBezTo>
                      <a:pt x="1192" y="512"/>
                      <a:pt x="1208" y="432"/>
                      <a:pt x="1296" y="400"/>
                    </a:cubicBezTo>
                    <a:cubicBezTo>
                      <a:pt x="1384" y="368"/>
                      <a:pt x="1480" y="360"/>
                      <a:pt x="1584" y="352"/>
                    </a:cubicBezTo>
                    <a:cubicBezTo>
                      <a:pt x="1688" y="344"/>
                      <a:pt x="1840" y="360"/>
                      <a:pt x="1920" y="352"/>
                    </a:cubicBezTo>
                    <a:cubicBezTo>
                      <a:pt x="2000" y="344"/>
                      <a:pt x="2000" y="312"/>
                      <a:pt x="2064" y="304"/>
                    </a:cubicBezTo>
                    <a:cubicBezTo>
                      <a:pt x="2128" y="296"/>
                      <a:pt x="2176" y="264"/>
                      <a:pt x="2304" y="304"/>
                    </a:cubicBezTo>
                    <a:cubicBezTo>
                      <a:pt x="2432" y="344"/>
                      <a:pt x="2712" y="496"/>
                      <a:pt x="2832" y="544"/>
                    </a:cubicBezTo>
                    <a:cubicBezTo>
                      <a:pt x="2952" y="592"/>
                      <a:pt x="2912" y="592"/>
                      <a:pt x="3024" y="592"/>
                    </a:cubicBezTo>
                    <a:cubicBezTo>
                      <a:pt x="3136" y="592"/>
                      <a:pt x="3392" y="560"/>
                      <a:pt x="3504" y="544"/>
                    </a:cubicBezTo>
                    <a:cubicBezTo>
                      <a:pt x="3616" y="528"/>
                      <a:pt x="3624" y="576"/>
                      <a:pt x="3696" y="496"/>
                    </a:cubicBezTo>
                    <a:cubicBezTo>
                      <a:pt x="3768" y="416"/>
                      <a:pt x="3864" y="128"/>
                      <a:pt x="3936" y="64"/>
                    </a:cubicBezTo>
                    <a:cubicBezTo>
                      <a:pt x="4008" y="0"/>
                      <a:pt x="4032" y="104"/>
                      <a:pt x="4128" y="112"/>
                    </a:cubicBezTo>
                    <a:cubicBezTo>
                      <a:pt x="4224" y="120"/>
                      <a:pt x="4416" y="96"/>
                      <a:pt x="4512" y="112"/>
                    </a:cubicBezTo>
                    <a:cubicBezTo>
                      <a:pt x="4608" y="128"/>
                      <a:pt x="4656" y="168"/>
                      <a:pt x="4704" y="208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AutoShape 86"/>
              <p:cNvSpPr>
                <a:spLocks noChangeArrowheads="1"/>
              </p:cNvSpPr>
              <p:nvPr/>
            </p:nvSpPr>
            <p:spPr bwMode="auto">
              <a:xfrm>
                <a:off x="5280" y="2385"/>
                <a:ext cx="192" cy="240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6" name="AutoShape 87"/>
              <p:cNvSpPr>
                <a:spLocks noChangeArrowheads="1"/>
              </p:cNvSpPr>
              <p:nvPr/>
            </p:nvSpPr>
            <p:spPr bwMode="auto">
              <a:xfrm>
                <a:off x="480" y="2817"/>
                <a:ext cx="192" cy="240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297" name="Picture 8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72248">
                <a:off x="4508" y="1097"/>
                <a:ext cx="1060" cy="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257" name="Text Box 89"/>
            <p:cNvSpPr txBox="1">
              <a:spLocks noChangeArrowheads="1"/>
            </p:cNvSpPr>
            <p:nvPr/>
          </p:nvSpPr>
          <p:spPr bwMode="auto">
            <a:xfrm>
              <a:off x="2102" y="3464"/>
              <a:ext cx="12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400" b="1">
                <a:solidFill>
                  <a:schemeClr val="hlink"/>
                </a:solidFill>
              </a:endParaRPr>
            </a:p>
          </p:txBody>
        </p:sp>
      </p:grpSp>
      <p:pic>
        <p:nvPicPr>
          <p:cNvPr id="10251" name="Picture 90" descr="pursue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81525"/>
            <a:ext cx="3581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203" name="Text Box 91"/>
          <p:cNvSpPr txBox="1">
            <a:spLocks noChangeArrowheads="1"/>
          </p:cNvSpPr>
          <p:nvPr/>
        </p:nvSpPr>
        <p:spPr bwMode="auto">
          <a:xfrm rot="-1263322">
            <a:off x="5943600" y="1600200"/>
            <a:ext cx="114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Mobility</a:t>
            </a:r>
          </a:p>
        </p:txBody>
      </p:sp>
      <p:sp>
        <p:nvSpPr>
          <p:cNvPr id="90204" name="Text Box 92"/>
          <p:cNvSpPr txBox="1">
            <a:spLocks noChangeArrowheads="1"/>
          </p:cNvSpPr>
          <p:nvPr/>
        </p:nvSpPr>
        <p:spPr bwMode="auto">
          <a:xfrm rot="-1263322">
            <a:off x="6964363" y="1471613"/>
            <a:ext cx="1722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Low Latency</a:t>
            </a:r>
          </a:p>
        </p:txBody>
      </p:sp>
      <p:sp>
        <p:nvSpPr>
          <p:cNvPr id="90205" name="Text Box 93"/>
          <p:cNvSpPr txBox="1">
            <a:spLocks noChangeArrowheads="1"/>
          </p:cNvSpPr>
          <p:nvPr/>
        </p:nvSpPr>
        <p:spPr bwMode="auto">
          <a:xfrm rot="-1263322">
            <a:off x="4387850" y="1246188"/>
            <a:ext cx="3230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</a:rPr>
              <a:t>Disconnection &amp; Lifetime</a:t>
            </a:r>
          </a:p>
        </p:txBody>
      </p:sp>
      <p:sp>
        <p:nvSpPr>
          <p:cNvPr id="10255" name="Footer Placeholder 9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/>
              <a:t>“</a:t>
            </a:r>
            <a:r>
              <a:rPr lang="en-US"/>
              <a:t>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/>
      <p:bldP spid="90127" grpId="0"/>
      <p:bldP spid="90203" grpId="0"/>
      <p:bldP spid="90204" grpId="0"/>
      <p:bldP spid="902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6"/>
          <p:cNvSpPr>
            <a:spLocks noChangeArrowheads="1"/>
          </p:cNvSpPr>
          <p:nvPr/>
        </p:nvSpPr>
        <p:spPr bwMode="auto">
          <a:xfrm>
            <a:off x="2971800" y="1905000"/>
            <a:ext cx="46482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Networking</a:t>
            </a:r>
          </a:p>
        </p:txBody>
      </p:sp>
      <p:sp>
        <p:nvSpPr>
          <p:cNvPr id="1028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 Experimental Platform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0" y="2590800"/>
            <a:ext cx="1981200" cy="3455988"/>
            <a:chOff x="0" y="1632"/>
            <a:chExt cx="1248" cy="2177"/>
          </a:xfrm>
        </p:grpSpPr>
        <p:pic>
          <p:nvPicPr>
            <p:cNvPr id="1059" name="Picture 3" descr="we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016"/>
              <a:ext cx="1008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0" name="Text Box 4"/>
            <p:cNvSpPr txBox="1">
              <a:spLocks noChangeArrowheads="1"/>
            </p:cNvSpPr>
            <p:nvPr/>
          </p:nvSpPr>
          <p:spPr bwMode="auto">
            <a:xfrm>
              <a:off x="0" y="2587"/>
              <a:ext cx="1248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/>
                <a:t>Small microcontroller </a:t>
              </a:r>
              <a:br>
                <a:rPr lang="en-US" sz="1400" b="1"/>
              </a:br>
              <a:r>
                <a:rPr lang="en-US" sz="1400" b="1"/>
                <a:t>   8 kB code</a:t>
              </a:r>
              <a:br>
                <a:rPr lang="en-US" sz="1400" b="1"/>
              </a:br>
              <a:r>
                <a:rPr lang="en-US" sz="1400" b="1"/>
                <a:t>   512 B data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/>
                <a:t>Simple, low-power radio </a:t>
              </a:r>
              <a:br>
                <a:rPr lang="en-US" sz="1400" b="1"/>
              </a:br>
              <a:r>
                <a:rPr lang="en-US" sz="1400" b="1"/>
                <a:t>   10 kbps ASK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/>
                <a:t>EEPROM (32 KB)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/>
                <a:t>Simple sensors</a:t>
              </a:r>
            </a:p>
          </p:txBody>
        </p:sp>
        <p:sp>
          <p:nvSpPr>
            <p:cNvPr id="1061" name="Text Box 5"/>
            <p:cNvSpPr txBox="1">
              <a:spLocks noChangeArrowheads="1"/>
            </p:cNvSpPr>
            <p:nvPr/>
          </p:nvSpPr>
          <p:spPr bwMode="auto">
            <a:xfrm>
              <a:off x="384" y="1632"/>
              <a:ext cx="85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/>
                <a:t>WeC 99</a:t>
              </a:r>
            </a:p>
            <a:p>
              <a:r>
                <a:rPr lang="en-US" sz="1400" b="1"/>
                <a:t>“Smart Rock”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572000" y="2976563"/>
            <a:ext cx="2362200" cy="2924175"/>
            <a:chOff x="2880" y="1875"/>
            <a:chExt cx="1488" cy="1842"/>
          </a:xfrm>
        </p:grpSpPr>
        <p:pic>
          <p:nvPicPr>
            <p:cNvPr id="1055" name="Picture 7" descr="micawb-sen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448"/>
              <a:ext cx="864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9" descr="mic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42721">
              <a:off x="2928" y="2208"/>
              <a:ext cx="960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7" name="Text Box 10"/>
            <p:cNvSpPr txBox="1">
              <a:spLocks noChangeArrowheads="1"/>
            </p:cNvSpPr>
            <p:nvPr/>
          </p:nvSpPr>
          <p:spPr bwMode="auto">
            <a:xfrm>
              <a:off x="3216" y="1875"/>
              <a:ext cx="6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/>
                <a:t>Mica 1/02</a:t>
              </a:r>
            </a:p>
          </p:txBody>
        </p:sp>
        <p:sp>
          <p:nvSpPr>
            <p:cNvPr id="1058" name="Text Box 11"/>
            <p:cNvSpPr txBox="1">
              <a:spLocks noChangeArrowheads="1"/>
            </p:cNvSpPr>
            <p:nvPr/>
          </p:nvSpPr>
          <p:spPr bwMode="auto">
            <a:xfrm>
              <a:off x="2880" y="3123"/>
              <a:ext cx="1488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NEST open exp. Platform</a:t>
              </a:r>
              <a:br>
                <a:rPr lang="en-US" sz="1400" b="1"/>
              </a:br>
              <a:r>
                <a:rPr lang="en-US" sz="1400" b="1"/>
                <a:t>128 kB code, 4 kB data</a:t>
              </a:r>
              <a:br>
                <a:rPr lang="en-US" sz="1400" b="1"/>
              </a:br>
              <a:r>
                <a:rPr lang="en-US" sz="1400" b="1"/>
                <a:t>40kbps OOK/ASK radio</a:t>
              </a:r>
              <a:br>
                <a:rPr lang="en-US" sz="1400" b="1"/>
              </a:br>
              <a:r>
                <a:rPr lang="en-US" sz="1400" b="1"/>
                <a:t>512 kB Flash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828800" y="2895600"/>
            <a:ext cx="2057400" cy="3213100"/>
            <a:chOff x="1680" y="1728"/>
            <a:chExt cx="1296" cy="2024"/>
          </a:xfrm>
        </p:grpSpPr>
        <p:sp>
          <p:nvSpPr>
            <p:cNvPr id="1052" name="Text Box 17"/>
            <p:cNvSpPr txBox="1">
              <a:spLocks noChangeArrowheads="1"/>
            </p:cNvSpPr>
            <p:nvPr/>
          </p:nvSpPr>
          <p:spPr bwMode="auto">
            <a:xfrm>
              <a:off x="1920" y="1728"/>
              <a:ext cx="6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/>
                <a:t>Rene 11/00</a:t>
              </a:r>
            </a:p>
          </p:txBody>
        </p:sp>
        <p:sp>
          <p:nvSpPr>
            <p:cNvPr id="1053" name="Text Box 18"/>
            <p:cNvSpPr txBox="1">
              <a:spLocks noChangeArrowheads="1"/>
            </p:cNvSpPr>
            <p:nvPr/>
          </p:nvSpPr>
          <p:spPr bwMode="auto">
            <a:xfrm>
              <a:off x="1680" y="3024"/>
              <a:ext cx="1296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Designed for experimentation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sz="1400" b="1"/>
                <a:t>sensor boards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sz="1400" b="1"/>
                <a:t>power boards</a:t>
              </a:r>
            </a:p>
          </p:txBody>
        </p:sp>
        <p:graphicFrame>
          <p:nvGraphicFramePr>
            <p:cNvPr id="1026" name="Object 19"/>
            <p:cNvGraphicFramePr>
              <a:graphicFrameLocks noChangeAspect="1"/>
            </p:cNvGraphicFramePr>
            <p:nvPr/>
          </p:nvGraphicFramePr>
          <p:xfrm>
            <a:off x="1680" y="2448"/>
            <a:ext cx="1131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Bitmap Image" r:id="rId7" imgW="2962689" imgH="1400000" progId="Paint.Picture">
                    <p:embed/>
                  </p:oleObj>
                </mc:Choice>
                <mc:Fallback>
                  <p:oleObj name="Bitmap Image" r:id="rId7" imgW="2962689" imgH="1400000" progId="Paint.Picture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448"/>
                          <a:ext cx="1131" cy="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54" name="Picture 20" descr="ren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920"/>
              <a:ext cx="672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2" name="Rectangle 23"/>
          <p:cNvSpPr>
            <a:spLocks noChangeArrowheads="1"/>
          </p:cNvSpPr>
          <p:nvPr/>
        </p:nvSpPr>
        <p:spPr bwMode="auto">
          <a:xfrm>
            <a:off x="1371600" y="2286000"/>
            <a:ext cx="60960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/>
              <a:t>TinyOS</a:t>
            </a:r>
          </a:p>
        </p:txBody>
      </p:sp>
      <p:sp>
        <p:nvSpPr>
          <p:cNvPr id="1033" name="Rectangle 29"/>
          <p:cNvSpPr>
            <a:spLocks noChangeArrowheads="1"/>
          </p:cNvSpPr>
          <p:nvPr/>
        </p:nvSpPr>
        <p:spPr bwMode="auto">
          <a:xfrm>
            <a:off x="4419600" y="1524000"/>
            <a:ext cx="3429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Services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429000" y="3124200"/>
            <a:ext cx="1463675" cy="2030413"/>
            <a:chOff x="2918" y="1783"/>
            <a:chExt cx="922" cy="1279"/>
          </a:xfrm>
        </p:grpSpPr>
        <p:pic>
          <p:nvPicPr>
            <p:cNvPr id="1049" name="Picture 13" descr="do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064"/>
              <a:ext cx="533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0" name="Text Box 14"/>
            <p:cNvSpPr txBox="1">
              <a:spLocks noChangeArrowheads="1"/>
            </p:cNvSpPr>
            <p:nvPr/>
          </p:nvSpPr>
          <p:spPr bwMode="auto">
            <a:xfrm>
              <a:off x="2918" y="1783"/>
              <a:ext cx="5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/>
                <a:t>Dot 9/01</a:t>
              </a:r>
            </a:p>
          </p:txBody>
        </p:sp>
        <p:sp>
          <p:nvSpPr>
            <p:cNvPr id="1051" name="Text Box 15"/>
            <p:cNvSpPr txBox="1">
              <a:spLocks noChangeArrowheads="1"/>
            </p:cNvSpPr>
            <p:nvPr/>
          </p:nvSpPr>
          <p:spPr bwMode="auto">
            <a:xfrm>
              <a:off x="2928" y="2736"/>
              <a:ext cx="91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Demonstrate scale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7010400" y="4419600"/>
            <a:ext cx="1839913" cy="2057400"/>
            <a:chOff x="4416" y="2784"/>
            <a:chExt cx="1159" cy="1296"/>
          </a:xfrm>
        </p:grpSpPr>
        <p:pic>
          <p:nvPicPr>
            <p:cNvPr id="1046" name="Picture 30" descr="fing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716"/>
              <a:ext cx="52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7" name="Line 44"/>
            <p:cNvSpPr>
              <a:spLocks noChangeShapeType="1"/>
            </p:cNvSpPr>
            <p:nvPr/>
          </p:nvSpPr>
          <p:spPr bwMode="auto">
            <a:xfrm>
              <a:off x="4416" y="2784"/>
              <a:ext cx="528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Text Box 47"/>
            <p:cNvSpPr txBox="1">
              <a:spLocks noChangeArrowheads="1"/>
            </p:cNvSpPr>
            <p:nvPr/>
          </p:nvSpPr>
          <p:spPr bwMode="auto">
            <a:xfrm>
              <a:off x="4944" y="3284"/>
              <a:ext cx="631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/>
                <a:t>Spec 6/03</a:t>
              </a:r>
            </a:p>
            <a:p>
              <a:r>
                <a:rPr lang="en-US" sz="1400" b="1"/>
                <a:t>“Mote on </a:t>
              </a:r>
              <a:br>
                <a:rPr lang="en-US" sz="1400" b="1"/>
              </a:br>
              <a:r>
                <a:rPr lang="en-US" sz="1400" b="1"/>
                <a:t>a chip”</a:t>
              </a:r>
              <a:br>
                <a:rPr lang="en-US" sz="1400" b="1"/>
              </a:br>
              <a:endParaRPr lang="en-US" sz="1400" b="1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7010400" y="1143000"/>
            <a:ext cx="2082800" cy="2590800"/>
            <a:chOff x="4416" y="720"/>
            <a:chExt cx="1312" cy="1632"/>
          </a:xfrm>
        </p:grpSpPr>
        <p:sp>
          <p:nvSpPr>
            <p:cNvPr id="1043" name="Line 46"/>
            <p:cNvSpPr>
              <a:spLocks noChangeShapeType="1"/>
            </p:cNvSpPr>
            <p:nvPr/>
          </p:nvSpPr>
          <p:spPr bwMode="auto">
            <a:xfrm flipV="1">
              <a:off x="4416" y="1824"/>
              <a:ext cx="432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44" name="Picture 48" descr="Telos Mot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428"/>
              <a:ext cx="76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" name="Text Box 49"/>
            <p:cNvSpPr txBox="1">
              <a:spLocks noChangeArrowheads="1"/>
            </p:cNvSpPr>
            <p:nvPr/>
          </p:nvSpPr>
          <p:spPr bwMode="auto">
            <a:xfrm>
              <a:off x="4992" y="720"/>
              <a:ext cx="736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/>
                <a:t>Telos 4/04</a:t>
              </a:r>
            </a:p>
            <a:p>
              <a:r>
                <a:rPr lang="en-US" sz="1400" b="1"/>
                <a:t>Robust</a:t>
              </a:r>
            </a:p>
            <a:p>
              <a:r>
                <a:rPr lang="en-US" sz="1400" b="1"/>
                <a:t>Low Power</a:t>
              </a:r>
            </a:p>
            <a:p>
              <a:r>
                <a:rPr lang="en-US" sz="1400" b="1"/>
                <a:t>250kbps</a:t>
              </a:r>
            </a:p>
            <a:p>
              <a:r>
                <a:rPr lang="en-US" sz="1400" b="1"/>
                <a:t>Easy to use</a:t>
              </a:r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7010400" y="3429000"/>
            <a:ext cx="2133600" cy="1416050"/>
            <a:chOff x="4416" y="2160"/>
            <a:chExt cx="1344" cy="892"/>
          </a:xfrm>
        </p:grpSpPr>
        <p:sp>
          <p:nvSpPr>
            <p:cNvPr id="1040" name="Line 45"/>
            <p:cNvSpPr>
              <a:spLocks noChangeShapeType="1"/>
            </p:cNvSpPr>
            <p:nvPr/>
          </p:nvSpPr>
          <p:spPr bwMode="auto">
            <a:xfrm>
              <a:off x="4416" y="2544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41" name="Picture 50" descr="mica2"/>
            <p:cNvPicPr>
              <a:picLocks noChangeAspect="1" noChangeArrowheads="1"/>
            </p:cNvPicPr>
            <p:nvPr/>
          </p:nvPicPr>
          <p:blipFill>
            <a:blip r:embed="rId1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2160"/>
              <a:ext cx="768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2" name="Text Box 51"/>
            <p:cNvSpPr txBox="1">
              <a:spLocks noChangeArrowheads="1"/>
            </p:cNvSpPr>
            <p:nvPr/>
          </p:nvSpPr>
          <p:spPr bwMode="auto">
            <a:xfrm>
              <a:off x="4863" y="2592"/>
              <a:ext cx="897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/>
                <a:t>Mica2 12/02</a:t>
              </a:r>
            </a:p>
            <a:p>
              <a:r>
                <a:rPr lang="en-US" sz="1400" b="1"/>
                <a:t>38.4kbps radio</a:t>
              </a:r>
              <a:br>
                <a:rPr lang="en-US" sz="1400" b="1"/>
              </a:br>
              <a:r>
                <a:rPr lang="en-US" sz="1400" b="1"/>
                <a:t>FSK</a:t>
              </a:r>
            </a:p>
          </p:txBody>
        </p:sp>
      </p:grpSp>
      <p:sp>
        <p:nvSpPr>
          <p:cNvPr id="1038" name="Text Box 56"/>
          <p:cNvSpPr txBox="1">
            <a:spLocks noChangeArrowheads="1"/>
          </p:cNvSpPr>
          <p:nvPr/>
        </p:nvSpPr>
        <p:spPr bwMode="auto">
          <a:xfrm>
            <a:off x="2667000" y="6172200"/>
            <a:ext cx="3938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/>
              <a:t>Commercial Off The Shelf Components (COTS)</a:t>
            </a:r>
          </a:p>
        </p:txBody>
      </p:sp>
      <p:sp>
        <p:nvSpPr>
          <p:cNvPr id="1039" name="Footer Placeholder 4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857250"/>
            <a:ext cx="9015412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/>
              <a:t>Mote Evolution</a:t>
            </a:r>
          </a:p>
        </p:txBody>
      </p:sp>
      <p:sp>
        <p:nvSpPr>
          <p:cNvPr id="11270" name="Footer Placeholder 1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924800" y="1752600"/>
            <a:ext cx="1143000" cy="1600200"/>
          </a:xfrm>
          <a:prstGeom prst="ellips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924800" y="4038600"/>
            <a:ext cx="1143000" cy="1752600"/>
          </a:xfrm>
          <a:prstGeom prst="ellips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 Power Operation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Efficient Hardware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Integration and Isolation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Complementary functionality (DMA, USART, etc)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Selectable Power States (Off, Sleep, Standby)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Operate at low voltages and low current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Run to cut-off voltage of power source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Efficient Software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Fine grained control of hardware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Utilize wireless broadcast medium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Aggregate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12292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WSN Application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Periodic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Data Collection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Network Maintenance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smtClean="0"/>
              <a:t>Majority of operation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Triggered Events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Detection/Notification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smtClean="0"/>
              <a:t>Infrequently occurs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i="1" smtClean="0"/>
              <a:t>But… must be reported quickly and reliably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Long Lifetime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Months to Years without changing batteries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Power management is the key to WSN success</a:t>
            </a:r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5029200" y="5334000"/>
            <a:ext cx="685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 flipV="1">
            <a:off x="5715000" y="2819400"/>
            <a:ext cx="76200" cy="2514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5791200" y="2819400"/>
            <a:ext cx="76200" cy="2514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5867400" y="5334000"/>
            <a:ext cx="304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5"/>
          <p:cNvSpPr>
            <a:spLocks noChangeShapeType="1"/>
          </p:cNvSpPr>
          <p:nvPr/>
        </p:nvSpPr>
        <p:spPr bwMode="auto">
          <a:xfrm>
            <a:off x="8001000" y="5334000"/>
            <a:ext cx="457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Text Box 16"/>
          <p:cNvSpPr txBox="1">
            <a:spLocks noChangeArrowheads="1"/>
          </p:cNvSpPr>
          <p:nvPr/>
        </p:nvSpPr>
        <p:spPr bwMode="auto">
          <a:xfrm>
            <a:off x="4937125" y="4989513"/>
            <a:ext cx="73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sleep</a:t>
            </a:r>
          </a:p>
        </p:txBody>
      </p:sp>
      <p:sp>
        <p:nvSpPr>
          <p:cNvPr id="13322" name="Text Box 17"/>
          <p:cNvSpPr txBox="1">
            <a:spLocks noChangeArrowheads="1"/>
          </p:cNvSpPr>
          <p:nvPr/>
        </p:nvSpPr>
        <p:spPr bwMode="auto">
          <a:xfrm rot="-5163289">
            <a:off x="5115719" y="4425157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wakeup</a:t>
            </a:r>
          </a:p>
        </p:txBody>
      </p:sp>
      <p:sp>
        <p:nvSpPr>
          <p:cNvPr id="13323" name="Text Box 18"/>
          <p:cNvSpPr txBox="1">
            <a:spLocks noChangeArrowheads="1"/>
          </p:cNvSpPr>
          <p:nvPr/>
        </p:nvSpPr>
        <p:spPr bwMode="auto">
          <a:xfrm>
            <a:off x="7086600" y="1524000"/>
            <a:ext cx="1771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processing</a:t>
            </a:r>
          </a:p>
          <a:p>
            <a:r>
              <a:rPr lang="en-US"/>
              <a:t>data acquisition</a:t>
            </a:r>
          </a:p>
          <a:p>
            <a:r>
              <a:rPr lang="en-US"/>
              <a:t>communication</a:t>
            </a:r>
          </a:p>
        </p:txBody>
      </p:sp>
      <p:sp>
        <p:nvSpPr>
          <p:cNvPr id="13324" name="Line 19"/>
          <p:cNvSpPr>
            <a:spLocks noChangeShapeType="1"/>
          </p:cNvSpPr>
          <p:nvPr/>
        </p:nvSpPr>
        <p:spPr bwMode="auto">
          <a:xfrm flipH="1">
            <a:off x="5867400" y="1905000"/>
            <a:ext cx="1219200" cy="83820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20"/>
          <p:cNvSpPr>
            <a:spLocks noChangeShapeType="1"/>
          </p:cNvSpPr>
          <p:nvPr/>
        </p:nvSpPr>
        <p:spPr bwMode="auto">
          <a:xfrm flipV="1">
            <a:off x="4876800" y="266700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Text Box 21"/>
          <p:cNvSpPr txBox="1">
            <a:spLocks noChangeArrowheads="1"/>
          </p:cNvSpPr>
          <p:nvPr/>
        </p:nvSpPr>
        <p:spPr bwMode="auto">
          <a:xfrm rot="-5400000">
            <a:off x="4341813" y="3984625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/>
              <a:t>Power</a:t>
            </a:r>
          </a:p>
        </p:txBody>
      </p:sp>
      <p:sp>
        <p:nvSpPr>
          <p:cNvPr id="13327" name="Line 22"/>
          <p:cNvSpPr>
            <a:spLocks noChangeShapeType="1"/>
          </p:cNvSpPr>
          <p:nvPr/>
        </p:nvSpPr>
        <p:spPr bwMode="auto">
          <a:xfrm flipV="1">
            <a:off x="4876800" y="56388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Text Box 23"/>
          <p:cNvSpPr txBox="1">
            <a:spLocks noChangeArrowheads="1"/>
          </p:cNvSpPr>
          <p:nvPr/>
        </p:nvSpPr>
        <p:spPr bwMode="auto">
          <a:xfrm>
            <a:off x="6324600" y="563880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/>
              <a:t>Time</a:t>
            </a:r>
          </a:p>
        </p:txBody>
      </p:sp>
      <p:sp>
        <p:nvSpPr>
          <p:cNvPr id="13329" name="Line 24"/>
          <p:cNvSpPr>
            <a:spLocks noChangeShapeType="1"/>
          </p:cNvSpPr>
          <p:nvPr/>
        </p:nvSpPr>
        <p:spPr bwMode="auto">
          <a:xfrm flipV="1">
            <a:off x="6781800" y="2819400"/>
            <a:ext cx="76200" cy="2514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25"/>
          <p:cNvSpPr>
            <a:spLocks noChangeShapeType="1"/>
          </p:cNvSpPr>
          <p:nvPr/>
        </p:nvSpPr>
        <p:spPr bwMode="auto">
          <a:xfrm>
            <a:off x="6858000" y="2819400"/>
            <a:ext cx="76200" cy="2514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26"/>
          <p:cNvSpPr>
            <a:spLocks noChangeShapeType="1"/>
          </p:cNvSpPr>
          <p:nvPr/>
        </p:nvSpPr>
        <p:spPr bwMode="auto">
          <a:xfrm flipV="1">
            <a:off x="7848600" y="2819400"/>
            <a:ext cx="76200" cy="2514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7"/>
          <p:cNvSpPr>
            <a:spLocks noChangeShapeType="1"/>
          </p:cNvSpPr>
          <p:nvPr/>
        </p:nvSpPr>
        <p:spPr bwMode="auto">
          <a:xfrm>
            <a:off x="7924800" y="2819400"/>
            <a:ext cx="76200" cy="2514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8"/>
          <p:cNvSpPr>
            <a:spLocks noChangeShapeType="1"/>
          </p:cNvSpPr>
          <p:nvPr/>
        </p:nvSpPr>
        <p:spPr bwMode="auto">
          <a:xfrm>
            <a:off x="6477000" y="5334000"/>
            <a:ext cx="304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9"/>
          <p:cNvSpPr>
            <a:spLocks noChangeShapeType="1"/>
          </p:cNvSpPr>
          <p:nvPr/>
        </p:nvSpPr>
        <p:spPr bwMode="auto">
          <a:xfrm>
            <a:off x="6172200" y="5334000"/>
            <a:ext cx="304800" cy="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30"/>
          <p:cNvSpPr>
            <a:spLocks noChangeShapeType="1"/>
          </p:cNvSpPr>
          <p:nvPr/>
        </p:nvSpPr>
        <p:spPr bwMode="auto">
          <a:xfrm>
            <a:off x="6934200" y="5334000"/>
            <a:ext cx="304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31"/>
          <p:cNvSpPr>
            <a:spLocks noChangeShapeType="1"/>
          </p:cNvSpPr>
          <p:nvPr/>
        </p:nvSpPr>
        <p:spPr bwMode="auto">
          <a:xfrm>
            <a:off x="7543800" y="5334000"/>
            <a:ext cx="304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32"/>
          <p:cNvSpPr>
            <a:spLocks noChangeShapeType="1"/>
          </p:cNvSpPr>
          <p:nvPr/>
        </p:nvSpPr>
        <p:spPr bwMode="auto">
          <a:xfrm>
            <a:off x="7239000" y="5334000"/>
            <a:ext cx="304800" cy="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ooter Placeholder 3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/>
              <a:t>“</a:t>
            </a:r>
            <a:r>
              <a:rPr lang="en-US"/>
              <a:t>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28600" y="5486400"/>
            <a:ext cx="4471988" cy="914400"/>
          </a:xfrm>
          <a:prstGeom prst="ellips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Principles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 to Low </a:t>
            </a:r>
            <a:r>
              <a:rPr lang="en-US" b="1" dirty="0" smtClean="0">
                <a:solidFill>
                  <a:srgbClr val="800000"/>
                </a:solidFill>
              </a:rPr>
              <a:t>Duty Cycle </a:t>
            </a:r>
            <a:r>
              <a:rPr lang="en-US" dirty="0" smtClean="0"/>
              <a:t>Operation:</a:t>
            </a:r>
          </a:p>
          <a:p>
            <a:pPr lvl="1" eaLnBrk="1" hangingPunct="1"/>
            <a:r>
              <a:rPr lang="en-US" dirty="0" smtClean="0"/>
              <a:t>Sleep – majority of the time</a:t>
            </a:r>
          </a:p>
          <a:p>
            <a:pPr lvl="1" eaLnBrk="1" hangingPunct="1"/>
            <a:r>
              <a:rPr lang="en-US" dirty="0" smtClean="0"/>
              <a:t>Wakeup – quickly start processing</a:t>
            </a:r>
          </a:p>
          <a:p>
            <a:pPr lvl="1" eaLnBrk="1" hangingPunct="1"/>
            <a:r>
              <a:rPr lang="en-US" dirty="0" smtClean="0"/>
              <a:t>Active – minimize work &amp; return to sleep</a:t>
            </a:r>
          </a:p>
        </p:txBody>
      </p:sp>
      <p:sp>
        <p:nvSpPr>
          <p:cNvPr id="14340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“The Mote Revolution: Low Power Wireless Sensor Network Devices”</a:t>
            </a:r>
          </a:p>
          <a:p>
            <a:r>
              <a:rPr lang="en-US"/>
              <a:t>Hot Chips 2004 : Aug 22-24,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ixel">
  <a:themeElements>
    <a:clrScheme name="1_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CAFF"/>
      </a:accent5>
      <a:accent6>
        <a:srgbClr val="E7B900"/>
      </a:accent6>
      <a:hlink>
        <a:srgbClr val="666699"/>
      </a:hlink>
      <a:folHlink>
        <a:srgbClr val="CCCCE6"/>
      </a:folHlink>
    </a:clrScheme>
    <a:fontScheme name="1_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B900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joe-earlydraft-quals</Template>
  <TotalTime>1828</TotalTime>
  <Words>1398</Words>
  <Application>Microsoft Office PowerPoint</Application>
  <PresentationFormat>On-screen Show (4:3)</PresentationFormat>
  <Paragraphs>334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1_Pixel</vt:lpstr>
      <vt:lpstr>Bitmap Image</vt:lpstr>
      <vt:lpstr>The Mote Revolution: Low Power Wireless Sensor Network Devices</vt:lpstr>
      <vt:lpstr>Outline</vt:lpstr>
      <vt:lpstr>Faster, Smaller, Numerous</vt:lpstr>
      <vt:lpstr>Applications</vt:lpstr>
      <vt:lpstr>Open Experimental Platform</vt:lpstr>
      <vt:lpstr>PowerPoint Presentation</vt:lpstr>
      <vt:lpstr>Low Power Operation</vt:lpstr>
      <vt:lpstr>Typical WSN Application</vt:lpstr>
      <vt:lpstr>Design Principles</vt:lpstr>
      <vt:lpstr>Sleep</vt:lpstr>
      <vt:lpstr>Wakeup</vt:lpstr>
      <vt:lpstr>Active</vt:lpstr>
      <vt:lpstr>Telos Platform</vt:lpstr>
      <vt:lpstr>Low Power Operation</vt:lpstr>
      <vt:lpstr>Minimize Power Consumption</vt:lpstr>
      <vt:lpstr>CC2420 Radio IEEE 802.15.4 Compliant</vt:lpstr>
      <vt:lpstr>Power Calculation Comparison Design for low power</vt:lpstr>
      <vt:lpstr>Integrated Antenna Inverted-F Microstrip Antenna and SMA Connector</vt:lpstr>
      <vt:lpstr>Sensors</vt:lpstr>
      <vt:lpstr>Conclusions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Polastre</dc:creator>
  <cp:lastModifiedBy>Prof. Kinicki</cp:lastModifiedBy>
  <cp:revision>225</cp:revision>
  <dcterms:created xsi:type="dcterms:W3CDTF">2004-05-01T18:13:29Z</dcterms:created>
  <dcterms:modified xsi:type="dcterms:W3CDTF">2011-04-15T13:38:01Z</dcterms:modified>
</cp:coreProperties>
</file>