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39"/>
  </p:notesMasterIdLst>
  <p:handoutMasterIdLst>
    <p:handoutMasterId r:id="rId40"/>
  </p:handoutMasterIdLst>
  <p:sldIdLst>
    <p:sldId id="393" r:id="rId2"/>
    <p:sldId id="432" r:id="rId3"/>
    <p:sldId id="438" r:id="rId4"/>
    <p:sldId id="436" r:id="rId5"/>
    <p:sldId id="428" r:id="rId6"/>
    <p:sldId id="430" r:id="rId7"/>
    <p:sldId id="429" r:id="rId8"/>
    <p:sldId id="437" r:id="rId9"/>
    <p:sldId id="431" r:id="rId10"/>
    <p:sldId id="433" r:id="rId11"/>
    <p:sldId id="434" r:id="rId12"/>
    <p:sldId id="435" r:id="rId13"/>
    <p:sldId id="447" r:id="rId14"/>
    <p:sldId id="441" r:id="rId15"/>
    <p:sldId id="442" r:id="rId16"/>
    <p:sldId id="443" r:id="rId17"/>
    <p:sldId id="444" r:id="rId18"/>
    <p:sldId id="445" r:id="rId19"/>
    <p:sldId id="446" r:id="rId20"/>
    <p:sldId id="448" r:id="rId21"/>
    <p:sldId id="450" r:id="rId22"/>
    <p:sldId id="449" r:id="rId23"/>
    <p:sldId id="451" r:id="rId24"/>
    <p:sldId id="452" r:id="rId25"/>
    <p:sldId id="453" r:id="rId26"/>
    <p:sldId id="454" r:id="rId27"/>
    <p:sldId id="456" r:id="rId28"/>
    <p:sldId id="457" r:id="rId29"/>
    <p:sldId id="458" r:id="rId30"/>
    <p:sldId id="455" r:id="rId31"/>
    <p:sldId id="459" r:id="rId32"/>
    <p:sldId id="460" r:id="rId33"/>
    <p:sldId id="464" r:id="rId34"/>
    <p:sldId id="463" r:id="rId35"/>
    <p:sldId id="461" r:id="rId36"/>
    <p:sldId id="462" r:id="rId37"/>
    <p:sldId id="427" r:id="rId38"/>
  </p:sldIdLst>
  <p:sldSz cx="9144000" cy="6858000" type="screen4x3"/>
  <p:notesSz cx="6985000" cy="9271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har char="•"/>
      <a:defRPr b="1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har char="•"/>
      <a:defRPr b="1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har char="•"/>
      <a:defRPr b="1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har char="•"/>
      <a:defRPr b="1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har char="•"/>
      <a:defRPr b="1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0000"/>
    <a:srgbClr val="6600CC"/>
    <a:srgbClr val="111111"/>
    <a:srgbClr val="FFFF00"/>
    <a:srgbClr val="009900"/>
    <a:srgbClr val="CC0000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5" autoAdjust="0"/>
    <p:restoredTop sz="94614" autoAdjust="0"/>
  </p:normalViewPr>
  <p:slideViewPr>
    <p:cSldViewPr>
      <p:cViewPr varScale="1">
        <p:scale>
          <a:sx n="71" d="100"/>
          <a:sy n="71" d="100"/>
        </p:scale>
        <p:origin x="-114" y="-246"/>
      </p:cViewPr>
      <p:guideLst>
        <p:guide orient="horz" pos="20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021" y="-77"/>
      </p:cViewPr>
      <p:guideLst>
        <p:guide orient="horz" pos="2920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spcBef>
                <a:spcPct val="0"/>
              </a:spcBef>
              <a:buFontTx/>
              <a:buNone/>
              <a:defRPr sz="1200" b="0" i="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>
              <a:lnSpc>
                <a:spcPct val="100000"/>
              </a:lnSpc>
              <a:spcBef>
                <a:spcPct val="0"/>
              </a:spcBef>
              <a:buFontTx/>
              <a:buNone/>
              <a:defRPr sz="1200" b="0" i="0">
                <a:latin typeface="Tahoma" pitchFamily="34" charset="0"/>
              </a:defRPr>
            </a:lvl1pPr>
          </a:lstStyle>
          <a:p>
            <a:pPr>
              <a:defRPr/>
            </a:pPr>
            <a:fld id="{5004B157-47CD-44C0-B03B-7A28647735C2}" type="datetime1">
              <a:rPr lang="en-US"/>
              <a:pPr>
                <a:defRPr/>
              </a:pPr>
              <a:t>4/11/2011</a:t>
            </a:fld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spcBef>
                <a:spcPct val="0"/>
              </a:spcBef>
              <a:buFontTx/>
              <a:buNone/>
              <a:defRPr sz="1200" b="0" i="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defTabSz="928688">
              <a:lnSpc>
                <a:spcPct val="100000"/>
              </a:lnSpc>
              <a:spcBef>
                <a:spcPct val="0"/>
              </a:spcBef>
              <a:buFontTx/>
              <a:buNone/>
              <a:defRPr sz="1200" b="0" i="0">
                <a:latin typeface="Tahoma" pitchFamily="34" charset="0"/>
              </a:defRPr>
            </a:lvl1pPr>
          </a:lstStyle>
          <a:p>
            <a:pPr>
              <a:defRPr/>
            </a:pPr>
            <a:fld id="{1BB19622-E147-44D2-A059-83413E7AC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34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spcBef>
                <a:spcPct val="0"/>
              </a:spcBef>
              <a:buFontTx/>
              <a:buNone/>
              <a:defRPr sz="1200" b="0" i="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>
              <a:lnSpc>
                <a:spcPct val="100000"/>
              </a:lnSpc>
              <a:spcBef>
                <a:spcPct val="0"/>
              </a:spcBef>
              <a:buFontTx/>
              <a:buNone/>
              <a:defRPr sz="1200" b="0" i="0">
                <a:latin typeface="Tahoma" pitchFamily="34" charset="0"/>
              </a:defRPr>
            </a:lvl1pPr>
          </a:lstStyle>
          <a:p>
            <a:pPr>
              <a:defRPr/>
            </a:pPr>
            <a:fld id="{0E533E3F-B1A0-4973-9B43-80B157792F98}" type="datetime1">
              <a:rPr lang="en-US"/>
              <a:pPr>
                <a:defRPr/>
              </a:pPr>
              <a:t>4/11/2011</a:t>
            </a:fld>
            <a:endParaRPr lang="en-US"/>
          </a:p>
        </p:txBody>
      </p:sp>
      <p:sp>
        <p:nvSpPr>
          <p:cNvPr id="419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1212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spcBef>
                <a:spcPct val="0"/>
              </a:spcBef>
              <a:buFontTx/>
              <a:buNone/>
              <a:defRPr sz="1200" b="0" i="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defTabSz="928688">
              <a:lnSpc>
                <a:spcPct val="100000"/>
              </a:lnSpc>
              <a:spcBef>
                <a:spcPct val="0"/>
              </a:spcBef>
              <a:buFontTx/>
              <a:buNone/>
              <a:defRPr sz="1200" b="0" i="0">
                <a:latin typeface="Tahoma" pitchFamily="34" charset="0"/>
              </a:defRPr>
            </a:lvl1pPr>
          </a:lstStyle>
          <a:p>
            <a:pPr>
              <a:defRPr/>
            </a:pPr>
            <a:fld id="{C69E1EED-469D-4FF2-85E3-E5591DF27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770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74B7F8-A820-4F96-ACCF-DDEF6B4645C1}" type="datetime1">
              <a:rPr lang="en-US" b="0" i="0" smtClean="0">
                <a:latin typeface="Tahoma" pitchFamily="34" charset="0"/>
              </a:rPr>
              <a:pPr eaLnBrk="1" hangingPunct="1"/>
              <a:t>4/11/2011</a:t>
            </a:fld>
            <a:endParaRPr lang="en-US" b="0" i="0" smtClean="0">
              <a:latin typeface="Tahoma" pitchFamily="34" charset="0"/>
            </a:endParaRPr>
          </a:p>
        </p:txBody>
      </p:sp>
      <p:sp>
        <p:nvSpPr>
          <p:cNvPr id="430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7E9068-9870-46AE-B93F-A5E592339A63}" type="slidenum">
              <a:rPr lang="en-US" b="0" i="0" smtClean="0">
                <a:latin typeface="Tahoma" pitchFamily="34" charset="0"/>
              </a:rPr>
              <a:pPr eaLnBrk="1" hangingPunct="1"/>
              <a:t>1</a:t>
            </a:fld>
            <a:endParaRPr lang="en-US" b="0" i="0" smtClean="0">
              <a:latin typeface="Tahoma" pitchFamily="34" charset="0"/>
            </a:endParaRPr>
          </a:p>
        </p:txBody>
      </p:sp>
      <p:sp>
        <p:nvSpPr>
          <p:cNvPr id="4301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 smtClean="0"/>
              <a:t>Today, Prof Bob Kinicki and I are going to present our paper “Application, Network, and Linklayer measurements of Streaming video over a wireless Campus Network”.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Before I start the presentation, I want to introduce the people from WPI Wireless streaming research group.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They are our group members.</a:t>
            </a:r>
          </a:p>
          <a:p>
            <a:pPr eaLnBrk="1" hangingPunct="1"/>
            <a:r>
              <a:rPr lang="en-US" altLang="zh-CN" smtClean="0"/>
              <a:t>Prof Claypool, prof Kiniki, Mingzhe,Huahui, and Ashishi</a:t>
            </a: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C7DBB6-57A1-4A6F-92B4-22236012E632}" type="datetime1">
              <a:rPr lang="en-US" b="0" i="0" smtClean="0">
                <a:latin typeface="Tahoma" pitchFamily="34" charset="0"/>
              </a:rPr>
              <a:pPr eaLnBrk="1" hangingPunct="1"/>
              <a:t>4/11/2011</a:t>
            </a:fld>
            <a:endParaRPr lang="en-US" b="0" i="0" smtClean="0">
              <a:latin typeface="Tahoma" pitchFamily="34" charset="0"/>
            </a:endParaRPr>
          </a:p>
        </p:txBody>
      </p:sp>
      <p:sp>
        <p:nvSpPr>
          <p:cNvPr id="440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AEC86C5-753B-4854-8775-5CE4F5CD6E47}" type="slidenum">
              <a:rPr lang="en-US" b="0" i="0" smtClean="0">
                <a:latin typeface="Tahoma" pitchFamily="34" charset="0"/>
              </a:rPr>
              <a:pPr eaLnBrk="1" hangingPunct="1"/>
              <a:t>2</a:t>
            </a:fld>
            <a:endParaRPr lang="en-US" b="0" i="0" smtClean="0">
              <a:latin typeface="Tahoma" pitchFamily="34" charset="0"/>
            </a:endParaRPr>
          </a:p>
        </p:txBody>
      </p:sp>
      <p:sp>
        <p:nvSpPr>
          <p:cNvPr id="4403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32467C-D882-427A-BE31-732D10FF310B}" type="datetime1">
              <a:rPr lang="en-US" b="0" i="0" smtClean="0">
                <a:latin typeface="Tahoma" pitchFamily="34" charset="0"/>
              </a:rPr>
              <a:pPr eaLnBrk="1" hangingPunct="1"/>
              <a:t>4/11/2011</a:t>
            </a:fld>
            <a:endParaRPr lang="en-US" b="0" i="0" smtClean="0">
              <a:latin typeface="Tahoma" pitchFamily="34" charset="0"/>
            </a:endParaRPr>
          </a:p>
        </p:txBody>
      </p:sp>
      <p:sp>
        <p:nvSpPr>
          <p:cNvPr id="450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C36E11-3BCE-4C30-A1C5-4595B7602DDC}" type="slidenum">
              <a:rPr lang="en-US" b="0" i="0" smtClean="0">
                <a:latin typeface="Tahoma" pitchFamily="34" charset="0"/>
              </a:rPr>
              <a:pPr eaLnBrk="1" hangingPunct="1"/>
              <a:t>37</a:t>
            </a:fld>
            <a:endParaRPr lang="en-US" b="0" i="0" smtClean="0">
              <a:latin typeface="Tahoma" pitchFamily="34" charset="0"/>
            </a:endParaRPr>
          </a:p>
        </p:txBody>
      </p:sp>
      <p:sp>
        <p:nvSpPr>
          <p:cNvPr id="4506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 smtClean="0"/>
              <a:t>Today, Prof Bob Kinicki and I are going to present our paper “Application, Network, and Linklayer measurements of Streaming video over a wireless Campus Network”.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Before I start the presentation, I want to introduce the people from WPI Wireless streaming research group.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They are our group members.</a:t>
            </a:r>
          </a:p>
          <a:p>
            <a:pPr eaLnBrk="1" hangingPunct="1"/>
            <a:r>
              <a:rPr lang="en-US" altLang="zh-CN" smtClean="0"/>
              <a:t>Prof Claypool, prof Kiniki, Mingzhe,Huahui, and Ashishi</a:t>
            </a: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63638" y="1009650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2838" y="5697538"/>
            <a:ext cx="5167312" cy="979487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109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Characterization of 802.11 Wireless Networks in the Home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CAC20-D560-4413-9DA7-0DAA38EF3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8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5" y="117475"/>
            <a:ext cx="2016125" cy="5616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50" y="117475"/>
            <a:ext cx="5895975" cy="5616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Characterization of 802.11 Wireless Networks in the Home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2F261-FDD8-4558-B1F6-3A891EC9E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6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571625" y="6380163"/>
            <a:ext cx="6384925" cy="263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Characterization of 802.11 Wireless Networks in the Home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E6093-B58C-4DF5-B0C7-98BAA18E5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3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Characterization of 802.11 Wireless Networks in the Home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80853-B5E3-425C-996F-E5AC8F09C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5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775" y="1208088"/>
            <a:ext cx="38100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3175" y="1208088"/>
            <a:ext cx="38100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Characterization of 802.11 Wireless Networks in the Home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9AE49-614A-481E-9EDE-10C918E0A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8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Characterization of 802.11 Wireless Networks in the Home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ECB4B-68B5-4FEB-9698-9222B5221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3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Characterization of 802.11 Wireless Networks in the Home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2EFE4-2354-4138-BC0F-307E678F4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9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Characterization of 802.11 Wireless Networks in the Home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4F8D4-2165-488E-B760-802C2EB85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5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Characterization of 802.11 Wireless Networks in the Home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D7C75-0630-4154-8A57-AB88EAA16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Characterization of 802.11 Wireless Networks in the Home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22A98-B8AC-465C-961A-DF645021E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17475"/>
            <a:ext cx="80645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20775" y="1208088"/>
            <a:ext cx="77724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60925" y="6308725"/>
            <a:ext cx="30956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600" i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/>
              <a:t>Characterization of 802.11 Wireless Networks in the Home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-180975" y="6408738"/>
            <a:ext cx="86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2000" i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DBB91B81-89CB-4E3D-985E-DF827A03C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836613"/>
            <a:ext cx="7920037" cy="20875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3600" dirty="0" smtClean="0">
                <a:ea typeface="宋体" pitchFamily="2" charset="-122"/>
              </a:rPr>
              <a:t>Characterization of 802.11 Wireless Networks in the Home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89013" y="5734050"/>
            <a:ext cx="5383212" cy="873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CN" sz="1800" i="1" dirty="0" smtClean="0">
                <a:ea typeface="宋体" pitchFamily="2" charset="-122"/>
              </a:rPr>
              <a:t>The First Workshop on Wireless Network Measurements (</a:t>
            </a:r>
            <a:r>
              <a:rPr lang="en-US" altLang="zh-CN" sz="1800" i="1" dirty="0" err="1" smtClean="0">
                <a:ea typeface="宋体" pitchFamily="2" charset="-122"/>
              </a:rPr>
              <a:t>WiNMee</a:t>
            </a:r>
            <a:r>
              <a:rPr lang="en-US" altLang="zh-CN" sz="1800" i="1" dirty="0" smtClean="0">
                <a:ea typeface="宋体" pitchFamily="2" charset="-122"/>
              </a:rPr>
              <a:t>)  </a:t>
            </a:r>
            <a:r>
              <a:rPr lang="en-US" altLang="zh-CN" sz="1800" i="1" dirty="0" err="1" smtClean="0">
                <a:ea typeface="宋体" pitchFamily="2" charset="-122"/>
              </a:rPr>
              <a:t>Trentino</a:t>
            </a:r>
            <a:r>
              <a:rPr lang="en-US" altLang="zh-CN" sz="1800" i="1" dirty="0" smtClean="0">
                <a:ea typeface="宋体" pitchFamily="2" charset="-122"/>
              </a:rPr>
              <a:t>, Italy</a:t>
            </a:r>
            <a:r>
              <a:rPr lang="en-US" altLang="zh-CN" sz="1800" dirty="0" smtClean="0">
                <a:ea typeface="宋体" pitchFamily="2" charset="-122"/>
              </a:rPr>
              <a:t>, April 2005</a:t>
            </a:r>
          </a:p>
        </p:txBody>
      </p:sp>
      <p:sp>
        <p:nvSpPr>
          <p:cNvPr id="264196" name="Rectangle 4"/>
          <p:cNvSpPr>
            <a:spLocks noChangeArrowheads="1"/>
          </p:cNvSpPr>
          <p:nvPr/>
        </p:nvSpPr>
        <p:spPr bwMode="auto">
          <a:xfrm>
            <a:off x="1258888" y="3149600"/>
            <a:ext cx="68421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2000" i="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M. </a:t>
            </a:r>
            <a:r>
              <a:rPr lang="en-US" altLang="zh-CN" sz="2000" i="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Yarvis</a:t>
            </a:r>
            <a:r>
              <a:rPr lang="en-US" altLang="zh-CN" sz="2000" i="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. K. </a:t>
            </a:r>
            <a:r>
              <a:rPr lang="en-US" altLang="zh-CN" sz="2000" i="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Papagiannaki</a:t>
            </a:r>
            <a:r>
              <a:rPr lang="en-US" altLang="zh-CN" sz="2000" i="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 and W. Conner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2000" i="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Intel Research</a:t>
            </a:r>
          </a:p>
        </p:txBody>
      </p:sp>
      <p:sp>
        <p:nvSpPr>
          <p:cNvPr id="264197" name="Rectangle 5"/>
          <p:cNvSpPr>
            <a:spLocks noChangeArrowheads="1"/>
          </p:cNvSpPr>
          <p:nvPr/>
        </p:nvSpPr>
        <p:spPr bwMode="auto">
          <a:xfrm>
            <a:off x="1549400" y="4572000"/>
            <a:ext cx="6191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Presenter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</a:t>
            </a:r>
            <a:r>
              <a:rPr lang="en-US" sz="20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Bob Kinicki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rek@cs.wpi.edu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Experiment Length 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1D4894-5621-4682-BD34-CAF312B8ED8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1331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1625" y="1541463"/>
            <a:ext cx="6810375" cy="3857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Time of Day Effect 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29ED0D-0250-4078-806C-A9C7C9C0F2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1434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6175" y="1214438"/>
            <a:ext cx="6799263" cy="42529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1000696" y="2286000"/>
            <a:ext cx="2347168" cy="1428750"/>
          </a:xfrm>
          <a:prstGeom prst="rect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buFontTx/>
              <a:buNone/>
              <a:defRPr/>
            </a:pPr>
            <a:endParaRPr lang="en-US" sz="2000" i="0" dirty="0">
              <a:solidFill>
                <a:srgbClr val="C00000"/>
              </a:solidFill>
              <a:latin typeface="+mn-lt"/>
            </a:endParaRPr>
          </a:p>
          <a:p>
            <a:pPr>
              <a:buFontTx/>
              <a:buNone/>
              <a:defRPr/>
            </a:pPr>
            <a:r>
              <a:rPr lang="en-US" sz="2000" i="0" dirty="0">
                <a:solidFill>
                  <a:srgbClr val="800000"/>
                </a:solidFill>
                <a:latin typeface="+mn-lt"/>
              </a:rPr>
              <a:t>Good link remains good, bad link remains bad.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dirty="0" smtClean="0"/>
              <a:t>Evaluates the home wireless environment along six dimensions: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Transmission rate (</a:t>
            </a:r>
            <a:r>
              <a:rPr lang="en-US" dirty="0" err="1" smtClean="0"/>
              <a:t>txrate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Transmission power (</a:t>
            </a:r>
            <a:r>
              <a:rPr lang="en-US" dirty="0" err="1" smtClean="0"/>
              <a:t>txpower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Node location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House type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External interference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Physical layer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333C0D-454E-4F71-AAA4-43B447EE68E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0"/>
            <a:ext cx="8064500" cy="1008063"/>
          </a:xfrm>
        </p:spPr>
        <p:txBody>
          <a:bodyPr/>
          <a:lstStyle/>
          <a:p>
            <a:pPr>
              <a:defRPr/>
            </a:pPr>
            <a:r>
              <a:rPr lang="en-US" sz="4800" dirty="0" smtClean="0"/>
              <a:t>Overall Characteristics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28688" y="857250"/>
            <a:ext cx="7964487" cy="4792663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3333FF"/>
                </a:solidFill>
              </a:rPr>
              <a:t>Link loss rates </a:t>
            </a:r>
            <a:r>
              <a:rPr lang="en-US" dirty="0" smtClean="0"/>
              <a:t>were higher when the </a:t>
            </a:r>
            <a:r>
              <a:rPr lang="en-US" dirty="0" smtClean="0">
                <a:solidFill>
                  <a:srgbClr val="3333FF"/>
                </a:solidFill>
              </a:rPr>
              <a:t>encoding rate </a:t>
            </a:r>
            <a:r>
              <a:rPr lang="en-US" dirty="0" smtClean="0"/>
              <a:t>was higher.</a:t>
            </a:r>
          </a:p>
          <a:p>
            <a:pPr>
              <a:defRPr/>
            </a:pPr>
            <a:r>
              <a:rPr lang="en-US" dirty="0" smtClean="0">
                <a:solidFill>
                  <a:srgbClr val="3333FF"/>
                </a:solidFill>
              </a:rPr>
              <a:t>Link loss rates </a:t>
            </a:r>
            <a:r>
              <a:rPr lang="en-US" dirty="0" smtClean="0"/>
              <a:t>were lower when the </a:t>
            </a:r>
            <a:r>
              <a:rPr lang="en-US" dirty="0" smtClean="0">
                <a:solidFill>
                  <a:srgbClr val="3333FF"/>
                </a:solidFill>
              </a:rPr>
              <a:t>power level </a:t>
            </a:r>
            <a:r>
              <a:rPr lang="en-US" dirty="0" smtClean="0"/>
              <a:t>increased.</a:t>
            </a:r>
          </a:p>
          <a:p>
            <a:pPr>
              <a:defRPr/>
            </a:pPr>
            <a:r>
              <a:rPr lang="en-US" dirty="0" smtClean="0"/>
              <a:t>Wireless connectivity is NOT omnipresent.</a:t>
            </a:r>
          </a:p>
          <a:p>
            <a:pPr>
              <a:defRPr/>
            </a:pPr>
            <a:r>
              <a:rPr lang="en-US" dirty="0" smtClean="0"/>
              <a:t>Several asymmetric links were observed.</a:t>
            </a:r>
          </a:p>
          <a:p>
            <a:pPr>
              <a:defRPr/>
            </a:pPr>
            <a:r>
              <a:rPr lang="en-US" dirty="0" smtClean="0"/>
              <a:t>In most experiments, at least one node pair had 30% loss.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ABB85E-4AC9-4E87-B828-597E55F6A34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06375"/>
            <a:ext cx="8064500" cy="10080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ukhome1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BC76F5-820D-422A-880D-26E09B862DA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741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41438" y="1685925"/>
            <a:ext cx="6694487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5357813"/>
            <a:ext cx="8420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06375"/>
            <a:ext cx="8064500" cy="10080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ushome1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933D11-396D-4B9E-A3EC-4666897F188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1843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46238" y="1857375"/>
            <a:ext cx="6594475" cy="3167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5357813"/>
            <a:ext cx="8420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285750"/>
            <a:ext cx="8064500" cy="10080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ushome2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3389F5-198C-4B25-BEAC-DA0115C5DC0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1946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30313" y="1571625"/>
            <a:ext cx="6977062" cy="3509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5357813"/>
            <a:ext cx="8420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77813"/>
            <a:ext cx="8064500" cy="10080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Figure 5</a:t>
            </a:r>
            <a:br>
              <a:rPr lang="en-US" dirty="0" smtClean="0"/>
            </a:br>
            <a:r>
              <a:rPr lang="en-US" dirty="0" smtClean="0"/>
              <a:t>Loss Rates Layout1 ukhome1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DBFF04-70DA-484D-81E4-FFE830F8A7E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2048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1671638"/>
            <a:ext cx="6486525" cy="4257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77813"/>
            <a:ext cx="8064500" cy="10080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Figure 5</a:t>
            </a:r>
            <a:br>
              <a:rPr lang="en-US" dirty="0" smtClean="0"/>
            </a:br>
            <a:r>
              <a:rPr lang="en-US" dirty="0" smtClean="0"/>
              <a:t>Loss Rates Layout1 ushome1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485F00-8D2C-418D-9C5E-44938820AD1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2150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8000" y="1490663"/>
            <a:ext cx="6457950" cy="4295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77813"/>
            <a:ext cx="8064500" cy="10080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Figure 5</a:t>
            </a:r>
            <a:br>
              <a:rPr lang="en-US" dirty="0" smtClean="0"/>
            </a:br>
            <a:r>
              <a:rPr lang="en-US" dirty="0" smtClean="0"/>
              <a:t>Loss Rates Layout1 ushome2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7E5FBA-77E3-42A9-B480-69BCC38DC73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2253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35125" y="1428750"/>
            <a:ext cx="6743700" cy="4429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Characterization of 802.11 Wireless Networks in the Home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C4B736B-73C1-424F-8B83-8FE8A829879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04137" cy="10096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Outline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0775" y="1208088"/>
            <a:ext cx="7772400" cy="43497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Arial" charset="0"/>
              </a:rPr>
              <a:t>Introduction</a:t>
            </a:r>
          </a:p>
          <a:p>
            <a:pPr eaLnBrk="1" hangingPunct="1">
              <a:defRPr/>
            </a:pPr>
            <a:r>
              <a:rPr lang="en-US" dirty="0" smtClean="0"/>
              <a:t>Experimental Environment</a:t>
            </a:r>
          </a:p>
          <a:p>
            <a:pPr eaLnBrk="1" hangingPunct="1">
              <a:defRPr/>
            </a:pPr>
            <a:r>
              <a:rPr lang="en-US" dirty="0" smtClean="0"/>
              <a:t>Results</a:t>
            </a:r>
          </a:p>
          <a:p>
            <a:pPr eaLnBrk="1" hangingPunct="1">
              <a:defRPr/>
            </a:pPr>
            <a:r>
              <a:rPr lang="en-US" dirty="0" smtClean="0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117475"/>
            <a:ext cx="8064500" cy="145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Small changes in antenna</a:t>
            </a:r>
            <a:br>
              <a:rPr lang="en-US" dirty="0" smtClean="0"/>
            </a:br>
            <a:r>
              <a:rPr lang="en-US" dirty="0" smtClean="0"/>
              <a:t>orientation and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775" y="1785938"/>
            <a:ext cx="7772400" cy="39481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For layout2, layout1 nodes are translated </a:t>
            </a:r>
            <a:r>
              <a:rPr lang="en-US" dirty="0" smtClean="0">
                <a:solidFill>
                  <a:srgbClr val="800000"/>
                </a:solidFill>
              </a:rPr>
              <a:t>a few inches </a:t>
            </a:r>
            <a:r>
              <a:rPr lang="en-US" dirty="0" smtClean="0"/>
              <a:t>and antennas are rotated to face another direction.</a:t>
            </a:r>
          </a:p>
          <a:p>
            <a:pPr>
              <a:defRPr/>
            </a:pPr>
            <a:r>
              <a:rPr lang="en-US" dirty="0" smtClean="0"/>
              <a:t>Conclusion:: </a:t>
            </a:r>
            <a:r>
              <a:rPr lang="en-US" dirty="0" smtClean="0">
                <a:solidFill>
                  <a:srgbClr val="3333FF"/>
                </a:solidFill>
              </a:rPr>
              <a:t>exact node placement is a key contributor to </a:t>
            </a:r>
            <a:r>
              <a:rPr lang="en-US" dirty="0" smtClean="0">
                <a:solidFill>
                  <a:srgbClr val="3333FF"/>
                </a:solidFill>
              </a:rPr>
              <a:t>performance.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C6DB0C-BDBC-4535-B063-9FC11181A0E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6D0616-6DFA-46BB-B42B-7CBB56C869C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2458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1550" y="3143250"/>
            <a:ext cx="4362450" cy="279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133350"/>
            <a:ext cx="447675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1285875" y="571500"/>
            <a:ext cx="3162300" cy="45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Figure 5a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ukhome1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Layout1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sz="4000" i="0" kern="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sz="4000" i="0" kern="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Figure 6a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ukhome1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layout2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06375"/>
            <a:ext cx="8064500" cy="10080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ukhome1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45620D-7FDD-477C-8F09-21359E2E0B5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2560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41438" y="1685925"/>
            <a:ext cx="6694487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5357813"/>
            <a:ext cx="8420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17475"/>
            <a:ext cx="8286750" cy="10080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Large changes in node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ukhome1 nodes 2 and nodes 7 were moved to a different location within the same room from layout1 to produce layout3.</a:t>
            </a:r>
          </a:p>
          <a:p>
            <a:pPr>
              <a:defRPr/>
            </a:pPr>
            <a:r>
              <a:rPr lang="en-US" dirty="0" smtClean="0"/>
              <a:t>The other nodes were moved slightly from their layout1 positions.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97C3F-4674-4FCB-B07C-957AABE5AF4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06375"/>
            <a:ext cx="8064500" cy="10080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ukhome1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F723C1-299E-434C-BDFA-152AABBF502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2765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41438" y="1685925"/>
            <a:ext cx="6694487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5357813"/>
            <a:ext cx="8420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655" name="Straight Arrow Connector 7"/>
          <p:cNvCxnSpPr>
            <a:cxnSpLocks noChangeShapeType="1"/>
          </p:cNvCxnSpPr>
          <p:nvPr/>
        </p:nvCxnSpPr>
        <p:spPr bwMode="auto">
          <a:xfrm flipV="1">
            <a:off x="5715000" y="4286250"/>
            <a:ext cx="1643063" cy="214313"/>
          </a:xfrm>
          <a:prstGeom prst="straightConnector1">
            <a:avLst/>
          </a:prstGeom>
          <a:noFill/>
          <a:ln w="25400" algn="ctr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6" name="Straight Arrow Connector 8"/>
          <p:cNvCxnSpPr>
            <a:cxnSpLocks noChangeShapeType="1"/>
          </p:cNvCxnSpPr>
          <p:nvPr/>
        </p:nvCxnSpPr>
        <p:spPr bwMode="auto">
          <a:xfrm>
            <a:off x="5572125" y="2286000"/>
            <a:ext cx="2071688" cy="214313"/>
          </a:xfrm>
          <a:prstGeom prst="straightConnector1">
            <a:avLst/>
          </a:prstGeom>
          <a:noFill/>
          <a:ln w="25400" algn="ctr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143625" y="2714625"/>
            <a:ext cx="1857375" cy="1714500"/>
          </a:xfrm>
          <a:prstGeom prst="ellipse">
            <a:avLst/>
          </a:prstGeom>
          <a:noFill/>
          <a:ln w="254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75220FA-5C65-43A7-931A-FD4002AA366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133350"/>
            <a:ext cx="447675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1285875" y="571500"/>
            <a:ext cx="3162300" cy="45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Figure 5a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ukhome1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Layout1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sz="4000" i="0" kern="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sz="4000" i="0" kern="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Figure 8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ukhome1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layout3</a:t>
            </a:r>
          </a:p>
        </p:txBody>
      </p:sp>
      <p:pic>
        <p:nvPicPr>
          <p:cNvPr id="2867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188" y="3286125"/>
            <a:ext cx="476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4875" y="3071813"/>
            <a:ext cx="4105275" cy="2695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657350" y="2571750"/>
            <a:ext cx="2414588" cy="714375"/>
          </a:xfrm>
          <a:prstGeom prst="rect">
            <a:avLst/>
          </a:prstGeom>
          <a:noFill/>
          <a:ln w="254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More significant loss in links and quality</a:t>
            </a:r>
          </a:p>
        </p:txBody>
      </p:sp>
      <p:cxnSp>
        <p:nvCxnSpPr>
          <p:cNvPr id="16" name="Straight Arrow Connector 15"/>
          <p:cNvCxnSpPr>
            <a:cxnSpLocks noChangeShapeType="1"/>
            <a:stCxn id="14" idx="3"/>
          </p:cNvCxnSpPr>
          <p:nvPr/>
        </p:nvCxnSpPr>
        <p:spPr bwMode="auto">
          <a:xfrm>
            <a:off x="4071938" y="2928938"/>
            <a:ext cx="785812" cy="214312"/>
          </a:xfrm>
          <a:prstGeom prst="straightConnector1">
            <a:avLst/>
          </a:prstGeom>
          <a:noFill/>
          <a:ln w="25400" algn="ctr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Link quality and distance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775" y="1708150"/>
            <a:ext cx="7772400" cy="35782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Results in Figure 9 for layout2 for all three homes show there is </a:t>
            </a:r>
            <a:r>
              <a:rPr lang="en-US" dirty="0" smtClean="0">
                <a:solidFill>
                  <a:srgbClr val="800000"/>
                </a:solidFill>
              </a:rPr>
              <a:t>no correlation between physical distance and wireless link quality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smtClean="0"/>
              <a:t>This result holds across homes and across </a:t>
            </a:r>
            <a:r>
              <a:rPr lang="en-US" dirty="0" err="1" smtClean="0"/>
              <a:t>txrate</a:t>
            </a:r>
            <a:r>
              <a:rPr lang="en-US" dirty="0" smtClean="0"/>
              <a:t> and </a:t>
            </a:r>
            <a:r>
              <a:rPr lang="en-US" dirty="0" err="1" smtClean="0"/>
              <a:t>txpower</a:t>
            </a:r>
            <a:r>
              <a:rPr lang="en-US" dirty="0" smtClean="0"/>
              <a:t> settings.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08ECD1-9AA8-443B-AC0F-210DDD2FDD0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77813"/>
            <a:ext cx="8064500" cy="10080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Link quality and distance relationship layout2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121C55-00A4-4A14-82FF-40D326A3FAC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3072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6175" y="1579563"/>
            <a:ext cx="5181600" cy="3781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2500313" y="5214938"/>
            <a:ext cx="47863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Figure 9: ukhome1</a:t>
            </a:r>
            <a:endParaRPr lang="en-US" sz="4000" i="0" kern="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Link quality and distance relationship layout2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DA889B-DC91-465A-85A8-F529C3F9018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3174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44725" y="1547813"/>
            <a:ext cx="5524500" cy="3848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2500313" y="5214938"/>
            <a:ext cx="47863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Figure 9: ushome1</a:t>
            </a:r>
            <a:endParaRPr lang="en-US" sz="4000" i="0" kern="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Link quality and distance relationship layout2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7C6116-AE7F-4DDB-91F9-58820A57FB47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3277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44725" y="1428750"/>
            <a:ext cx="5524500" cy="3867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2500313" y="5214938"/>
            <a:ext cx="47863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Figure 9: ushome2</a:t>
            </a:r>
            <a:endParaRPr lang="en-US" sz="4000" i="0" kern="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88" y="1208088"/>
            <a:ext cx="8215312" cy="45259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Little was known about the properties of home wireless networks in 2005.</a:t>
            </a:r>
          </a:p>
          <a:p>
            <a:pPr>
              <a:defRPr/>
            </a:pPr>
            <a:r>
              <a:rPr lang="en-US" dirty="0" smtClean="0"/>
              <a:t>Conjecture is that wireless home behavior will be similar to enterprise wireless network behavior.</a:t>
            </a:r>
          </a:p>
          <a:p>
            <a:pPr>
              <a:defRPr/>
            </a:pPr>
            <a:r>
              <a:rPr lang="en-US" dirty="0" smtClean="0"/>
              <a:t>The goal </a:t>
            </a:r>
            <a:r>
              <a:rPr lang="en-US" dirty="0" smtClean="0"/>
              <a:t>was </a:t>
            </a:r>
            <a:r>
              <a:rPr lang="en-US" dirty="0" smtClean="0"/>
              <a:t>to specifically examine the impact of </a:t>
            </a:r>
            <a:r>
              <a:rPr lang="en-US" dirty="0" smtClean="0">
                <a:solidFill>
                  <a:srgbClr val="3333FF"/>
                </a:solidFill>
              </a:rPr>
              <a:t>transmission rate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3333FF"/>
                </a:solidFill>
              </a:rPr>
              <a:t>transmission power </a:t>
            </a:r>
            <a:r>
              <a:rPr lang="en-US" dirty="0" smtClean="0"/>
              <a:t>on the quality of home wireless links.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EB26C-C54A-43D7-B1B7-D83124B4F6F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Microwave Oven Interference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14EB19-864D-4DA2-A894-AAD1ECC573D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3379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5625" y="1722438"/>
            <a:ext cx="6362700" cy="3495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Between home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Small home (ukhome1) had better results sometimes (layout1), but worse performance under layout2.</a:t>
            </a:r>
          </a:p>
          <a:p>
            <a:pPr>
              <a:defRPr/>
            </a:pPr>
            <a:r>
              <a:rPr lang="en-US" dirty="0" smtClean="0"/>
              <a:t>Precise node location is more important than home size or distance.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D66601-4030-4307-BB18-A84B43B6D63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IEEE 802.11a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Results were quite similar to 802.11b results!</a:t>
            </a:r>
          </a:p>
          <a:p>
            <a:pPr>
              <a:defRPr/>
            </a:pPr>
            <a:r>
              <a:rPr lang="en-US" dirty="0" smtClean="0"/>
              <a:t>802.11a yielded slightly better performance.</a:t>
            </a:r>
          </a:p>
          <a:p>
            <a:pPr>
              <a:defRPr/>
            </a:pPr>
            <a:r>
              <a:rPr lang="en-US" dirty="0" smtClean="0"/>
              <a:t>Although 802.11a results were more ‘binary’, namely either good or very bad.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D2FF6B-6B88-456C-A040-F8DD773427C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866775"/>
            <a:ext cx="4314825" cy="2847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1C98E-CCEB-4986-A2C7-02BA2C0ADC3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3686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3657600"/>
            <a:ext cx="4562475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1285875" y="1214438"/>
            <a:ext cx="3162300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Figure </a:t>
            </a: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5b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802.11b</a:t>
            </a:r>
            <a:endParaRPr lang="en-US" sz="4000" i="0" kern="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sz="4000" i="0" kern="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sz="4000" i="0" kern="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sz="4000" i="0" kern="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Figure </a:t>
            </a: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11a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000" i="0" kern="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802.11a</a:t>
            </a:r>
            <a:endParaRPr lang="en-US" sz="4000" i="0" kern="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sz="4000" i="0" kern="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971550" y="71438"/>
            <a:ext cx="80645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Layout1 ushome1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IEEE 802.11a Experiments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143125" y="7072313"/>
            <a:ext cx="6384925" cy="263525"/>
          </a:xfrm>
        </p:spPr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961EF1-908B-4270-85BA-F61939BABAB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3789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36863" y="1208088"/>
            <a:ext cx="4340225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63" y="1000125"/>
            <a:ext cx="7772400" cy="4525963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Wireless links inside homes tend to be stable over time, highly </a:t>
            </a:r>
            <a:r>
              <a:rPr lang="en-US" sz="2800" dirty="0" smtClean="0">
                <a:solidFill>
                  <a:srgbClr val="3333FF"/>
                </a:solidFill>
              </a:rPr>
              <a:t>asymmetric</a:t>
            </a:r>
            <a:r>
              <a:rPr lang="en-US" sz="2800" dirty="0" smtClean="0"/>
              <a:t> and highly variable from one link to the next.</a:t>
            </a:r>
          </a:p>
          <a:p>
            <a:pPr>
              <a:defRPr/>
            </a:pPr>
            <a:r>
              <a:rPr lang="en-US" sz="2800" dirty="0" smtClean="0">
                <a:solidFill>
                  <a:srgbClr val="3333FF"/>
                </a:solidFill>
              </a:rPr>
              <a:t>Precise node location </a:t>
            </a:r>
            <a:r>
              <a:rPr lang="en-US" sz="2800" dirty="0" smtClean="0"/>
              <a:t>is probably the single most important factor.</a:t>
            </a:r>
          </a:p>
          <a:p>
            <a:pPr>
              <a:defRPr/>
            </a:pPr>
            <a:r>
              <a:rPr lang="en-US" sz="2800" dirty="0" smtClean="0">
                <a:solidFill>
                  <a:srgbClr val="3333FF"/>
                </a:solidFill>
              </a:rPr>
              <a:t>Distance has no impact </a:t>
            </a:r>
            <a:r>
              <a:rPr lang="en-US" sz="2800" dirty="0" smtClean="0"/>
              <a:t>on quality of the wireless links.</a:t>
            </a:r>
          </a:p>
          <a:p>
            <a:pPr>
              <a:defRPr/>
            </a:pPr>
            <a:r>
              <a:rPr lang="en-US" sz="2800" dirty="0" smtClean="0"/>
              <a:t>Small changes in antenna orientation and node location can dramatically change individual link performance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AABC19-868B-446F-97F6-43E8F2B6D859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Conclusions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802.11a performed slightly better in homes.</a:t>
            </a:r>
          </a:p>
          <a:p>
            <a:pPr>
              <a:defRPr/>
            </a:pPr>
            <a:r>
              <a:rPr lang="en-US" sz="2800" dirty="0" smtClean="0"/>
              <a:t>But for both 802.11a and 802.11b the highest allowable rate may not be possible due to high loss.</a:t>
            </a:r>
          </a:p>
          <a:p>
            <a:pPr>
              <a:defRPr/>
            </a:pPr>
            <a:r>
              <a:rPr lang="en-US" sz="2800" dirty="0" smtClean="0"/>
              <a:t>Home networks face similar problems to larger networks.</a:t>
            </a:r>
          </a:p>
          <a:p>
            <a:pPr>
              <a:defRPr/>
            </a:pPr>
            <a:r>
              <a:rPr lang="en-US" sz="2800" dirty="0" smtClean="0"/>
              <a:t>Results imply the </a:t>
            </a:r>
            <a:r>
              <a:rPr lang="en-US" sz="2800" dirty="0" smtClean="0">
                <a:solidFill>
                  <a:srgbClr val="3333FF"/>
                </a:solidFill>
              </a:rPr>
              <a:t>location of the AP </a:t>
            </a:r>
            <a:r>
              <a:rPr lang="en-US" sz="2800" dirty="0" smtClean="0"/>
              <a:t>will have a significant impact on overall performance.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3E0D62-73F9-419C-B653-1CE4EDEA48F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837381"/>
            <a:ext cx="7777162" cy="2087563"/>
          </a:xfrm>
          <a:ln w="25400">
            <a:solidFill>
              <a:schemeClr val="hlink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altLang="zh-CN" sz="3600" dirty="0" smtClean="0">
                <a:ea typeface="宋体" pitchFamily="2" charset="-122"/>
              </a:rPr>
              <a:t> Characterization of 802.11 Wireless Networks in the Home</a:t>
            </a:r>
          </a:p>
        </p:txBody>
      </p:sp>
      <p:sp>
        <p:nvSpPr>
          <p:cNvPr id="40963" name="Rectangle 6"/>
          <p:cNvSpPr>
            <a:spLocks noChangeArrowheads="1"/>
          </p:cNvSpPr>
          <p:nvPr/>
        </p:nvSpPr>
        <p:spPr bwMode="auto">
          <a:xfrm>
            <a:off x="1549400" y="3587750"/>
            <a:ext cx="6191250" cy="177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3200" i="0">
                <a:latin typeface="Comic Sans MS" pitchFamily="66" charset="0"/>
              </a:rPr>
              <a:t>Thank You!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3200" i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3200">
                <a:solidFill>
                  <a:srgbClr val="009900"/>
                </a:solidFill>
                <a:latin typeface="Comic Sans MS" pitchFamily="66" charset="0"/>
              </a:rPr>
              <a:t>  </a:t>
            </a:r>
            <a:r>
              <a:rPr lang="en-US" sz="3600">
                <a:solidFill>
                  <a:srgbClr val="009900"/>
                </a:solidFill>
                <a:latin typeface="Comic Sans MS" pitchFamily="66" charset="0"/>
              </a:rPr>
              <a:t>Questions 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Experimental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85875"/>
            <a:ext cx="7772400" cy="45259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Experimental Setup</a:t>
            </a:r>
          </a:p>
          <a:p>
            <a:pPr>
              <a:defRPr/>
            </a:pPr>
            <a:r>
              <a:rPr lang="en-US" dirty="0" smtClean="0"/>
              <a:t>Methodology</a:t>
            </a:r>
          </a:p>
          <a:p>
            <a:pPr>
              <a:defRPr/>
            </a:pPr>
            <a:r>
              <a:rPr lang="en-US" dirty="0" smtClean="0"/>
              <a:t>Validation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A93163-DD49-4C61-B09B-3D3C8C034B1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285750"/>
            <a:ext cx="8064500" cy="1008063"/>
          </a:xfrm>
        </p:spPr>
        <p:txBody>
          <a:bodyPr/>
          <a:lstStyle/>
          <a:p>
            <a:pPr>
              <a:defRPr/>
            </a:pPr>
            <a:r>
              <a:rPr lang="en-US" sz="4400" dirty="0" smtClean="0"/>
              <a:t>Experimental Setup</a:t>
            </a:r>
            <a:endParaRPr lang="en-US" sz="4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785938" y="6380163"/>
            <a:ext cx="6286500" cy="263525"/>
          </a:xfrm>
        </p:spPr>
        <p:txBody>
          <a:bodyPr/>
          <a:lstStyle/>
          <a:p>
            <a:pPr>
              <a:defRPr/>
            </a:pPr>
            <a:r>
              <a:rPr lang="en-US"/>
              <a:t>Characterization of 802.11 Wireless Networks in the Home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AAE8F1-2803-40C9-8A07-E404C0C07FC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19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8688" y="2286000"/>
            <a:ext cx="8172450" cy="2136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000125" y="1357313"/>
            <a:ext cx="80645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3600" i="0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Measurements in Three Homes</a:t>
            </a: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1143000" y="4664075"/>
            <a:ext cx="7572375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/>
              <a:t>Six wireless nodes inside each home</a:t>
            </a:r>
          </a:p>
          <a:p>
            <a:r>
              <a:rPr lang="en-US" sz="3200"/>
              <a:t>Ad Hoc communication (No AP)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188913"/>
            <a:ext cx="8064500" cy="9540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Experimental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1143000"/>
            <a:ext cx="8286750" cy="48577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Data link layer retransmissions disabled.</a:t>
            </a:r>
          </a:p>
          <a:p>
            <a:pPr>
              <a:defRPr/>
            </a:pPr>
            <a:r>
              <a:rPr lang="en-US" dirty="0" smtClean="0">
                <a:solidFill>
                  <a:srgbClr val="3333FF"/>
                </a:solidFill>
              </a:rPr>
              <a:t>300</a:t>
            </a:r>
            <a:r>
              <a:rPr lang="en-US" dirty="0" smtClean="0"/>
              <a:t> 1024-byte UDP probe packets sent every </a:t>
            </a:r>
            <a:r>
              <a:rPr lang="en-US" dirty="0" smtClean="0"/>
              <a:t>500 </a:t>
            </a:r>
            <a:r>
              <a:rPr lang="en-US" dirty="0" err="1" smtClean="0"/>
              <a:t>ms</a:t>
            </a:r>
            <a:r>
              <a:rPr lang="en-US" dirty="0" smtClean="0"/>
              <a:t> </a:t>
            </a:r>
            <a:r>
              <a:rPr lang="en-US" dirty="0" smtClean="0"/>
              <a:t>(150 seconds).</a:t>
            </a:r>
          </a:p>
          <a:p>
            <a:pPr>
              <a:defRPr/>
            </a:pPr>
            <a:r>
              <a:rPr lang="en-US" dirty="0" smtClean="0"/>
              <a:t>No simultaneous </a:t>
            </a:r>
            <a:r>
              <a:rPr lang="en-US" dirty="0" smtClean="0"/>
              <a:t>transmissions.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Experiments run during the night to avoid interference from moving people.</a:t>
            </a:r>
          </a:p>
          <a:p>
            <a:pPr>
              <a:defRPr/>
            </a:pPr>
            <a:r>
              <a:rPr lang="en-US" dirty="0" smtClean="0"/>
              <a:t>Allows </a:t>
            </a:r>
            <a:r>
              <a:rPr lang="en-US" dirty="0" smtClean="0">
                <a:solidFill>
                  <a:srgbClr val="800000"/>
                </a:solidFill>
              </a:rPr>
              <a:t>quantifying loss rate </a:t>
            </a:r>
            <a:r>
              <a:rPr lang="en-US" dirty="0" smtClean="0"/>
              <a:t>observed by each wireless link.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Characterization of 802.11 Wireless Networks in the Home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0CDE9F-C548-4A5A-A6D2-6D57A3C3006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ushome1 Experiments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6573A9-F09D-4C79-8294-4D87265AA01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024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01725" y="1428750"/>
            <a:ext cx="7921625" cy="4143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Characterization of 802.11 Wireless Networks in the Home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786063" y="2714625"/>
            <a:ext cx="1500187" cy="914400"/>
          </a:xfrm>
          <a:prstGeom prst="ellipse">
            <a:avLst/>
          </a:prstGeom>
          <a:noFill/>
          <a:ln w="254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4071938" y="2143125"/>
            <a:ext cx="1500187" cy="914400"/>
          </a:xfrm>
          <a:prstGeom prst="ellipse">
            <a:avLst/>
          </a:prstGeom>
          <a:noFill/>
          <a:ln w="254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157913" y="1071563"/>
            <a:ext cx="2057400" cy="357187"/>
          </a:xfrm>
          <a:prstGeom prst="rect">
            <a:avLst/>
          </a:prstGeom>
          <a:noFill/>
          <a:ln w="25400" algn="ctr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i="0" dirty="0">
                <a:solidFill>
                  <a:srgbClr val="800000"/>
                </a:solidFill>
                <a:latin typeface="+mn-lt"/>
              </a:rPr>
              <a:t>Link asymmetry</a:t>
            </a:r>
          </a:p>
        </p:txBody>
      </p:sp>
      <p:cxnSp>
        <p:nvCxnSpPr>
          <p:cNvPr id="11" name="Straight Arrow Connector 10"/>
          <p:cNvCxnSpPr>
            <a:cxnSpLocks noChangeShapeType="1"/>
            <a:stCxn id="9" idx="1"/>
            <a:endCxn id="8" idx="7"/>
          </p:cNvCxnSpPr>
          <p:nvPr/>
        </p:nvCxnSpPr>
        <p:spPr bwMode="auto">
          <a:xfrm rot="10800000" flipV="1">
            <a:off x="5353050" y="1249363"/>
            <a:ext cx="804863" cy="1027112"/>
          </a:xfrm>
          <a:prstGeom prst="straightConnector1">
            <a:avLst/>
          </a:prstGeom>
          <a:noFill/>
          <a:ln w="25400" algn="ctr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Methodology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Duplicated results</a:t>
            </a:r>
          </a:p>
          <a:p>
            <a:pPr>
              <a:defRPr/>
            </a:pPr>
            <a:r>
              <a:rPr lang="en-US" dirty="0" smtClean="0"/>
              <a:t>Experimental length</a:t>
            </a:r>
          </a:p>
          <a:p>
            <a:pPr>
              <a:defRPr/>
            </a:pPr>
            <a:r>
              <a:rPr lang="en-US" dirty="0" smtClean="0"/>
              <a:t>Time of </a:t>
            </a:r>
            <a:r>
              <a:rPr lang="en-US" dirty="0" smtClean="0"/>
              <a:t>day </a:t>
            </a:r>
            <a:r>
              <a:rPr lang="en-US" dirty="0" smtClean="0"/>
              <a:t>variability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299EF8-9978-41EB-9280-1680F1AF53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Characterization of 802.11 Wireless Networks in the Home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C2D4E7-143F-4EA6-82D9-4841E4B0F27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71438"/>
            <a:ext cx="406717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81313"/>
            <a:ext cx="4133850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38" y="5643563"/>
            <a:ext cx="52482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 bwMode="auto">
          <a:xfrm>
            <a:off x="6429375" y="2143125"/>
            <a:ext cx="2428875" cy="1428750"/>
          </a:xfrm>
          <a:prstGeom prst="rect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buFontTx/>
              <a:buNone/>
              <a:defRPr/>
            </a:pPr>
            <a:endParaRPr lang="en-US" sz="2000" i="0" dirty="0">
              <a:solidFill>
                <a:srgbClr val="C00000"/>
              </a:solidFill>
              <a:latin typeface="+mn-lt"/>
            </a:endParaRPr>
          </a:p>
          <a:p>
            <a:pPr algn="ctr">
              <a:buFontTx/>
              <a:buNone/>
              <a:defRPr/>
            </a:pPr>
            <a:r>
              <a:rPr lang="en-US" sz="2000" i="0" dirty="0">
                <a:solidFill>
                  <a:srgbClr val="800000"/>
                </a:solidFill>
                <a:latin typeface="+mn-lt"/>
              </a:rPr>
              <a:t>Link performance does not change significantly.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washburn">
  <a:themeElements>
    <a:clrScheme name="whitewashburn 16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C0C0C0"/>
      </a:accent1>
      <a:accent2>
        <a:srgbClr val="FFEFE7"/>
      </a:accent2>
      <a:accent3>
        <a:srgbClr val="FFFFFF"/>
      </a:accent3>
      <a:accent4>
        <a:srgbClr val="000000"/>
      </a:accent4>
      <a:accent5>
        <a:srgbClr val="DCDCDC"/>
      </a:accent5>
      <a:accent6>
        <a:srgbClr val="E7D9D1"/>
      </a:accent6>
      <a:hlink>
        <a:srgbClr val="820000"/>
      </a:hlink>
      <a:folHlink>
        <a:srgbClr val="FFEFA9"/>
      </a:folHlink>
    </a:clrScheme>
    <a:fontScheme name="whitewashbur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hitewashbur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washbur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washbur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washbur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washbur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washbur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washbur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washbur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washbur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washbur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washbur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washbur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washburn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0C0C0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washburn 1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0C0C0"/>
        </a:accent1>
        <a:accent2>
          <a:srgbClr val="FFEFE7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E7D9D1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washburn 1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0C0C0"/>
        </a:accent1>
        <a:accent2>
          <a:srgbClr val="FFEFE7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E7D9D1"/>
        </a:accent6>
        <a:hlink>
          <a:srgbClr val="8200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washburn 1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0C0C0"/>
        </a:accent1>
        <a:accent2>
          <a:srgbClr val="FFEFE7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E7D9D1"/>
        </a:accent6>
        <a:hlink>
          <a:srgbClr val="820000"/>
        </a:hlink>
        <a:folHlink>
          <a:srgbClr val="FFEF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whitewashburn</Template>
  <TotalTime>5236</TotalTime>
  <Words>1131</Words>
  <Application>Microsoft Office PowerPoint</Application>
  <PresentationFormat>On-screen Show (4:3)</PresentationFormat>
  <Paragraphs>214</Paragraphs>
  <Slides>37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Comic Sans MS</vt:lpstr>
      <vt:lpstr>Times New Roman</vt:lpstr>
      <vt:lpstr>Tahoma</vt:lpstr>
      <vt:lpstr>宋体</vt:lpstr>
      <vt:lpstr>whitewashburn</vt:lpstr>
      <vt:lpstr>Characterization of 802.11 Wireless Networks in the Home</vt:lpstr>
      <vt:lpstr>Outline</vt:lpstr>
      <vt:lpstr>Introduction</vt:lpstr>
      <vt:lpstr>Experimental Environment</vt:lpstr>
      <vt:lpstr>Experimental Setup</vt:lpstr>
      <vt:lpstr>Experimental Methodology</vt:lpstr>
      <vt:lpstr>ushome1 Experiments</vt:lpstr>
      <vt:lpstr>Methodology Validation</vt:lpstr>
      <vt:lpstr>PowerPoint Presentation</vt:lpstr>
      <vt:lpstr>Experiment Length ?</vt:lpstr>
      <vt:lpstr>Time of Day Effect ?</vt:lpstr>
      <vt:lpstr>Results</vt:lpstr>
      <vt:lpstr>Overall Characteristics</vt:lpstr>
      <vt:lpstr>ukhome1</vt:lpstr>
      <vt:lpstr>ushome1</vt:lpstr>
      <vt:lpstr>ushome2</vt:lpstr>
      <vt:lpstr>Figure 5 Loss Rates Layout1 ukhome1</vt:lpstr>
      <vt:lpstr>Figure 5 Loss Rates Layout1 ushome1</vt:lpstr>
      <vt:lpstr>Figure 5 Loss Rates Layout1 ushome2</vt:lpstr>
      <vt:lpstr>Small changes in antenna orientation and location</vt:lpstr>
      <vt:lpstr>PowerPoint Presentation</vt:lpstr>
      <vt:lpstr>ukhome1</vt:lpstr>
      <vt:lpstr>Large changes in node placement</vt:lpstr>
      <vt:lpstr>ukhome1</vt:lpstr>
      <vt:lpstr>PowerPoint Presentation</vt:lpstr>
      <vt:lpstr>Link quality and distance relationship</vt:lpstr>
      <vt:lpstr>Link quality and distance relationship layout2</vt:lpstr>
      <vt:lpstr>Link quality and distance relationship layout2</vt:lpstr>
      <vt:lpstr>Link quality and distance relationship layout2</vt:lpstr>
      <vt:lpstr>Microwave Oven Interference</vt:lpstr>
      <vt:lpstr>Between home comparisons</vt:lpstr>
      <vt:lpstr>IEEE 802.11a Experiments</vt:lpstr>
      <vt:lpstr>Layout1 ushome1</vt:lpstr>
      <vt:lpstr>IEEE 802.11a Experiments</vt:lpstr>
      <vt:lpstr>Conclusions</vt:lpstr>
      <vt:lpstr>Conclusions (cont.)</vt:lpstr>
      <vt:lpstr> Characterization of 802.11 Wireless Networks in the Home</vt:lpstr>
    </vt:vector>
  </TitlesOfParts>
  <Company>WPI Computer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Enhancement of TFRC in Wireless Networks</dc:title>
  <dc:creator>default</dc:creator>
  <cp:lastModifiedBy>Prof. Kinicki</cp:lastModifiedBy>
  <cp:revision>206</cp:revision>
  <dcterms:created xsi:type="dcterms:W3CDTF">2004-01-21T20:05:10Z</dcterms:created>
  <dcterms:modified xsi:type="dcterms:W3CDTF">2011-04-11T12:24:05Z</dcterms:modified>
</cp:coreProperties>
</file>