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6" autoAdjust="0"/>
    <p:restoredTop sz="94660"/>
  </p:normalViewPr>
  <p:slideViewPr>
    <p:cSldViewPr>
      <p:cViewPr varScale="1">
        <p:scale>
          <a:sx n="65" d="100"/>
          <a:sy n="65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B73AF-33EB-4CD7-80D8-52506BCDD5D6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EF1E8-9B52-42B8-A677-598A93863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2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EF1E8-9B52-42B8-A677-598A938639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7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25800-7B54-408C-B2E1-4EF33123AE53}" type="datetime1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971290"/>
            <a:ext cx="2153412" cy="8331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9725-2807-4905-8B84-84F26C7842DC}" type="datetime1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9AA9-89BD-423A-B4E2-8F2EF62D34BE}" type="datetime1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65EA-1683-4113-B51E-59FDD754DA9D}" type="datetime1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971290"/>
            <a:ext cx="2153412" cy="8331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721-3B7A-4DBC-96BD-8AF173D612A3}" type="datetime1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C9C3-E63A-448D-981D-A869FAB5D8E4}" type="datetime1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95060-7CAB-4038-ACB3-54493424DDAC}" type="datetime1">
              <a:rPr lang="en-US" smtClean="0"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F963E-394B-4CA7-A2DE-3B45A48C741C}" type="datetime1">
              <a:rPr lang="en-US" smtClean="0"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F579-68D5-46DB-9329-4B6AA52A6CD4}" type="datetime1">
              <a:rPr lang="en-US" smtClean="0"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BAEB9-E66F-42D4-A238-990C11B25E9F}" type="datetime1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23B2-68E8-424C-A656-F147D82C02C2}" type="datetime1">
              <a:rPr lang="en-US" smtClean="0"/>
              <a:t>3/22/2012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7AEC7EE-E404-4B95-8D1A-7141A22B1C3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886E30-2695-49DB-8DF7-689BF92D9473}" type="datetime1">
              <a:rPr lang="en-US" smtClean="0"/>
              <a:t>3/22/2012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CS4516: Medical Examiner Client/Server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Evan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Frenn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(ejfrenn@cs.wpi.edu)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75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Server (using fork)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en-US" dirty="0" err="1"/>
              <a:t>pid_t</a:t>
            </a:r>
            <a:r>
              <a:rPr lang="en-US" dirty="0"/>
              <a:t> </a:t>
            </a:r>
            <a:r>
              <a:rPr lang="en-US" dirty="0" err="1"/>
              <a:t>pid</a:t>
            </a:r>
            <a:r>
              <a:rPr lang="en-US" dirty="0"/>
              <a:t>, id;</a:t>
            </a:r>
          </a:p>
          <a:p>
            <a:pPr marL="11430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listenfd</a:t>
            </a:r>
            <a:r>
              <a:rPr lang="en-US" dirty="0"/>
              <a:t>, </a:t>
            </a:r>
            <a:r>
              <a:rPr lang="en-US" dirty="0" err="1"/>
              <a:t>connfd</a:t>
            </a:r>
            <a:r>
              <a:rPr lang="en-US" dirty="0"/>
              <a:t>;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1. create a socket socket() */</a:t>
            </a:r>
          </a:p>
          <a:p>
            <a:pPr marL="114300" indent="0">
              <a:buNone/>
            </a:pPr>
            <a:r>
              <a:rPr lang="en-US" dirty="0"/>
              <a:t>if ((</a:t>
            </a:r>
            <a:r>
              <a:rPr lang="en-US" dirty="0" err="1"/>
              <a:t>listenfd</a:t>
            </a:r>
            <a:r>
              <a:rPr lang="en-US" dirty="0"/>
              <a:t> = socket(AF_INET, SOCK_STREAM, 0)) &lt; 0 ){</a:t>
            </a:r>
          </a:p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perror</a:t>
            </a:r>
            <a:r>
              <a:rPr lang="en-US" dirty="0"/>
              <a:t>("Error creating socket");</a:t>
            </a:r>
          </a:p>
          <a:p>
            <a:pPr marL="114300" indent="0">
              <a:buNone/>
            </a:pPr>
            <a:r>
              <a:rPr lang="en-US" dirty="0" smtClean="0"/>
              <a:t>	exit(1</a:t>
            </a:r>
            <a:r>
              <a:rPr lang="en-US" dirty="0"/>
              <a:t>); }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2. fill in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sockaddr_in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{ } with server's well-known port */</a:t>
            </a:r>
          </a:p>
          <a:p>
            <a:pPr marL="114300" indent="0">
              <a:buNone/>
            </a:pPr>
            <a:r>
              <a:rPr lang="en-US" dirty="0"/>
              <a:t>…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3. bind socket to a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sockaddr_in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structure bind() */</a:t>
            </a:r>
          </a:p>
          <a:p>
            <a:pPr marL="114300" indent="0">
              <a:buNone/>
            </a:pPr>
            <a:r>
              <a:rPr lang="en-US" dirty="0"/>
              <a:t>bind (</a:t>
            </a:r>
            <a:r>
              <a:rPr lang="en-US" dirty="0" err="1"/>
              <a:t>listenfd</a:t>
            </a:r>
            <a:r>
              <a:rPr lang="en-US" dirty="0"/>
              <a:t>, ...);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4. specify the backlog of incoming connection requests listen() */</a:t>
            </a:r>
          </a:p>
          <a:p>
            <a:pPr marL="114300" indent="0">
              <a:buNone/>
            </a:pPr>
            <a:r>
              <a:rPr lang="en-US" dirty="0"/>
              <a:t>listen (</a:t>
            </a:r>
            <a:r>
              <a:rPr lang="en-US" dirty="0" err="1"/>
              <a:t>listenfd</a:t>
            </a:r>
            <a:r>
              <a:rPr lang="en-US" dirty="0"/>
              <a:t>, 5);</a:t>
            </a:r>
          </a:p>
          <a:p>
            <a:pPr marL="114300" indent="0">
              <a:buNone/>
            </a:pPr>
            <a:r>
              <a:rPr lang="en-US" dirty="0"/>
              <a:t>while(1){</a:t>
            </a:r>
          </a:p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connfd</a:t>
            </a:r>
            <a:r>
              <a:rPr lang="en-US" dirty="0" smtClean="0"/>
              <a:t> </a:t>
            </a:r>
            <a:r>
              <a:rPr lang="en-US" dirty="0"/>
              <a:t>= accept(</a:t>
            </a:r>
            <a:r>
              <a:rPr lang="en-US" dirty="0" err="1"/>
              <a:t>listenfd</a:t>
            </a:r>
            <a:r>
              <a:rPr lang="en-US" dirty="0"/>
              <a:t>, ... );</a:t>
            </a:r>
          </a:p>
          <a:p>
            <a:pPr marL="114300" indent="0">
              <a:buNone/>
            </a:pPr>
            <a:r>
              <a:rPr lang="en-US" dirty="0" smtClean="0"/>
              <a:t>	if</a:t>
            </a:r>
            <a:r>
              <a:rPr lang="en-US" dirty="0"/>
              <a:t>(( </a:t>
            </a:r>
            <a:r>
              <a:rPr lang="en-US" dirty="0" err="1"/>
              <a:t>pid</a:t>
            </a:r>
            <a:r>
              <a:rPr lang="en-US" dirty="0"/>
              <a:t> = fork()) == 0){</a:t>
            </a:r>
          </a:p>
          <a:p>
            <a:pPr marL="114300" indent="0">
              <a:buNone/>
            </a:pPr>
            <a:r>
              <a:rPr lang="en-US" dirty="0" smtClean="0"/>
              <a:t>	close(</a:t>
            </a:r>
            <a:r>
              <a:rPr lang="en-US" dirty="0" err="1" smtClean="0"/>
              <a:t>listenfd</a:t>
            </a:r>
            <a:r>
              <a:rPr lang="en-US" dirty="0"/>
              <a:t>);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child closes listening socket */</a:t>
            </a:r>
          </a:p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doit</a:t>
            </a:r>
            <a:r>
              <a:rPr lang="en-US" dirty="0" smtClean="0"/>
              <a:t>(</a:t>
            </a:r>
            <a:r>
              <a:rPr lang="en-US" dirty="0" err="1" smtClean="0"/>
              <a:t>connfd</a:t>
            </a:r>
            <a:r>
              <a:rPr lang="en-US" dirty="0"/>
              <a:t>);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process the request. this is where the work is done. */</a:t>
            </a:r>
          </a:p>
          <a:p>
            <a:pPr marL="114300" indent="0">
              <a:buNone/>
            </a:pPr>
            <a:r>
              <a:rPr lang="en-US" dirty="0" smtClean="0"/>
              <a:t>	close(</a:t>
            </a:r>
            <a:r>
              <a:rPr lang="en-US" dirty="0" err="1" smtClean="0"/>
              <a:t>connfd</a:t>
            </a:r>
            <a:r>
              <a:rPr lang="en-US" dirty="0"/>
              <a:t>);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done with this client */</a:t>
            </a:r>
          </a:p>
          <a:p>
            <a:pPr marL="114300" indent="0">
              <a:buNone/>
            </a:pPr>
            <a:r>
              <a:rPr lang="en-US" dirty="0" smtClean="0"/>
              <a:t>	exit(0</a:t>
            </a:r>
            <a:r>
              <a:rPr lang="en-US" dirty="0"/>
              <a:t>);</a:t>
            </a:r>
          </a:p>
          <a:p>
            <a:pPr marL="114300" indent="0">
              <a:buNone/>
            </a:pPr>
            <a:r>
              <a:rPr lang="en-US" dirty="0"/>
              <a:t>}</a:t>
            </a:r>
          </a:p>
          <a:p>
            <a:pPr marL="114300" indent="0">
              <a:buNone/>
            </a:pPr>
            <a:r>
              <a:rPr lang="en-US" dirty="0"/>
              <a:t>close(</a:t>
            </a:r>
            <a:r>
              <a:rPr lang="en-US" dirty="0" err="1"/>
              <a:t>listenfd</a:t>
            </a:r>
            <a:r>
              <a:rPr lang="en-US" dirty="0"/>
              <a:t>);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/* parent closes the socket */</a:t>
            </a:r>
          </a:p>
          <a:p>
            <a:pPr marL="114300" indent="0">
              <a:buNone/>
            </a:pPr>
            <a:r>
              <a:rPr lang="en-US" dirty="0"/>
              <a:t>exit(0);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29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Data Link Layer: </a:t>
            </a:r>
            <a:r>
              <a:rPr lang="en-US" sz="4000" dirty="0" err="1" smtClean="0"/>
              <a:t>dl_send</a:t>
            </a:r>
            <a:r>
              <a:rPr lang="en-US" sz="4000" dirty="0" smtClean="0"/>
              <a:t>(packet,…)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07688" y="1486829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Split packet into frame payloads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8839" y="2465870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Create frame (set </a:t>
            </a:r>
            <a:r>
              <a:rPr lang="en-US" b="1" dirty="0" err="1" smtClean="0">
                <a:solidFill>
                  <a:schemeClr val="accent1"/>
                </a:solidFill>
              </a:rPr>
              <a:t>params</a:t>
            </a:r>
            <a:r>
              <a:rPr lang="en-US" b="1" dirty="0" smtClean="0">
                <a:solidFill>
                  <a:schemeClr val="accent1"/>
                </a:solidFill>
              </a:rPr>
              <a:t> then EC)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8839" y="3563486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Start a timer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8839" y="4680466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pl_send</a:t>
            </a:r>
            <a:r>
              <a:rPr lang="en-US" b="1" dirty="0" smtClean="0">
                <a:solidFill>
                  <a:schemeClr val="accent1"/>
                </a:solidFill>
              </a:rPr>
              <a:t>(frame)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18" name="Straight Arrow Connector 17"/>
          <p:cNvCxnSpPr>
            <a:stCxn id="5" idx="2"/>
            <a:endCxn id="7" idx="0"/>
          </p:cNvCxnSpPr>
          <p:nvPr/>
        </p:nvCxnSpPr>
        <p:spPr>
          <a:xfrm>
            <a:off x="2898388" y="1856161"/>
            <a:ext cx="11151" cy="6097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>
          <a:xfrm>
            <a:off x="2909539" y="2835202"/>
            <a:ext cx="0" cy="7282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0" idx="0"/>
          </p:cNvCxnSpPr>
          <p:nvPr/>
        </p:nvCxnSpPr>
        <p:spPr>
          <a:xfrm>
            <a:off x="2909539" y="3932818"/>
            <a:ext cx="0" cy="747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285678" y="3563486"/>
            <a:ext cx="295275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Timeout Handler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40" name="Straight Arrow Connector 39"/>
          <p:cNvCxnSpPr>
            <a:stCxn id="9" idx="3"/>
            <a:endCxn id="38" idx="1"/>
          </p:cNvCxnSpPr>
          <p:nvPr/>
        </p:nvCxnSpPr>
        <p:spPr>
          <a:xfrm>
            <a:off x="4700239" y="3748152"/>
            <a:ext cx="58543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10" idx="1"/>
            <a:endCxn id="7" idx="1"/>
          </p:cNvCxnSpPr>
          <p:nvPr/>
        </p:nvCxnSpPr>
        <p:spPr>
          <a:xfrm rot="10800000">
            <a:off x="1118839" y="2650536"/>
            <a:ext cx="12700" cy="2214596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38" idx="0"/>
            <a:endCxn id="7" idx="3"/>
          </p:cNvCxnSpPr>
          <p:nvPr/>
        </p:nvCxnSpPr>
        <p:spPr>
          <a:xfrm rot="16200000" flipV="1">
            <a:off x="5274671" y="2076104"/>
            <a:ext cx="912950" cy="2061814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992958" y="2209800"/>
            <a:ext cx="176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Go-Back N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60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Frame Structure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12</a:t>
            </a:fld>
            <a:endParaRPr lang="en-US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6172200" y="16383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5867400" y="2171700"/>
            <a:ext cx="1676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Datafield</a:t>
            </a:r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4876800" y="16383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581400" y="21717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Seq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76200" y="1790700"/>
            <a:ext cx="3276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1. Compute </a:t>
            </a:r>
            <a:r>
              <a:rPr lang="en-US" altLang="ko-KR" b="1" dirty="0" err="1">
                <a:solidFill>
                  <a:schemeClr val="accent1"/>
                </a:solidFill>
              </a:rPr>
              <a:t>Seq</a:t>
            </a:r>
            <a:r>
              <a:rPr lang="en-US" altLang="ko-KR" b="1" dirty="0">
                <a:solidFill>
                  <a:schemeClr val="accent1"/>
                </a:solidFill>
              </a:rPr>
              <a:t> Number,</a:t>
            </a:r>
          </a:p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    Frame Type and </a:t>
            </a:r>
          </a:p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    </a:t>
            </a:r>
            <a:r>
              <a:rPr lang="en-US" altLang="ko-KR" b="1" dirty="0" smtClean="0">
                <a:solidFill>
                  <a:schemeClr val="accent1"/>
                </a:solidFill>
              </a:rPr>
              <a:t>End-Of-Frame </a:t>
            </a:r>
            <a:r>
              <a:rPr lang="en-US" altLang="ko-KR" b="1" dirty="0">
                <a:solidFill>
                  <a:schemeClr val="accent1"/>
                </a:solidFill>
              </a:rPr>
              <a:t>(</a:t>
            </a:r>
            <a:r>
              <a:rPr lang="en-US" altLang="ko-KR" b="1" dirty="0" smtClean="0">
                <a:solidFill>
                  <a:schemeClr val="accent1"/>
                </a:solidFill>
              </a:rPr>
              <a:t>EOF)</a:t>
            </a:r>
            <a:endParaRPr lang="en-US" altLang="ko-KR" b="1" dirty="0">
              <a:solidFill>
                <a:schemeClr val="accent1"/>
              </a:solidFill>
            </a:endParaRPr>
          </a:p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    bytes</a:t>
            </a: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257800" y="21717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EOP</a:t>
            </a: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7543800" y="35433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ED</a:t>
            </a:r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3581400" y="25527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76200" y="3390900"/>
            <a:ext cx="3276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2. Error-Detection (ED)</a:t>
            </a:r>
          </a:p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    bytes</a:t>
            </a:r>
          </a:p>
          <a:p>
            <a:pPr marL="457200" indent="-457200"/>
            <a:r>
              <a:rPr lang="en-US" altLang="ko-KR" b="1" dirty="0">
                <a:solidFill>
                  <a:schemeClr val="accent1"/>
                </a:solidFill>
              </a:rPr>
              <a:t>    (XOR on </a:t>
            </a:r>
            <a:r>
              <a:rPr lang="en-US" altLang="ko-KR" b="1" dirty="0" err="1">
                <a:solidFill>
                  <a:schemeClr val="accent1"/>
                </a:solidFill>
              </a:rPr>
              <a:t>Seq</a:t>
            </a:r>
            <a:r>
              <a:rPr lang="en-US" altLang="ko-KR" b="1" dirty="0">
                <a:solidFill>
                  <a:schemeClr val="accent1"/>
                </a:solidFill>
              </a:rPr>
              <a:t> + FT + </a:t>
            </a:r>
            <a:r>
              <a:rPr lang="en-US" altLang="ko-KR" b="1" dirty="0" smtClean="0">
                <a:solidFill>
                  <a:schemeClr val="accent1"/>
                </a:solidFill>
              </a:rPr>
              <a:t>EOF </a:t>
            </a:r>
            <a:r>
              <a:rPr lang="en-US" altLang="ko-KR" b="1" dirty="0">
                <a:solidFill>
                  <a:schemeClr val="accent1"/>
                </a:solidFill>
              </a:rPr>
              <a:t>+ Data)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876800" y="1257300"/>
            <a:ext cx="1295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Datafield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2686380" y="5029200"/>
            <a:ext cx="48574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lang="en-US" altLang="ko-KR" b="1" dirty="0" smtClean="0">
                <a:solidFill>
                  <a:schemeClr val="accent1"/>
                </a:solidFill>
              </a:rPr>
              <a:t>EOF: </a:t>
            </a:r>
            <a:r>
              <a:rPr lang="en-US" altLang="ko-KR" b="1" dirty="0">
                <a:solidFill>
                  <a:schemeClr val="accent1"/>
                </a:solidFill>
              </a:rPr>
              <a:t>End of </a:t>
            </a:r>
            <a:r>
              <a:rPr lang="en-US" altLang="ko-KR" b="1" dirty="0" smtClean="0">
                <a:solidFill>
                  <a:schemeClr val="accent1"/>
                </a:solidFill>
              </a:rPr>
              <a:t>Frame	</a:t>
            </a:r>
            <a:r>
              <a:rPr lang="en-US" altLang="ko-KR" b="1" dirty="0">
                <a:solidFill>
                  <a:schemeClr val="accent1"/>
                </a:solidFill>
              </a:rPr>
              <a:t>	ED: Error Detection</a:t>
            </a:r>
          </a:p>
          <a:p>
            <a:pPr latinLnBrk="1"/>
            <a:r>
              <a:rPr kumimoji="1" lang="en-US" altLang="ko-KR" b="1" dirty="0">
                <a:solidFill>
                  <a:schemeClr val="accent1"/>
                </a:solidFill>
              </a:rPr>
              <a:t>FT: </a:t>
            </a:r>
            <a:r>
              <a:rPr lang="en-US" altLang="ko-KR" b="1" dirty="0">
                <a:solidFill>
                  <a:schemeClr val="accent1"/>
                </a:solidFill>
              </a:rPr>
              <a:t>Frame Type 		</a:t>
            </a:r>
            <a:r>
              <a:rPr lang="en-US" altLang="ko-KR" b="1" dirty="0" err="1" smtClean="0">
                <a:solidFill>
                  <a:schemeClr val="accent1"/>
                </a:solidFill>
              </a:rPr>
              <a:t>Seq</a:t>
            </a:r>
            <a:r>
              <a:rPr lang="en-US" altLang="ko-KR" b="1" dirty="0">
                <a:solidFill>
                  <a:schemeClr val="accent1"/>
                </a:solidFill>
              </a:rPr>
              <a:t>: Sequence </a:t>
            </a:r>
            <a:r>
              <a:rPr lang="en-US" altLang="ko-KR" b="1" dirty="0" err="1">
                <a:solidFill>
                  <a:schemeClr val="accent1"/>
                </a:solidFill>
              </a:rPr>
              <a:t>Num</a:t>
            </a:r>
            <a:endParaRPr lang="en-US" altLang="ko-KR" b="1" dirty="0">
              <a:solidFill>
                <a:schemeClr val="accent1"/>
              </a:solidFill>
            </a:endParaRP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7551738" y="4076700"/>
            <a:ext cx="876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b="1">
                <a:solidFill>
                  <a:schemeClr val="accent1"/>
                </a:solidFill>
              </a:rPr>
              <a:t>2 Bytes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6096000" y="4090988"/>
            <a:ext cx="13942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b="1" dirty="0">
                <a:solidFill>
                  <a:schemeClr val="accent1"/>
                </a:solidFill>
              </a:rPr>
              <a:t>&lt;= </a:t>
            </a:r>
            <a:r>
              <a:rPr kumimoji="1" lang="en-US" b="1" dirty="0" smtClean="0">
                <a:solidFill>
                  <a:schemeClr val="accent1"/>
                </a:solidFill>
              </a:rPr>
              <a:t>150 </a:t>
            </a:r>
            <a:r>
              <a:rPr kumimoji="1" lang="en-US" b="1" dirty="0">
                <a:solidFill>
                  <a:schemeClr val="accent1"/>
                </a:solidFill>
              </a:rPr>
              <a:t>Bytes</a:t>
            </a: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5233988" y="4076700"/>
            <a:ext cx="785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b="1">
                <a:solidFill>
                  <a:schemeClr val="accent1"/>
                </a:solidFill>
              </a:rPr>
              <a:t>1 Byte</a:t>
            </a: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5867400" y="3543300"/>
            <a:ext cx="1676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Datafield</a:t>
            </a:r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3581400" y="35433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Seq</a:t>
            </a:r>
          </a:p>
        </p:txBody>
      </p:sp>
      <p:sp>
        <p:nvSpPr>
          <p:cNvPr id="42" name="Rectangle 37"/>
          <p:cNvSpPr>
            <a:spLocks noChangeArrowheads="1"/>
          </p:cNvSpPr>
          <p:nvPr/>
        </p:nvSpPr>
        <p:spPr bwMode="auto">
          <a:xfrm>
            <a:off x="5257800" y="3543300"/>
            <a:ext cx="609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EOP</a:t>
            </a: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436938" y="4076700"/>
            <a:ext cx="876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b="1">
                <a:solidFill>
                  <a:schemeClr val="accent1"/>
                </a:solidFill>
              </a:rPr>
              <a:t>2 Bytes</a:t>
            </a:r>
          </a:p>
        </p:txBody>
      </p:sp>
      <p:sp>
        <p:nvSpPr>
          <p:cNvPr id="44" name="Rectangle 39"/>
          <p:cNvSpPr>
            <a:spLocks noChangeArrowheads="1"/>
          </p:cNvSpPr>
          <p:nvPr/>
        </p:nvSpPr>
        <p:spPr bwMode="auto">
          <a:xfrm>
            <a:off x="4572000" y="35433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FT</a:t>
            </a:r>
          </a:p>
        </p:txBody>
      </p:sp>
      <p:sp>
        <p:nvSpPr>
          <p:cNvPr id="45" name="Rectangle 40"/>
          <p:cNvSpPr>
            <a:spLocks noChangeArrowheads="1"/>
          </p:cNvSpPr>
          <p:nvPr/>
        </p:nvSpPr>
        <p:spPr bwMode="auto">
          <a:xfrm>
            <a:off x="4572000" y="21717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accent1"/>
                </a:solidFill>
              </a:rPr>
              <a:t>FT</a:t>
            </a:r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4471988" y="4076700"/>
            <a:ext cx="7850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en-US" b="1">
                <a:solidFill>
                  <a:schemeClr val="accent1"/>
                </a:solidFill>
              </a:rPr>
              <a:t>1 Byte</a:t>
            </a:r>
          </a:p>
        </p:txBody>
      </p:sp>
    </p:spTree>
    <p:extLst>
      <p:ext uri="{BB962C8B-B14F-4D97-AF65-F5344CB8AC3E}">
        <p14:creationId xmlns:p14="http://schemas.microsoft.com/office/powerpoint/2010/main" val="1308287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Data Link Layer: Frame Reception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6193" y="1447800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Compute Error Detection value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1411093" y="2057400"/>
            <a:ext cx="1371600" cy="533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1093" y="21394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ED Ok?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iamond 7"/>
          <p:cNvSpPr/>
          <p:nvPr/>
        </p:nvSpPr>
        <p:spPr>
          <a:xfrm>
            <a:off x="1411093" y="2889766"/>
            <a:ext cx="1371600" cy="533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11093" y="2971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ACK/FRAME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193" y="4604266"/>
            <a:ext cx="3581400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pl_send</a:t>
            </a:r>
            <a:r>
              <a:rPr lang="en-US" b="1" dirty="0" smtClean="0">
                <a:solidFill>
                  <a:schemeClr val="accent1"/>
                </a:solidFill>
              </a:rPr>
              <a:t>(ACK frame)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365" y="5290066"/>
            <a:ext cx="3581400" cy="646331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Reassemble Packet (store for </a:t>
            </a:r>
            <a:r>
              <a:rPr lang="en-US" b="1" dirty="0" err="1" smtClean="0">
                <a:solidFill>
                  <a:schemeClr val="accent1"/>
                </a:solidFill>
              </a:rPr>
              <a:t>dl_recv</a:t>
            </a:r>
            <a:r>
              <a:rPr lang="en-US" b="1" dirty="0" smtClean="0">
                <a:solidFill>
                  <a:schemeClr val="accent1"/>
                </a:solidFill>
              </a:rPr>
              <a:t>())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1411093" y="3727966"/>
            <a:ext cx="1371600" cy="533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11093" y="3810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SEQ Right?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7552" y="2139434"/>
            <a:ext cx="1560241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Return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7593" y="3810000"/>
            <a:ext cx="1560241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Drop Packet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87593" y="2976446"/>
            <a:ext cx="3006648" cy="36933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Update window/timer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2" name="Straight Arrow Connector 21"/>
          <p:cNvCxnSpPr>
            <a:stCxn id="5" idx="2"/>
            <a:endCxn id="6" idx="0"/>
          </p:cNvCxnSpPr>
          <p:nvPr/>
        </p:nvCxnSpPr>
        <p:spPr>
          <a:xfrm>
            <a:off x="2096893" y="1817132"/>
            <a:ext cx="0" cy="240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8" idx="0"/>
          </p:cNvCxnSpPr>
          <p:nvPr/>
        </p:nvCxnSpPr>
        <p:spPr>
          <a:xfrm>
            <a:off x="2096893" y="2590800"/>
            <a:ext cx="0" cy="2989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16" idx="0"/>
          </p:cNvCxnSpPr>
          <p:nvPr/>
        </p:nvCxnSpPr>
        <p:spPr>
          <a:xfrm>
            <a:off x="2096893" y="3423166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2"/>
            <a:endCxn id="11" idx="0"/>
          </p:cNvCxnSpPr>
          <p:nvPr/>
        </p:nvCxnSpPr>
        <p:spPr>
          <a:xfrm>
            <a:off x="2096893" y="4261366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2" idx="0"/>
          </p:cNvCxnSpPr>
          <p:nvPr/>
        </p:nvCxnSpPr>
        <p:spPr>
          <a:xfrm flipH="1">
            <a:off x="2088065" y="4973598"/>
            <a:ext cx="8828" cy="3164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8" idx="1"/>
          </p:cNvCxnSpPr>
          <p:nvPr/>
        </p:nvCxnSpPr>
        <p:spPr>
          <a:xfrm>
            <a:off x="2782693" y="2324100"/>
            <a:ext cx="114485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3"/>
            <a:endCxn id="20" idx="1"/>
          </p:cNvCxnSpPr>
          <p:nvPr/>
        </p:nvCxnSpPr>
        <p:spPr>
          <a:xfrm>
            <a:off x="2782693" y="3156466"/>
            <a:ext cx="1104900" cy="4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6" idx="3"/>
            <a:endCxn id="19" idx="1"/>
          </p:cNvCxnSpPr>
          <p:nvPr/>
        </p:nvCxnSpPr>
        <p:spPr>
          <a:xfrm>
            <a:off x="2782693" y="3994666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71800" y="193726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No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71800" y="35433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No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71800" y="274028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ACK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90600" y="34231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Frame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19200" y="255561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Yes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19200" y="417933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Yes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Timers will be used by the data link layer to detect frame loss.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/>
                </a:solidFill>
              </a:rPr>
              <a:t>DLL sets a timer when transmitting a frame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/>
                </a:solidFill>
              </a:rPr>
              <a:t>When the timer expires, DDL handles retransmit of send window up to lost frame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/>
                </a:solidFill>
              </a:rPr>
              <a:t>With Go Back N, it is possible to use a single timer and keep track of time intervals between transmission of frames.</a:t>
            </a:r>
          </a:p>
          <a:p>
            <a:pPr marL="114300" indent="0">
              <a:buNone/>
            </a:pPr>
            <a:endParaRPr lang="en-US" sz="3200" dirty="0" smtClean="0">
              <a:solidFill>
                <a:schemeClr val="accent1"/>
              </a:solidFill>
            </a:endParaRPr>
          </a:p>
          <a:p>
            <a:r>
              <a:rPr lang="en-US" sz="3200" dirty="0" smtClean="0">
                <a:solidFill>
                  <a:schemeClr val="accent1"/>
                </a:solidFill>
              </a:rPr>
              <a:t>Two options for timers: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/>
                </a:solidFill>
              </a:rPr>
              <a:t>Select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/>
                </a:solidFill>
              </a:rPr>
              <a:t>Signals and Timers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9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Using select()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chemeClr val="accent1"/>
                </a:solidFill>
              </a:rPr>
              <a:t>Can be used to both send/</a:t>
            </a:r>
            <a:r>
              <a:rPr lang="en-US" dirty="0" err="1" smtClean="0">
                <a:solidFill>
                  <a:schemeClr val="accent1"/>
                </a:solidFill>
              </a:rPr>
              <a:t>recv</a:t>
            </a:r>
            <a:r>
              <a:rPr lang="en-US" dirty="0" smtClean="0">
                <a:solidFill>
                  <a:schemeClr val="accent1"/>
                </a:solidFill>
              </a:rPr>
              <a:t> at same time and/or as a timer for the data link layer</a:t>
            </a:r>
          </a:p>
          <a:p>
            <a:pPr marL="11430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select(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nfds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fd_set</a:t>
            </a:r>
            <a:r>
              <a:rPr lang="en-US" dirty="0">
                <a:solidFill>
                  <a:schemeClr val="accent1"/>
                </a:solidFill>
              </a:rPr>
              <a:t> *</a:t>
            </a:r>
            <a:r>
              <a:rPr lang="en-US" dirty="0" err="1">
                <a:solidFill>
                  <a:schemeClr val="accent1"/>
                </a:solidFill>
              </a:rPr>
              <a:t>readfds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fd_set</a:t>
            </a:r>
            <a:r>
              <a:rPr lang="en-US" dirty="0">
                <a:solidFill>
                  <a:schemeClr val="accent1"/>
                </a:solidFill>
              </a:rPr>
              <a:t> *</a:t>
            </a:r>
            <a:r>
              <a:rPr lang="en-US" dirty="0" err="1">
                <a:solidFill>
                  <a:schemeClr val="accent1"/>
                </a:solidFill>
              </a:rPr>
              <a:t>writefds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fd_set</a:t>
            </a:r>
            <a:r>
              <a:rPr lang="en-US" dirty="0">
                <a:solidFill>
                  <a:schemeClr val="accent1"/>
                </a:solidFill>
              </a:rPr>
              <a:t> *</a:t>
            </a:r>
            <a:r>
              <a:rPr lang="en-US" dirty="0" err="1">
                <a:solidFill>
                  <a:schemeClr val="accent1"/>
                </a:solidFill>
              </a:rPr>
              <a:t>exceptfds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timeval</a:t>
            </a:r>
            <a:r>
              <a:rPr lang="en-US" dirty="0">
                <a:solidFill>
                  <a:schemeClr val="accent1"/>
                </a:solidFill>
              </a:rPr>
              <a:t> *timeout</a:t>
            </a:r>
            <a:r>
              <a:rPr lang="en-US" dirty="0" smtClean="0">
                <a:solidFill>
                  <a:schemeClr val="accent1"/>
                </a:solidFill>
              </a:rPr>
              <a:t>);</a:t>
            </a:r>
          </a:p>
          <a:p>
            <a:pPr marL="11430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381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accent1"/>
                </a:solidFill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</a:rPr>
              <a:t> main(void)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{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       	  </a:t>
            </a:r>
            <a:r>
              <a:rPr lang="en-US" sz="1600" dirty="0" err="1" smtClean="0">
                <a:solidFill>
                  <a:schemeClr val="accent1"/>
                </a:solidFill>
              </a:rPr>
              <a:t>fd_set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rfds</a:t>
            </a:r>
            <a:r>
              <a:rPr lang="en-US" sz="1600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struct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timeval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tv</a:t>
            </a:r>
            <a:r>
              <a:rPr lang="en-US" sz="1600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int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 smtClean="0">
                <a:solidFill>
                  <a:schemeClr val="accent1"/>
                </a:solidFill>
              </a:rPr>
              <a:t>retval</a:t>
            </a:r>
            <a:r>
              <a:rPr lang="en-US" sz="1600" dirty="0" smtClean="0">
                <a:solidFill>
                  <a:schemeClr val="accent1"/>
                </a:solidFill>
              </a:rPr>
              <a:t>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b="1" dirty="0" smtClean="0">
                <a:solidFill>
                  <a:schemeClr val="accent1"/>
                </a:solidFill>
              </a:rPr>
              <a:t>/* Watch </a:t>
            </a:r>
            <a:r>
              <a:rPr lang="en-US" sz="1600" b="1" dirty="0" err="1" smtClean="0">
                <a:solidFill>
                  <a:schemeClr val="accent1"/>
                </a:solidFill>
              </a:rPr>
              <a:t>stdin</a:t>
            </a:r>
            <a:r>
              <a:rPr lang="en-US" sz="1600" b="1" dirty="0" smtClean="0">
                <a:solidFill>
                  <a:schemeClr val="accent1"/>
                </a:solidFill>
              </a:rPr>
              <a:t> (</a:t>
            </a:r>
            <a:r>
              <a:rPr lang="en-US" sz="1600" b="1" dirty="0" err="1" smtClean="0">
                <a:solidFill>
                  <a:schemeClr val="accent1"/>
                </a:solidFill>
              </a:rPr>
              <a:t>fd</a:t>
            </a:r>
            <a:r>
              <a:rPr lang="en-US" sz="1600" b="1" dirty="0" smtClean="0">
                <a:solidFill>
                  <a:schemeClr val="accent1"/>
                </a:solidFill>
              </a:rPr>
              <a:t> 0) to see 	when it has input. */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FD_ZERO(&amp;</a:t>
            </a:r>
            <a:r>
              <a:rPr lang="en-US" sz="1600" dirty="0" err="1" smtClean="0">
                <a:solidFill>
                  <a:schemeClr val="accent1"/>
                </a:solidFill>
              </a:rPr>
              <a:t>rfds</a:t>
            </a:r>
            <a:r>
              <a:rPr lang="en-US" sz="1600" dirty="0" smtClean="0">
                <a:solidFill>
                  <a:schemeClr val="accent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FD_SET(0, &amp;</a:t>
            </a:r>
            <a:r>
              <a:rPr lang="en-US" sz="1600" dirty="0" err="1" smtClean="0">
                <a:solidFill>
                  <a:schemeClr val="accent1"/>
                </a:solidFill>
              </a:rPr>
              <a:t>rfds</a:t>
            </a:r>
            <a:r>
              <a:rPr lang="en-US" sz="1600" dirty="0" smtClean="0">
                <a:solidFill>
                  <a:schemeClr val="accent1"/>
                </a:solidFill>
              </a:rPr>
              <a:t>);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b="1" dirty="0" smtClean="0">
                <a:solidFill>
                  <a:schemeClr val="accent1"/>
                </a:solidFill>
              </a:rPr>
              <a:t>/* Wait up to five seconds. */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tv.tv_sec</a:t>
            </a:r>
            <a:r>
              <a:rPr lang="en-US" sz="1600" dirty="0" smtClean="0">
                <a:solidFill>
                  <a:schemeClr val="accent1"/>
                </a:solidFill>
              </a:rPr>
              <a:t> = 5;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tv.tv_usec</a:t>
            </a:r>
            <a:r>
              <a:rPr lang="en-US" sz="1600" dirty="0" smtClean="0">
                <a:solidFill>
                  <a:schemeClr val="accent1"/>
                </a:solidFill>
              </a:rPr>
              <a:t> = 0;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5883" y="2895600"/>
            <a:ext cx="381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accent1"/>
                </a:solidFill>
              </a:rPr>
              <a:t>retval</a:t>
            </a:r>
            <a:r>
              <a:rPr lang="en-US" sz="1600" dirty="0" smtClean="0">
                <a:solidFill>
                  <a:schemeClr val="accent1"/>
                </a:solidFill>
              </a:rPr>
              <a:t> = </a:t>
            </a:r>
            <a:r>
              <a:rPr lang="en-US" sz="1600" b="1" dirty="0" smtClean="0">
                <a:solidFill>
                  <a:schemeClr val="accent1"/>
                </a:solidFill>
              </a:rPr>
              <a:t>select(1, &amp;</a:t>
            </a:r>
            <a:r>
              <a:rPr lang="en-US" sz="1600" b="1" dirty="0" err="1" smtClean="0">
                <a:solidFill>
                  <a:schemeClr val="accent1"/>
                </a:solidFill>
              </a:rPr>
              <a:t>rfds</a:t>
            </a:r>
            <a:r>
              <a:rPr lang="en-US" sz="1600" b="1" dirty="0" smtClean="0">
                <a:solidFill>
                  <a:schemeClr val="accent1"/>
                </a:solidFill>
              </a:rPr>
              <a:t>, NULL, NULL, &amp;</a:t>
            </a:r>
            <a:r>
              <a:rPr lang="en-US" sz="1600" b="1" dirty="0" err="1" smtClean="0">
                <a:solidFill>
                  <a:schemeClr val="accent1"/>
                </a:solidFill>
              </a:rPr>
              <a:t>tv</a:t>
            </a:r>
            <a:r>
              <a:rPr lang="en-US" sz="1600" b="1" dirty="0" smtClean="0">
                <a:solidFill>
                  <a:schemeClr val="accent1"/>
                </a:solidFill>
              </a:rPr>
              <a:t>); </a:t>
            </a:r>
          </a:p>
          <a:p>
            <a:endParaRPr lang="en-US" sz="1600" dirty="0">
              <a:solidFill>
                <a:schemeClr val="accent1"/>
              </a:solidFill>
            </a:endParaRPr>
          </a:p>
          <a:p>
            <a:r>
              <a:rPr lang="en-US" sz="1600" dirty="0" smtClean="0">
                <a:solidFill>
                  <a:schemeClr val="accent1"/>
                </a:solidFill>
              </a:rPr>
              <a:t>if (</a:t>
            </a:r>
            <a:r>
              <a:rPr lang="en-US" sz="1600" dirty="0" err="1" smtClean="0">
                <a:solidFill>
                  <a:schemeClr val="accent1"/>
                </a:solidFill>
              </a:rPr>
              <a:t>retval</a:t>
            </a:r>
            <a:r>
              <a:rPr lang="en-US" sz="1600" dirty="0" smtClean="0">
                <a:solidFill>
                  <a:schemeClr val="accent1"/>
                </a:solidFill>
              </a:rPr>
              <a:t> == -1) 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perror</a:t>
            </a:r>
            <a:r>
              <a:rPr lang="en-US" sz="1600" dirty="0" smtClean="0">
                <a:solidFill>
                  <a:schemeClr val="accent1"/>
                </a:solidFill>
              </a:rPr>
              <a:t>("select()");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else if (</a:t>
            </a:r>
            <a:r>
              <a:rPr lang="en-US" sz="1600" dirty="0" err="1" smtClean="0">
                <a:solidFill>
                  <a:schemeClr val="accent1"/>
                </a:solidFill>
              </a:rPr>
              <a:t>retval</a:t>
            </a:r>
            <a:r>
              <a:rPr lang="en-US" sz="1600" dirty="0" smtClean="0">
                <a:solidFill>
                  <a:schemeClr val="accent1"/>
                </a:solidFill>
              </a:rPr>
              <a:t>) 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printf</a:t>
            </a:r>
            <a:r>
              <a:rPr lang="en-US" sz="1600" dirty="0" smtClean="0">
                <a:solidFill>
                  <a:schemeClr val="accent1"/>
                </a:solidFill>
              </a:rPr>
              <a:t>("Data is available 	now.\n"); 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else </a:t>
            </a:r>
            <a:r>
              <a:rPr lang="en-US" sz="1600" b="1" dirty="0" smtClean="0">
                <a:solidFill>
                  <a:schemeClr val="accent1"/>
                </a:solidFill>
              </a:rPr>
              <a:t>// </a:t>
            </a:r>
            <a:r>
              <a:rPr lang="en-US" sz="1600" b="1" dirty="0" err="1" smtClean="0">
                <a:solidFill>
                  <a:schemeClr val="accent1"/>
                </a:solidFill>
              </a:rPr>
              <a:t>retval</a:t>
            </a:r>
            <a:r>
              <a:rPr lang="en-US" sz="1600" b="1" dirty="0" smtClean="0">
                <a:solidFill>
                  <a:schemeClr val="accent1"/>
                </a:solidFill>
              </a:rPr>
              <a:t> == 0 here 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printf</a:t>
            </a:r>
            <a:r>
              <a:rPr lang="en-US" sz="1600" dirty="0" smtClean="0">
                <a:solidFill>
                  <a:schemeClr val="accent1"/>
                </a:solidFill>
              </a:rPr>
              <a:t>("No data within five 	seconds.\n");</a:t>
            </a:r>
          </a:p>
          <a:p>
            <a:endParaRPr lang="en-US" sz="1600" dirty="0">
              <a:solidFill>
                <a:schemeClr val="accent1"/>
              </a:solidFill>
            </a:endParaRPr>
          </a:p>
          <a:p>
            <a:r>
              <a:rPr lang="en-US" sz="1600" dirty="0" smtClean="0">
                <a:solidFill>
                  <a:schemeClr val="accent1"/>
                </a:solidFill>
              </a:rPr>
              <a:t>exit(EXIT_SUCCESS); }</a:t>
            </a: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10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 numCol="2">
            <a:normAutofit/>
          </a:bodyPr>
          <a:lstStyle/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#include &lt;</a:t>
            </a:r>
            <a:r>
              <a:rPr lang="en-US" sz="1600" dirty="0" err="1">
                <a:solidFill>
                  <a:schemeClr val="accent1"/>
                </a:solidFill>
              </a:rPr>
              <a:t>signal.h</a:t>
            </a:r>
            <a:r>
              <a:rPr lang="en-US" sz="1600" dirty="0">
                <a:solidFill>
                  <a:schemeClr val="accent1"/>
                </a:solidFill>
              </a:rPr>
              <a:t>&gt;</a:t>
            </a:r>
          </a:p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#include &lt;</a:t>
            </a:r>
            <a:r>
              <a:rPr lang="en-US" sz="1600" dirty="0" err="1">
                <a:solidFill>
                  <a:schemeClr val="accent1"/>
                </a:solidFill>
              </a:rPr>
              <a:t>time.h</a:t>
            </a:r>
            <a:r>
              <a:rPr lang="en-US" sz="1600" dirty="0">
                <a:solidFill>
                  <a:schemeClr val="accent1"/>
                </a:solidFill>
              </a:rPr>
              <a:t>&gt;</a:t>
            </a:r>
            <a:endParaRPr lang="en-US" sz="1600" dirty="0" smtClean="0">
              <a:solidFill>
                <a:schemeClr val="accent1"/>
              </a:solidFill>
            </a:endParaRPr>
          </a:p>
          <a:p>
            <a:pPr marL="114300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1600" dirty="0" err="1" smtClean="0">
                <a:solidFill>
                  <a:schemeClr val="accent1"/>
                </a:solidFill>
              </a:rPr>
              <a:t>timer_t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timer_id</a:t>
            </a:r>
            <a:r>
              <a:rPr lang="en-US" sz="1600" dirty="0" smtClean="0">
                <a:solidFill>
                  <a:schemeClr val="accent1"/>
                </a:solidFill>
              </a:rPr>
              <a:t>;</a:t>
            </a:r>
          </a:p>
          <a:p>
            <a:pPr marL="114300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void timeout(</a:t>
            </a:r>
            <a:r>
              <a:rPr lang="en-US" sz="1600" dirty="0" err="1">
                <a:solidFill>
                  <a:schemeClr val="accent1"/>
                </a:solidFill>
              </a:rPr>
              <a:t>int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signal_number</a:t>
            </a:r>
            <a:r>
              <a:rPr lang="en-US" sz="1600" dirty="0">
                <a:solidFill>
                  <a:schemeClr val="accent1"/>
                </a:solidFill>
              </a:rPr>
              <a:t>){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printf</a:t>
            </a:r>
            <a:r>
              <a:rPr lang="en-US" sz="1600" dirty="0">
                <a:solidFill>
                  <a:schemeClr val="accent1"/>
                </a:solidFill>
              </a:rPr>
              <a:t>("\n SIGNUM: %d\n", </a:t>
            </a:r>
            <a:r>
              <a:rPr lang="en-US" sz="1600" dirty="0" smtClean="0">
                <a:solidFill>
                  <a:schemeClr val="accent1"/>
                </a:solidFill>
              </a:rPr>
              <a:t>			</a:t>
            </a:r>
            <a:r>
              <a:rPr lang="en-US" sz="1600" dirty="0" err="1" smtClean="0">
                <a:solidFill>
                  <a:schemeClr val="accent1"/>
                </a:solidFill>
              </a:rPr>
              <a:t>signal_number</a:t>
            </a:r>
            <a:r>
              <a:rPr lang="en-US" sz="1600" dirty="0">
                <a:solidFill>
                  <a:schemeClr val="accent1"/>
                </a:solidFill>
              </a:rPr>
              <a:t>);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exit(0</a:t>
            </a:r>
            <a:r>
              <a:rPr lang="en-US" sz="1600" dirty="0">
                <a:solidFill>
                  <a:schemeClr val="accent1"/>
                </a:solidFill>
              </a:rPr>
              <a:t>);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}</a:t>
            </a:r>
          </a:p>
          <a:p>
            <a:pPr marL="114300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void </a:t>
            </a:r>
            <a:r>
              <a:rPr lang="en-US" sz="1600" dirty="0" err="1">
                <a:solidFill>
                  <a:schemeClr val="accent1"/>
                </a:solidFill>
              </a:rPr>
              <a:t>start_timer</a:t>
            </a:r>
            <a:r>
              <a:rPr lang="en-US" sz="1600" dirty="0">
                <a:solidFill>
                  <a:schemeClr val="accent1"/>
                </a:solidFill>
              </a:rPr>
              <a:t>(){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struct</a:t>
            </a:r>
            <a:r>
              <a:rPr lang="en-US" sz="1600" dirty="0" smtClean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itimerspec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dirty="0" err="1">
                <a:solidFill>
                  <a:schemeClr val="accent1"/>
                </a:solidFill>
              </a:rPr>
              <a:t>time_val</a:t>
            </a:r>
            <a:r>
              <a:rPr lang="en-US" sz="1600" dirty="0">
                <a:solidFill>
                  <a:schemeClr val="accent1"/>
                </a:solidFill>
              </a:rPr>
              <a:t>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signal </a:t>
            </a:r>
            <a:r>
              <a:rPr lang="en-US" sz="1600" dirty="0">
                <a:solidFill>
                  <a:schemeClr val="accent1"/>
                </a:solidFill>
              </a:rPr>
              <a:t>(SIGALRM, timeout</a:t>
            </a:r>
            <a:r>
              <a:rPr lang="en-US" sz="1600" dirty="0" smtClean="0">
                <a:solidFill>
                  <a:schemeClr val="accent1"/>
                </a:solidFill>
              </a:rPr>
              <a:t>);</a:t>
            </a:r>
            <a:endParaRPr lang="en-US" sz="16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timer_create</a:t>
            </a:r>
            <a:r>
              <a:rPr lang="en-US" sz="1600" dirty="0">
                <a:solidFill>
                  <a:schemeClr val="accent1"/>
                </a:solidFill>
              </a:rPr>
              <a:t>(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	CLOCK_REALTIME</a:t>
            </a:r>
            <a:r>
              <a:rPr lang="en-US" sz="1600" dirty="0">
                <a:solidFill>
                  <a:schemeClr val="accent1"/>
                </a:solidFill>
              </a:rPr>
              <a:t>,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	NULL</a:t>
            </a:r>
            <a:r>
              <a:rPr lang="en-US" sz="1600" dirty="0">
                <a:solidFill>
                  <a:schemeClr val="accent1"/>
                </a:solidFill>
              </a:rPr>
              <a:t>, &amp;</a:t>
            </a:r>
            <a:r>
              <a:rPr lang="en-US" sz="1600" dirty="0" err="1">
                <a:solidFill>
                  <a:schemeClr val="accent1"/>
                </a:solidFill>
              </a:rPr>
              <a:t>timer_id</a:t>
            </a:r>
            <a:r>
              <a:rPr lang="en-US" sz="1600" dirty="0">
                <a:solidFill>
                  <a:schemeClr val="accent1"/>
                </a:solidFill>
              </a:rPr>
              <a:t>);</a:t>
            </a:r>
          </a:p>
          <a:p>
            <a:pPr marL="114300" indent="0">
              <a:buNone/>
            </a:pPr>
            <a:r>
              <a:rPr lang="en-US" sz="1600" b="1" dirty="0">
                <a:solidFill>
                  <a:schemeClr val="accent1"/>
                </a:solidFill>
              </a:rPr>
              <a:t>/* set timeout to 1 second */</a:t>
            </a:r>
          </a:p>
          <a:p>
            <a:pPr marL="114300" indent="0">
              <a:buNone/>
            </a:pPr>
            <a:r>
              <a:rPr lang="en-US" sz="1600" dirty="0" err="1">
                <a:solidFill>
                  <a:schemeClr val="accent1"/>
                </a:solidFill>
              </a:rPr>
              <a:t>time_val.it_value.tv_sec</a:t>
            </a:r>
            <a:r>
              <a:rPr lang="en-US" sz="1600" dirty="0">
                <a:solidFill>
                  <a:schemeClr val="accent1"/>
                </a:solidFill>
              </a:rPr>
              <a:t> = 1;</a:t>
            </a:r>
          </a:p>
          <a:p>
            <a:pPr marL="114300" indent="0">
              <a:buNone/>
            </a:pPr>
            <a:r>
              <a:rPr lang="en-US" sz="1600" dirty="0" err="1">
                <a:solidFill>
                  <a:schemeClr val="accent1"/>
                </a:solidFill>
              </a:rPr>
              <a:t>time_val.it_value.tv_nsec</a:t>
            </a:r>
            <a:r>
              <a:rPr lang="en-US" sz="1600" dirty="0">
                <a:solidFill>
                  <a:schemeClr val="accent1"/>
                </a:solidFill>
              </a:rPr>
              <a:t> = 0;</a:t>
            </a:r>
          </a:p>
          <a:p>
            <a:pPr marL="114300" indent="0">
              <a:buNone/>
            </a:pPr>
            <a:r>
              <a:rPr lang="en-US" sz="1600" dirty="0" err="1">
                <a:solidFill>
                  <a:schemeClr val="accent1"/>
                </a:solidFill>
              </a:rPr>
              <a:t>time_val.it_interval.tv_sec</a:t>
            </a:r>
            <a:r>
              <a:rPr lang="en-US" sz="1600" dirty="0">
                <a:solidFill>
                  <a:schemeClr val="accent1"/>
                </a:solidFill>
              </a:rPr>
              <a:t> = 0;</a:t>
            </a:r>
          </a:p>
          <a:p>
            <a:pPr marL="114300" indent="0">
              <a:buNone/>
            </a:pPr>
            <a:r>
              <a:rPr lang="en-US" sz="1600" dirty="0" err="1">
                <a:solidFill>
                  <a:schemeClr val="accent1"/>
                </a:solidFill>
              </a:rPr>
              <a:t>time_val.it_interval.tv_nsec</a:t>
            </a:r>
            <a:r>
              <a:rPr lang="en-US" sz="1600" dirty="0">
                <a:solidFill>
                  <a:schemeClr val="accent1"/>
                </a:solidFill>
              </a:rPr>
              <a:t> = 0;</a:t>
            </a:r>
          </a:p>
          <a:p>
            <a:pPr marL="114300" indent="0">
              <a:buNone/>
            </a:pPr>
            <a:r>
              <a:rPr lang="en-US" sz="1600" dirty="0" err="1">
                <a:solidFill>
                  <a:schemeClr val="accent1"/>
                </a:solidFill>
              </a:rPr>
              <a:t>timer_settime</a:t>
            </a:r>
            <a:r>
              <a:rPr lang="en-US" sz="1600" dirty="0">
                <a:solidFill>
                  <a:schemeClr val="accent1"/>
                </a:solidFill>
              </a:rPr>
              <a:t>(</a:t>
            </a:r>
            <a:r>
              <a:rPr lang="en-US" sz="1600" dirty="0" err="1">
                <a:solidFill>
                  <a:schemeClr val="accent1"/>
                </a:solidFill>
              </a:rPr>
              <a:t>timer_id</a:t>
            </a:r>
            <a:r>
              <a:rPr lang="en-US" sz="1600" dirty="0">
                <a:solidFill>
                  <a:schemeClr val="accent1"/>
                </a:solidFill>
              </a:rPr>
              <a:t>, 0,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&amp;</a:t>
            </a:r>
            <a:r>
              <a:rPr lang="en-US" sz="1600" dirty="0" err="1">
                <a:solidFill>
                  <a:schemeClr val="accent1"/>
                </a:solidFill>
              </a:rPr>
              <a:t>time_val</a:t>
            </a:r>
            <a:r>
              <a:rPr lang="en-US" sz="1600" dirty="0">
                <a:solidFill>
                  <a:schemeClr val="accent1"/>
                </a:solidFill>
              </a:rPr>
              <a:t>, NULL);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}</a:t>
            </a:r>
          </a:p>
          <a:p>
            <a:pPr marL="114300" indent="0">
              <a:buNone/>
            </a:pPr>
            <a:endParaRPr lang="en-US" sz="16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main(){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</a:t>
            </a:r>
            <a:r>
              <a:rPr lang="en-US" sz="1600" dirty="0" err="1" smtClean="0">
                <a:solidFill>
                  <a:schemeClr val="accent1"/>
                </a:solidFill>
              </a:rPr>
              <a:t>start_timer</a:t>
            </a:r>
            <a:r>
              <a:rPr lang="en-US" sz="1600" dirty="0">
                <a:solidFill>
                  <a:schemeClr val="accent1"/>
                </a:solidFill>
              </a:rPr>
              <a:t>();</a:t>
            </a:r>
          </a:p>
          <a:p>
            <a:pPr marL="114300" indent="0">
              <a:buNone/>
            </a:pPr>
            <a:r>
              <a:rPr lang="en-US" sz="1600" dirty="0" smtClean="0">
                <a:solidFill>
                  <a:schemeClr val="accent1"/>
                </a:solidFill>
              </a:rPr>
              <a:t>	while(1</a:t>
            </a:r>
            <a:r>
              <a:rPr lang="en-US" sz="1600" dirty="0">
                <a:solidFill>
                  <a:schemeClr val="accent1"/>
                </a:solidFill>
              </a:rPr>
              <a:t>);</a:t>
            </a:r>
          </a:p>
          <a:p>
            <a:pPr marL="11430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86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Send/</a:t>
            </a:r>
            <a:r>
              <a:rPr lang="en-US" dirty="0" err="1" smtClean="0"/>
              <a:t>Recv</a:t>
            </a:r>
            <a:r>
              <a:rPr lang="en-US" dirty="0" smtClean="0"/>
              <a:t> “concurrently”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1"/>
                </a:solidFill>
              </a:rPr>
              <a:t>One option mention earlier is to use select()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Another option is to use </a:t>
            </a:r>
            <a:r>
              <a:rPr lang="en-US" sz="2800" dirty="0" err="1" smtClean="0">
                <a:solidFill>
                  <a:schemeClr val="accent1"/>
                </a:solidFill>
              </a:rPr>
              <a:t>fcntl</a:t>
            </a:r>
            <a:r>
              <a:rPr lang="en-US" sz="2800" dirty="0" smtClean="0">
                <a:solidFill>
                  <a:schemeClr val="accent1"/>
                </a:solidFill>
              </a:rPr>
              <a:t>() to have the socket not block during </a:t>
            </a:r>
            <a:r>
              <a:rPr lang="en-US" sz="2800" dirty="0" err="1" smtClean="0">
                <a:solidFill>
                  <a:schemeClr val="accent1"/>
                </a:solidFill>
              </a:rPr>
              <a:t>recv</a:t>
            </a:r>
            <a:r>
              <a:rPr lang="en-US" sz="2800" dirty="0" smtClean="0">
                <a:solidFill>
                  <a:schemeClr val="accent1"/>
                </a:solidFill>
              </a:rPr>
              <a:t>()</a:t>
            </a:r>
          </a:p>
          <a:p>
            <a:r>
              <a:rPr lang="en-US" sz="2800" dirty="0" err="1">
                <a:solidFill>
                  <a:schemeClr val="accent1"/>
                </a:solidFill>
              </a:rPr>
              <a:t>int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>
                <a:solidFill>
                  <a:schemeClr val="accent1"/>
                </a:solidFill>
              </a:rPr>
              <a:t>fcntl</a:t>
            </a:r>
            <a:r>
              <a:rPr lang="en-US" sz="2800" dirty="0">
                <a:solidFill>
                  <a:schemeClr val="accent1"/>
                </a:solidFill>
              </a:rPr>
              <a:t>(</a:t>
            </a:r>
            <a:r>
              <a:rPr lang="en-US" sz="2800" dirty="0" err="1">
                <a:solidFill>
                  <a:schemeClr val="accent1"/>
                </a:solidFill>
              </a:rPr>
              <a:t>int</a:t>
            </a:r>
            <a:r>
              <a:rPr lang="en-US" sz="2800" dirty="0">
                <a:solidFill>
                  <a:schemeClr val="accent1"/>
                </a:solidFill>
              </a:rPr>
              <a:t> s, </a:t>
            </a:r>
            <a:r>
              <a:rPr lang="en-US" sz="2800" dirty="0" err="1">
                <a:solidFill>
                  <a:schemeClr val="accent1"/>
                </a:solidFill>
              </a:rPr>
              <a:t>int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>
                <a:solidFill>
                  <a:schemeClr val="accent1"/>
                </a:solidFill>
              </a:rPr>
              <a:t>cmd</a:t>
            </a:r>
            <a:r>
              <a:rPr lang="en-US" sz="2800" dirty="0">
                <a:solidFill>
                  <a:schemeClr val="accent1"/>
                </a:solidFill>
              </a:rPr>
              <a:t>, long </a:t>
            </a:r>
            <a:r>
              <a:rPr lang="en-US" sz="2800" dirty="0" err="1">
                <a:solidFill>
                  <a:schemeClr val="accent1"/>
                </a:solidFill>
              </a:rPr>
              <a:t>arg</a:t>
            </a:r>
            <a:r>
              <a:rPr lang="en-US" sz="2800" dirty="0">
                <a:solidFill>
                  <a:schemeClr val="accent1"/>
                </a:solidFill>
              </a:rPr>
              <a:t>);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Example:</a:t>
            </a:r>
          </a:p>
          <a:p>
            <a:pPr marL="777240" lvl="2" indent="0">
              <a:buClr>
                <a:schemeClr val="accent1"/>
              </a:buClr>
              <a:buNone/>
            </a:pPr>
            <a:r>
              <a:rPr lang="en-US" sz="2400" dirty="0">
                <a:solidFill>
                  <a:schemeClr val="accent1"/>
                </a:solidFill>
              </a:rPr>
              <a:t>		</a:t>
            </a:r>
            <a:r>
              <a:rPr lang="en-US" dirty="0">
                <a:solidFill>
                  <a:schemeClr val="accent1"/>
                </a:solidFill>
              </a:rPr>
              <a:t>#include &lt;sys/</a:t>
            </a:r>
            <a:r>
              <a:rPr lang="en-US" dirty="0" err="1">
                <a:solidFill>
                  <a:schemeClr val="accent1"/>
                </a:solidFill>
              </a:rPr>
              <a:t>unistd.h</a:t>
            </a:r>
            <a:r>
              <a:rPr lang="en-US" dirty="0">
                <a:solidFill>
                  <a:schemeClr val="accent1"/>
                </a:solidFill>
              </a:rPr>
              <a:t>&gt;</a:t>
            </a:r>
          </a:p>
          <a:p>
            <a:pPr marL="777240" lvl="2" indent="0">
              <a:buClr>
                <a:schemeClr val="accent1"/>
              </a:buClr>
              <a:buNone/>
            </a:pPr>
            <a:r>
              <a:rPr lang="en-US" dirty="0" smtClean="0">
                <a:solidFill>
                  <a:schemeClr val="accent1"/>
                </a:solidFill>
              </a:rPr>
              <a:t>		#</a:t>
            </a:r>
            <a:r>
              <a:rPr lang="en-US" dirty="0">
                <a:solidFill>
                  <a:schemeClr val="accent1"/>
                </a:solidFill>
              </a:rPr>
              <a:t>include &lt;sys/</a:t>
            </a:r>
            <a:r>
              <a:rPr lang="en-US" dirty="0" err="1">
                <a:solidFill>
                  <a:schemeClr val="accent1"/>
                </a:solidFill>
              </a:rPr>
              <a:t>fcntl.h</a:t>
            </a:r>
            <a:r>
              <a:rPr lang="en-US" dirty="0">
                <a:solidFill>
                  <a:schemeClr val="accent1"/>
                </a:solidFill>
              </a:rPr>
              <a:t>&gt;</a:t>
            </a:r>
            <a:endParaRPr lang="en-US" dirty="0" smtClean="0">
              <a:solidFill>
                <a:schemeClr val="accent1"/>
              </a:solidFill>
            </a:endParaRPr>
          </a:p>
          <a:p>
            <a:pPr marL="777240" lvl="2" indent="0">
              <a:buClr>
                <a:schemeClr val="accent1"/>
              </a:buClr>
              <a:buNone/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</a:p>
          <a:p>
            <a:pPr marL="777240" lvl="2" indent="0">
              <a:buClr>
                <a:schemeClr val="accent1"/>
              </a:buClr>
              <a:buNone/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fctnl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dirty="0" err="1" smtClean="0">
                <a:solidFill>
                  <a:schemeClr val="accent1"/>
                </a:solidFill>
              </a:rPr>
              <a:t>socketFD</a:t>
            </a:r>
            <a:r>
              <a:rPr lang="en-US" dirty="0" smtClean="0">
                <a:solidFill>
                  <a:schemeClr val="accent1"/>
                </a:solidFill>
              </a:rPr>
              <a:t>, F_SETFL, O_NONBLOCK);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4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 anchor="ctr">
            <a:normAutofit/>
          </a:bodyPr>
          <a:lstStyle/>
          <a:p>
            <a:pPr marL="114300" indent="0" algn="ctr">
              <a:buNone/>
            </a:pPr>
            <a:r>
              <a:rPr lang="en-US" sz="4800" b="1" dirty="0" smtClean="0">
                <a:solidFill>
                  <a:schemeClr val="accent1"/>
                </a:solidFill>
              </a:rPr>
              <a:t>Questions?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6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Objective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Implement both a client and concurrent server with an overlay network emulating four layers of the TCP/IP stack.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Application Layer:  Medical Examiner functionality (Messages)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Network Layer:  Converts messages to packets; Handles sequencing (Packets)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Data Link Layer: Go Back N sliding window; Error Detection (Frames)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1"/>
                </a:solidFill>
              </a:rPr>
              <a:t>Physical Layer: Handles sockets and error creation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8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Structure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53" y="1600200"/>
            <a:ext cx="7534893" cy="4800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Client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Server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2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Minimum of </a:t>
            </a:r>
            <a:r>
              <a:rPr lang="en-US" sz="2400" b="1" dirty="0" smtClean="0">
                <a:solidFill>
                  <a:schemeClr val="accent1"/>
                </a:solidFill>
              </a:rPr>
              <a:t>six </a:t>
            </a:r>
            <a:r>
              <a:rPr lang="en-US" sz="2400" dirty="0" smtClean="0">
                <a:solidFill>
                  <a:schemeClr val="accent1"/>
                </a:solidFill>
              </a:rPr>
              <a:t>client request types. </a:t>
            </a:r>
            <a:r>
              <a:rPr lang="en-US" sz="2400" b="1" dirty="0" smtClean="0">
                <a:solidFill>
                  <a:schemeClr val="accent1"/>
                </a:solidFill>
              </a:rPr>
              <a:t>Must include: </a:t>
            </a:r>
            <a:r>
              <a:rPr lang="en-US" sz="2400" dirty="0" smtClean="0">
                <a:solidFill>
                  <a:schemeClr val="accent1"/>
                </a:solidFill>
              </a:rPr>
              <a:t>Input of a photo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Must include message to distinguish user type (authoritative vs. query only)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It is optional to implement application layer separately or as part of the network layer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3533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68069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Network Layer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Network Layer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2552700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73565" y="205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Packets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24100" y="1541092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44369" y="15240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14499" y="117191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App Layer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8717" y="4798464"/>
            <a:ext cx="2316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Packet Structure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2 Byte </a:t>
            </a:r>
            <a:r>
              <a:rPr lang="en-US" b="1" dirty="0" err="1" smtClean="0">
                <a:solidFill>
                  <a:schemeClr val="accent1"/>
                </a:solidFill>
              </a:rPr>
              <a:t>Seq</a:t>
            </a:r>
            <a:r>
              <a:rPr lang="en-US" b="1" dirty="0" smtClean="0">
                <a:solidFill>
                  <a:schemeClr val="accent1"/>
                </a:solidFill>
              </a:rPr>
              <a:t> #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Message Payload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339055" y="29718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044369" y="29718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17533" y="3616295"/>
            <a:ext cx="1813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dl_send</a:t>
            </a:r>
            <a:r>
              <a:rPr lang="en-US" b="1" dirty="0" smtClean="0">
                <a:solidFill>
                  <a:schemeClr val="accent1"/>
                </a:solidFill>
              </a:rPr>
              <a:t>(packet)</a:t>
            </a:r>
          </a:p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dl_rcv</a:t>
            </a:r>
            <a:r>
              <a:rPr lang="en-US" b="1" dirty="0" smtClean="0">
                <a:solidFill>
                  <a:schemeClr val="accent1"/>
                </a:solidFill>
              </a:rPr>
              <a:t>(packet)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35666" y="3641932"/>
            <a:ext cx="1813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dl_send</a:t>
            </a:r>
            <a:r>
              <a:rPr lang="en-US" b="1" dirty="0" smtClean="0">
                <a:solidFill>
                  <a:schemeClr val="accent1"/>
                </a:solidFill>
              </a:rPr>
              <a:t>(packet)</a:t>
            </a:r>
          </a:p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dl_rcv</a:t>
            </a:r>
            <a:r>
              <a:rPr lang="en-US" b="1" dirty="0" smtClean="0">
                <a:solidFill>
                  <a:schemeClr val="accent1"/>
                </a:solidFill>
              </a:rPr>
              <a:t>(packet)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47" name="Elbow Connector 46"/>
          <p:cNvCxnSpPr>
            <a:endCxn id="24" idx="2"/>
          </p:cNvCxnSpPr>
          <p:nvPr/>
        </p:nvCxnSpPr>
        <p:spPr>
          <a:xfrm flipV="1">
            <a:off x="2339055" y="4288263"/>
            <a:ext cx="3703178" cy="5123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2" idx="2"/>
          </p:cNvCxnSpPr>
          <p:nvPr/>
        </p:nvCxnSpPr>
        <p:spPr>
          <a:xfrm flipH="1" flipV="1">
            <a:off x="2324100" y="4262626"/>
            <a:ext cx="14955" cy="537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352799" y="2624545"/>
            <a:ext cx="1660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1"/>
                </a:solidFill>
              </a:rPr>
              <a:t>Msg</a:t>
            </a:r>
            <a:r>
              <a:rPr lang="en-US" sz="1600" b="1" dirty="0" smtClean="0">
                <a:solidFill>
                  <a:schemeClr val="accent1"/>
                </a:solidFill>
              </a:rPr>
              <a:t> Payload Size &lt;=256 Bytes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00400" y="5075463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Note: The NL may pass packets to the DLL until the sliding window is full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32632" y="11344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App Layer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0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Link 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3533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68069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Link Layer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Link Layer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2552700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24100" y="1541092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44369" y="15240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7800" y="1154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Network Layer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733" y="4617032"/>
            <a:ext cx="26821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Frame Structure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Payload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2 Bytes Sequence #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2 Byte  Error Detection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1 Byte End-of-Frame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1 Byte Frame Type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339055" y="29718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32488" y="3458329"/>
            <a:ext cx="1813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pl_send</a:t>
            </a:r>
            <a:r>
              <a:rPr lang="en-US" b="1" dirty="0" smtClean="0">
                <a:solidFill>
                  <a:schemeClr val="accent1"/>
                </a:solidFill>
              </a:rPr>
              <a:t>(frame)</a:t>
            </a:r>
          </a:p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pl_rcv</a:t>
            </a:r>
            <a:r>
              <a:rPr lang="en-US" b="1" dirty="0" smtClean="0">
                <a:solidFill>
                  <a:schemeClr val="accent1"/>
                </a:solidFill>
              </a:rPr>
              <a:t>(frame)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56023" y="3458364"/>
            <a:ext cx="1813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pl_send</a:t>
            </a:r>
            <a:r>
              <a:rPr lang="en-US" b="1" dirty="0" smtClean="0">
                <a:solidFill>
                  <a:schemeClr val="accent1"/>
                </a:solidFill>
              </a:rPr>
              <a:t>(frame)</a:t>
            </a:r>
          </a:p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pl_rcv</a:t>
            </a:r>
            <a:r>
              <a:rPr lang="en-US" b="1" dirty="0" smtClean="0">
                <a:solidFill>
                  <a:schemeClr val="accent1"/>
                </a:solidFill>
              </a:rPr>
              <a:t>(frame)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47" name="Elbow Connector 46"/>
          <p:cNvCxnSpPr>
            <a:endCxn id="24" idx="2"/>
          </p:cNvCxnSpPr>
          <p:nvPr/>
        </p:nvCxnSpPr>
        <p:spPr>
          <a:xfrm flipV="1">
            <a:off x="2359412" y="4104695"/>
            <a:ext cx="3703178" cy="5123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2" idx="2"/>
          </p:cNvCxnSpPr>
          <p:nvPr/>
        </p:nvCxnSpPr>
        <p:spPr>
          <a:xfrm flipH="1" flipV="1">
            <a:off x="2339055" y="4104660"/>
            <a:ext cx="14955" cy="537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352799" y="2624545"/>
            <a:ext cx="1660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accent1"/>
                </a:solidFill>
              </a:rPr>
              <a:t>Msg</a:t>
            </a:r>
            <a:r>
              <a:rPr lang="en-US" sz="1600" b="1" dirty="0" smtClean="0">
                <a:solidFill>
                  <a:schemeClr val="accent1"/>
                </a:solidFill>
              </a:rPr>
              <a:t> Payload Size &lt;=150 Bytes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049102" y="3077364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72802" y="115896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Network Layer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0534" y="4617032"/>
            <a:ext cx="3260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Sliding Window &gt;= 4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42876" y="4617032"/>
            <a:ext cx="2682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ARQ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Go-Back 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ACK or NACK?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Piggyback the ACK?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73565" y="205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Frame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064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Go-Back N ARQ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7</a:t>
            </a:fld>
            <a:endParaRPr lang="en-US"/>
          </a:p>
        </p:txBody>
      </p:sp>
      <p:sp>
        <p:nvSpPr>
          <p:cNvPr id="67" name="Line 2"/>
          <p:cNvSpPr>
            <a:spLocks noChangeShapeType="1"/>
          </p:cNvSpPr>
          <p:nvPr/>
        </p:nvSpPr>
        <p:spPr bwMode="auto">
          <a:xfrm>
            <a:off x="539130" y="2873375"/>
            <a:ext cx="79200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3"/>
          <p:cNvSpPr>
            <a:spLocks noChangeShapeType="1"/>
          </p:cNvSpPr>
          <p:nvPr/>
        </p:nvSpPr>
        <p:spPr bwMode="auto">
          <a:xfrm>
            <a:off x="494680" y="4295775"/>
            <a:ext cx="8002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4"/>
          <p:cNvSpPr>
            <a:spLocks noChangeArrowheads="1"/>
          </p:cNvSpPr>
          <p:nvPr/>
        </p:nvSpPr>
        <p:spPr bwMode="auto">
          <a:xfrm>
            <a:off x="4143" y="2674938"/>
            <a:ext cx="573087" cy="55086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defTabSz="2057400" eaLnBrk="0" hangingPunct="0"/>
            <a:r>
              <a:rPr lang="en-US" sz="2700"/>
              <a:t> </a:t>
            </a:r>
            <a:r>
              <a:rPr lang="en-US" sz="2300"/>
              <a:t>A</a:t>
            </a:r>
            <a:endParaRPr lang="en-US" sz="2700"/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968" y="3989388"/>
            <a:ext cx="557212" cy="55086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defTabSz="2057400" eaLnBrk="0" hangingPunct="0"/>
            <a:r>
              <a:rPr lang="en-US" sz="2700"/>
              <a:t> </a:t>
            </a:r>
            <a:r>
              <a:rPr lang="en-US" sz="2300"/>
              <a:t>B</a:t>
            </a:r>
            <a:endParaRPr lang="en-US" sz="2700"/>
          </a:p>
        </p:txBody>
      </p:sp>
      <p:sp>
        <p:nvSpPr>
          <p:cNvPr id="71" name="Line 6"/>
          <p:cNvSpPr>
            <a:spLocks noChangeShapeType="1"/>
          </p:cNvSpPr>
          <p:nvPr/>
        </p:nvSpPr>
        <p:spPr bwMode="auto">
          <a:xfrm>
            <a:off x="1112218" y="29019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"/>
          <p:cNvSpPr>
            <a:spLocks noChangeArrowheads="1"/>
          </p:cNvSpPr>
          <p:nvPr/>
        </p:nvSpPr>
        <p:spPr bwMode="auto">
          <a:xfrm>
            <a:off x="910605" y="23018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0</a:t>
            </a: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7717805" y="2268538"/>
            <a:ext cx="752475" cy="46037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defTabSz="2057400" eaLnBrk="0" hangingPunct="0"/>
            <a:r>
              <a:rPr lang="en-US" sz="2100"/>
              <a:t>time</a:t>
            </a:r>
            <a:endParaRPr lang="en-US" sz="2700"/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1342405" y="23272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1</a:t>
            </a:r>
          </a:p>
        </p:txBody>
      </p:sp>
      <p:sp>
        <p:nvSpPr>
          <p:cNvPr id="75" name="Line 11"/>
          <p:cNvSpPr>
            <a:spLocks noChangeShapeType="1"/>
          </p:cNvSpPr>
          <p:nvPr/>
        </p:nvSpPr>
        <p:spPr bwMode="auto">
          <a:xfrm>
            <a:off x="1493218" y="28892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12"/>
          <p:cNvSpPr>
            <a:spLocks noChangeArrowheads="1"/>
          </p:cNvSpPr>
          <p:nvPr/>
        </p:nvSpPr>
        <p:spPr bwMode="auto">
          <a:xfrm>
            <a:off x="1723405" y="23272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2</a:t>
            </a:r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886918" y="28765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14"/>
          <p:cNvSpPr>
            <a:spLocks noChangeArrowheads="1"/>
          </p:cNvSpPr>
          <p:nvPr/>
        </p:nvSpPr>
        <p:spPr bwMode="auto">
          <a:xfrm>
            <a:off x="2104405" y="23399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3</a:t>
            </a:r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2750518" y="29146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16"/>
          <p:cNvSpPr>
            <a:spLocks noChangeArrowheads="1"/>
          </p:cNvSpPr>
          <p:nvPr/>
        </p:nvSpPr>
        <p:spPr bwMode="auto">
          <a:xfrm>
            <a:off x="2523505" y="23399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4</a:t>
            </a:r>
          </a:p>
        </p:txBody>
      </p:sp>
      <p:grpSp>
        <p:nvGrpSpPr>
          <p:cNvPr id="81" name="Group 17"/>
          <p:cNvGrpSpPr>
            <a:grpSpLocks/>
          </p:cNvGrpSpPr>
          <p:nvPr/>
        </p:nvGrpSpPr>
        <p:grpSpPr bwMode="auto">
          <a:xfrm>
            <a:off x="2306018" y="2901950"/>
            <a:ext cx="622300" cy="1108075"/>
            <a:chOff x="1584" y="1498"/>
            <a:chExt cx="392" cy="698"/>
          </a:xfrm>
        </p:grpSpPr>
        <p:sp>
          <p:nvSpPr>
            <p:cNvPr id="82" name="Line 18"/>
            <p:cNvSpPr>
              <a:spLocks noChangeShapeType="1"/>
            </p:cNvSpPr>
            <p:nvPr/>
          </p:nvSpPr>
          <p:spPr bwMode="auto">
            <a:xfrm>
              <a:off x="1584" y="1498"/>
              <a:ext cx="392" cy="6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9"/>
            <p:cNvSpPr>
              <a:spLocks noChangeShapeType="1"/>
            </p:cNvSpPr>
            <p:nvPr/>
          </p:nvSpPr>
          <p:spPr bwMode="auto">
            <a:xfrm flipH="1">
              <a:off x="1876" y="2148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" name="Line 20"/>
          <p:cNvSpPr>
            <a:spLocks noChangeShapeType="1"/>
          </p:cNvSpPr>
          <p:nvPr/>
        </p:nvSpPr>
        <p:spPr bwMode="auto">
          <a:xfrm>
            <a:off x="3182318" y="29146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Line 21"/>
          <p:cNvSpPr>
            <a:spLocks noChangeShapeType="1"/>
          </p:cNvSpPr>
          <p:nvPr/>
        </p:nvSpPr>
        <p:spPr bwMode="auto">
          <a:xfrm>
            <a:off x="3563318" y="29019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096718" y="29146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23"/>
          <p:cNvSpPr>
            <a:spLocks noChangeArrowheads="1"/>
          </p:cNvSpPr>
          <p:nvPr/>
        </p:nvSpPr>
        <p:spPr bwMode="auto">
          <a:xfrm>
            <a:off x="2904505" y="23399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5</a:t>
            </a:r>
          </a:p>
        </p:txBody>
      </p:sp>
      <p:sp>
        <p:nvSpPr>
          <p:cNvPr id="88" name="Rectangle 24"/>
          <p:cNvSpPr>
            <a:spLocks noChangeArrowheads="1"/>
          </p:cNvSpPr>
          <p:nvPr/>
        </p:nvSpPr>
        <p:spPr bwMode="auto">
          <a:xfrm>
            <a:off x="3301380" y="2361580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 dirty="0" err="1"/>
              <a:t>fr</a:t>
            </a:r>
            <a:endParaRPr lang="en-US" sz="1400" dirty="0"/>
          </a:p>
          <a:p>
            <a:pPr algn="ctr" defTabSz="2057400" eaLnBrk="0" hangingPunct="0"/>
            <a:r>
              <a:rPr lang="en-US" sz="1400" dirty="0"/>
              <a:t>6</a:t>
            </a:r>
          </a:p>
        </p:txBody>
      </p:sp>
      <p:sp>
        <p:nvSpPr>
          <p:cNvPr id="89" name="Rectangle 25"/>
          <p:cNvSpPr>
            <a:spLocks noChangeArrowheads="1"/>
          </p:cNvSpPr>
          <p:nvPr/>
        </p:nvSpPr>
        <p:spPr bwMode="auto">
          <a:xfrm>
            <a:off x="3809380" y="2365375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3</a:t>
            </a:r>
          </a:p>
        </p:txBody>
      </p:sp>
      <p:sp>
        <p:nvSpPr>
          <p:cNvPr id="90" name="Line 26"/>
          <p:cNvSpPr>
            <a:spLocks noChangeShapeType="1"/>
          </p:cNvSpPr>
          <p:nvPr/>
        </p:nvSpPr>
        <p:spPr bwMode="auto">
          <a:xfrm flipV="1">
            <a:off x="1994868" y="29051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Line 27"/>
          <p:cNvSpPr>
            <a:spLocks noChangeShapeType="1"/>
          </p:cNvSpPr>
          <p:nvPr/>
        </p:nvSpPr>
        <p:spPr bwMode="auto">
          <a:xfrm flipV="1">
            <a:off x="2401268" y="29178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28"/>
          <p:cNvSpPr>
            <a:spLocks noChangeShapeType="1"/>
          </p:cNvSpPr>
          <p:nvPr/>
        </p:nvSpPr>
        <p:spPr bwMode="auto">
          <a:xfrm flipV="1">
            <a:off x="2794968" y="29051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29"/>
          <p:cNvSpPr>
            <a:spLocks noChangeArrowheads="1"/>
          </p:cNvSpPr>
          <p:nvPr/>
        </p:nvSpPr>
        <p:spPr bwMode="auto">
          <a:xfrm>
            <a:off x="1847230" y="4368800"/>
            <a:ext cx="3063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ACK1</a:t>
            </a:r>
          </a:p>
        </p:txBody>
      </p:sp>
      <p:sp>
        <p:nvSpPr>
          <p:cNvPr id="94" name="Line 30"/>
          <p:cNvSpPr>
            <a:spLocks noChangeShapeType="1"/>
          </p:cNvSpPr>
          <p:nvPr/>
        </p:nvSpPr>
        <p:spPr bwMode="auto">
          <a:xfrm flipH="1" flipV="1">
            <a:off x="3099768" y="4378325"/>
            <a:ext cx="215900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31"/>
          <p:cNvSpPr>
            <a:spLocks noChangeArrowheads="1"/>
          </p:cNvSpPr>
          <p:nvPr/>
        </p:nvSpPr>
        <p:spPr bwMode="auto">
          <a:xfrm>
            <a:off x="2914030" y="4883150"/>
            <a:ext cx="625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error</a:t>
            </a:r>
          </a:p>
        </p:txBody>
      </p:sp>
      <p:sp>
        <p:nvSpPr>
          <p:cNvPr id="96" name="Rectangle 32"/>
          <p:cNvSpPr>
            <a:spLocks noChangeArrowheads="1"/>
          </p:cNvSpPr>
          <p:nvPr/>
        </p:nvSpPr>
        <p:spPr bwMode="auto">
          <a:xfrm>
            <a:off x="3239418" y="4356100"/>
            <a:ext cx="16525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200" dirty="0"/>
              <a:t>Out-of-sequence frames</a:t>
            </a:r>
          </a:p>
        </p:txBody>
      </p:sp>
      <p:sp>
        <p:nvSpPr>
          <p:cNvPr id="97" name="Rectangle 33"/>
          <p:cNvSpPr>
            <a:spLocks noChangeArrowheads="1"/>
          </p:cNvSpPr>
          <p:nvPr/>
        </p:nvSpPr>
        <p:spPr bwMode="auto">
          <a:xfrm>
            <a:off x="805830" y="1809750"/>
            <a:ext cx="1260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Go-Back-4:</a:t>
            </a:r>
          </a:p>
        </p:txBody>
      </p:sp>
      <p:sp>
        <p:nvSpPr>
          <p:cNvPr id="98" name="Line 34"/>
          <p:cNvSpPr>
            <a:spLocks noChangeShapeType="1"/>
          </p:cNvSpPr>
          <p:nvPr/>
        </p:nvSpPr>
        <p:spPr bwMode="auto">
          <a:xfrm>
            <a:off x="3817318" y="2155825"/>
            <a:ext cx="0" cy="660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99" name="Line 36"/>
          <p:cNvSpPr>
            <a:spLocks noChangeShapeType="1"/>
          </p:cNvSpPr>
          <p:nvPr/>
        </p:nvSpPr>
        <p:spPr bwMode="auto">
          <a:xfrm>
            <a:off x="4477718" y="28892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37"/>
          <p:cNvSpPr>
            <a:spLocks noChangeShapeType="1"/>
          </p:cNvSpPr>
          <p:nvPr/>
        </p:nvSpPr>
        <p:spPr bwMode="auto">
          <a:xfrm>
            <a:off x="4909518" y="28892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38"/>
          <p:cNvSpPr>
            <a:spLocks noChangeShapeType="1"/>
          </p:cNvSpPr>
          <p:nvPr/>
        </p:nvSpPr>
        <p:spPr bwMode="auto">
          <a:xfrm>
            <a:off x="5290518" y="28765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9"/>
          <p:cNvSpPr>
            <a:spLocks noChangeArrowheads="1"/>
          </p:cNvSpPr>
          <p:nvPr/>
        </p:nvSpPr>
        <p:spPr bwMode="auto">
          <a:xfrm>
            <a:off x="4657105" y="23653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5</a:t>
            </a:r>
          </a:p>
        </p:txBody>
      </p:sp>
      <p:sp>
        <p:nvSpPr>
          <p:cNvPr id="103" name="Rectangle 40"/>
          <p:cNvSpPr>
            <a:spLocks noChangeArrowheads="1"/>
          </p:cNvSpPr>
          <p:nvPr/>
        </p:nvSpPr>
        <p:spPr bwMode="auto">
          <a:xfrm>
            <a:off x="5015880" y="2378075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6</a:t>
            </a:r>
          </a:p>
        </p:txBody>
      </p:sp>
      <p:sp>
        <p:nvSpPr>
          <p:cNvPr id="104" name="Rectangle 41"/>
          <p:cNvSpPr>
            <a:spLocks noChangeArrowheads="1"/>
          </p:cNvSpPr>
          <p:nvPr/>
        </p:nvSpPr>
        <p:spPr bwMode="auto">
          <a:xfrm>
            <a:off x="4255468" y="2365375"/>
            <a:ext cx="393700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4</a:t>
            </a:r>
          </a:p>
        </p:txBody>
      </p:sp>
      <p:sp>
        <p:nvSpPr>
          <p:cNvPr id="105" name="Line 42"/>
          <p:cNvSpPr>
            <a:spLocks noChangeShapeType="1"/>
          </p:cNvSpPr>
          <p:nvPr/>
        </p:nvSpPr>
        <p:spPr bwMode="auto">
          <a:xfrm flipV="1">
            <a:off x="5017468" y="28797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Line 43"/>
          <p:cNvSpPr>
            <a:spLocks noChangeShapeType="1"/>
          </p:cNvSpPr>
          <p:nvPr/>
        </p:nvSpPr>
        <p:spPr bwMode="auto">
          <a:xfrm flipV="1">
            <a:off x="5411168" y="28797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Line 44"/>
          <p:cNvSpPr>
            <a:spLocks noChangeShapeType="1"/>
          </p:cNvSpPr>
          <p:nvPr/>
        </p:nvSpPr>
        <p:spPr bwMode="auto">
          <a:xfrm flipV="1">
            <a:off x="5842968" y="29051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Line 45"/>
          <p:cNvSpPr>
            <a:spLocks noChangeShapeType="1"/>
          </p:cNvSpPr>
          <p:nvPr/>
        </p:nvSpPr>
        <p:spPr bwMode="auto">
          <a:xfrm flipV="1">
            <a:off x="6198568" y="29051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Line 46"/>
          <p:cNvSpPr>
            <a:spLocks noChangeShapeType="1"/>
          </p:cNvSpPr>
          <p:nvPr/>
        </p:nvSpPr>
        <p:spPr bwMode="auto">
          <a:xfrm flipV="1">
            <a:off x="6554168" y="29051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Line 47"/>
          <p:cNvSpPr>
            <a:spLocks noChangeShapeType="1"/>
          </p:cNvSpPr>
          <p:nvPr/>
        </p:nvSpPr>
        <p:spPr bwMode="auto">
          <a:xfrm flipV="1">
            <a:off x="6935168" y="2930525"/>
            <a:ext cx="5207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Line 48"/>
          <p:cNvSpPr>
            <a:spLocks noChangeShapeType="1"/>
          </p:cNvSpPr>
          <p:nvPr/>
        </p:nvSpPr>
        <p:spPr bwMode="auto">
          <a:xfrm>
            <a:off x="5684218" y="29019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Line 49"/>
          <p:cNvSpPr>
            <a:spLocks noChangeShapeType="1"/>
          </p:cNvSpPr>
          <p:nvPr/>
        </p:nvSpPr>
        <p:spPr bwMode="auto">
          <a:xfrm>
            <a:off x="6077918" y="29146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Line 50"/>
          <p:cNvSpPr>
            <a:spLocks noChangeShapeType="1"/>
          </p:cNvSpPr>
          <p:nvPr/>
        </p:nvSpPr>
        <p:spPr bwMode="auto">
          <a:xfrm>
            <a:off x="6446218" y="2901950"/>
            <a:ext cx="863600" cy="13779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Rectangle 51"/>
          <p:cNvSpPr>
            <a:spLocks noChangeArrowheads="1"/>
          </p:cNvSpPr>
          <p:nvPr/>
        </p:nvSpPr>
        <p:spPr bwMode="auto">
          <a:xfrm>
            <a:off x="5434980" y="2390775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7</a:t>
            </a:r>
          </a:p>
        </p:txBody>
      </p:sp>
      <p:sp>
        <p:nvSpPr>
          <p:cNvPr id="115" name="Rectangle 52"/>
          <p:cNvSpPr>
            <a:spLocks noChangeArrowheads="1"/>
          </p:cNvSpPr>
          <p:nvPr/>
        </p:nvSpPr>
        <p:spPr bwMode="auto">
          <a:xfrm>
            <a:off x="5803280" y="2390775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8</a:t>
            </a:r>
          </a:p>
        </p:txBody>
      </p:sp>
      <p:sp>
        <p:nvSpPr>
          <p:cNvPr id="116" name="Rectangle 53"/>
          <p:cNvSpPr>
            <a:spLocks noChangeArrowheads="1"/>
          </p:cNvSpPr>
          <p:nvPr/>
        </p:nvSpPr>
        <p:spPr bwMode="auto">
          <a:xfrm>
            <a:off x="6196980" y="2390775"/>
            <a:ext cx="503238" cy="5651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138112" tIns="69850" rIns="138112" bIns="69850">
            <a:spAutoFit/>
          </a:bodyPr>
          <a:lstStyle/>
          <a:p>
            <a:pPr algn="ctr" defTabSz="2057400" eaLnBrk="0" hangingPunct="0"/>
            <a:r>
              <a:rPr lang="en-US" sz="1400"/>
              <a:t>fr</a:t>
            </a:r>
          </a:p>
          <a:p>
            <a:pPr algn="ctr" defTabSz="2057400" eaLnBrk="0" hangingPunct="0"/>
            <a:r>
              <a:rPr lang="en-US" sz="1400"/>
              <a:t>9</a:t>
            </a:r>
          </a:p>
        </p:txBody>
      </p:sp>
      <p:sp>
        <p:nvSpPr>
          <p:cNvPr id="117" name="Rectangle 54"/>
          <p:cNvSpPr>
            <a:spLocks noChangeArrowheads="1"/>
          </p:cNvSpPr>
          <p:nvPr/>
        </p:nvSpPr>
        <p:spPr bwMode="auto">
          <a:xfrm>
            <a:off x="2240930" y="4381500"/>
            <a:ext cx="2936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ACK2</a:t>
            </a:r>
          </a:p>
        </p:txBody>
      </p:sp>
      <p:sp>
        <p:nvSpPr>
          <p:cNvPr id="118" name="Rectangle 55"/>
          <p:cNvSpPr>
            <a:spLocks noChangeArrowheads="1"/>
          </p:cNvSpPr>
          <p:nvPr/>
        </p:nvSpPr>
        <p:spPr bwMode="auto">
          <a:xfrm>
            <a:off x="2634630" y="4394200"/>
            <a:ext cx="2809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ACK3</a:t>
            </a:r>
          </a:p>
        </p:txBody>
      </p:sp>
      <p:sp>
        <p:nvSpPr>
          <p:cNvPr id="119" name="Rectangle 56"/>
          <p:cNvSpPr>
            <a:spLocks noChangeArrowheads="1"/>
          </p:cNvSpPr>
          <p:nvPr/>
        </p:nvSpPr>
        <p:spPr bwMode="auto">
          <a:xfrm>
            <a:off x="4882530" y="4381500"/>
            <a:ext cx="3190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ACK4</a:t>
            </a:r>
          </a:p>
        </p:txBody>
      </p:sp>
      <p:sp>
        <p:nvSpPr>
          <p:cNvPr id="120" name="Rectangle 57"/>
          <p:cNvSpPr>
            <a:spLocks noChangeArrowheads="1"/>
          </p:cNvSpPr>
          <p:nvPr/>
        </p:nvSpPr>
        <p:spPr bwMode="auto">
          <a:xfrm>
            <a:off x="5276230" y="4381500"/>
            <a:ext cx="2301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ACK5</a:t>
            </a:r>
          </a:p>
        </p:txBody>
      </p:sp>
      <p:sp>
        <p:nvSpPr>
          <p:cNvPr id="121" name="Rectangle 58"/>
          <p:cNvSpPr>
            <a:spLocks noChangeArrowheads="1"/>
          </p:cNvSpPr>
          <p:nvPr/>
        </p:nvSpPr>
        <p:spPr bwMode="auto">
          <a:xfrm>
            <a:off x="5657230" y="4406900"/>
            <a:ext cx="2301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ACK6</a:t>
            </a:r>
          </a:p>
        </p:txBody>
      </p:sp>
      <p:sp>
        <p:nvSpPr>
          <p:cNvPr id="122" name="Rectangle 59"/>
          <p:cNvSpPr>
            <a:spLocks noChangeArrowheads="1"/>
          </p:cNvSpPr>
          <p:nvPr/>
        </p:nvSpPr>
        <p:spPr bwMode="auto">
          <a:xfrm>
            <a:off x="6063630" y="4394200"/>
            <a:ext cx="3571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ACK7</a:t>
            </a:r>
          </a:p>
        </p:txBody>
      </p:sp>
      <p:sp>
        <p:nvSpPr>
          <p:cNvPr id="123" name="Rectangle 60"/>
          <p:cNvSpPr>
            <a:spLocks noChangeArrowheads="1"/>
          </p:cNvSpPr>
          <p:nvPr/>
        </p:nvSpPr>
        <p:spPr bwMode="auto">
          <a:xfrm>
            <a:off x="6457330" y="4419600"/>
            <a:ext cx="2682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ACK8</a:t>
            </a:r>
          </a:p>
        </p:txBody>
      </p:sp>
      <p:sp>
        <p:nvSpPr>
          <p:cNvPr id="124" name="Rectangle 61"/>
          <p:cNvSpPr>
            <a:spLocks noChangeArrowheads="1"/>
          </p:cNvSpPr>
          <p:nvPr/>
        </p:nvSpPr>
        <p:spPr bwMode="auto">
          <a:xfrm>
            <a:off x="6851030" y="4406900"/>
            <a:ext cx="2555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200"/>
              <a:t>ACK9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2964831" y="5457825"/>
            <a:ext cx="3455987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ACKing</a:t>
            </a:r>
            <a:r>
              <a:rPr lang="en-US" sz="1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next frame expected</a:t>
            </a:r>
          </a:p>
        </p:txBody>
      </p:sp>
      <p:sp>
        <p:nvSpPr>
          <p:cNvPr id="126" name="Line 68"/>
          <p:cNvSpPr>
            <a:spLocks noChangeShapeType="1"/>
          </p:cNvSpPr>
          <p:nvPr/>
        </p:nvSpPr>
        <p:spPr bwMode="auto">
          <a:xfrm flipH="1" flipV="1">
            <a:off x="2799730" y="5194300"/>
            <a:ext cx="38100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2086943" y="1425575"/>
            <a:ext cx="3455987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Timeout Occurs for frame 3 !!</a:t>
            </a:r>
          </a:p>
          <a:p>
            <a:pPr algn="ctr">
              <a:defRPr/>
            </a:pPr>
            <a:r>
              <a:rPr lang="en-US" sz="1600" dirty="0">
                <a:solidFill>
                  <a:schemeClr val="accent1"/>
                </a:solidFill>
                <a:latin typeface="Comic Sans MS" pitchFamily="66" charset="0"/>
              </a:rPr>
              <a:t>4 outstanding frames</a:t>
            </a:r>
          </a:p>
          <a:p>
            <a:pPr algn="ctr">
              <a:defRPr/>
            </a:pPr>
            <a:r>
              <a:rPr lang="en-US" sz="1600" dirty="0">
                <a:solidFill>
                  <a:schemeClr val="accent1"/>
                </a:solidFill>
                <a:latin typeface="Comic Sans MS" pitchFamily="66" charset="0"/>
              </a:rPr>
              <a:t> so go back 4</a:t>
            </a:r>
          </a:p>
        </p:txBody>
      </p:sp>
      <p:sp>
        <p:nvSpPr>
          <p:cNvPr id="128" name="Text Box 240"/>
          <p:cNvSpPr txBox="1">
            <a:spLocks noChangeArrowheads="1"/>
          </p:cNvSpPr>
          <p:nvPr/>
        </p:nvSpPr>
        <p:spPr bwMode="auto">
          <a:xfrm>
            <a:off x="153368" y="5817964"/>
            <a:ext cx="2000250" cy="40005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000" b="1" dirty="0">
                <a:solidFill>
                  <a:schemeClr val="bg1"/>
                </a:solidFill>
              </a:rPr>
              <a:t>Leon-Garcia &amp; </a:t>
            </a:r>
            <a:r>
              <a:rPr lang="en-US" sz="1000" b="1" dirty="0" err="1">
                <a:solidFill>
                  <a:schemeClr val="bg1"/>
                </a:solidFill>
              </a:rPr>
              <a:t>Widjaja</a:t>
            </a:r>
            <a:r>
              <a:rPr lang="en-US" sz="1000" b="1" dirty="0">
                <a:solidFill>
                  <a:schemeClr val="bg1"/>
                </a:solidFill>
              </a:rPr>
              <a:t>: </a:t>
            </a:r>
          </a:p>
          <a:p>
            <a:r>
              <a:rPr lang="en-US" sz="1000" b="1" i="1" dirty="0">
                <a:solidFill>
                  <a:schemeClr val="bg1"/>
                </a:solidFill>
              </a:rPr>
              <a:t>Communication Networks</a:t>
            </a:r>
          </a:p>
        </p:txBody>
      </p:sp>
    </p:spTree>
    <p:extLst>
      <p:ext uri="{BB962C8B-B14F-4D97-AF65-F5344CB8AC3E}">
        <p14:creationId xmlns:p14="http://schemas.microsoft.com/office/powerpoint/2010/main" val="319620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3533" y="2133600"/>
            <a:ext cx="2057400" cy="838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68069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Physical Layer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23680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Physical Layer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2552700"/>
            <a:ext cx="1219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24100" y="1541092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44369" y="1524000"/>
            <a:ext cx="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7800" y="1154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Data Link Layer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733" y="4617032"/>
            <a:ext cx="2682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Forced Single Bit Error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Every 6</a:t>
            </a:r>
            <a:r>
              <a:rPr lang="en-US" b="1" baseline="30000" dirty="0" smtClean="0">
                <a:solidFill>
                  <a:schemeClr val="accent1"/>
                </a:solidFill>
              </a:rPr>
              <a:t>th</a:t>
            </a:r>
            <a:r>
              <a:rPr lang="en-US" b="1" dirty="0" smtClean="0">
                <a:solidFill>
                  <a:schemeClr val="accent1"/>
                </a:solidFill>
              </a:rPr>
              <a:t> data frame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Every 8</a:t>
            </a:r>
            <a:r>
              <a:rPr lang="en-US" b="1" baseline="30000" dirty="0" smtClean="0">
                <a:solidFill>
                  <a:schemeClr val="accent1"/>
                </a:solidFill>
              </a:rPr>
              <a:t>th</a:t>
            </a:r>
            <a:r>
              <a:rPr lang="en-US" b="1" dirty="0" smtClean="0">
                <a:solidFill>
                  <a:schemeClr val="accent1"/>
                </a:solidFill>
              </a:rPr>
              <a:t> ACK frame	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339055" y="2971800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56356" y="3424510"/>
            <a:ext cx="260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recv</a:t>
            </a:r>
            <a:r>
              <a:rPr lang="en-US" b="1" dirty="0" smtClean="0">
                <a:solidFill>
                  <a:schemeClr val="accent1"/>
                </a:solidFill>
              </a:rPr>
              <a:t>(</a:t>
            </a:r>
            <a:r>
              <a:rPr lang="en-US" b="1" dirty="0" err="1" smtClean="0">
                <a:solidFill>
                  <a:schemeClr val="accent1"/>
                </a:solidFill>
              </a:rPr>
              <a:t>sockfd,data</a:t>
            </a:r>
            <a:r>
              <a:rPr lang="en-US" b="1" dirty="0" smtClean="0">
                <a:solidFill>
                  <a:schemeClr val="accent1"/>
                </a:solidFill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</a:rPr>
              <a:t>len</a:t>
            </a:r>
            <a:r>
              <a:rPr lang="en-US" b="1" dirty="0" smtClean="0">
                <a:solidFill>
                  <a:schemeClr val="accent1"/>
                </a:solidFill>
              </a:rPr>
              <a:t>, …)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send(</a:t>
            </a:r>
            <a:r>
              <a:rPr lang="en-US" b="1" dirty="0" err="1" smtClean="0">
                <a:solidFill>
                  <a:schemeClr val="accent1"/>
                </a:solidFill>
              </a:rPr>
              <a:t>sockfd</a:t>
            </a:r>
            <a:r>
              <a:rPr lang="en-US" b="1" dirty="0" smtClean="0">
                <a:solidFill>
                  <a:schemeClr val="accent1"/>
                </a:solidFill>
              </a:rPr>
              <a:t>, data, …)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47" name="Elbow Connector 46"/>
          <p:cNvCxnSpPr/>
          <p:nvPr/>
        </p:nvCxnSpPr>
        <p:spPr>
          <a:xfrm flipV="1">
            <a:off x="2359412" y="4104695"/>
            <a:ext cx="3703178" cy="51233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2" idx="2"/>
          </p:cNvCxnSpPr>
          <p:nvPr/>
        </p:nvCxnSpPr>
        <p:spPr>
          <a:xfrm flipV="1">
            <a:off x="2359412" y="4070841"/>
            <a:ext cx="0" cy="546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049102" y="3077364"/>
            <a:ext cx="0" cy="381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72802" y="115896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Data Link Layer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73565" y="205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39177" y="3424510"/>
            <a:ext cx="260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accent1"/>
                </a:solidFill>
              </a:rPr>
              <a:t>recv</a:t>
            </a:r>
            <a:r>
              <a:rPr lang="en-US" b="1" dirty="0" smtClean="0">
                <a:solidFill>
                  <a:schemeClr val="accent1"/>
                </a:solidFill>
              </a:rPr>
              <a:t>(</a:t>
            </a:r>
            <a:r>
              <a:rPr lang="en-US" b="1" dirty="0" err="1" smtClean="0">
                <a:solidFill>
                  <a:schemeClr val="accent1"/>
                </a:solidFill>
              </a:rPr>
              <a:t>sockfd,data</a:t>
            </a:r>
            <a:r>
              <a:rPr lang="en-US" b="1" dirty="0" smtClean="0">
                <a:solidFill>
                  <a:schemeClr val="accent1"/>
                </a:solidFill>
              </a:rPr>
              <a:t>, </a:t>
            </a:r>
            <a:r>
              <a:rPr lang="en-US" b="1" dirty="0" err="1" smtClean="0">
                <a:solidFill>
                  <a:schemeClr val="accent1"/>
                </a:solidFill>
              </a:rPr>
              <a:t>len</a:t>
            </a:r>
            <a:r>
              <a:rPr lang="en-US" b="1" dirty="0" smtClean="0">
                <a:solidFill>
                  <a:schemeClr val="accent1"/>
                </a:solidFill>
              </a:rPr>
              <a:t>, …)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send(</a:t>
            </a:r>
            <a:r>
              <a:rPr lang="en-US" b="1" dirty="0" err="1" smtClean="0">
                <a:solidFill>
                  <a:schemeClr val="accent1"/>
                </a:solidFill>
              </a:rPr>
              <a:t>sockfd</a:t>
            </a:r>
            <a:r>
              <a:rPr lang="en-US" b="1" dirty="0" smtClean="0">
                <a:solidFill>
                  <a:schemeClr val="accent1"/>
                </a:solidFill>
              </a:rPr>
              <a:t>, data, …)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98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Server must be able to process multiple clients in parallel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A few ways to achieve concurrency: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Use fork() – separate processes, no shared memory</a:t>
            </a:r>
          </a:p>
          <a:p>
            <a:pPr lvl="2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1"/>
                </a:solidFill>
              </a:rPr>
              <a:t>Use threads (</a:t>
            </a:r>
            <a:r>
              <a:rPr lang="en-US" sz="2400" dirty="0" err="1" smtClean="0">
                <a:solidFill>
                  <a:schemeClr val="accent1"/>
                </a:solidFill>
              </a:rPr>
              <a:t>pthreads</a:t>
            </a:r>
            <a:r>
              <a:rPr lang="en-US" sz="2400" dirty="0" smtClean="0">
                <a:solidFill>
                  <a:schemeClr val="accent1"/>
                </a:solidFill>
              </a:rPr>
              <a:t>) 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EC7EE-E404-4B95-8D1A-7141A22B1C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6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601</TotalTime>
  <Words>779</Words>
  <Application>Microsoft Office PowerPoint</Application>
  <PresentationFormat>On-screen Show (4:3)</PresentationFormat>
  <Paragraphs>283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CS4516: Medical Examiner Client/Server</vt:lpstr>
      <vt:lpstr>Overview</vt:lpstr>
      <vt:lpstr>System Structure</vt:lpstr>
      <vt:lpstr>Application Layer</vt:lpstr>
      <vt:lpstr>Network Layer</vt:lpstr>
      <vt:lpstr>Data Link Layer</vt:lpstr>
      <vt:lpstr>Go-Back N ARQ</vt:lpstr>
      <vt:lpstr>Physical Layer</vt:lpstr>
      <vt:lpstr>Concurrent Server</vt:lpstr>
      <vt:lpstr>Concurrent Server (using fork)</vt:lpstr>
      <vt:lpstr>Data Link Layer: dl_send(packet,…)</vt:lpstr>
      <vt:lpstr>Frame Structure</vt:lpstr>
      <vt:lpstr>Data Link Layer: Frame Reception</vt:lpstr>
      <vt:lpstr>Timers</vt:lpstr>
      <vt:lpstr>Example Using select()</vt:lpstr>
      <vt:lpstr>Signal Example</vt:lpstr>
      <vt:lpstr>Send/Recv “concurrently”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CS4516: Medical Examiner Client/Server</dc:title>
  <dc:creator>Administrator</dc:creator>
  <cp:lastModifiedBy>Prof. Kinicki</cp:lastModifiedBy>
  <cp:revision>33</cp:revision>
  <dcterms:created xsi:type="dcterms:W3CDTF">2012-03-21T18:22:32Z</dcterms:created>
  <dcterms:modified xsi:type="dcterms:W3CDTF">2012-03-22T12:33:34Z</dcterms:modified>
</cp:coreProperties>
</file>