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428" r:id="rId9"/>
    <p:sldId id="399" r:id="rId10"/>
    <p:sldId id="429" r:id="rId11"/>
    <p:sldId id="430" r:id="rId12"/>
    <p:sldId id="412" r:id="rId13"/>
    <p:sldId id="413" r:id="rId14"/>
    <p:sldId id="374" r:id="rId15"/>
    <p:sldId id="431" r:id="rId16"/>
    <p:sldId id="388" r:id="rId17"/>
    <p:sldId id="416" r:id="rId18"/>
    <p:sldId id="389" r:id="rId19"/>
    <p:sldId id="406" r:id="rId20"/>
    <p:sldId id="407" r:id="rId21"/>
    <p:sldId id="419" r:id="rId22"/>
    <p:sldId id="420" r:id="rId23"/>
    <p:sldId id="421" r:id="rId24"/>
    <p:sldId id="391" r:id="rId25"/>
    <p:sldId id="383" r:id="rId26"/>
    <p:sldId id="432" r:id="rId27"/>
    <p:sldId id="408" r:id="rId28"/>
    <p:sldId id="409" r:id="rId29"/>
    <p:sldId id="410" r:id="rId30"/>
    <p:sldId id="411" r:id="rId31"/>
    <p:sldId id="417" r:id="rId32"/>
    <p:sldId id="414" r:id="rId33"/>
    <p:sldId id="422" r:id="rId34"/>
    <p:sldId id="423" r:id="rId35"/>
    <p:sldId id="424" r:id="rId36"/>
    <p:sldId id="425" r:id="rId37"/>
    <p:sldId id="426" r:id="rId38"/>
    <p:sldId id="433" r:id="rId3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00"/>
    <a:srgbClr val="FF6600"/>
    <a:srgbClr val="FFFF00"/>
    <a:srgbClr val="000000"/>
    <a:srgbClr val="990033"/>
    <a:srgbClr val="0033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7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37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OSI Reference Model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661248"/>
            <a:ext cx="6300192" cy="117157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Advanced Computer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D12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38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Protocols are the building </a:t>
            </a:r>
            <a:r>
              <a:rPr lang="en-US" dirty="0"/>
              <a:t>blocks of a network </a:t>
            </a:r>
            <a:r>
              <a:rPr lang="en-US" dirty="0" smtClean="0"/>
              <a:t>architecture.</a:t>
            </a:r>
            <a:endParaRPr lang="en-US" dirty="0"/>
          </a:p>
          <a:p>
            <a:r>
              <a:rPr lang="en-US" dirty="0"/>
              <a:t>Each protocol object has two different </a:t>
            </a:r>
            <a:r>
              <a:rPr lang="en-US" dirty="0" smtClean="0"/>
              <a:t>interfaces:</a:t>
            </a:r>
            <a:endParaRPr lang="en-US" dirty="0"/>
          </a:p>
          <a:p>
            <a:pPr lvl="1"/>
            <a:r>
              <a:rPr lang="en-US" sz="3200" i="1" dirty="0" smtClean="0">
                <a:solidFill>
                  <a:srgbClr val="0033CC"/>
                </a:solidFill>
              </a:rPr>
              <a:t>service interface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operations on this </a:t>
            </a:r>
            <a:r>
              <a:rPr lang="en-US" sz="3200" dirty="0" smtClean="0"/>
              <a:t>protocol </a:t>
            </a:r>
            <a:endParaRPr lang="en-US" sz="3200" dirty="0"/>
          </a:p>
          <a:p>
            <a:pPr lvl="1"/>
            <a:r>
              <a:rPr lang="en-US" sz="3200" i="1" dirty="0">
                <a:solidFill>
                  <a:srgbClr val="0033CC"/>
                </a:solidFill>
              </a:rPr>
              <a:t>peer-to-peer </a:t>
            </a:r>
            <a:r>
              <a:rPr lang="en-US" sz="3200" i="1" dirty="0" smtClean="0">
                <a:solidFill>
                  <a:srgbClr val="0033CC"/>
                </a:solidFill>
              </a:rPr>
              <a:t>interface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messages exchanged with </a:t>
            </a:r>
            <a:r>
              <a:rPr lang="en-US" sz="3200" dirty="0" smtClean="0"/>
              <a:t>peer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39972" name="Picture 36" descr="W:\Editorial\KARYN\Booksold\PD3e\final figures\Metafiles\01x1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6" y="1484784"/>
            <a:ext cx="6154738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301208"/>
            <a:ext cx="8229600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1.10 Service interfaces and peer interfaces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3581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268760"/>
            <a:ext cx="381000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 smtClean="0"/>
              <a:t>all communication activity in Internet governed by protocols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3977208" y="3789040"/>
            <a:ext cx="4267200" cy="22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i="1" dirty="0">
                <a:latin typeface="Comic Sans MS" pitchFamily="66" charset="0"/>
              </a:rPr>
              <a:t>define format, order 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actions taken on </a:t>
            </a:r>
            <a:r>
              <a:rPr lang="en-US" i="1" dirty="0" err="1">
                <a:latin typeface="Comic Sans MS" pitchFamily="66" charset="0"/>
              </a:rPr>
              <a:t>msg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smtClean="0">
                <a:latin typeface="Comic Sans MS" pitchFamily="66" charset="0"/>
              </a:rPr>
              <a:t>transmission and receipt.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3973016" y="3789040"/>
            <a:ext cx="434340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388424" y="5805264"/>
            <a:ext cx="720080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85800" y="5733256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u="sng" dirty="0">
                <a:solidFill>
                  <a:srgbClr val="C00000"/>
                </a:solidFill>
                <a:latin typeface="Comic Sans MS" pitchFamily="66" charset="0"/>
              </a:rPr>
              <a:t>Q: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Other human protocols? </a:t>
            </a:r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473352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481290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949280"/>
            <a:ext cx="60055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Architecture</a:t>
            </a:r>
          </a:p>
        </p:txBody>
      </p:sp>
      <p:pic>
        <p:nvPicPr>
          <p:cNvPr id="44112" name="Picture 80" descr="W:\Editorial\KARYN\Booksold\PD3e\final figures\Metafiles\01x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202854"/>
            <a:ext cx="5476875" cy="41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50912" y="5590592"/>
            <a:ext cx="7581528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1.13 The OSI seven-layer model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93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93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93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93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93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93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693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598539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779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69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972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903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955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912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991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621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611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6814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745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797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754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6833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2809677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555776" y="6047953"/>
            <a:ext cx="3395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379339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5830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539552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290439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195939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368852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754114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2833489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2852539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554339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765477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709914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789289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48718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211189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2827139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716139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392039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728839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595739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272139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404209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200077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195314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190552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223889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009577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044502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054027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3941564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3963789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3986014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5913239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5922764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5932289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193980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90" name="Text Box 240"/>
          <p:cNvSpPr txBox="1">
            <a:spLocks noChangeArrowheads="1"/>
          </p:cNvSpPr>
          <p:nvPr/>
        </p:nvSpPr>
        <p:spPr bwMode="auto">
          <a:xfrm>
            <a:off x="7926670" y="5506088"/>
            <a:ext cx="1181834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application.</a:t>
            </a:r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36371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</a:t>
            </a:r>
            <a:endParaRPr lang="en-US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03" y="1502194"/>
            <a:ext cx="4319513" cy="265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81128"/>
            <a:ext cx="8784976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1.15 Alternate view of the Internet architecture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8077200" cy="48245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industrial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780928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356992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1292" y="1965151"/>
            <a:ext cx="8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packet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293096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4675683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4682033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4753471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07097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4720133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3916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567263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594885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5663108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364658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056683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4745533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581128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780928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581128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517232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38325" y="1124744"/>
            <a:ext cx="5235575" cy="5282232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4941168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653136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53136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8262366" y="1161876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3.05556E-6 0.13889 L 0.40295 0.13889 L 0.40295 0.09884 L 0.57152 0.10093 L 0.57152 0.57708 L 0.66371 0.50857 L 0.66128 0.39746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8262367" y="112474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it is 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zeros.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0438"/>
          </a:xfrm>
        </p:spPr>
        <p:txBody>
          <a:bodyPr/>
          <a:lstStyle/>
          <a:p>
            <a:r>
              <a:rPr lang="en-US"/>
              <a:t>Layering and Abstraction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1871662"/>
          </a:xfrm>
        </p:spPr>
        <p:txBody>
          <a:bodyPr/>
          <a:lstStyle/>
          <a:p>
            <a:r>
              <a:rPr lang="en-US" sz="2800" dirty="0"/>
              <a:t>Layering accommodates incremental changes.</a:t>
            </a:r>
          </a:p>
          <a:p>
            <a:r>
              <a:rPr lang="en-US" sz="2800" dirty="0"/>
              <a:t>It is possible to have alternative abstractions at each layer.</a:t>
            </a:r>
          </a:p>
        </p:txBody>
      </p:sp>
      <p:pic>
        <p:nvPicPr>
          <p:cNvPr id="65540" name="Picture 4" descr="01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564904"/>
            <a:ext cx="5672137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90872" y="5517232"/>
            <a:ext cx="8229600" cy="72008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1.9 Layered system with alternate abstractions available at a given layer.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</TotalTime>
  <Words>1929</Words>
  <Application>Microsoft Office PowerPoint</Application>
  <PresentationFormat>On-screen Show (4:3)</PresentationFormat>
  <Paragraphs>593</Paragraphs>
  <Slides>38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Revised_Master</vt:lpstr>
      <vt:lpstr>Clip</vt:lpstr>
      <vt:lpstr> Network Architecture and the  OSI Reference Model  </vt:lpstr>
      <vt:lpstr>Architecture Outline</vt:lpstr>
      <vt:lpstr>The Internet versus an internet</vt:lpstr>
      <vt:lpstr>The Internet</vt:lpstr>
      <vt:lpstr>IP</vt:lpstr>
      <vt:lpstr>IPv4</vt:lpstr>
      <vt:lpstr>IPv6</vt:lpstr>
      <vt:lpstr>Layering and Abstraction</vt:lpstr>
      <vt:lpstr>     Applications and Layered Architectures</vt:lpstr>
      <vt:lpstr>Protocols</vt:lpstr>
      <vt:lpstr>Interfaces</vt:lpstr>
      <vt:lpstr>What’s a protocol?</vt:lpstr>
      <vt:lpstr>What’s a protocol?</vt:lpstr>
      <vt:lpstr>International Standards Organization Open Systems Interconnect (OSI) Reference Model</vt:lpstr>
      <vt:lpstr>ISO Architecture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Protocol Stack</vt:lpstr>
      <vt:lpstr>PowerPoint Presentation</vt:lpstr>
      <vt:lpstr>Alternate View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175</cp:revision>
  <dcterms:created xsi:type="dcterms:W3CDTF">2004-01-21T20:05:10Z</dcterms:created>
  <dcterms:modified xsi:type="dcterms:W3CDTF">2012-03-15T13:08:04Z</dcterms:modified>
</cp:coreProperties>
</file>