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7"/>
  </p:notesMasterIdLst>
  <p:handoutMasterIdLst>
    <p:handoutMasterId r:id="rId68"/>
  </p:handoutMasterIdLst>
  <p:sldIdLst>
    <p:sldId id="256" r:id="rId2"/>
    <p:sldId id="368" r:id="rId3"/>
    <p:sldId id="430" r:id="rId4"/>
    <p:sldId id="422" r:id="rId5"/>
    <p:sldId id="370" r:id="rId6"/>
    <p:sldId id="371" r:id="rId7"/>
    <p:sldId id="374" r:id="rId8"/>
    <p:sldId id="375" r:id="rId9"/>
    <p:sldId id="376" r:id="rId10"/>
    <p:sldId id="377" r:id="rId11"/>
    <p:sldId id="372" r:id="rId12"/>
    <p:sldId id="395" r:id="rId13"/>
    <p:sldId id="379" r:id="rId14"/>
    <p:sldId id="380" r:id="rId15"/>
    <p:sldId id="437" r:id="rId16"/>
    <p:sldId id="392" r:id="rId17"/>
    <p:sldId id="381" r:id="rId18"/>
    <p:sldId id="382" r:id="rId19"/>
    <p:sldId id="438" r:id="rId20"/>
    <p:sldId id="383" r:id="rId21"/>
    <p:sldId id="397" r:id="rId22"/>
    <p:sldId id="393" r:id="rId23"/>
    <p:sldId id="394" r:id="rId24"/>
    <p:sldId id="384" r:id="rId25"/>
    <p:sldId id="385" r:id="rId26"/>
    <p:sldId id="386" r:id="rId27"/>
    <p:sldId id="440" r:id="rId28"/>
    <p:sldId id="391" r:id="rId29"/>
    <p:sldId id="439" r:id="rId30"/>
    <p:sldId id="419" r:id="rId31"/>
    <p:sldId id="426" r:id="rId32"/>
    <p:sldId id="420" r:id="rId33"/>
    <p:sldId id="425" r:id="rId34"/>
    <p:sldId id="421" r:id="rId35"/>
    <p:sldId id="387" r:id="rId36"/>
    <p:sldId id="388" r:id="rId37"/>
    <p:sldId id="389" r:id="rId38"/>
    <p:sldId id="390" r:id="rId39"/>
    <p:sldId id="398" r:id="rId40"/>
    <p:sldId id="399" r:id="rId41"/>
    <p:sldId id="400" r:id="rId42"/>
    <p:sldId id="401" r:id="rId43"/>
    <p:sldId id="416" r:id="rId44"/>
    <p:sldId id="402" r:id="rId45"/>
    <p:sldId id="404" r:id="rId46"/>
    <p:sldId id="414" r:id="rId47"/>
    <p:sldId id="405" r:id="rId48"/>
    <p:sldId id="406" r:id="rId49"/>
    <p:sldId id="407" r:id="rId50"/>
    <p:sldId id="408" r:id="rId51"/>
    <p:sldId id="423" r:id="rId52"/>
    <p:sldId id="427" r:id="rId53"/>
    <p:sldId id="428" r:id="rId54"/>
    <p:sldId id="429" r:id="rId55"/>
    <p:sldId id="436" r:id="rId56"/>
    <p:sldId id="435" r:id="rId57"/>
    <p:sldId id="409" r:id="rId58"/>
    <p:sldId id="411" r:id="rId59"/>
    <p:sldId id="418" r:id="rId60"/>
    <p:sldId id="417" r:id="rId61"/>
    <p:sldId id="412" r:id="rId62"/>
    <p:sldId id="415" r:id="rId63"/>
    <p:sldId id="432" r:id="rId64"/>
    <p:sldId id="434" r:id="rId65"/>
    <p:sldId id="433" r:id="rId66"/>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0033CC"/>
    <a:srgbClr val="0066CC"/>
    <a:srgbClr val="3366CC"/>
    <a:srgbClr val="6600FF"/>
    <a:srgbClr val="FF9900"/>
    <a:srgbClr val="003366"/>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p:scale>
          <a:sx n="70" d="100"/>
          <a:sy n="70" d="100"/>
        </p:scale>
        <p:origin x="-822" y="-270"/>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6.xml"/><Relationship Id="rId1" Type="http://schemas.openxmlformats.org/officeDocument/2006/relationships/slide" Target="slides/slide35.xml"/><Relationship Id="rId4"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4/6/2011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4/6/2011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5</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23</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27</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29</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30</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32</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34</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43</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46</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52</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53</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6</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54</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55</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59</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60</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DE085-0126-4E35-B873-2805E59C111D}" type="slidenum">
              <a:rPr lang="en-US"/>
              <a:pPr/>
              <a:t>11</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12</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16</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19</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21</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22</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713788" cy="1152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Advanced Computer Networks   Wireless Networks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5F365-3AE2-44B4-BE7B-31F40B0786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72400" y="6512768"/>
            <a:ext cx="914400" cy="228600"/>
          </a:xfrm>
          <a:ln/>
        </p:spPr>
        <p:txBody>
          <a:bodyPr/>
          <a:lstStyle>
            <a:lvl1pPr>
              <a:defRPr>
                <a:latin typeface="Comic Sans MS" pitchFamily="66" charset="0"/>
              </a:defRPr>
            </a:lvl1pPr>
          </a:lstStyle>
          <a:p>
            <a:pPr>
              <a:defRPr/>
            </a:pPr>
            <a:r>
              <a:rPr lang="en-US" dirty="0" smtClean="0"/>
              <a:t>&lt; &gt;</a:t>
            </a:r>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Wireless Networks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Microsoft_Word_97_-_2003_Document1.doc"/><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13.xml"/><Relationship Id="rId7" Type="http://schemas.openxmlformats.org/officeDocument/2006/relationships/image" Target="../media/image4.wmf"/><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9.bin"/><Relationship Id="rId1" Type="http://schemas.openxmlformats.org/officeDocument/2006/relationships/vmlDrawing" Target="../drawings/vmlDrawing4.vml"/><Relationship Id="rId6" Type="http://schemas.openxmlformats.org/officeDocument/2006/relationships/oleObject" Target="../embeddings/oleObject57.bin"/><Relationship Id="rId11" Type="http://schemas.openxmlformats.org/officeDocument/2006/relationships/oleObject" Target="../embeddings/oleObject60.bin"/><Relationship Id="rId5" Type="http://schemas.openxmlformats.org/officeDocument/2006/relationships/image" Target="../media/image3.wmf"/><Relationship Id="rId15" Type="http://schemas.openxmlformats.org/officeDocument/2006/relationships/oleObject" Target="../embeddings/oleObject64.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6.bin"/><Relationship Id="rId9" Type="http://schemas.openxmlformats.org/officeDocument/2006/relationships/oleObject" Target="../embeddings/oleObject58.bin"/><Relationship Id="rId14" Type="http://schemas.openxmlformats.org/officeDocument/2006/relationships/oleObject" Target="../embeddings/oleObject63.bin"/></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5.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oleObject" Target="../embeddings/oleObject70.bin"/><Relationship Id="rId10" Type="http://schemas.openxmlformats.org/officeDocument/2006/relationships/oleObject" Target="../embeddings/oleObject73.bin"/><Relationship Id="rId4" Type="http://schemas.openxmlformats.org/officeDocument/2006/relationships/image" Target="../media/image6.png"/><Relationship Id="rId9" Type="http://schemas.openxmlformats.org/officeDocument/2006/relationships/oleObject" Target="../embeddings/oleObject7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6.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74.bin"/><Relationship Id="rId10" Type="http://schemas.openxmlformats.org/officeDocument/2006/relationships/oleObject" Target="../embeddings/oleObject77.bin"/><Relationship Id="rId4" Type="http://schemas.openxmlformats.org/officeDocument/2006/relationships/image" Target="../media/image6.png"/><Relationship Id="rId9" Type="http://schemas.openxmlformats.org/officeDocument/2006/relationships/oleObject" Target="../embeddings/oleObject7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6.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5.png"/><Relationship Id="rId9" Type="http://schemas.openxmlformats.org/officeDocument/2006/relationships/image" Target="../media/image4.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9.xml"/><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wmf"/><Relationship Id="rId5" Type="http://schemas.openxmlformats.org/officeDocument/2006/relationships/oleObject" Target="../embeddings/oleObject78.bin"/><Relationship Id="rId10" Type="http://schemas.openxmlformats.org/officeDocument/2006/relationships/oleObject" Target="../embeddings/oleObject81.bin"/><Relationship Id="rId4" Type="http://schemas.openxmlformats.org/officeDocument/2006/relationships/image" Target="../media/image6.png"/><Relationship Id="rId9" Type="http://schemas.openxmlformats.org/officeDocument/2006/relationships/oleObject" Target="../embeddings/oleObject8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21.xml"/><Relationship Id="rId7" Type="http://schemas.openxmlformats.org/officeDocument/2006/relationships/image" Target="../media/image4.wmf"/><Relationship Id="rId12"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3.bin"/><Relationship Id="rId11" Type="http://schemas.openxmlformats.org/officeDocument/2006/relationships/oleObject" Target="../embeddings/oleObject86.bin"/><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oleObject" Target="../embeddings/oleObject82.bin"/><Relationship Id="rId9" Type="http://schemas.openxmlformats.org/officeDocument/2006/relationships/oleObject" Target="../embeddings/oleObject85.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3.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6.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5.png"/><Relationship Id="rId9" Type="http://schemas.openxmlformats.org/officeDocument/2006/relationships/image" Target="../media/image4.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81329" y="5929330"/>
            <a:ext cx="6005513" cy="5715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600 Mbps ??</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FF33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9" name="Footer Placeholder 8"/>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00098" y="-24"/>
            <a:ext cx="8334375" cy="1143000"/>
          </a:xfrm>
        </p:spPr>
        <p:txBody>
          <a:bodyPr/>
          <a:lstStyle/>
          <a:p>
            <a:pPr algn="r"/>
            <a:r>
              <a:rPr lang="en-US" dirty="0" smtClean="0"/>
              <a:t>W</a:t>
            </a:r>
            <a:r>
              <a:rPr lang="en-US" u="none" dirty="0" smtClean="0"/>
              <a:t>ireless </a:t>
            </a:r>
            <a:r>
              <a:rPr lang="en-US" dirty="0" smtClean="0"/>
              <a:t>L</a:t>
            </a:r>
            <a:r>
              <a:rPr lang="en-US" u="none" dirty="0" smtClean="0"/>
              <a:t>ink </a:t>
            </a:r>
            <a:r>
              <a:rPr lang="en-US" dirty="0" smtClean="0"/>
              <a:t>S</a:t>
            </a:r>
            <a:r>
              <a:rPr lang="en-US" u="none" dirty="0" smtClean="0"/>
              <a:t>tandards</a:t>
            </a:r>
            <a:endParaRPr lang="en-US" u="none" dirty="0"/>
          </a:p>
        </p:txBody>
      </p:sp>
      <p:sp>
        <p:nvSpPr>
          <p:cNvPr id="396396" name="Rectangle 108"/>
          <p:cNvSpPr>
            <a:spLocks noChangeArrowheads="1"/>
          </p:cNvSpPr>
          <p:nvPr/>
        </p:nvSpPr>
        <p:spPr bwMode="auto">
          <a:xfrm>
            <a:off x="2952750" y="1727188"/>
            <a:ext cx="1589088" cy="34544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7" name="Rectangle 109"/>
          <p:cNvSpPr>
            <a:spLocks noChangeArrowheads="1"/>
          </p:cNvSpPr>
          <p:nvPr/>
        </p:nvSpPr>
        <p:spPr bwMode="auto">
          <a:xfrm>
            <a:off x="45783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8" name="Rectangle 110"/>
          <p:cNvSpPr>
            <a:spLocks noChangeArrowheads="1"/>
          </p:cNvSpPr>
          <p:nvPr/>
        </p:nvSpPr>
        <p:spPr bwMode="auto">
          <a:xfrm>
            <a:off x="62039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9" name="Rectangle 111"/>
          <p:cNvSpPr>
            <a:spLocks noChangeArrowheads="1"/>
          </p:cNvSpPr>
          <p:nvPr/>
        </p:nvSpPr>
        <p:spPr bwMode="auto">
          <a:xfrm>
            <a:off x="1327150" y="1714488"/>
            <a:ext cx="1589088" cy="34671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400" name="Line 112"/>
          <p:cNvSpPr>
            <a:spLocks noChangeShapeType="1"/>
          </p:cNvSpPr>
          <p:nvPr/>
        </p:nvSpPr>
        <p:spPr bwMode="auto">
          <a:xfrm>
            <a:off x="1327150" y="5181588"/>
            <a:ext cx="6626225" cy="0"/>
          </a:xfrm>
          <a:prstGeom prst="line">
            <a:avLst/>
          </a:prstGeom>
          <a:noFill/>
          <a:ln w="9525">
            <a:solidFill>
              <a:schemeClr val="tx1"/>
            </a:solidFill>
            <a:round/>
            <a:headEnd/>
            <a:tailEnd type="triangle" w="med" len="med"/>
          </a:ln>
          <a:effectLst/>
        </p:spPr>
        <p:txBody>
          <a:bodyPr/>
          <a:lstStyle/>
          <a:p>
            <a:endParaRPr lang="en-US"/>
          </a:p>
        </p:txBody>
      </p:sp>
      <p:sp>
        <p:nvSpPr>
          <p:cNvPr id="396401" name="Text Box 113"/>
          <p:cNvSpPr txBox="1">
            <a:spLocks noChangeArrowheads="1"/>
          </p:cNvSpPr>
          <p:nvPr/>
        </p:nvSpPr>
        <p:spPr bwMode="auto">
          <a:xfrm>
            <a:off x="1704975" y="5172063"/>
            <a:ext cx="8318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Indoor</a:t>
            </a:r>
          </a:p>
          <a:p>
            <a:pPr algn="ctr" eaLnBrk="1" hangingPunct="1"/>
            <a:r>
              <a:rPr lang="en-US" sz="1400">
                <a:latin typeface="Arial" charset="0"/>
              </a:rPr>
              <a:t>10-30m</a:t>
            </a:r>
          </a:p>
        </p:txBody>
      </p:sp>
      <p:sp>
        <p:nvSpPr>
          <p:cNvPr id="396402" name="Text Box 114"/>
          <p:cNvSpPr txBox="1">
            <a:spLocks noChangeArrowheads="1"/>
          </p:cNvSpPr>
          <p:nvPr/>
        </p:nvSpPr>
        <p:spPr bwMode="auto">
          <a:xfrm>
            <a:off x="3217863" y="5175238"/>
            <a:ext cx="10096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Outdoor</a:t>
            </a:r>
          </a:p>
          <a:p>
            <a:pPr algn="ctr" eaLnBrk="1" hangingPunct="1"/>
            <a:r>
              <a:rPr lang="en-US" sz="1400">
                <a:latin typeface="Arial" charset="0"/>
              </a:rPr>
              <a:t>50-200m</a:t>
            </a:r>
          </a:p>
        </p:txBody>
      </p:sp>
      <p:sp>
        <p:nvSpPr>
          <p:cNvPr id="396403" name="Text Box 115"/>
          <p:cNvSpPr txBox="1">
            <a:spLocks noChangeArrowheads="1"/>
          </p:cNvSpPr>
          <p:nvPr/>
        </p:nvSpPr>
        <p:spPr bwMode="auto">
          <a:xfrm>
            <a:off x="4695825" y="5180001"/>
            <a:ext cx="12382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Mid-range</a:t>
            </a:r>
          </a:p>
          <a:p>
            <a:pPr algn="ctr" eaLnBrk="1" hangingPunct="1"/>
            <a:r>
              <a:rPr lang="en-US">
                <a:latin typeface="Arial" charset="0"/>
              </a:rPr>
              <a:t>outdoor</a:t>
            </a:r>
          </a:p>
          <a:p>
            <a:pPr algn="ctr" eaLnBrk="1" hangingPunct="1"/>
            <a:r>
              <a:rPr lang="en-US" sz="1400">
                <a:latin typeface="Arial" charset="0"/>
              </a:rPr>
              <a:t>200m – 4 Km</a:t>
            </a:r>
          </a:p>
        </p:txBody>
      </p:sp>
      <p:sp>
        <p:nvSpPr>
          <p:cNvPr id="396404" name="Text Box 116"/>
          <p:cNvSpPr txBox="1">
            <a:spLocks noChangeArrowheads="1"/>
          </p:cNvSpPr>
          <p:nvPr/>
        </p:nvSpPr>
        <p:spPr bwMode="auto">
          <a:xfrm>
            <a:off x="6200775" y="5180001"/>
            <a:ext cx="13525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Long-range</a:t>
            </a:r>
          </a:p>
          <a:p>
            <a:pPr algn="ctr" eaLnBrk="1" hangingPunct="1"/>
            <a:r>
              <a:rPr lang="en-US">
                <a:latin typeface="Arial" charset="0"/>
              </a:rPr>
              <a:t>outdoor</a:t>
            </a:r>
          </a:p>
          <a:p>
            <a:pPr algn="ctr" eaLnBrk="1" hangingPunct="1"/>
            <a:r>
              <a:rPr lang="en-US" sz="1400">
                <a:latin typeface="Arial" charset="0"/>
              </a:rPr>
              <a:t>5Km – 20 Km</a:t>
            </a:r>
          </a:p>
        </p:txBody>
      </p:sp>
      <p:sp>
        <p:nvSpPr>
          <p:cNvPr id="396405" name="Text Box 117"/>
          <p:cNvSpPr txBox="1">
            <a:spLocks noChangeArrowheads="1"/>
          </p:cNvSpPr>
          <p:nvPr/>
        </p:nvSpPr>
        <p:spPr bwMode="auto">
          <a:xfrm>
            <a:off x="679450" y="45592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.056</a:t>
            </a:r>
            <a:endParaRPr lang="en-US" sz="1400">
              <a:latin typeface="Arial" charset="0"/>
            </a:endParaRPr>
          </a:p>
        </p:txBody>
      </p:sp>
      <p:sp>
        <p:nvSpPr>
          <p:cNvPr id="396406" name="Text Box 118"/>
          <p:cNvSpPr txBox="1">
            <a:spLocks noChangeArrowheads="1"/>
          </p:cNvSpPr>
          <p:nvPr/>
        </p:nvSpPr>
        <p:spPr bwMode="auto">
          <a:xfrm>
            <a:off x="682625" y="41274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.384</a:t>
            </a:r>
            <a:endParaRPr lang="en-US" sz="1400">
              <a:latin typeface="Arial" charset="0"/>
            </a:endParaRPr>
          </a:p>
        </p:txBody>
      </p:sp>
      <p:sp>
        <p:nvSpPr>
          <p:cNvPr id="396407" name="Text Box 119"/>
          <p:cNvSpPr txBox="1">
            <a:spLocks noChangeArrowheads="1"/>
          </p:cNvSpPr>
          <p:nvPr/>
        </p:nvSpPr>
        <p:spPr bwMode="auto">
          <a:xfrm>
            <a:off x="923925" y="34369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1</a:t>
            </a:r>
            <a:endParaRPr lang="en-US" sz="1400">
              <a:latin typeface="Arial" charset="0"/>
            </a:endParaRPr>
          </a:p>
        </p:txBody>
      </p:sp>
      <p:sp>
        <p:nvSpPr>
          <p:cNvPr id="396408" name="Text Box 120"/>
          <p:cNvSpPr txBox="1">
            <a:spLocks noChangeArrowheads="1"/>
          </p:cNvSpPr>
          <p:nvPr/>
        </p:nvSpPr>
        <p:spPr bwMode="auto">
          <a:xfrm>
            <a:off x="922338" y="30051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4</a:t>
            </a:r>
            <a:endParaRPr lang="en-US" sz="1400">
              <a:latin typeface="Arial" charset="0"/>
            </a:endParaRPr>
          </a:p>
        </p:txBody>
      </p:sp>
      <p:sp>
        <p:nvSpPr>
          <p:cNvPr id="396409" name="Text Box 121"/>
          <p:cNvSpPr txBox="1">
            <a:spLocks noChangeArrowheads="1"/>
          </p:cNvSpPr>
          <p:nvPr/>
        </p:nvSpPr>
        <p:spPr bwMode="auto">
          <a:xfrm>
            <a:off x="625475" y="2609838"/>
            <a:ext cx="6413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5-11</a:t>
            </a:r>
            <a:endParaRPr lang="en-US" sz="1400">
              <a:latin typeface="Arial" charset="0"/>
            </a:endParaRPr>
          </a:p>
        </p:txBody>
      </p:sp>
      <p:sp>
        <p:nvSpPr>
          <p:cNvPr id="396410" name="Text Box 122"/>
          <p:cNvSpPr txBox="1">
            <a:spLocks noChangeArrowheads="1"/>
          </p:cNvSpPr>
          <p:nvPr/>
        </p:nvSpPr>
        <p:spPr bwMode="auto">
          <a:xfrm>
            <a:off x="814388" y="2193913"/>
            <a:ext cx="438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54</a:t>
            </a:r>
            <a:endParaRPr lang="en-US" sz="1400">
              <a:latin typeface="Arial" charset="0"/>
            </a:endParaRPr>
          </a:p>
        </p:txBody>
      </p:sp>
      <p:sp>
        <p:nvSpPr>
          <p:cNvPr id="396411" name="Rectangle 123"/>
          <p:cNvSpPr>
            <a:spLocks noChangeArrowheads="1"/>
          </p:cNvSpPr>
          <p:nvPr/>
        </p:nvSpPr>
        <p:spPr bwMode="auto">
          <a:xfrm>
            <a:off x="2662238" y="4611676"/>
            <a:ext cx="4676775" cy="284162"/>
          </a:xfrm>
          <a:prstGeom prst="rect">
            <a:avLst/>
          </a:prstGeom>
          <a:solidFill>
            <a:srgbClr val="3333CC"/>
          </a:solidFill>
          <a:ln w="9525">
            <a:noFill/>
            <a:miter lim="800000"/>
            <a:headEnd/>
            <a:tailEnd/>
          </a:ln>
          <a:effectLst/>
        </p:spPr>
        <p:txBody>
          <a:bodyPr wrap="none" anchor="ctr"/>
          <a:lstStyle/>
          <a:p>
            <a:endParaRPr lang="en-US"/>
          </a:p>
        </p:txBody>
      </p:sp>
      <p:sp>
        <p:nvSpPr>
          <p:cNvPr id="396412" name="Text Box 124"/>
          <p:cNvSpPr txBox="1">
            <a:spLocks noChangeArrowheads="1"/>
          </p:cNvSpPr>
          <p:nvPr/>
        </p:nvSpPr>
        <p:spPr bwMode="auto">
          <a:xfrm>
            <a:off x="3948113" y="4603738"/>
            <a:ext cx="1743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IS-95, CDMA, GSM</a:t>
            </a:r>
          </a:p>
        </p:txBody>
      </p:sp>
      <p:sp>
        <p:nvSpPr>
          <p:cNvPr id="396413" name="Text Box 125"/>
          <p:cNvSpPr txBox="1">
            <a:spLocks noChangeArrowheads="1"/>
          </p:cNvSpPr>
          <p:nvPr/>
        </p:nvSpPr>
        <p:spPr bwMode="auto">
          <a:xfrm>
            <a:off x="7750175" y="4554526"/>
            <a:ext cx="455613"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2G</a:t>
            </a:r>
          </a:p>
        </p:txBody>
      </p:sp>
      <p:sp>
        <p:nvSpPr>
          <p:cNvPr id="396414" name="Rectangle 126"/>
          <p:cNvSpPr>
            <a:spLocks noChangeArrowheads="1"/>
          </p:cNvSpPr>
          <p:nvPr/>
        </p:nvSpPr>
        <p:spPr bwMode="auto">
          <a:xfrm>
            <a:off x="2651125" y="4194163"/>
            <a:ext cx="4676775" cy="284163"/>
          </a:xfrm>
          <a:prstGeom prst="rect">
            <a:avLst/>
          </a:prstGeom>
          <a:solidFill>
            <a:srgbClr val="3333CC"/>
          </a:solidFill>
          <a:ln w="9525">
            <a:noFill/>
            <a:miter lim="800000"/>
            <a:headEnd/>
            <a:tailEnd/>
          </a:ln>
          <a:effectLst/>
        </p:spPr>
        <p:txBody>
          <a:bodyPr wrap="none" anchor="ctr"/>
          <a:lstStyle/>
          <a:p>
            <a:endParaRPr lang="en-US"/>
          </a:p>
        </p:txBody>
      </p:sp>
      <p:sp>
        <p:nvSpPr>
          <p:cNvPr id="396415" name="Text Box 127"/>
          <p:cNvSpPr txBox="1">
            <a:spLocks noChangeArrowheads="1"/>
          </p:cNvSpPr>
          <p:nvPr/>
        </p:nvSpPr>
        <p:spPr bwMode="auto">
          <a:xfrm>
            <a:off x="3681413" y="4171938"/>
            <a:ext cx="246380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 CDMA2000</a:t>
            </a:r>
          </a:p>
        </p:txBody>
      </p:sp>
      <p:sp>
        <p:nvSpPr>
          <p:cNvPr id="396416" name="Text Box 128"/>
          <p:cNvSpPr txBox="1">
            <a:spLocks noChangeArrowheads="1"/>
          </p:cNvSpPr>
          <p:nvPr/>
        </p:nvSpPr>
        <p:spPr bwMode="auto">
          <a:xfrm>
            <a:off x="7751763" y="4165588"/>
            <a:ext cx="455612"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a:t>
            </a:r>
          </a:p>
        </p:txBody>
      </p:sp>
      <p:sp>
        <p:nvSpPr>
          <p:cNvPr id="396417" name="Rectangle 129"/>
          <p:cNvSpPr>
            <a:spLocks noChangeArrowheads="1"/>
          </p:cNvSpPr>
          <p:nvPr/>
        </p:nvSpPr>
        <p:spPr bwMode="auto">
          <a:xfrm>
            <a:off x="1339850" y="3462326"/>
            <a:ext cx="928688"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18" name="Text Box 130"/>
          <p:cNvSpPr txBox="1">
            <a:spLocks noChangeArrowheads="1"/>
          </p:cNvSpPr>
          <p:nvPr/>
        </p:nvSpPr>
        <p:spPr bwMode="auto">
          <a:xfrm>
            <a:off x="1422400" y="3470263"/>
            <a:ext cx="72548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802.15</a:t>
            </a:r>
          </a:p>
        </p:txBody>
      </p:sp>
      <p:sp>
        <p:nvSpPr>
          <p:cNvPr id="396419" name="Rectangle 131"/>
          <p:cNvSpPr>
            <a:spLocks noChangeArrowheads="1"/>
          </p:cNvSpPr>
          <p:nvPr/>
        </p:nvSpPr>
        <p:spPr bwMode="auto">
          <a:xfrm>
            <a:off x="1354138" y="2624126"/>
            <a:ext cx="1724025"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0" name="Text Box 132"/>
          <p:cNvSpPr txBox="1">
            <a:spLocks noChangeArrowheads="1"/>
          </p:cNvSpPr>
          <p:nvPr/>
        </p:nvSpPr>
        <p:spPr bwMode="auto">
          <a:xfrm>
            <a:off x="1724025" y="2649526"/>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802.11b</a:t>
            </a:r>
          </a:p>
        </p:txBody>
      </p:sp>
      <p:sp>
        <p:nvSpPr>
          <p:cNvPr id="396421" name="Rectangle 133"/>
          <p:cNvSpPr>
            <a:spLocks noChangeArrowheads="1"/>
          </p:cNvSpPr>
          <p:nvPr/>
        </p:nvSpPr>
        <p:spPr bwMode="auto">
          <a:xfrm>
            <a:off x="1357313" y="2190738"/>
            <a:ext cx="1724025" cy="31591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2" name="Text Box 134"/>
          <p:cNvSpPr txBox="1">
            <a:spLocks noChangeArrowheads="1"/>
          </p:cNvSpPr>
          <p:nvPr/>
        </p:nvSpPr>
        <p:spPr bwMode="auto">
          <a:xfrm>
            <a:off x="1727200" y="2216138"/>
            <a:ext cx="981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a:t>
            </a:r>
          </a:p>
        </p:txBody>
      </p:sp>
      <p:sp>
        <p:nvSpPr>
          <p:cNvPr id="396423" name="Line 135"/>
          <p:cNvSpPr>
            <a:spLocks noChangeShapeType="1"/>
          </p:cNvSpPr>
          <p:nvPr/>
        </p:nvSpPr>
        <p:spPr bwMode="auto">
          <a:xfrm flipV="1">
            <a:off x="1328738" y="2154226"/>
            <a:ext cx="0" cy="3027362"/>
          </a:xfrm>
          <a:prstGeom prst="line">
            <a:avLst/>
          </a:prstGeom>
          <a:noFill/>
          <a:ln w="9525">
            <a:solidFill>
              <a:schemeClr val="tx1"/>
            </a:solidFill>
            <a:round/>
            <a:headEnd/>
            <a:tailEnd type="triangle" w="med" len="med"/>
          </a:ln>
          <a:effectLst/>
        </p:spPr>
        <p:txBody>
          <a:bodyPr/>
          <a:lstStyle/>
          <a:p>
            <a:endParaRPr lang="en-US"/>
          </a:p>
        </p:txBody>
      </p:sp>
      <p:sp>
        <p:nvSpPr>
          <p:cNvPr id="396424" name="Rectangle 136"/>
          <p:cNvSpPr>
            <a:spLocks noChangeArrowheads="1"/>
          </p:cNvSpPr>
          <p:nvPr/>
        </p:nvSpPr>
        <p:spPr bwMode="auto">
          <a:xfrm>
            <a:off x="2717800" y="2503476"/>
            <a:ext cx="5078413" cy="596900"/>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5" name="Rectangle 137"/>
          <p:cNvSpPr>
            <a:spLocks noChangeArrowheads="1"/>
          </p:cNvSpPr>
          <p:nvPr/>
        </p:nvSpPr>
        <p:spPr bwMode="auto">
          <a:xfrm>
            <a:off x="2654300" y="3055926"/>
            <a:ext cx="4676775"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6" name="Text Box 138"/>
          <p:cNvSpPr txBox="1">
            <a:spLocks noChangeArrowheads="1"/>
          </p:cNvSpPr>
          <p:nvPr/>
        </p:nvSpPr>
        <p:spPr bwMode="auto">
          <a:xfrm>
            <a:off x="2965450" y="3063863"/>
            <a:ext cx="39068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UMTS/WCDMA-HSPDA, CDMA2000-1xEVDO</a:t>
            </a:r>
          </a:p>
        </p:txBody>
      </p:sp>
      <p:sp>
        <p:nvSpPr>
          <p:cNvPr id="396427" name="Text Box 139"/>
          <p:cNvSpPr txBox="1">
            <a:spLocks noChangeArrowheads="1"/>
          </p:cNvSpPr>
          <p:nvPr/>
        </p:nvSpPr>
        <p:spPr bwMode="auto">
          <a:xfrm>
            <a:off x="7729538" y="2989251"/>
            <a:ext cx="1154112" cy="581025"/>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 cellular</a:t>
            </a:r>
          </a:p>
          <a:p>
            <a:pPr algn="ctr" eaLnBrk="1" hangingPunct="1"/>
            <a:r>
              <a:rPr lang="en-US" sz="1600">
                <a:latin typeface="Arial" charset="0"/>
              </a:rPr>
              <a:t>enhanced</a:t>
            </a:r>
          </a:p>
        </p:txBody>
      </p:sp>
      <p:sp>
        <p:nvSpPr>
          <p:cNvPr id="396428" name="Text Box 140"/>
          <p:cNvSpPr txBox="1">
            <a:spLocks noChangeArrowheads="1"/>
          </p:cNvSpPr>
          <p:nvPr/>
        </p:nvSpPr>
        <p:spPr bwMode="auto">
          <a:xfrm>
            <a:off x="5013325" y="2681276"/>
            <a:ext cx="15049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802.16 (WiMAX)</a:t>
            </a:r>
          </a:p>
        </p:txBody>
      </p:sp>
      <p:sp>
        <p:nvSpPr>
          <p:cNvPr id="396429" name="Rectangle 141"/>
          <p:cNvSpPr>
            <a:spLocks noChangeArrowheads="1"/>
          </p:cNvSpPr>
          <p:nvPr/>
        </p:nvSpPr>
        <p:spPr bwMode="auto">
          <a:xfrm>
            <a:off x="3133725" y="2295513"/>
            <a:ext cx="4062413" cy="28416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0" name="Text Box 142"/>
          <p:cNvSpPr txBox="1">
            <a:spLocks noChangeArrowheads="1"/>
          </p:cNvSpPr>
          <p:nvPr/>
        </p:nvSpPr>
        <p:spPr bwMode="auto">
          <a:xfrm>
            <a:off x="4164013" y="2273288"/>
            <a:ext cx="21780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 point-to-point</a:t>
            </a:r>
          </a:p>
        </p:txBody>
      </p:sp>
      <p:sp>
        <p:nvSpPr>
          <p:cNvPr id="396431" name="Line 143"/>
          <p:cNvSpPr>
            <a:spLocks noChangeShapeType="1"/>
          </p:cNvSpPr>
          <p:nvPr/>
        </p:nvSpPr>
        <p:spPr bwMode="auto">
          <a:xfrm flipH="1">
            <a:off x="7900988" y="2459026"/>
            <a:ext cx="254000" cy="0"/>
          </a:xfrm>
          <a:prstGeom prst="line">
            <a:avLst/>
          </a:prstGeom>
          <a:noFill/>
          <a:ln w="9525">
            <a:solidFill>
              <a:schemeClr val="bg1"/>
            </a:solidFill>
            <a:round/>
            <a:headEnd/>
            <a:tailEnd type="triangle" w="med" len="med"/>
          </a:ln>
          <a:effectLst/>
        </p:spPr>
        <p:txBody>
          <a:bodyPr/>
          <a:lstStyle/>
          <a:p>
            <a:endParaRPr lang="en-US"/>
          </a:p>
        </p:txBody>
      </p:sp>
      <p:sp>
        <p:nvSpPr>
          <p:cNvPr id="396432" name="Text Box 144"/>
          <p:cNvSpPr txBox="1">
            <a:spLocks noChangeArrowheads="1"/>
          </p:cNvSpPr>
          <p:nvPr/>
        </p:nvSpPr>
        <p:spPr bwMode="auto">
          <a:xfrm>
            <a:off x="714375" y="1781163"/>
            <a:ext cx="565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200</a:t>
            </a:r>
            <a:endParaRPr lang="en-US" sz="1400">
              <a:latin typeface="Arial" charset="0"/>
            </a:endParaRPr>
          </a:p>
        </p:txBody>
      </p:sp>
      <p:sp>
        <p:nvSpPr>
          <p:cNvPr id="396433" name="Rectangle 145"/>
          <p:cNvSpPr>
            <a:spLocks noChangeArrowheads="1"/>
          </p:cNvSpPr>
          <p:nvPr/>
        </p:nvSpPr>
        <p:spPr bwMode="auto">
          <a:xfrm>
            <a:off x="1344613" y="1795451"/>
            <a:ext cx="1522412"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4" name="Text Box 146"/>
          <p:cNvSpPr txBox="1">
            <a:spLocks noChangeArrowheads="1"/>
          </p:cNvSpPr>
          <p:nvPr/>
        </p:nvSpPr>
        <p:spPr bwMode="auto">
          <a:xfrm>
            <a:off x="1714500" y="1795451"/>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802.11n</a:t>
            </a:r>
          </a:p>
        </p:txBody>
      </p:sp>
      <p:sp>
        <p:nvSpPr>
          <p:cNvPr id="396435" name="Text Box 147"/>
          <p:cNvSpPr txBox="1">
            <a:spLocks noChangeArrowheads="1"/>
          </p:cNvSpPr>
          <p:nvPr/>
        </p:nvSpPr>
        <p:spPr bwMode="auto">
          <a:xfrm rot="16200000">
            <a:off x="-446881" y="3175782"/>
            <a:ext cx="1898650" cy="366712"/>
          </a:xfrm>
          <a:prstGeom prst="rect">
            <a:avLst/>
          </a:prstGeom>
          <a:noFill/>
          <a:ln w="9525">
            <a:noFill/>
            <a:miter lim="800000"/>
            <a:headEnd/>
            <a:tailEnd/>
          </a:ln>
          <a:effectLst/>
        </p:spPr>
        <p:txBody>
          <a:bodyPr wrap="none">
            <a:spAutoFit/>
          </a:bodyPr>
          <a:lstStyle/>
          <a:p>
            <a:pPr eaLnBrk="1" hangingPunct="1"/>
            <a:r>
              <a:rPr lang="en-US">
                <a:latin typeface="Arial" charset="0"/>
              </a:rPr>
              <a:t>Data rate (Mbps)</a:t>
            </a:r>
          </a:p>
        </p:txBody>
      </p:sp>
      <p:sp>
        <p:nvSpPr>
          <p:cNvPr id="396436" name="AutoShape 148"/>
          <p:cNvSpPr>
            <a:spLocks/>
          </p:cNvSpPr>
          <p:nvPr/>
        </p:nvSpPr>
        <p:spPr bwMode="auto">
          <a:xfrm>
            <a:off x="7799388" y="1882763"/>
            <a:ext cx="152400" cy="1238250"/>
          </a:xfrm>
          <a:prstGeom prst="rightBrace">
            <a:avLst>
              <a:gd name="adj1" fmla="val 67708"/>
              <a:gd name="adj2" fmla="val 50000"/>
            </a:avLst>
          </a:prstGeom>
          <a:noFill/>
          <a:ln w="9525">
            <a:solidFill>
              <a:schemeClr val="tx1"/>
            </a:solidFill>
            <a:round/>
            <a:headEnd/>
            <a:tailEnd/>
          </a:ln>
          <a:effectLst/>
        </p:spPr>
        <p:txBody>
          <a:bodyPr wrap="none" anchor="ctr"/>
          <a:lstStyle/>
          <a:p>
            <a:endParaRPr lang="en-US"/>
          </a:p>
        </p:txBody>
      </p:sp>
      <p:sp>
        <p:nvSpPr>
          <p:cNvPr id="396437" name="Text Box 149"/>
          <p:cNvSpPr txBox="1">
            <a:spLocks noChangeArrowheads="1"/>
          </p:cNvSpPr>
          <p:nvPr/>
        </p:nvSpPr>
        <p:spPr bwMode="auto">
          <a:xfrm>
            <a:off x="7937500" y="2300276"/>
            <a:ext cx="579438"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data</a:t>
            </a:r>
          </a:p>
        </p:txBody>
      </p:sp>
      <p:sp>
        <p:nvSpPr>
          <p:cNvPr id="396439" name="AutoShape 151"/>
          <p:cNvSpPr>
            <a:spLocks noChangeAspect="1" noChangeArrowheads="1" noTextEdit="1"/>
          </p:cNvSpPr>
          <p:nvPr/>
        </p:nvSpPr>
        <p:spPr bwMode="auto">
          <a:xfrm>
            <a:off x="5991225" y="1011238"/>
            <a:ext cx="735013" cy="220662"/>
          </a:xfrm>
          <a:prstGeom prst="rect">
            <a:avLst/>
          </a:prstGeom>
          <a:solidFill>
            <a:schemeClr val="bg1"/>
          </a:solidFill>
          <a:ln w="9525">
            <a:noFill/>
            <a:miter lim="800000"/>
            <a:headEnd/>
            <a:tailEnd/>
          </a:ln>
        </p:spPr>
        <p:txBody>
          <a:bodyPr/>
          <a:lstStyle/>
          <a:p>
            <a:endParaRPr lang="en-US"/>
          </a:p>
        </p:txBody>
      </p:sp>
      <p:grpSp>
        <p:nvGrpSpPr>
          <p:cNvPr id="2" name="Group 152"/>
          <p:cNvGrpSpPr>
            <a:grpSpLocks/>
          </p:cNvGrpSpPr>
          <p:nvPr/>
        </p:nvGrpSpPr>
        <p:grpSpPr bwMode="auto">
          <a:xfrm>
            <a:off x="7993092" y="411144"/>
            <a:ext cx="722312" cy="303212"/>
            <a:chOff x="4750" y="264"/>
            <a:chExt cx="455" cy="191"/>
          </a:xfrm>
        </p:grpSpPr>
        <p:sp>
          <p:nvSpPr>
            <p:cNvPr id="396441"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396442"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396443"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396444"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396445"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396446"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396447"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396448"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396449"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396450"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396451"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396452"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396453"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396454"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396455"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62" name="Slide Number Placeholder 61"/>
          <p:cNvSpPr>
            <a:spLocks noGrp="1"/>
          </p:cNvSpPr>
          <p:nvPr>
            <p:ph type="sldNum" sz="quarter" idx="11"/>
          </p:nvPr>
        </p:nvSpPr>
        <p:spPr/>
        <p:txBody>
          <a:bodyPr/>
          <a:lstStyle/>
          <a:p>
            <a:pPr>
              <a:defRPr/>
            </a:pPr>
            <a:fld id="{89CE651F-B56D-48D2-A702-1FFE07FC73E1}" type="slidenum">
              <a:rPr lang="en-US" smtClean="0"/>
              <a:pPr>
                <a:defRPr/>
              </a:pPr>
              <a:t>11</a:t>
            </a:fld>
            <a:endParaRPr lang="en-US"/>
          </a:p>
        </p:txBody>
      </p:sp>
      <p:sp>
        <p:nvSpPr>
          <p:cNvPr id="63" name="Footer Placeholder 6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smtClean="0">
                <a:solidFill>
                  <a:schemeClr val="accent2"/>
                </a:solidFill>
              </a:rPr>
              <a:t>decreased </a:t>
            </a:r>
            <a:r>
              <a:rPr lang="en-US" sz="2400" dirty="0">
                <a:solidFill>
                  <a:schemeClr val="accent2"/>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smtClean="0">
                <a:solidFill>
                  <a:schemeClr val="accent2"/>
                </a:solidFill>
              </a:rPr>
              <a:t>interference </a:t>
            </a:r>
            <a:r>
              <a:rPr lang="en-US" sz="2400" dirty="0">
                <a:solidFill>
                  <a:schemeClr val="accent2"/>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smtClean="0">
                <a:solidFill>
                  <a:schemeClr val="accent2"/>
                </a:solidFill>
              </a:rPr>
              <a:t>multipath propagation: </a:t>
            </a:r>
            <a:r>
              <a:rPr lang="en-US" sz="2400" dirty="0" smtClean="0"/>
              <a:t>radio signal reflects off objects ground, arriving ad destination at slightly different times.</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177212"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through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{note hub topology}.</a:t>
            </a:r>
            <a:r>
              <a:rPr lang="en-US" b="1" i="1" dirty="0" smtClean="0">
                <a:solidFill>
                  <a:srgbClr val="000066"/>
                </a:solidFill>
              </a:rPr>
              <a:t> </a:t>
            </a:r>
            <a:r>
              <a:rPr lang="en-US" b="1" i="1" dirty="0" smtClean="0"/>
              <a:t> </a:t>
            </a:r>
            <a:r>
              <a:rPr lang="en-US" dirty="0" smtClean="0"/>
              <a:t>Other nodes can be fixed or mobile.</a:t>
            </a:r>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t> </a:t>
            </a:r>
            <a:r>
              <a:rPr lang="en-US" b="1" dirty="0" smtClean="0">
                <a:solidFill>
                  <a:srgbClr val="000066"/>
                </a:solidFill>
              </a:rPr>
              <a:t>AP</a:t>
            </a:r>
            <a:r>
              <a:rPr lang="en-US" dirty="0" smtClean="0"/>
              <a:t> is connected to the </a:t>
            </a:r>
            <a:r>
              <a:rPr lang="en-US" b="1" dirty="0" smtClean="0">
                <a:solidFill>
                  <a:srgbClr val="000066"/>
                </a:solidFill>
              </a:rPr>
              <a:t>wired</a:t>
            </a:r>
            <a:r>
              <a:rPr lang="en-US" dirty="0" smtClean="0"/>
              <a:t> Internet.</a:t>
            </a:r>
          </a:p>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8" name="Footer Placeholder 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15</a:t>
            </a:fld>
            <a:endParaRPr lang="en-US" dirty="0"/>
          </a:p>
        </p:txBody>
      </p:sp>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09888" y="1625600"/>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05463" y="1619250"/>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765175" y="2425700"/>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14348" y="4133859"/>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738188" y="1606550"/>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727075" y="1617662"/>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379663" y="1617662"/>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10175" y="1617662"/>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428860" y="2179638"/>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428860" y="4071942"/>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160182" y="2133600"/>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i="1" dirty="0"/>
              <a:t>mesh net</a:t>
            </a:r>
          </a:p>
        </p:txBody>
      </p:sp>
      <p:sp>
        <p:nvSpPr>
          <p:cNvPr id="532497" name="Text Box 17"/>
          <p:cNvSpPr txBox="1">
            <a:spLocks noChangeArrowheads="1"/>
          </p:cNvSpPr>
          <p:nvPr/>
        </p:nvSpPr>
        <p:spPr bwMode="auto">
          <a:xfrm>
            <a:off x="5286380" y="4000504"/>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a:t>a given wireless node</a:t>
            </a:r>
          </a:p>
          <a:p>
            <a:pPr algn="l"/>
            <a:r>
              <a:rPr lang="en-US" sz="1800" b="1" dirty="0"/>
              <a:t>MANET, VANET</a:t>
            </a:r>
            <a:endParaRPr lang="en-US" sz="1800" b="1" i="1" dirty="0"/>
          </a:p>
        </p:txBody>
      </p:sp>
      <p:sp>
        <p:nvSpPr>
          <p:cNvPr id="17" name="Slide Number Placeholder 1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18" name="Footer Placeholder 17"/>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13" name="Footer Placeholder 12"/>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1414"/>
            <a:ext cx="7772400" cy="885825"/>
          </a:xfrm>
        </p:spPr>
        <p:txBody>
          <a:bodyPr/>
          <a:lstStyle/>
          <a:p>
            <a:pPr eaLnBrk="1" hangingPunct="1">
              <a:defRPr/>
            </a:pPr>
            <a:r>
              <a:rPr lang="en-US" dirty="0" smtClean="0"/>
              <a:t>Wireless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(five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infrared, FHSS, DSSS {FHSS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2001: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a:t>
            </a:r>
            <a:r>
              <a:rPr lang="en-US" sz="2000" b="1" i="1" dirty="0" smtClean="0">
                <a:solidFill>
                  <a:srgbClr val="6600FF"/>
                </a:solidFill>
              </a:rPr>
              <a:t>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a:t>
            </a:r>
            <a:r>
              <a:rPr lang="en-US" sz="2000" b="1" i="1" dirty="0" smtClean="0">
                <a:solidFill>
                  <a:srgbClr val="6600FF"/>
                </a:solidFill>
              </a:rPr>
              <a:t>FHSS </a:t>
            </a:r>
            <a:r>
              <a:rPr lang="en-US" sz="2000" b="1" dirty="0" smtClean="0">
                <a:solidFill>
                  <a:srgbClr val="6600FF"/>
                </a:solidFill>
              </a:rPr>
              <a:t>(</a:t>
            </a:r>
            <a:r>
              <a:rPr lang="en-US" sz="2000" b="1" i="1" dirty="0" err="1" smtClean="0">
                <a:solidFill>
                  <a:srgbClr val="6600FF"/>
                </a:solidFill>
              </a:rPr>
              <a:t>Frequence</a:t>
            </a:r>
            <a:r>
              <a:rPr lang="en-US" sz="2000" b="1" i="1" dirty="0" smtClean="0">
                <a:solidFill>
                  <a:srgbClr val="6600FF"/>
                </a:solidFill>
              </a:rPr>
              <a:t> Hopping Spread Spectrum</a:t>
            </a:r>
            <a:r>
              <a:rPr lang="en-US" sz="2000" b="1" dirty="0" smtClean="0">
                <a:solidFill>
                  <a:srgbClr val="6600FF"/>
                </a:solidFill>
              </a:rPr>
              <a:t>)</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7" name="Footer Placeholder 6"/>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982408" y="980728"/>
            <a:ext cx="7856792" cy="532859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104" y="6453336"/>
            <a:ext cx="914400" cy="228600"/>
          </a:xfrm>
        </p:spPr>
        <p:txBody>
          <a:bodyPr/>
          <a:lstStyle/>
          <a:p>
            <a:pPr>
              <a:defRPr/>
            </a:pPr>
            <a:r>
              <a:rPr lang="en-US" dirty="0" smtClean="0"/>
              <a:t>19</a:t>
            </a:r>
            <a:endParaRPr lang="en-US" dirty="0"/>
          </a:p>
        </p:txBody>
      </p:sp>
    </p:spTree>
    <p:extLst>
      <p:ext uri="{BB962C8B-B14F-4D97-AF65-F5344CB8AC3E}">
        <p14:creationId xmlns:p14="http://schemas.microsoft.com/office/powerpoint/2010/main" val="155956556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Wireless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a:t>
            </a:r>
            <a:r>
              <a:rPr lang="en-US" sz="2000" b="1" i="1" dirty="0" smtClean="0">
                <a:solidFill>
                  <a:srgbClr val="6600FF"/>
                </a:solidFill>
              </a:rPr>
              <a:t>DSSS </a:t>
            </a:r>
            <a:r>
              <a:rPr lang="en-US" sz="2000" b="1" dirty="0" smtClean="0">
                <a:solidFill>
                  <a:srgbClr val="6600FF"/>
                </a:solidFill>
              </a:rPr>
              <a:t>(</a:t>
            </a:r>
            <a:r>
              <a:rPr lang="en-US" sz="2000" b="1" i="1" dirty="0" smtClean="0">
                <a:solidFill>
                  <a:srgbClr val="6600FF"/>
                </a:solidFill>
              </a:rPr>
              <a:t>Direct Sequence Spread Spectrum</a:t>
            </a:r>
            <a:r>
              <a:rPr lang="en-US" sz="2000" b="1" dirty="0" smtClean="0">
                <a:solidFill>
                  <a:srgbClr val="6600FF"/>
                </a:solidFill>
              </a:rPr>
              <a:t>)</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11" name="Slide Number Placeholder 10"/>
          <p:cNvSpPr>
            <a:spLocks noGrp="1"/>
          </p:cNvSpPr>
          <p:nvPr>
            <p:ph type="sldNum" sz="quarter" idx="12"/>
          </p:nvPr>
        </p:nvSpPr>
        <p:spPr>
          <a:xfrm>
            <a:off x="8194675" y="6486548"/>
            <a:ext cx="914400" cy="228600"/>
          </a:xfrm>
        </p:spPr>
        <p:txBody>
          <a:bodyPr/>
          <a:lstStyle/>
          <a:p>
            <a:pPr>
              <a:defRPr/>
            </a:pPr>
            <a:fld id="{C255F365-3AE2-44B4-BE7B-31F40B0786A7}" type="slidenum">
              <a:rPr lang="en-US" smtClean="0">
                <a:latin typeface="+mn-lt"/>
              </a:rPr>
              <a:pPr>
                <a:defRPr/>
              </a:pPr>
              <a:t>20</a:t>
            </a:fld>
            <a:endParaRPr lang="en-US" dirty="0">
              <a:latin typeface="+mn-lt"/>
            </a:endParaRPr>
          </a:p>
        </p:txBody>
      </p:sp>
      <p:sp>
        <p:nvSpPr>
          <p:cNvPr id="13" name="Footer Placeholder 12"/>
          <p:cNvSpPr>
            <a:spLocks noGrp="1"/>
          </p:cNvSpPr>
          <p:nvPr>
            <p:ph type="ftr" sz="quarter" idx="11"/>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(cellular, satellite, etc) </a:t>
            </a:r>
            <a:r>
              <a:rPr lang="en-US" sz="2400" dirty="0" smtClean="0"/>
              <a:t>standards.</a:t>
            </a:r>
            <a:endParaRPr lang="en-US" sz="2400" dirty="0"/>
          </a:p>
          <a:p>
            <a:pPr>
              <a:lnSpc>
                <a:spcPct val="80000"/>
              </a:lnSpc>
            </a:pPr>
            <a:r>
              <a:rPr lang="en-US" sz="2400" dirty="0" smtClean="0"/>
              <a:t>A unique </a:t>
            </a:r>
            <a:r>
              <a:rPr lang="en-US" sz="2400" dirty="0"/>
              <a:t>“code” assigned 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code)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320" name="Slide Number Placeholder 319"/>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22</a:t>
            </a:fld>
            <a:endParaRPr lang="en-US" dirty="0">
              <a:latin typeface="+mn-lt"/>
            </a:endParaRPr>
          </a:p>
        </p:txBody>
      </p:sp>
      <p:sp>
        <p:nvSpPr>
          <p:cNvPr id="321" name="Footer Placeholder 320"/>
          <p:cNvSpPr>
            <a:spLocks noGrp="1"/>
          </p:cNvSpPr>
          <p:nvPr>
            <p:ph type="ftr" sz="quarter" idx="10"/>
          </p:nvPr>
        </p:nvSpPr>
        <p:spPr/>
        <p:txBody>
          <a:bodyPr/>
          <a:lstStyle/>
          <a:p>
            <a:pPr>
              <a:defRPr/>
            </a:pPr>
            <a:r>
              <a:rPr lang="en-US" smtClean="0"/>
              <a:t>Advanced Computer Networks   </a:t>
            </a:r>
            <a:r>
              <a:rPr lang="en-US" smtClean="0">
                <a:solidFill>
                  <a:schemeClr val="accent2"/>
                </a:solidFill>
              </a:rPr>
              <a:t>Wireless Networks</a:t>
            </a:r>
            <a:endParaRPr lang="en-US" dirty="0">
              <a:solidFill>
                <a:srgbClr val="800000"/>
              </a:solidFill>
              <a:effectLst>
                <a:outerShdw blurRad="38100" dist="38100" dir="2700000" algn="tl">
                  <a:srgbClr val="000000"/>
                </a:outerShdw>
              </a:effectLst>
            </a:endParaRPr>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6" name="Slide Number Placeholder 5"/>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23</a:t>
            </a:fld>
            <a:endParaRPr lang="en-US" dirty="0">
              <a:latin typeface="+mn-lt"/>
            </a:endParaRP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chemeClr val="accent2"/>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1472" y="80946"/>
            <a:ext cx="7772400" cy="847724"/>
          </a:xfrm>
        </p:spPr>
        <p:txBody>
          <a:bodyPr/>
          <a:lstStyle/>
          <a:p>
            <a:pPr eaLnBrk="1" hangingPunct="1">
              <a:defRPr/>
            </a:pPr>
            <a:r>
              <a:rPr lang="en-US" dirty="0" smtClean="0"/>
              <a:t>Wireless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a:t>
            </a:r>
            <a:r>
              <a:rPr lang="en-US" sz="2800" b="1" i="1" dirty="0" smtClean="0">
                <a:solidFill>
                  <a:srgbClr val="D60093"/>
                </a:solidFill>
              </a:rPr>
              <a:t>OFDM </a:t>
            </a:r>
            <a:r>
              <a:rPr lang="en-US" sz="2800" b="1" dirty="0" smtClean="0">
                <a:solidFill>
                  <a:srgbClr val="D60093"/>
                </a:solidFill>
              </a:rPr>
              <a:t>(Orthogonal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endParaRPr lang="en-US"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4"/>
            <a:ext cx="7772400" cy="990600"/>
          </a:xfrm>
        </p:spPr>
        <p:txBody>
          <a:bodyPr/>
          <a:lstStyle/>
          <a:p>
            <a:pPr eaLnBrk="1" hangingPunct="1">
              <a:defRPr/>
            </a:pPr>
            <a:r>
              <a:rPr lang="en-US" dirty="0" smtClean="0"/>
              <a:t>Wireless Physical Layer </a:t>
            </a:r>
            <a:endParaRPr lang="en-US" sz="3200" dirty="0" smtClean="0"/>
          </a:p>
        </p:txBody>
      </p:sp>
      <p:sp>
        <p:nvSpPr>
          <p:cNvPr id="16389" name="Rectangle 3"/>
          <p:cNvSpPr>
            <a:spLocks noGrp="1" noChangeArrowheads="1"/>
          </p:cNvSpPr>
          <p:nvPr>
            <p:ph type="body" idx="1"/>
          </p:nvPr>
        </p:nvSpPr>
        <p:spPr>
          <a:xfrm>
            <a:off x="304800" y="1219200"/>
            <a:ext cx="8534400" cy="4495800"/>
          </a:xfrm>
        </p:spPr>
        <p:txBody>
          <a:bodyPr/>
          <a:lstStyle/>
          <a:p>
            <a:pPr eaLnBrk="1" hangingPunct="1"/>
            <a:r>
              <a:rPr lang="en-US" sz="2800" b="1" smtClean="0">
                <a:solidFill>
                  <a:srgbClr val="336699"/>
                </a:solidFill>
              </a:rPr>
              <a:t>802.11b</a:t>
            </a:r>
            <a:r>
              <a:rPr lang="en-US" sz="2800" smtClean="0">
                <a:solidFill>
                  <a:srgbClr val="336699"/>
                </a:solidFill>
              </a:rPr>
              <a:t> </a:t>
            </a:r>
            <a:r>
              <a:rPr lang="en-US" sz="2800" b="1" i="1" smtClean="0">
                <a:solidFill>
                  <a:srgbClr val="336699"/>
                </a:solidFill>
              </a:rPr>
              <a:t>HR-DSSS </a:t>
            </a:r>
            <a:r>
              <a:rPr lang="en-US" sz="2800" b="1" smtClean="0">
                <a:solidFill>
                  <a:srgbClr val="336699"/>
                </a:solidFill>
              </a:rPr>
              <a:t>(</a:t>
            </a:r>
            <a:r>
              <a:rPr lang="en-US" sz="2800" b="1" i="1" smtClean="0">
                <a:solidFill>
                  <a:srgbClr val="336699"/>
                </a:solidFill>
              </a:rPr>
              <a:t>High Rate Direct Sequence Spread Spectrum</a:t>
            </a:r>
            <a:r>
              <a:rPr lang="en-US" sz="2800" b="1" smtClean="0">
                <a:solidFill>
                  <a:srgbClr val="336699"/>
                </a:solidFill>
              </a:rPr>
              <a:t>)</a:t>
            </a:r>
          </a:p>
          <a:p>
            <a:pPr lvl="1" eaLnBrk="1" hangingPunct="1"/>
            <a:r>
              <a:rPr lang="en-US" sz="2400" b="1" smtClean="0"/>
              <a:t>11a and 11b</a:t>
            </a:r>
            <a:r>
              <a:rPr lang="en-US" sz="2400" smtClean="0"/>
              <a:t> </a:t>
            </a:r>
            <a:r>
              <a:rPr lang="en-US" sz="2400" i="1" smtClean="0"/>
              <a:t>shows a </a:t>
            </a:r>
            <a:r>
              <a:rPr lang="en-US" sz="2400" i="1" u="sng" smtClean="0"/>
              <a:t>split</a:t>
            </a:r>
            <a:r>
              <a:rPr lang="en-US" sz="2400" i="1" smtClean="0"/>
              <a:t> in the standards committee.</a:t>
            </a:r>
          </a:p>
          <a:p>
            <a:pPr lvl="1" eaLnBrk="1" hangingPunct="1"/>
            <a:r>
              <a:rPr lang="en-US" sz="2400" b="1" smtClean="0"/>
              <a:t>11b </a:t>
            </a:r>
            <a:r>
              <a:rPr lang="en-US" sz="2400" smtClean="0"/>
              <a:t>approved and hit the market before </a:t>
            </a:r>
            <a:r>
              <a:rPr lang="en-US" sz="2400" b="1" smtClean="0"/>
              <a:t>11a.</a:t>
            </a:r>
          </a:p>
          <a:p>
            <a:pPr lvl="1" eaLnBrk="1" hangingPunct="1"/>
            <a:r>
              <a:rPr lang="en-US" sz="2400" smtClean="0"/>
              <a:t>Up to </a:t>
            </a:r>
            <a:r>
              <a:rPr lang="en-US" sz="2400" b="1" smtClean="0">
                <a:solidFill>
                  <a:srgbClr val="A50021"/>
                </a:solidFill>
                <a:latin typeface="Comic Sans MS" pitchFamily="66" charset="0"/>
              </a:rPr>
              <a:t>11 Mbps</a:t>
            </a:r>
            <a:r>
              <a:rPr lang="en-US" sz="2400" smtClean="0">
                <a:solidFill>
                  <a:srgbClr val="A50021"/>
                </a:solidFill>
              </a:rPr>
              <a:t> </a:t>
            </a:r>
            <a:r>
              <a:rPr lang="en-US" sz="2400" smtClean="0"/>
              <a:t>in 2.4 GHz band using  11 million chips/sec.</a:t>
            </a:r>
          </a:p>
          <a:p>
            <a:pPr lvl="1" eaLnBrk="1" hangingPunct="1"/>
            <a:r>
              <a:rPr lang="en-US" sz="2400" smtClean="0"/>
              <a:t>Note in this bandwidth all these protocols have to deal with interference from microwave ovens, cordless phones and garage door openers.</a:t>
            </a:r>
          </a:p>
          <a:p>
            <a:pPr lvl="1" eaLnBrk="1" hangingPunct="1"/>
            <a:r>
              <a:rPr lang="en-US" sz="2400" smtClean="0"/>
              <a:t>Range is 7 times greater than </a:t>
            </a:r>
            <a:r>
              <a:rPr lang="en-US" sz="2400" b="1" smtClean="0"/>
              <a:t>11a.</a:t>
            </a:r>
          </a:p>
          <a:p>
            <a:pPr lvl="1" eaLnBrk="1" hangingPunct="1"/>
            <a:r>
              <a:rPr lang="en-US" sz="2400" b="1" smtClean="0">
                <a:solidFill>
                  <a:srgbClr val="A50021"/>
                </a:solidFill>
              </a:rPr>
              <a:t>11b and 11a are incompatible!!</a:t>
            </a:r>
            <a:endParaRPr lang="en-US" b="1" smtClean="0">
              <a:solidFill>
                <a:srgbClr val="A50021"/>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34" y="-24"/>
            <a:ext cx="7772400" cy="990600"/>
          </a:xfrm>
        </p:spPr>
        <p:txBody>
          <a:bodyPr/>
          <a:lstStyle/>
          <a:p>
            <a:pPr eaLnBrk="1" hangingPunct="1">
              <a:defRPr/>
            </a:pPr>
            <a:r>
              <a:rPr lang="en-US" dirty="0" smtClean="0"/>
              <a:t>Wireless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smtClean="0">
                <a:solidFill>
                  <a:srgbClr val="339966"/>
                </a:solidFill>
              </a:rPr>
              <a:t>802.11g</a:t>
            </a:r>
            <a:r>
              <a:rPr lang="en-US" sz="2800" b="1" smtClean="0"/>
              <a:t> </a:t>
            </a:r>
            <a:r>
              <a:rPr lang="en-US" sz="2800" b="1" i="1" smtClean="0">
                <a:solidFill>
                  <a:srgbClr val="339966"/>
                </a:solidFill>
              </a:rPr>
              <a:t>OFDM</a:t>
            </a:r>
            <a:r>
              <a:rPr lang="en-US" sz="2800" b="1" smtClean="0">
                <a:solidFill>
                  <a:srgbClr val="339966"/>
                </a:solidFill>
              </a:rPr>
              <a:t>(</a:t>
            </a:r>
            <a:r>
              <a:rPr lang="en-US" sz="2800" b="1" i="1" smtClean="0">
                <a:solidFill>
                  <a:srgbClr val="339966"/>
                </a:solidFill>
              </a:rPr>
              <a:t>Orthogonal Frequency Division Multiplexing</a:t>
            </a:r>
            <a:r>
              <a:rPr lang="en-US" sz="2800" b="1" smtClean="0">
                <a:solidFill>
                  <a:srgbClr val="339966"/>
                </a:solidFill>
              </a:rPr>
              <a:t>)</a:t>
            </a:r>
          </a:p>
          <a:p>
            <a:pPr lvl="1" eaLnBrk="1" hangingPunct="1"/>
            <a:r>
              <a:rPr lang="en-US" sz="2400" b="1" smtClean="0"/>
              <a:t>An attempt to combine the best of both 802.11a and 802.11b.</a:t>
            </a:r>
          </a:p>
          <a:p>
            <a:pPr lvl="1" eaLnBrk="1" hangingPunct="1"/>
            <a:r>
              <a:rPr lang="en-US" sz="2400" smtClean="0"/>
              <a:t>Supports bandwidths up to </a:t>
            </a:r>
            <a:r>
              <a:rPr lang="en-US" sz="2400" b="1" smtClean="0">
                <a:solidFill>
                  <a:srgbClr val="A50021"/>
                </a:solidFill>
                <a:latin typeface="Comic Sans MS" pitchFamily="66" charset="0"/>
              </a:rPr>
              <a:t>54 Mbps</a:t>
            </a:r>
            <a:r>
              <a:rPr lang="en-US" sz="2400" smtClean="0"/>
              <a:t>.</a:t>
            </a:r>
          </a:p>
          <a:p>
            <a:pPr lvl="1" eaLnBrk="1" hangingPunct="1"/>
            <a:r>
              <a:rPr lang="en-US" sz="2400" smtClean="0"/>
              <a:t>Uses 2.4 GHz frequency for greater range.</a:t>
            </a:r>
          </a:p>
          <a:p>
            <a:pPr lvl="1" eaLnBrk="1" hangingPunct="1"/>
            <a:r>
              <a:rPr lang="en-US" sz="2400" smtClean="0"/>
              <a:t>Is backward compatible with 802.11b.</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816804362"/>
              </p:ext>
            </p:extLst>
          </p:nvPr>
        </p:nvGraphicFramePr>
        <p:xfrm>
          <a:off x="-1524000" y="1008112"/>
          <a:ext cx="11794187" cy="5373216"/>
        </p:xfrm>
        <a:graphic>
          <a:graphicData uri="http://schemas.openxmlformats.org/presentationml/2006/ole">
            <mc:AlternateContent xmlns:mc="http://schemas.openxmlformats.org/markup-compatibility/2006">
              <mc:Choice xmlns:v="urn:schemas-microsoft-com:vml" Requires="v">
                <p:oleObj spid="_x0000_s80901" name="Document" r:id="rId5" imgW="6086856" imgH="2773680" progId="Word.Document.8">
                  <p:embed/>
                </p:oleObj>
              </mc:Choice>
              <mc:Fallback>
                <p:oleObj name="Document" r:id="rId5" imgW="6086856" imgH="27736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008112"/>
                        <a:ext cx="11794187" cy="5373216"/>
                      </a:xfrm>
                      <a:prstGeom prst="rect">
                        <a:avLst/>
                      </a:prstGeom>
                      <a:noFill/>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
            </a:r>
            <a:r>
              <a:rPr lang="en-US" dirty="0" smtClean="0"/>
              <a:t>Networks </a:t>
            </a:r>
            <a:r>
              <a:rPr lang="en-US" dirty="0" smtClean="0"/>
              <a:t>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chemeClr val="accent2"/>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chemeClr val="accent2"/>
                </a:solidFill>
              </a:rPr>
              <a:t>Basic Service Set (BSS) </a:t>
            </a:r>
            <a:r>
              <a:rPr lang="en-US" sz="2000" dirty="0"/>
              <a:t>(aka “cell”) in infrastructure mode contains:</a:t>
            </a:r>
          </a:p>
          <a:p>
            <a:pPr marL="742950" lvl="1" indent="-285750" algn="l">
              <a:spcBef>
                <a:spcPct val="20000"/>
              </a:spcBef>
              <a:buClr>
                <a:schemeClr val="accent2"/>
              </a:buClr>
              <a:buSzPct val="75000"/>
              <a:buFont typeface="ZapfDingbats" pitchFamily="82" charset="2"/>
              <a:buChar char="m"/>
            </a:pPr>
            <a:r>
              <a:rPr lang="en-US" sz="2000" dirty="0"/>
              <a:t>wireless hosts</a:t>
            </a:r>
          </a:p>
          <a:p>
            <a:pPr marL="742950" lvl="1" indent="-285750" algn="l">
              <a:spcBef>
                <a:spcPct val="20000"/>
              </a:spcBef>
              <a:buClr>
                <a:schemeClr val="accent2"/>
              </a:buClr>
              <a:buSzPct val="75000"/>
              <a:buFont typeface="ZapfDingbats" pitchFamily="82" charset="2"/>
              <a:buChar char="m"/>
            </a:pPr>
            <a:r>
              <a:rPr lang="en-US" sz="2000" dirty="0"/>
              <a:t>access point (AP): base station</a:t>
            </a:r>
          </a:p>
          <a:p>
            <a:pPr marL="742950" lvl="1" indent="-285750" algn="l">
              <a:spcBef>
                <a:spcPct val="20000"/>
              </a:spcBef>
              <a:buClr>
                <a:schemeClr val="accent2"/>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04"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05"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06"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07"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08"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09"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10"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11"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12"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13"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14"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15"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1616"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1617"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4" name="Slide Number Placeholder 93"/>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95" name="Footer Placeholder 94"/>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559449" y="387350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15" name="Slide Number Placeholder 14"/>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31</a:t>
            </a:fld>
            <a:endParaRPr lang="en-US" dirty="0">
              <a:latin typeface="+mn-lt"/>
            </a:endParaRPr>
          </a:p>
        </p:txBody>
      </p:sp>
      <p:sp>
        <p:nvSpPr>
          <p:cNvPr id="16" name="Footer Placeholder 1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1928802"/>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122" name="Slide Number Placeholder 121"/>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123" name="Footer Placeholder 122"/>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5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5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670419"/>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Request frame broadcast from H1</a:t>
            </a:r>
          </a:p>
          <a:p>
            <a:pPr marL="342900" indent="-342900" algn="l" eaLnBrk="1" hangingPunct="1">
              <a:buFontTx/>
              <a:buAutoNum type="arabicParenBoth"/>
            </a:pPr>
            <a:r>
              <a:rPr lang="en-US" sz="1800" dirty="0">
                <a:latin typeface="+mn-lt"/>
              </a:rPr>
              <a:t>Probes response frame sent from APs</a:t>
            </a:r>
          </a:p>
          <a:p>
            <a:pPr marL="342900" indent="-342900" algn="l" eaLnBrk="1" hangingPunct="1">
              <a:buFontTx/>
              <a:buAutoNum type="arabicParenBoth"/>
            </a:pPr>
            <a:r>
              <a:rPr lang="en-US" sz="1800" dirty="0">
                <a:latin typeface="+mn-lt"/>
              </a:rPr>
              <a:t>Association Request frame sent: H1 to selected AP </a:t>
            </a:r>
          </a:p>
          <a:p>
            <a:pPr marL="342900" indent="-342900" algn="l" eaLnBrk="1" hangingPunct="1">
              <a:buFontTx/>
              <a:buAutoNum type="arabicParenBoth"/>
            </a:pPr>
            <a:r>
              <a:rPr lang="en-US" sz="1800" dirty="0">
                <a:latin typeface="+mn-lt"/>
              </a:rPr>
              <a:t>Association Response frame sent: H1 to selected AP</a:t>
            </a: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6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6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714752"/>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APs</a:t>
            </a:r>
          </a:p>
          <a:p>
            <a:pPr marL="342900" indent="-342900" algn="l" eaLnBrk="1" hangingPunct="1">
              <a:buFontTx/>
              <a:buAutoNum type="arabicParenBoth"/>
            </a:pPr>
            <a:r>
              <a:rPr lang="en-US" sz="2000" dirty="0">
                <a:latin typeface="+mn-lt"/>
              </a:rPr>
              <a:t>association Request frame sent: H1 to selected AP </a:t>
            </a:r>
          </a:p>
          <a:p>
            <a:pPr marL="342900" indent="-342900" algn="l" eaLnBrk="1" hangingPunct="1">
              <a:buFontTx/>
              <a:buAutoNum type="arabicParenBoth"/>
            </a:pPr>
            <a:r>
              <a:rPr lang="en-US" sz="2000" dirty="0">
                <a:latin typeface="+mn-lt"/>
              </a:rPr>
              <a:t>association Response frame sent: H1 to selected AP</a:t>
            </a:r>
          </a:p>
        </p:txBody>
      </p:sp>
      <p:sp>
        <p:nvSpPr>
          <p:cNvPr id="144" name="Slide Number Placeholder 143"/>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145" name="Footer Placeholder 144"/>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chemeClr val="accent2"/>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DCF, but PCF is optional.</a:t>
            </a:r>
            <a:endParaRPr lang="en-US" sz="2800"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i="1" dirty="0" smtClean="0">
                <a:solidFill>
                  <a:srgbClr val="A50021"/>
                </a:solidFill>
                <a:latin typeface="Comic Sans MS" pitchFamily="66" charset="0"/>
              </a:rPr>
              <a:t>CSMA</a:t>
            </a:r>
            <a:r>
              <a:rPr lang="en-US" sz="2800" dirty="0" smtClean="0"/>
              <a:t> with </a:t>
            </a:r>
            <a:r>
              <a:rPr lang="en-US" sz="2800" i="1" dirty="0" smtClean="0">
                <a:solidFill>
                  <a:srgbClr val="A50021"/>
                </a:solidFill>
                <a:latin typeface="Comic Sans MS" pitchFamily="66" charset="0"/>
              </a:rPr>
              <a:t>C</a:t>
            </a:r>
            <a:r>
              <a:rPr lang="en-US" sz="2800" dirty="0" smtClean="0"/>
              <a:t>ollision </a:t>
            </a:r>
            <a:r>
              <a:rPr lang="en-US" sz="2800" i="1"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i="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1054100"/>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nodes</a:t>
            </a: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2060848"/>
            <a:ext cx="4514627" cy="842690"/>
          </a:xfrm>
          <a:prstGeom prst="ellipse">
            <a:avLst/>
          </a:prstGeom>
          <a:noFill/>
          <a:ln w="25400" algn="ctr">
            <a:solidFill>
              <a:srgbClr val="990033"/>
            </a:solidFill>
            <a:round/>
            <a:headEnd/>
            <a:tailEnd/>
          </a:ln>
          <a:effectLst/>
        </p:spPr>
        <p:txBody>
          <a:bodyPr wrap="none" anchor="ctr"/>
          <a:lstStyle/>
          <a:p>
            <a:endParaRPr lang="en-US"/>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10" name="Footer Placeholder 9"/>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4915">
                                            <p:txEl>
                                              <p:pRg st="6" end="6"/>
                                            </p:txEl>
                                          </p:spTgt>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anim calcmode="lin" valueType="num">
                                      <p:cBhvr additive="base">
                                        <p:cTn id="19" dur="500" fill="hold"/>
                                        <p:tgtEl>
                                          <p:spTgt spid="294918"/>
                                        </p:tgtEl>
                                        <p:attrNameLst>
                                          <p:attrName>ppt_x</p:attrName>
                                        </p:attrNameLst>
                                      </p:cBhvr>
                                      <p:tavLst>
                                        <p:tav tm="0">
                                          <p:val>
                                            <p:strVal val="#ppt_x"/>
                                          </p:val>
                                        </p:tav>
                                        <p:tav tm="100000">
                                          <p:val>
                                            <p:strVal val="#ppt_x"/>
                                          </p:val>
                                        </p:tav>
                                      </p:tavLst>
                                    </p:anim>
                                    <p:anim calcmode="lin" valueType="num">
                                      <p:cBhvr additive="base">
                                        <p:cTn id="20" dur="500" fill="hold"/>
                                        <p:tgtEl>
                                          <p:spTgt spid="2949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4919"/>
                                        </p:tgtEl>
                                        <p:attrNameLst>
                                          <p:attrName>style.visibility</p:attrName>
                                        </p:attrNameLst>
                                      </p:cBhvr>
                                      <p:to>
                                        <p:strVal val="visible"/>
                                      </p:to>
                                    </p:set>
                                    <p:anim calcmode="lin" valueType="num">
                                      <p:cBhvr additive="base">
                                        <p:cTn id="23" dur="500" fill="hold"/>
                                        <p:tgtEl>
                                          <p:spTgt spid="294919"/>
                                        </p:tgtEl>
                                        <p:attrNameLst>
                                          <p:attrName>ppt_x</p:attrName>
                                        </p:attrNameLst>
                                      </p:cBhvr>
                                      <p:tavLst>
                                        <p:tav tm="0">
                                          <p:val>
                                            <p:strVal val="#ppt_x"/>
                                          </p:val>
                                        </p:tav>
                                        <p:tav tm="100000">
                                          <p:val>
                                            <p:strVal val="#ppt_x"/>
                                          </p:val>
                                        </p:tav>
                                      </p:tavLst>
                                    </p:anim>
                                    <p:anim calcmode="lin" valueType="num">
                                      <p:cBhvr additive="base">
                                        <p:cTn id="24"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491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491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4920"/>
                                        </p:tgtEl>
                                        <p:attrNameLst>
                                          <p:attrName>style.visibility</p:attrName>
                                        </p:attrNameLst>
                                      </p:cBhvr>
                                      <p:to>
                                        <p:strVal val="visible"/>
                                      </p:to>
                                    </p:set>
                                    <p:anim calcmode="lin" valueType="num">
                                      <p:cBhvr additive="base">
                                        <p:cTn id="37" dur="500" fill="hold"/>
                                        <p:tgtEl>
                                          <p:spTgt spid="294920"/>
                                        </p:tgtEl>
                                        <p:attrNameLst>
                                          <p:attrName>ppt_x</p:attrName>
                                        </p:attrNameLst>
                                      </p:cBhvr>
                                      <p:tavLst>
                                        <p:tav tm="0">
                                          <p:val>
                                            <p:strVal val="#ppt_x"/>
                                          </p:val>
                                        </p:tav>
                                        <p:tav tm="100000">
                                          <p:val>
                                            <p:strVal val="#ppt_x"/>
                                          </p:val>
                                        </p:tav>
                                      </p:tavLst>
                                    </p:anim>
                                    <p:anim calcmode="lin" valueType="num">
                                      <p:cBhvr additive="base">
                                        <p:cTn id="38"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dirty="0" smtClean="0">
                <a:solidFill>
                  <a:schemeClr val="tx1"/>
                </a:solidFill>
              </a:rPr>
              <a:t>[Tan pp.269-270]</a:t>
            </a:r>
            <a:endParaRPr lang="en-US" sz="2800" dirty="0" smtClean="0">
              <a:solidFill>
                <a:srgbClr val="FF0000"/>
              </a:solidFill>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i="1" u="none" dirty="0" smtClean="0">
                <a:solidFill>
                  <a:srgbClr val="6600FF"/>
                </a:solidFill>
                <a:latin typeface="+mn-lt"/>
              </a:rPr>
              <a:t>RTS</a:t>
            </a:r>
            <a:r>
              <a:rPr lang="en-US" sz="2800" u="none" dirty="0" smtClean="0">
                <a:latin typeface="+mn-lt"/>
              </a:rPr>
              <a:t>) and the intended receiver sends a Clear-to-Send (</a:t>
            </a:r>
            <a:r>
              <a:rPr lang="en-US" sz="2800" b="1" i="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i="1" u="none" dirty="0" smtClean="0">
                <a:solidFill>
                  <a:srgbClr val="6600FF"/>
                </a:solidFill>
                <a:latin typeface="+mn-lt"/>
              </a:rPr>
              <a:t>CTS,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helps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676400" y="2209800"/>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10" name="Footer Placeholder 9"/>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9" name="Footer Placeholder 8"/>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510"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511"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512"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513"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2" name="Slide Number Placeholder 61"/>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63" name="Footer Placeholder 62"/>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i="1" dirty="0" smtClean="0">
                <a:solidFill>
                  <a:srgbClr val="666699"/>
                </a:solidFill>
                <a:cs typeface="Arial" charset="0"/>
              </a:rPr>
              <a:t>duration field</a:t>
            </a:r>
            <a:r>
              <a:rPr lang="en-US" i="1" dirty="0" smtClean="0">
                <a:cs typeface="Arial" charset="0"/>
              </a:rPr>
              <a:t> </a:t>
            </a:r>
            <a:r>
              <a:rPr lang="en-US" dirty="0" smtClean="0">
                <a:cs typeface="Arial" charset="0"/>
              </a:rPr>
              <a:t>in data frame or in RTS and CTS frames.</a:t>
            </a:r>
          </a:p>
          <a:p>
            <a:pPr eaLnBrk="1" hangingPunct="1"/>
            <a:r>
              <a:rPr lang="en-US" dirty="0" smtClean="0">
                <a:cs typeface="Arial" charset="0"/>
              </a:rPr>
              <a:t>Stations then adjust their NAV accordingly!</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i="1" dirty="0" smtClean="0">
                <a:solidFill>
                  <a:srgbClr val="0033CC"/>
                </a:solidFill>
              </a:rPr>
              <a:t>A station does not sense the channel while transmitting.</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4953000"/>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a:t>
            </a:r>
            <a:r>
              <a:rPr lang="en-US" sz="2000" smtClean="0"/>
              <a:t>is busy, </a:t>
            </a:r>
            <a:r>
              <a:rPr lang="en-US" sz="2000" dirty="0" smtClean="0"/>
              <a:t>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54"/>
                <a:ext cx="396" cy="231"/>
              </a:xfrm>
              <a:prstGeom prst="rect">
                <a:avLst/>
              </a:prstGeom>
              <a:noFill/>
              <a:ln w="9525">
                <a:noFill/>
                <a:miter lim="800000"/>
                <a:headEnd/>
                <a:tailEnd/>
              </a:ln>
              <a:effectLst/>
            </p:spPr>
            <p:txBody>
              <a:bodyPr wrap="none">
                <a:spAutoFit/>
              </a:bodyPr>
              <a:lstStyle/>
              <a:p>
                <a:r>
                  <a:rPr lang="en-US">
                    <a:solidFill>
                      <a:schemeClr val="bg1"/>
                    </a:solidFill>
                  </a:rPr>
                  <a:t>ACK</a:t>
                </a:r>
              </a:p>
            </p:txBody>
          </p:sp>
        </p:grpSp>
      </p:grpSp>
      <p:sp>
        <p:nvSpPr>
          <p:cNvPr id="23" name="Slide Number Placeholder 2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24" name="Footer Placeholder 23"/>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to </a:t>
            </a:r>
            <a:r>
              <a:rPr lang="en-US" sz="2800" dirty="0" smtClean="0">
                <a:solidFill>
                  <a:schemeClr val="accent1"/>
                </a:solidFill>
              </a:rPr>
              <a:t>poll</a:t>
            </a:r>
            <a:r>
              <a:rPr lang="en-US" sz="2800" dirty="0" smtClean="0"/>
              <a:t> 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stations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9" name="Footer Placeholder 8"/>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0"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1"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2"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3"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4"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5"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6"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7"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58"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59"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60"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61"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62"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63"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64"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65"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66"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67"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68"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69"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0"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1"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2"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3"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4"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5"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27" cy="1303"/>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IP 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6"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7"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4" name="Slide Number Placeholder 73"/>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5</a:t>
            </a:fld>
            <a:endParaRPr lang="en-US" dirty="0">
              <a:latin typeface="+mn-lt"/>
            </a:endParaRPr>
          </a:p>
        </p:txBody>
      </p:sp>
      <p:sp>
        <p:nvSpPr>
          <p:cNvPr id="75" name="Footer Placeholder 74"/>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10" name="Footer Placeholder 9"/>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a:t>802.11 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445125"/>
            <a:ext cx="1223963" cy="338138"/>
          </a:xfrm>
          <a:prstGeom prst="rect">
            <a:avLst/>
          </a:prstGeom>
          <a:noFill/>
          <a:ln w="25400" algn="ctr">
            <a:noFill/>
            <a:miter lim="800000"/>
            <a:headEnd/>
            <a:tailEnd/>
          </a:ln>
          <a:effectLst/>
        </p:spPr>
        <p:txBody>
          <a:bodyPr wrap="none" anchor="ctr"/>
          <a:lstStyle/>
          <a:p>
            <a:r>
              <a:rPr lang="en-US" sz="1800" b="1">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13" name="Footer Placeholder 12"/>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643306" y="3500438"/>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33" name="Slide Number Placeholder 3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52</a:t>
            </a:fld>
            <a:endParaRPr lang="en-US" dirty="0">
              <a:latin typeface="+mn-lt"/>
            </a:endParaRPr>
          </a:p>
        </p:txBody>
      </p:sp>
      <p:sp>
        <p:nvSpPr>
          <p:cNvPr id="34" name="Footer Placeholder 33"/>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58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58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58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58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5" name="Slide Number Placeholder 114"/>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53</a:t>
            </a:fld>
            <a:endParaRPr lang="en-US" dirty="0">
              <a:latin typeface="+mn-lt"/>
            </a:endParaRPr>
          </a:p>
        </p:txBody>
      </p:sp>
      <p:sp>
        <p:nvSpPr>
          <p:cNvPr id="116" name="Footer Placeholder 115"/>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6" name="Slide Number Placeholder 55"/>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54</a:t>
            </a:fld>
            <a:endParaRPr lang="en-US" dirty="0">
              <a:latin typeface="+mn-lt"/>
            </a:endParaRPr>
          </a:p>
        </p:txBody>
      </p:sp>
      <p:sp>
        <p:nvSpPr>
          <p:cNvPr id="57" name="Footer Placeholder 56"/>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9916"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9917"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9918"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9919"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9920"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9921"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98638"/>
            <a:ext cx="876300" cy="525462"/>
            <a:chOff x="2960" y="1439"/>
            <a:chExt cx="552" cy="331"/>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439"/>
              <a:ext cx="552" cy="231"/>
            </a:xfrm>
            <a:prstGeom prst="rect">
              <a:avLst/>
            </a:prstGeom>
            <a:noFill/>
            <a:ln w="9525">
              <a:noFill/>
              <a:miter lim="800000"/>
              <a:headEnd/>
              <a:tailEnd/>
            </a:ln>
            <a:effectLst/>
          </p:spPr>
          <p:txBody>
            <a:bodyPr wrap="none">
              <a:spAutoFit/>
            </a:bodyPr>
            <a:lstStyle/>
            <a:p>
              <a:pPr eaLnBrk="1" hangingPunct="1"/>
              <a:r>
                <a:rPr lang="en-US"/>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3" name="Slide Number Placeholder 9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55</a:t>
            </a:fld>
            <a:endParaRPr lang="en-US" dirty="0">
              <a:latin typeface="+mn-lt"/>
            </a:endParaRPr>
          </a:p>
        </p:txBody>
      </p:sp>
      <p:sp>
        <p:nvSpPr>
          <p:cNvPr id="94" name="Footer Placeholder 93"/>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000108"/>
            <a:ext cx="8677306" cy="4752975"/>
          </a:xfrm>
          <a:noFill/>
        </p:spPr>
        <p:txBody>
          <a:bodyPr/>
          <a:lstStyle/>
          <a:p>
            <a:pPr eaLnBrk="1" hangingPunct="1">
              <a:lnSpc>
                <a:spcPct val="80000"/>
              </a:lnSpc>
            </a:pPr>
            <a:r>
              <a:rPr lang="en-US" sz="2800" dirty="0" smtClean="0"/>
              <a:t>All APs (or base stations) will periodically send a beacon frame (</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eaLnBrk="1" hangingPunct="1">
              <a:lnSpc>
                <a:spcPct val="80000"/>
              </a:lnSpc>
            </a:pPr>
            <a:r>
              <a:rPr lang="en-US" sz="2800" dirty="0" smtClean="0"/>
              <a:t>Beacon frames 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Wireless Network Details</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57</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58</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58</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12" name="Slide Number Placeholder 11"/>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58</a:t>
            </a:fld>
            <a:endParaRPr lang="en-US" dirty="0">
              <a:latin typeface="+mn-lt"/>
            </a:endParaRPr>
          </a:p>
        </p:txBody>
      </p:sp>
      <p:sp>
        <p:nvSpPr>
          <p:cNvPr id="13" name="Footer Placeholder 12"/>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7" name="Slide Number Placeholder 36"/>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
        <p:nvSpPr>
          <p:cNvPr id="38" name="Footer Placeholder 37"/>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3"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4"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5"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6"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7"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8"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9"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0"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1"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2"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3"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4"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5"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6"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7"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8"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9"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0"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1"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2"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3"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4"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5"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56"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57"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84813" y="1087438"/>
            <a:ext cx="3346450" cy="3651250"/>
            <a:chOff x="3369" y="569"/>
            <a:chExt cx="2108"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402" y="742"/>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station</a:t>
              </a:r>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1" name="Slide Number Placeholder 70"/>
          <p:cNvSpPr>
            <a:spLocks noGrp="1"/>
          </p:cNvSpPr>
          <p:nvPr>
            <p:ph type="sldNum" sz="quarter" idx="11"/>
          </p:nvPr>
        </p:nvSpPr>
        <p:spPr>
          <a:xfrm>
            <a:off x="8194675" y="6486548"/>
            <a:ext cx="914400" cy="228600"/>
          </a:xfrm>
        </p:spPr>
        <p:txBody>
          <a:bodyPr/>
          <a:lstStyle/>
          <a:p>
            <a:pPr>
              <a:defRPr/>
            </a:pPr>
            <a:fld id="{89CE651F-B56D-48D2-A702-1FFE07FC73E1}" type="slidenum">
              <a:rPr lang="en-US" smtClean="0">
                <a:latin typeface="+mn-lt"/>
              </a:rPr>
              <a:pPr>
                <a:defRPr/>
              </a:pPr>
              <a:t>6</a:t>
            </a:fld>
            <a:endParaRPr lang="en-US" dirty="0">
              <a:latin typeface="+mn-lt"/>
            </a:endParaRPr>
          </a:p>
        </p:txBody>
      </p:sp>
      <p:sp>
        <p:nvSpPr>
          <p:cNvPr id="72" name="Footer Placeholder 71"/>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214842"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3" name="Slide Number Placeholder 42"/>
          <p:cNvSpPr>
            <a:spLocks noGrp="1"/>
          </p:cNvSpPr>
          <p:nvPr>
            <p:ph type="sldNum" sz="quarter" idx="11"/>
          </p:nvPr>
        </p:nvSpPr>
        <p:spPr>
          <a:xfrm>
            <a:off x="8194675" y="6486548"/>
            <a:ext cx="914400" cy="228600"/>
          </a:xfrm>
        </p:spPr>
        <p:txBody>
          <a:bodyPr/>
          <a:lstStyle/>
          <a:p>
            <a:pPr>
              <a:defRPr/>
            </a:pPr>
            <a:fld id="{B708865F-D8BA-461E-B4C5-2BCB82877216}" type="slidenum">
              <a:rPr lang="en-US" smtClean="0">
                <a:latin typeface="+mn-lt"/>
              </a:rPr>
              <a:pPr>
                <a:defRPr/>
              </a:pPr>
              <a:t>60</a:t>
            </a:fld>
            <a:endParaRPr lang="en-US" dirty="0">
              <a:latin typeface="+mn-lt"/>
            </a:endParaRPr>
          </a:p>
        </p:txBody>
      </p:sp>
      <p:sp>
        <p:nvSpPr>
          <p:cNvPr id="44" name="Footer Placeholder 43"/>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
        <p:nvSpPr>
          <p:cNvPr id="41" name="Rectangle 90"/>
          <p:cNvSpPr txBox="1">
            <a:spLocks noChangeArrowheads="1"/>
          </p:cNvSpPr>
          <p:nvPr/>
        </p:nvSpPr>
        <p:spPr bwMode="auto">
          <a:xfrm>
            <a:off x="0" y="5500702"/>
            <a:ext cx="8215338" cy="714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chemeClr val="accent2"/>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endPar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61</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61</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[CARA paper]</a:t>
            </a:r>
          </a:p>
        </p:txBody>
      </p:sp>
      <p:sp>
        <p:nvSpPr>
          <p:cNvPr id="10" name="Slide Number Placeholder 9"/>
          <p:cNvSpPr>
            <a:spLocks noGrp="1"/>
          </p:cNvSpPr>
          <p:nvPr>
            <p:ph type="sldNum" sz="quarter" idx="11"/>
          </p:nvPr>
        </p:nvSpPr>
        <p:spPr>
          <a:xfrm>
            <a:off x="8194675" y="6486548"/>
            <a:ext cx="914400" cy="228600"/>
          </a:xfrm>
        </p:spPr>
        <p:txBody>
          <a:bodyPr/>
          <a:lstStyle/>
          <a:p>
            <a:pPr>
              <a:defRPr/>
            </a:pPr>
            <a:fld id="{1A54BAB6-FEBD-4F64-A6D7-C50E0F3E21C7}" type="slidenum">
              <a:rPr lang="en-US" smtClean="0">
                <a:latin typeface="+mn-lt"/>
              </a:rPr>
              <a:pPr>
                <a:defRPr/>
              </a:pPr>
              <a:t>61</a:t>
            </a:fld>
            <a:endParaRPr lang="en-US" dirty="0">
              <a:latin typeface="+mn-lt"/>
            </a:endParaRPr>
          </a:p>
        </p:txBody>
      </p:sp>
      <p:sp>
        <p:nvSpPr>
          <p:cNvPr id="11" name="Footer Placeholder 10"/>
          <p:cNvSpPr>
            <a:spLocks noGrp="1"/>
          </p:cNvSpPr>
          <p:nvPr>
            <p:ph type="ftr" sz="quarter" idx="10"/>
          </p:nvPr>
        </p:nvSpPr>
        <p:spPr/>
        <p:txBody>
          <a:bodyPr/>
          <a:lstStyle/>
          <a:p>
            <a:pPr>
              <a:defRPr/>
            </a:pPr>
            <a:r>
              <a:rPr lang="en-US" dirty="0" smtClean="0"/>
              <a:t>Advanced Computer Networks   </a:t>
            </a:r>
            <a:r>
              <a:rPr lang="en-US" dirty="0" smtClean="0">
                <a:solidFill>
                  <a:schemeClr val="accent2"/>
                </a:solidFill>
              </a:rPr>
              <a:t>Wireless Networks</a:t>
            </a:r>
            <a:endParaRPr lang="en-US"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
        <p:nvSpPr>
          <p:cNvPr id="9" name="Footer Placeholder 8"/>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
            </a:r>
            <a:r>
              <a:rPr lang="en-US" dirty="0" smtClean="0"/>
              <a:t>Networks </a:t>
            </a:r>
            <a:r>
              <a:rPr lang="en-US" dirty="0" smtClean="0"/>
              <a:t>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chemeClr val="accent2"/>
                </a:solidFill>
              </a:rPr>
              <a:t>Infrastructure, ad hoc, MANET, Base Station, Access Point, single and multi-hop</a:t>
            </a:r>
          </a:p>
          <a:p>
            <a:r>
              <a:rPr lang="en-US" dirty="0" smtClean="0"/>
              <a:t>IEEE 802.11a/b/g/n</a:t>
            </a:r>
          </a:p>
          <a:p>
            <a:pPr lvl="1"/>
            <a:r>
              <a:rPr lang="en-US" dirty="0" smtClean="0"/>
              <a:t>Differences in data rate and transmission technologies</a:t>
            </a:r>
          </a:p>
          <a:p>
            <a:pPr lvl="1"/>
            <a:r>
              <a:rPr lang="en-US" dirty="0" smtClean="0">
                <a:solidFill>
                  <a:schemeClr val="accent2"/>
                </a:solidFill>
              </a:rPr>
              <a:t>FHSS, DSSS, CDMA, OFDM, HR-DSSS, MIMO</a:t>
            </a: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
            </a:r>
            <a:r>
              <a:rPr lang="en-US" dirty="0" smtClean="0"/>
              <a:t>Networks </a:t>
            </a:r>
            <a:r>
              <a:rPr lang="en-US" dirty="0" smtClean="0"/>
              <a:t>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chemeClr val="accent2"/>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chemeClr val="accent2"/>
                </a:solidFill>
              </a:rPr>
              <a:t>Hidden terminal problem, exposed station problem</a:t>
            </a:r>
          </a:p>
          <a:p>
            <a:pPr lvl="1"/>
            <a:r>
              <a:rPr lang="en-US" dirty="0" smtClean="0"/>
              <a:t>DCF</a:t>
            </a:r>
          </a:p>
          <a:p>
            <a:pPr lvl="2"/>
            <a:r>
              <a:rPr lang="en-US" dirty="0" smtClean="0">
                <a:solidFill>
                  <a:schemeClr val="accent2"/>
                </a:solidFill>
              </a:rPr>
              <a:t>CSMA/CA</a:t>
            </a:r>
          </a:p>
          <a:p>
            <a:pPr lvl="2"/>
            <a:r>
              <a:rPr lang="en-US" dirty="0" smtClean="0">
                <a:solidFill>
                  <a:schemeClr val="accent2"/>
                </a:solidFill>
              </a:rPr>
              <a:t>MACAW</a:t>
            </a:r>
          </a:p>
          <a:p>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MAC Sub-Layer (cont.)</a:t>
            </a:r>
          </a:p>
          <a:p>
            <a:pPr lvl="1"/>
            <a:r>
              <a:rPr lang="en-US" dirty="0" smtClean="0">
                <a:solidFill>
                  <a:schemeClr val="accent2"/>
                </a:solidFill>
              </a:rPr>
              <a:t>RTS/CTS</a:t>
            </a:r>
          </a:p>
          <a:p>
            <a:pPr lvl="1"/>
            <a:r>
              <a:rPr lang="en-US" dirty="0" smtClean="0"/>
              <a:t>PCF</a:t>
            </a:r>
          </a:p>
          <a:p>
            <a:pPr lvl="2"/>
            <a:r>
              <a:rPr lang="en-US" dirty="0" smtClean="0">
                <a:solidFill>
                  <a:schemeClr val="accent2"/>
                </a:solidFill>
              </a:rPr>
              <a:t>Beacons, DIFS, SIFS, sleeping nodes</a:t>
            </a:r>
          </a:p>
          <a:p>
            <a:pPr lvl="1"/>
            <a:r>
              <a:rPr lang="en-US" dirty="0" smtClean="0"/>
              <a:t>Frame Details</a:t>
            </a:r>
          </a:p>
          <a:p>
            <a:pPr lvl="2"/>
            <a:r>
              <a:rPr lang="en-US" dirty="0" smtClean="0">
                <a:solidFill>
                  <a:schemeClr val="accent2"/>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t>Dynamic Rate Adaptation</a:t>
            </a:r>
          </a:p>
          <a:p>
            <a:pPr lvl="1"/>
            <a:r>
              <a:rPr lang="en-US" dirty="0" smtClean="0"/>
              <a:t>Frame Fragmentation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990033"/>
                </a:solidFill>
              </a:rPr>
              <a:t>Wireless Networks</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9" name="Footer Placeholder 8"/>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(not yet ratified)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8" name="Footer Placeholder 7"/>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Wireless Networks</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3408</TotalTime>
  <Words>4210</Words>
  <Application>Microsoft Office PowerPoint</Application>
  <PresentationFormat>On-screen Show (4:3)</PresentationFormat>
  <Paragraphs>973</Paragraphs>
  <Slides>65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Revised_Master</vt:lpstr>
      <vt:lpstr>Clip</vt:lpstr>
      <vt:lpstr>Document</vt:lpstr>
      <vt:lpstr> Wireless Networks  </vt:lpstr>
      <vt:lpstr>Wireless Networks Outline</vt:lpstr>
      <vt:lpstr>Wireless Networks Outline</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Wireless LANs</vt:lpstr>
      <vt:lpstr>Infrastructure Wireless LAN</vt:lpstr>
      <vt:lpstr>Wireless Network Taxonomy</vt:lpstr>
      <vt:lpstr>The 802.11 Protocol Stack</vt:lpstr>
      <vt:lpstr>Wireless Physical Layer </vt:lpstr>
      <vt:lpstr>Media Access Control</vt:lpstr>
      <vt:lpstr>Wireless Physical Layer </vt:lpstr>
      <vt:lpstr>Code Division Multiple Access (CDMA)</vt:lpstr>
      <vt:lpstr>CDMA Encode/Decode</vt:lpstr>
      <vt:lpstr>CDMA: Two-Sender Interference</vt:lpstr>
      <vt:lpstr>Wireless Physical Layer </vt:lpstr>
      <vt:lpstr>Wireless Physical Layer </vt:lpstr>
      <vt:lpstr>Wireless Physical Layer </vt:lpstr>
      <vt:lpstr>Data Rate vs Distance (m)</vt:lpstr>
      <vt:lpstr>Wireless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 pp.269-270]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 Physical Layer</vt:lpstr>
      <vt:lpstr>802.11 Frames - Addresses</vt:lpstr>
      <vt:lpstr>PowerPoint Presentation</vt:lpstr>
      <vt:lpstr>PowerPoint Presentation</vt:lpstr>
      <vt:lpstr>PowerPoint Presentation</vt:lpstr>
      <vt:lpstr>Wireless Network Details</vt:lpstr>
      <vt:lpstr>Wireless Network Details</vt:lpstr>
      <vt:lpstr>Node Contention</vt:lpstr>
      <vt:lpstr>Wireless Link Characteristics</vt:lpstr>
      <vt:lpstr>PowerPoint Presentation</vt:lpstr>
      <vt:lpstr>Rate Adaptation versus Distance</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148</cp:revision>
  <dcterms:created xsi:type="dcterms:W3CDTF">2004-01-21T20:05:10Z</dcterms:created>
  <dcterms:modified xsi:type="dcterms:W3CDTF">2011-04-06T17:55:51Z</dcterms:modified>
</cp:coreProperties>
</file>