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8"/>
  </p:notesMasterIdLst>
  <p:handoutMasterIdLst>
    <p:handoutMasterId r:id="rId49"/>
  </p:handoutMasterIdLst>
  <p:sldIdLst>
    <p:sldId id="256" r:id="rId2"/>
    <p:sldId id="321" r:id="rId3"/>
    <p:sldId id="364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8" r:id="rId16"/>
    <p:sldId id="339" r:id="rId17"/>
    <p:sldId id="340" r:id="rId18"/>
    <p:sldId id="341" r:id="rId19"/>
    <p:sldId id="333" r:id="rId20"/>
    <p:sldId id="334" r:id="rId21"/>
    <p:sldId id="336" r:id="rId22"/>
    <p:sldId id="352" r:id="rId23"/>
    <p:sldId id="337" r:id="rId24"/>
    <p:sldId id="343" r:id="rId25"/>
    <p:sldId id="342" r:id="rId26"/>
    <p:sldId id="344" r:id="rId27"/>
    <p:sldId id="353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4" r:id="rId36"/>
    <p:sldId id="355" r:id="rId37"/>
    <p:sldId id="357" r:id="rId38"/>
    <p:sldId id="356" r:id="rId39"/>
    <p:sldId id="358" r:id="rId40"/>
    <p:sldId id="359" r:id="rId41"/>
    <p:sldId id="360" r:id="rId42"/>
    <p:sldId id="361" r:id="rId43"/>
    <p:sldId id="362" r:id="rId44"/>
    <p:sldId id="363" r:id="rId45"/>
    <p:sldId id="365" r:id="rId46"/>
    <p:sldId id="367" r:id="rId4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0033CC"/>
    <a:srgbClr val="FF33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4/20/2011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3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4/20/2011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697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Programming TinyOs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altLang="zh-CN" sz="1800" dirty="0" smtClean="0"/>
          </a:p>
          <a:p>
            <a:pPr eaLnBrk="1" hangingPunct="1"/>
            <a:r>
              <a:rPr lang="en-US" altLang="zh-CN" sz="2400" dirty="0" smtClean="0"/>
              <a:t>An interface defines a logically related set of commands and events.</a:t>
            </a:r>
          </a:p>
          <a:p>
            <a:pPr eaLnBrk="1" hangingPunct="1"/>
            <a:r>
              <a:rPr lang="en-US" altLang="zh-CN" sz="2400" dirty="0" smtClean="0"/>
              <a:t>Components implement the events they use and the commands they provide:</a:t>
            </a:r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zh-CN" sz="1400" dirty="0" smtClean="0">
              <a:solidFill>
                <a:srgbClr val="1F1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rgbClr val="1F1FFF"/>
                </a:solidFill>
              </a:rPr>
              <a:t>Commands and events themselves are like regular functions (they contain arbitrary C code).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1F1FFF"/>
                </a:solidFill>
              </a:rPr>
              <a:t>Calling a command or signaling an event is just a function call.</a:t>
            </a:r>
            <a:endParaRPr lang="en-US" altLang="zh-CN" sz="2400" b="1" dirty="0" smtClean="0">
              <a:solidFill>
                <a:srgbClr val="1F1FFF"/>
              </a:solidFill>
            </a:endParaRP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>
            <p:ph sz="half" idx="4294967295"/>
          </p:nvPr>
        </p:nvGraphicFramePr>
        <p:xfrm>
          <a:off x="1083965" y="3214686"/>
          <a:ext cx="6345555" cy="1108393"/>
        </p:xfrm>
        <a:graphic>
          <a:graphicData uri="http://schemas.openxmlformats.org/drawingml/2006/table">
            <a:tbl>
              <a:tblPr/>
              <a:tblGrid>
                <a:gridCol w="1367155"/>
                <a:gridCol w="2489200"/>
                <a:gridCol w="24892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smtClean="0"/>
              <a:t>There are two types of components in </a:t>
            </a:r>
            <a:r>
              <a:rPr lang="en-US" dirty="0" err="1" smtClean="0"/>
              <a:t>nesC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33CC"/>
                </a:solidFill>
              </a:rPr>
              <a:t>modules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modules </a:t>
            </a:r>
            <a:r>
              <a:rPr lang="en-US" dirty="0" smtClean="0"/>
              <a:t>provide application code, implementing one or more interfaces.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 </a:t>
            </a:r>
            <a:r>
              <a:rPr lang="en-US" dirty="0" smtClean="0"/>
              <a:t>code declares variables and </a:t>
            </a:r>
            <a:r>
              <a:rPr lang="en-US" dirty="0" err="1" smtClean="0"/>
              <a:t>functions,calls</a:t>
            </a:r>
            <a:r>
              <a:rPr lang="en-US" dirty="0" smtClean="0"/>
              <a:t> functions and compiles to assembly code. </a:t>
            </a:r>
            <a:r>
              <a:rPr lang="en-US" dirty="0" smtClean="0">
                <a:solidFill>
                  <a:srgbClr val="0033CC"/>
                </a:solidFill>
              </a:rPr>
              <a:t>module</a:t>
            </a:r>
            <a:r>
              <a:rPr lang="en-US" dirty="0" smtClean="0"/>
              <a:t> implementation sections consist of </a:t>
            </a:r>
            <a:r>
              <a:rPr lang="en-US" dirty="0" err="1" smtClean="0"/>
              <a:t>nesC</a:t>
            </a:r>
            <a:r>
              <a:rPr lang="en-US" dirty="0" smtClean="0"/>
              <a:t> code that looks like C.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928670"/>
            <a:ext cx="86868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 are used to assemble other components together, connecting interfaces used by components to interfaces provided by other components. This is called </a:t>
            </a:r>
            <a:r>
              <a:rPr lang="en-US" dirty="0" smtClean="0">
                <a:solidFill>
                  <a:srgbClr val="0033CC"/>
                </a:solidFill>
              </a:rPr>
              <a:t>wiring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nesC</a:t>
            </a:r>
            <a:r>
              <a:rPr lang="en-US" dirty="0" smtClean="0"/>
              <a:t> application is described by a top-level configuration that wires together the components inside.</a:t>
            </a:r>
          </a:p>
          <a:p>
            <a:r>
              <a:rPr lang="en-US" dirty="0" err="1" smtClean="0"/>
              <a:t>nesC</a:t>
            </a:r>
            <a:r>
              <a:rPr lang="en-US" dirty="0" smtClean="0"/>
              <a:t> uses the filename extension “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en-US" dirty="0" err="1" smtClean="0">
                <a:solidFill>
                  <a:srgbClr val="0033CC"/>
                </a:solidFill>
              </a:rPr>
              <a:t>nc</a:t>
            </a:r>
            <a:r>
              <a:rPr lang="en-US" dirty="0" smtClean="0"/>
              <a:t>” for all source files – interfaces, modules and configurations.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PowerupAppC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PowerupAppC</a:t>
            </a:r>
            <a:r>
              <a:rPr lang="en-US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dirty="0" smtClean="0"/>
              <a:t>  components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MainC.Boot</a:t>
            </a:r>
            <a:r>
              <a:rPr lang="en-US" dirty="0" smtClean="0">
                <a:solidFill>
                  <a:srgbClr val="0033CC"/>
                </a:solidFill>
              </a:rPr>
              <a:t>  &lt;- </a:t>
            </a:r>
            <a:r>
              <a:rPr lang="en-US" dirty="0" err="1" smtClean="0">
                <a:solidFill>
                  <a:srgbClr val="0033CC"/>
                </a:solidFill>
              </a:rPr>
              <a:t>PowerupC.Boot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PowerupC.Leds</a:t>
            </a:r>
            <a:r>
              <a:rPr lang="en-US" dirty="0" smtClean="0">
                <a:solidFill>
                  <a:srgbClr val="0033CC"/>
                </a:solidFill>
              </a:rPr>
              <a:t> -&gt; </a:t>
            </a:r>
            <a:r>
              <a:rPr lang="en-US" dirty="0" err="1" smtClean="0">
                <a:solidFill>
                  <a:srgbClr val="0033CC"/>
                </a:solidFill>
              </a:rPr>
              <a:t>LedsC.Leds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and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Wiring leaves the component connection decision to the programmer.</a:t>
            </a:r>
          </a:p>
          <a:p>
            <a:r>
              <a:rPr lang="en-US" dirty="0" smtClean="0"/>
              <a:t>It also provides an efficient mechanism for supporting callbacks.</a:t>
            </a:r>
          </a:p>
          <a:p>
            <a:r>
              <a:rPr lang="en-US" dirty="0" err="1" smtClean="0"/>
              <a:t>TinyOS</a:t>
            </a:r>
            <a:r>
              <a:rPr lang="en-US" dirty="0" smtClean="0"/>
              <a:t> provides a variable number of periodic or deadline timers.</a:t>
            </a:r>
          </a:p>
          <a:p>
            <a:r>
              <a:rPr lang="en-US" dirty="0" smtClean="0"/>
              <a:t>Associated with each timer is a callback to a function that is executed each time the timer fires.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</a:t>
            </a:r>
            <a:r>
              <a:rPr lang="en-US" dirty="0" smtClean="0"/>
              <a:t> with blinking LED </a:t>
            </a:r>
            <a:r>
              <a:rPr lang="en-US" sz="2000" dirty="0" smtClean="0"/>
              <a:t>[List 2.6]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module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 {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Boot;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Timer;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Leds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/>
              <a:t>implementation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Boot.booted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Timer.startPeriodic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(250);   /* start the 250ms timer   						  when it boots */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} 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Timer.fired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Leds.led0Toggle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}</a:t>
            </a:r>
            <a:endParaRPr lang="en-US" sz="2000" dirty="0">
              <a:solidFill>
                <a:srgbClr val="0033CC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interface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Timer {</a:t>
            </a:r>
          </a:p>
          <a:p>
            <a:pPr>
              <a:buNone/>
            </a:pPr>
            <a:r>
              <a:rPr lang="en-US" sz="2800" dirty="0" smtClean="0"/>
              <a:t>  command void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startPeriodic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 (uint32_t interval);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void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fired ( 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dirty="0" smtClean="0">
                <a:effectLst/>
              </a:rPr>
              <a:t>…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}</a:t>
            </a:r>
          </a:p>
          <a:p>
            <a:pPr>
              <a:buNone/>
            </a:pPr>
            <a:endParaRPr lang="en-US" sz="2800" b="0" dirty="0" smtClean="0">
              <a:solidFill>
                <a:srgbClr val="0033CC"/>
              </a:solidFill>
              <a:effectLst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effectLst/>
              </a:rPr>
              <a:t>The connection between the </a:t>
            </a:r>
            <a:r>
              <a:rPr lang="en-US" sz="2400" dirty="0" err="1" smtClean="0">
                <a:solidFill>
                  <a:schemeClr val="accent1"/>
                </a:solidFill>
                <a:effectLst/>
              </a:rPr>
              <a:t>startPeriodic</a:t>
            </a:r>
            <a:r>
              <a:rPr lang="en-US" sz="2400" dirty="0" smtClean="0">
                <a:solidFill>
                  <a:schemeClr val="accent1"/>
                </a:solidFill>
                <a:effectLst/>
              </a:rPr>
              <a:t> command that starts the timer and the fired event which blinks the LED is implicitly specified by having the command and the event in the same interface.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Powerup</a:t>
            </a:r>
            <a:r>
              <a:rPr lang="en-US" sz="3600" dirty="0" smtClean="0"/>
              <a:t> with blinking LED configuration </a:t>
            </a:r>
            <a:r>
              <a:rPr lang="en-US" sz="2000" dirty="0" smtClean="0"/>
              <a:t>[List 2.7]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configuration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BlinkAppC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{ }</a:t>
            </a:r>
            <a:endParaRPr lang="en-US" sz="2400" dirty="0" smtClean="0">
              <a:effectLst/>
            </a:endParaRP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new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TimerC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 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Timer must be connected to a component that provides the actual timer. </a:t>
            </a:r>
            <a:r>
              <a:rPr lang="en-US" sz="2400" dirty="0" err="1" smtClean="0">
                <a:solidFill>
                  <a:schemeClr val="accent1"/>
                </a:solidFill>
              </a:rPr>
              <a:t>BlinkAppC</a:t>
            </a:r>
            <a:r>
              <a:rPr lang="en-US" sz="2400" dirty="0" smtClean="0">
                <a:solidFill>
                  <a:schemeClr val="accent1"/>
                </a:solidFill>
              </a:rPr>
              <a:t> wires </a:t>
            </a:r>
            <a:r>
              <a:rPr lang="en-US" sz="2400" dirty="0" err="1" smtClean="0">
                <a:solidFill>
                  <a:schemeClr val="accent1"/>
                </a:solidFill>
              </a:rPr>
              <a:t>BlinkC.Timer</a:t>
            </a:r>
            <a:r>
              <a:rPr lang="en-US" sz="2400" dirty="0" smtClean="0">
                <a:solidFill>
                  <a:schemeClr val="accent1"/>
                </a:solidFill>
              </a:rPr>
              <a:t> to a newly allocated </a:t>
            </a:r>
            <a:r>
              <a:rPr lang="en-US" sz="2400" dirty="0" err="1" smtClean="0">
                <a:solidFill>
                  <a:schemeClr val="accent1"/>
                </a:solidFill>
              </a:rPr>
              <a:t>MyTimer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43914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executes only one program consisting of selected system components and custom components needed for a single application.</a:t>
            </a:r>
          </a:p>
          <a:p>
            <a:r>
              <a:rPr lang="en-US" sz="2800" dirty="0" err="1" smtClean="0"/>
              <a:t>TinyOS</a:t>
            </a:r>
            <a:r>
              <a:rPr lang="en-US" sz="2800" dirty="0" smtClean="0"/>
              <a:t> has two threads of execution: </a:t>
            </a:r>
            <a:r>
              <a:rPr lang="en-US" sz="2800" dirty="0" smtClean="0">
                <a:solidFill>
                  <a:srgbClr val="0033CC"/>
                </a:solidFill>
              </a:rPr>
              <a:t>tasks</a:t>
            </a:r>
            <a:r>
              <a:rPr lang="en-US" sz="2800" dirty="0" smtClean="0"/>
              <a:t> and hardware </a:t>
            </a:r>
            <a:r>
              <a:rPr lang="en-US" sz="2800" dirty="0" smtClean="0">
                <a:solidFill>
                  <a:srgbClr val="0033CC"/>
                </a:solidFill>
              </a:rPr>
              <a:t>event handlers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Tasks are functions whose execution is deferred.</a:t>
            </a:r>
          </a:p>
          <a:p>
            <a:r>
              <a:rPr lang="en-US" sz="2800" dirty="0" smtClean="0"/>
              <a:t>Once scheduled, tasks run to completion and do not preempt each other.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Architecture of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rgbClr val="0033CC"/>
                </a:solidFill>
              </a:rPr>
              <a:t>event handlers </a:t>
            </a:r>
            <a:r>
              <a:rPr lang="en-US" dirty="0" smtClean="0"/>
              <a:t>execute in response to hardware </a:t>
            </a:r>
            <a:r>
              <a:rPr lang="en-US" dirty="0" smtClean="0">
                <a:solidFill>
                  <a:srgbClr val="0033CC"/>
                </a:solidFill>
              </a:rPr>
              <a:t>interrupts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run to completion, but event handlers may </a:t>
            </a:r>
            <a:r>
              <a:rPr lang="en-US" dirty="0" smtClean="0">
                <a:solidFill>
                  <a:srgbClr val="0033CC"/>
                </a:solidFill>
              </a:rPr>
              <a:t>preempt</a:t>
            </a:r>
            <a:r>
              <a:rPr lang="en-US" dirty="0" smtClean="0"/>
              <a:t> execution of a task or other event handlers.</a:t>
            </a:r>
          </a:p>
          <a:p>
            <a:r>
              <a:rPr lang="en-US" dirty="0" smtClean="0"/>
              <a:t>Commands and events executed as part of a hardware event handler must be declared with the </a:t>
            </a:r>
            <a:r>
              <a:rPr lang="en-US" dirty="0" err="1" smtClean="0">
                <a:solidFill>
                  <a:srgbClr val="0033CC"/>
                </a:solidFill>
              </a:rPr>
              <a:t>async</a:t>
            </a:r>
            <a:r>
              <a:rPr lang="en-US" dirty="0" smtClean="0"/>
              <a:t> keyword.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components have two code blocks.</a:t>
            </a:r>
          </a:p>
          <a:p>
            <a:r>
              <a:rPr lang="en-US" dirty="0" smtClean="0"/>
              <a:t>The first block describes its </a:t>
            </a:r>
            <a:r>
              <a:rPr lang="en-US" i="1" dirty="0" smtClean="0">
                <a:solidFill>
                  <a:srgbClr val="0033CC"/>
                </a:solidFill>
              </a:rPr>
              <a:t>signature</a:t>
            </a:r>
            <a:r>
              <a:rPr lang="en-US" dirty="0" smtClean="0"/>
              <a:t> and the second block describes its </a:t>
            </a:r>
            <a:r>
              <a:rPr lang="en-US" i="1" dirty="0" smtClean="0">
                <a:solidFill>
                  <a:srgbClr val="0033CC"/>
                </a:solidFill>
              </a:rPr>
              <a:t>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component signature declares whether it provides or uses an interface.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3200" dirty="0" smtClean="0"/>
              <a:t>Signature and Implementation Blocks </a:t>
            </a:r>
            <a:r>
              <a:rPr lang="en-US" sz="2000" dirty="0" smtClean="0"/>
              <a:t>[List 3.1]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/>
              <a:t>PowerupC</a:t>
            </a:r>
            <a:r>
              <a:rPr lang="en-US" sz="2800" dirty="0" smtClean="0"/>
              <a:t> {	     configuration </a:t>
            </a:r>
            <a:r>
              <a:rPr lang="en-US" sz="2800" dirty="0" err="1" smtClean="0"/>
              <a:t>LedsC</a:t>
            </a:r>
            <a:r>
              <a:rPr lang="en-US" sz="2800" dirty="0" smtClean="0"/>
              <a:t> 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// signature               // signature </a:t>
            </a:r>
          </a:p>
          <a:p>
            <a:pPr>
              <a:buNone/>
            </a:pPr>
            <a:r>
              <a:rPr lang="en-US" sz="2800" dirty="0" smtClean="0"/>
              <a:t>}	                           }</a:t>
            </a:r>
          </a:p>
          <a:p>
            <a:pPr>
              <a:buNone/>
            </a:pPr>
            <a:r>
              <a:rPr lang="en-US" sz="2800" dirty="0" smtClean="0"/>
              <a:t>implementation {            implementation {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//implementation          //implementation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}                            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All components have two code blocks.</a:t>
            </a:r>
            <a:r>
              <a:rPr lang="en-US" sz="2800" dirty="0" smtClean="0"/>
              <a:t>                        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MainC</a:t>
            </a:r>
            <a:r>
              <a:rPr lang="en-US" sz="2800" dirty="0" smtClean="0">
                <a:solidFill>
                  <a:schemeClr val="accent1"/>
                </a:solidFill>
              </a:rPr>
              <a:t> is an configuration that implements the boot sequence of a node and provides the Boot interface so that components, such as </a:t>
            </a:r>
            <a:r>
              <a:rPr lang="en-US" sz="2800" dirty="0" err="1" smtClean="0">
                <a:solidFill>
                  <a:schemeClr val="accent1"/>
                </a:solidFill>
              </a:rPr>
              <a:t>PowerupC</a:t>
            </a:r>
            <a:r>
              <a:rPr lang="en-US" sz="2800" dirty="0" smtClean="0">
                <a:solidFill>
                  <a:schemeClr val="accent1"/>
                </a:solidFill>
              </a:rPr>
              <a:t>, can be notified when a node has fully booted.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as</a:t>
            </a:r>
            <a:r>
              <a:rPr lang="en-US" sz="2800" dirty="0" smtClean="0">
                <a:solidFill>
                  <a:schemeClr val="accent1"/>
                </a:solidFill>
              </a:rPr>
              <a:t> keyword lets a signature provide an alternate name for an interface for clarity or to distinguish multiple instances of the same interface (see </a:t>
            </a:r>
            <a:r>
              <a:rPr lang="en-US" sz="2800" dirty="0" err="1" smtClean="0">
                <a:solidFill>
                  <a:schemeClr val="accent1"/>
                </a:solidFill>
              </a:rPr>
              <a:t>LedsP</a:t>
            </a:r>
            <a:r>
              <a:rPr lang="en-US" sz="2800" dirty="0" smtClean="0">
                <a:solidFill>
                  <a:schemeClr val="accent1"/>
                </a:solidFill>
              </a:rPr>
              <a:t> Module).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define a functional relationship between two or more components.</a:t>
            </a:r>
          </a:p>
          <a:p>
            <a:r>
              <a:rPr lang="en-US" dirty="0" smtClean="0"/>
              <a:t>Like components, interfaces have a one-to-one mapping between names and files and exist in global namespace.</a:t>
            </a:r>
          </a:p>
          <a:p>
            <a:pPr lvl="1"/>
            <a:r>
              <a:rPr lang="en-US" dirty="0" smtClean="0"/>
              <a:t>e.g., the file </a:t>
            </a:r>
            <a:r>
              <a:rPr lang="en-US" dirty="0" smtClean="0">
                <a:solidFill>
                  <a:srgbClr val="0033CC"/>
                </a:solidFill>
              </a:rPr>
              <a:t>Boot.nc</a:t>
            </a:r>
            <a:r>
              <a:rPr lang="en-US" dirty="0" smtClean="0"/>
              <a:t> contains the interface </a:t>
            </a:r>
            <a:r>
              <a:rPr lang="en-US" dirty="0" smtClean="0">
                <a:solidFill>
                  <a:srgbClr val="0033CC"/>
                </a:solidFill>
              </a:rPr>
              <a:t>Boot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and Boot Interfaces </a:t>
            </a:r>
            <a:r>
              <a:rPr lang="en-US" sz="2400" dirty="0" smtClean="0"/>
              <a:t>[List 3.7]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854"/>
            <a:ext cx="8229600" cy="4800600"/>
          </a:xfrm>
        </p:spPr>
        <p:txBody>
          <a:bodyPr/>
          <a:lstStyle/>
          <a:p>
            <a:r>
              <a:rPr lang="en-US" dirty="0" smtClean="0"/>
              <a:t>An interface declaration has one or more functions in it.</a:t>
            </a:r>
          </a:p>
          <a:p>
            <a:r>
              <a:rPr lang="en-US" dirty="0" smtClean="0"/>
              <a:t>The two kinds of functions are: </a:t>
            </a:r>
            <a:r>
              <a:rPr lang="en-US" i="1" dirty="0" smtClean="0">
                <a:solidFill>
                  <a:srgbClr val="990033"/>
                </a:solidFill>
              </a:rPr>
              <a:t>commands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990033"/>
                </a:solidFill>
              </a:rPr>
              <a:t>events.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Init {</a:t>
            </a:r>
            <a:r>
              <a:rPr lang="en-US" sz="2400" dirty="0" smtClean="0"/>
              <a:t>		      interface </a:t>
            </a:r>
            <a:r>
              <a:rPr lang="en-US" sz="2400" dirty="0" smtClean="0">
                <a:solidFill>
                  <a:srgbClr val="0033CC"/>
                </a:solidFill>
              </a:rPr>
              <a:t>Boot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init ( );     </a:t>
            </a:r>
            <a:r>
              <a:rPr lang="en-US" sz="2400" dirty="0" smtClean="0"/>
              <a:t>event void </a:t>
            </a:r>
            <a:r>
              <a:rPr lang="en-US" sz="2400" dirty="0" smtClean="0">
                <a:solidFill>
                  <a:srgbClr val="0033CC"/>
                </a:solidFill>
              </a:rPr>
              <a:t>booted ( )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                               </a:t>
            </a:r>
            <a:r>
              <a:rPr lang="en-US" sz="2400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Remember – While users call commands and providers can signal events, users implement events while providers implement commands.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00298" y="1571612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00298" y="4514864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57356" y="3071810"/>
            <a:ext cx="5286412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2071670" y="350043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358216" y="349964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4286248" y="350043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501356" y="349964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300146" y="264318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Commands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643570" y="407194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Events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8576" y="335756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Interface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000760" y="5072074"/>
            <a:ext cx="3000396" cy="50006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mplementation of event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 bwMode="auto">
          <a:xfrm rot="16200000" flipV="1">
            <a:off x="6643702" y="4214818"/>
            <a:ext cx="642942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1000100" y="5357826"/>
            <a:ext cx="4857784" cy="142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071934" y="5715016"/>
            <a:ext cx="314327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all command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3275856" y="5214950"/>
            <a:ext cx="1512168" cy="6571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user of the</a:t>
            </a:r>
            <a:r>
              <a:rPr lang="en-US" dirty="0" smtClean="0">
                <a:solidFill>
                  <a:srgbClr val="0033CC"/>
                </a:solidFill>
              </a:rPr>
              <a:t> Boot </a:t>
            </a:r>
            <a:r>
              <a:rPr lang="en-US" dirty="0" smtClean="0"/>
              <a:t>interface which has a single event </a:t>
            </a:r>
            <a:r>
              <a:rPr lang="en-US" dirty="0" smtClean="0">
                <a:solidFill>
                  <a:srgbClr val="0033CC"/>
                </a:solidFill>
              </a:rPr>
              <a:t>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must provide an implementation.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</a:rPr>
              <a:t>{An </a:t>
            </a:r>
            <a:r>
              <a:rPr lang="en-US" dirty="0" smtClean="0">
                <a:solidFill>
                  <a:srgbClr val="990033"/>
                </a:solidFill>
              </a:rPr>
              <a:t>event implementation is essentially an event handler.}</a:t>
            </a:r>
          </a:p>
          <a:p>
            <a:r>
              <a:rPr lang="en-US" dirty="0" smtClean="0"/>
              <a:t>As the provider of the single event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signals</a:t>
            </a:r>
            <a:r>
              <a:rPr lang="en-US" dirty="0" smtClean="0"/>
              <a:t> the event when a node has booted successfully.</a:t>
            </a:r>
          </a:p>
          <a:p>
            <a:pPr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 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Split-Phase Operation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</a:t>
            </a:r>
            <a:r>
              <a:rPr lang="en-US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of the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calls the command </a:t>
            </a:r>
            <a:r>
              <a:rPr lang="en-US" dirty="0" smtClean="0">
                <a:solidFill>
                  <a:srgbClr val="0033CC"/>
                </a:solidFill>
              </a:rPr>
              <a:t>Leds.led0On</a:t>
            </a:r>
            <a:r>
              <a:rPr lang="en-US" dirty="0" smtClean="0"/>
              <a:t> which is implemented by the </a:t>
            </a:r>
            <a:r>
              <a:rPr lang="en-US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Boot, Init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are type-free interfaces.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</a:t>
            </a:r>
            <a:r>
              <a:rPr lang="en-US" sz="2400" dirty="0" smtClean="0"/>
              <a:t> [List 3.9]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4800600"/>
          </a:xfrm>
        </p:spPr>
        <p:txBody>
          <a:bodyPr/>
          <a:lstStyle/>
          <a:p>
            <a:r>
              <a:rPr lang="en-US" dirty="0" smtClean="0"/>
              <a:t>Take one or more types as parameters.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Queue &lt;t&gt; 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bool</a:t>
            </a:r>
            <a:r>
              <a:rPr lang="en-US" sz="2400" dirty="0" smtClean="0">
                <a:solidFill>
                  <a:srgbClr val="0033CC"/>
                </a:solidFill>
              </a:rPr>
              <a:t> empty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size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maxsize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head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</a:t>
            </a:r>
            <a:r>
              <a:rPr lang="en-US" sz="2400" dirty="0" err="1" smtClean="0">
                <a:solidFill>
                  <a:srgbClr val="0033CC"/>
                </a:solidFill>
              </a:rPr>
              <a:t>dequeue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enqueue</a:t>
            </a:r>
            <a:r>
              <a:rPr lang="en-US" sz="2400" dirty="0" smtClean="0">
                <a:solidFill>
                  <a:srgbClr val="0033CC"/>
                </a:solidFill>
              </a:rPr>
              <a:t> (t </a:t>
            </a:r>
            <a:r>
              <a:rPr lang="en-US" sz="2400" dirty="0" err="1" smtClean="0">
                <a:solidFill>
                  <a:srgbClr val="0033CC"/>
                </a:solidFill>
              </a:rPr>
              <a:t>newVal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element (uint8_t </a:t>
            </a:r>
            <a:r>
              <a:rPr lang="en-US" sz="2400" dirty="0" err="1" smtClean="0">
                <a:solidFill>
                  <a:srgbClr val="0033CC"/>
                </a:solidFill>
              </a:rPr>
              <a:t>idx</a:t>
            </a:r>
            <a:r>
              <a:rPr lang="en-US" sz="2400" dirty="0" smtClean="0">
                <a:solidFill>
                  <a:srgbClr val="0033CC"/>
                </a:solidFill>
              </a:rPr>
              <a:t>):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928926" y="2000240"/>
            <a:ext cx="714380" cy="714380"/>
          </a:xfrm>
          <a:prstGeom prst="ellips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 </a:t>
            </a:r>
            <a:r>
              <a:rPr lang="en-US" sz="2400" dirty="0" smtClean="0"/>
              <a:t>[List 3.10]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00600"/>
          </a:xfrm>
        </p:spPr>
        <p:txBody>
          <a:bodyPr/>
          <a:lstStyle/>
          <a:p>
            <a:r>
              <a:rPr lang="en-US" dirty="0" smtClean="0"/>
              <a:t>When a component declares a generic interface, it must specify its parameters.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QueueUserC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Queue&lt;uint32_t&gt;;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Note – when connecting users to providers, interface types must match.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Interfaces</a:t>
            </a:r>
            <a:r>
              <a:rPr lang="en-US" sz="2400" dirty="0" smtClean="0"/>
              <a:t> [List 3.12]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both commands from a user to a provider as well as events from a provider to a user.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Notify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enable ( );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disable ( );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smtClean="0">
                <a:solidFill>
                  <a:srgbClr val="0033CC"/>
                </a:solidFill>
              </a:rPr>
              <a:t>notify (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Notify interface has two commands. If notifications are enabled, the provider of the interface signals notify events.</a:t>
            </a:r>
          </a:p>
          <a:p>
            <a:r>
              <a:rPr lang="en-US" dirty="0" smtClean="0"/>
              <a:t>Bidirectional interfaces enable components to register </a:t>
            </a:r>
            <a:r>
              <a:rPr lang="en-US" dirty="0" smtClean="0">
                <a:solidFill>
                  <a:srgbClr val="990033"/>
                </a:solidFill>
              </a:rPr>
              <a:t>callbacks</a:t>
            </a:r>
            <a:r>
              <a:rPr lang="en-US" dirty="0" smtClean="0"/>
              <a:t> without needing function pointers.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PowerupToggleC</a:t>
            </a:r>
            <a:r>
              <a:rPr lang="en-US" dirty="0" smtClean="0"/>
              <a:t> module </a:t>
            </a:r>
            <a:r>
              <a:rPr lang="en-US" sz="2400" dirty="0" smtClean="0"/>
              <a:t>[List 3.16]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Module </a:t>
            </a:r>
            <a:r>
              <a:rPr lang="en-US" sz="24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400" dirty="0" smtClean="0">
                <a:solidFill>
                  <a:srgbClr val="0033CC"/>
                </a:solidFill>
              </a:rPr>
              <a:t>  {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while </a:t>
            </a:r>
            <a:r>
              <a:rPr lang="en-US" sz="2400" dirty="0" smtClean="0">
                <a:solidFill>
                  <a:srgbClr val="0033CC"/>
                </a:solidFill>
              </a:rPr>
              <a:t>(1) {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Leds.led0Toggle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Leds.led1Toggle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Leds.led2Toggle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}  </a:t>
            </a:r>
            <a:r>
              <a:rPr lang="en-US" sz="2000" dirty="0" smtClean="0">
                <a:solidFill>
                  <a:schemeClr val="accent1"/>
                </a:solidFill>
              </a:rPr>
              <a:t>/* modules allocate state and implement executable logic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PowerupToggleAppC</a:t>
            </a:r>
            <a:r>
              <a:rPr lang="en-US" sz="3600" dirty="0" smtClean="0"/>
              <a:t> configuration </a:t>
            </a:r>
            <a:r>
              <a:rPr lang="en-US" sz="2000" dirty="0" smtClean="0"/>
              <a:t>[List 3.17]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0168"/>
            <a:ext cx="857929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PowerupToggleAppC</a:t>
            </a:r>
            <a:r>
              <a:rPr lang="en-US" sz="2800" dirty="0" smtClean="0">
                <a:solidFill>
                  <a:srgbClr val="0033CC"/>
                </a:solidFill>
              </a:rPr>
              <a:t>  { } 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MainC.Boot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LedsC.Leds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configuration ‘wires’ components by mapping names in one component’s signatures to a set of names in another component’s signature.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-180528" y="2780928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user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660232" y="2852936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provider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5696" y="3081536"/>
            <a:ext cx="720080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6039961" y="3081536"/>
            <a:ext cx="764287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Get interface </a:t>
            </a:r>
            <a:r>
              <a:rPr lang="en-US" sz="2400" dirty="0" smtClean="0"/>
              <a:t>[List 3.19]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Get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 command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get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All module variables are private.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interface part of </a:t>
            </a:r>
            <a:r>
              <a:rPr lang="en-US" sz="2800" dirty="0" err="1" smtClean="0">
                <a:solidFill>
                  <a:srgbClr val="0033CC"/>
                </a:solidFill>
              </a:rPr>
              <a:t>UserButtonC</a:t>
            </a:r>
            <a:r>
              <a:rPr lang="en-US" sz="2800" dirty="0" smtClean="0">
                <a:solidFill>
                  <a:schemeClr val="accent1"/>
                </a:solidFill>
              </a:rPr>
              <a:t>, demonstrates that interfaces are the only way to access to a variable.</a:t>
            </a:r>
          </a:p>
          <a:p>
            <a:pPr>
              <a:buNone/>
            </a:pPr>
            <a:r>
              <a:rPr lang="en-US" sz="2800" dirty="0"/>
              <a:t>c</a:t>
            </a:r>
            <a:r>
              <a:rPr lang="en-US" sz="2800" dirty="0" smtClean="0"/>
              <a:t>onfiguration </a:t>
            </a:r>
            <a:r>
              <a:rPr lang="en-US" sz="2800" dirty="0" err="1" smtClean="0"/>
              <a:t>UserButtonC</a:t>
            </a:r>
            <a:r>
              <a:rPr lang="en-US" sz="2800" dirty="0" smtClean="0"/>
              <a:t> {</a:t>
            </a:r>
          </a:p>
          <a:p>
            <a:pPr>
              <a:buNone/>
            </a:pPr>
            <a:r>
              <a:rPr lang="en-US" sz="2800" dirty="0" smtClean="0"/>
              <a:t>  provides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/>
              <a:t>interface </a:t>
            </a:r>
            <a:r>
              <a:rPr lang="en-US" sz="2800" dirty="0">
                <a:solidFill>
                  <a:srgbClr val="0033CC"/>
                </a:solidFill>
              </a:rPr>
              <a:t>Get </a:t>
            </a:r>
            <a:r>
              <a:rPr lang="en-US" sz="2800" dirty="0" smtClean="0">
                <a:solidFill>
                  <a:srgbClr val="0033CC"/>
                </a:solidFill>
              </a:rPr>
              <a:t>&lt;</a:t>
            </a:r>
            <a:r>
              <a:rPr lang="en-US" sz="2800" dirty="0" err="1" smtClean="0">
                <a:solidFill>
                  <a:srgbClr val="0033CC"/>
                </a:solidFill>
              </a:rPr>
              <a:t>button_state_t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/>
              <a:t>}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CountingGetC</a:t>
            </a:r>
            <a:r>
              <a:rPr lang="en-US" dirty="0" smtClean="0"/>
              <a:t> module </a:t>
            </a:r>
            <a:r>
              <a:rPr lang="en-US" sz="2400" dirty="0" smtClean="0"/>
              <a:t>[List 3.20]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CountingGetC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Get &lt;uint8_t&gt;;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33CC"/>
                </a:solidFill>
              </a:rPr>
              <a:t>uint8_t count;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smtClean="0">
                <a:solidFill>
                  <a:srgbClr val="0033CC"/>
                </a:solidFill>
              </a:rPr>
              <a:t>uint8_t </a:t>
            </a:r>
            <a:r>
              <a:rPr lang="en-US" dirty="0" err="1" smtClean="0">
                <a:solidFill>
                  <a:srgbClr val="0033CC"/>
                </a:solidFill>
              </a:rPr>
              <a:t>Get.get</a:t>
            </a:r>
            <a:r>
              <a:rPr lang="en-US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  </a:t>
            </a:r>
            <a:r>
              <a:rPr lang="en-US" dirty="0" smtClean="0"/>
              <a:t>return</a:t>
            </a:r>
            <a:r>
              <a:rPr lang="en-US" dirty="0" smtClean="0">
                <a:solidFill>
                  <a:srgbClr val="0033CC"/>
                </a:solidFill>
              </a:rPr>
              <a:t> count++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443914" cy="5214974"/>
          </a:xfrm>
        </p:spPr>
        <p:txBody>
          <a:bodyPr/>
          <a:lstStyle/>
          <a:p>
            <a:r>
              <a:rPr lang="en-US" sz="2800" dirty="0" smtClean="0"/>
              <a:t>Have multiple instances unlike hardware singletons.</a:t>
            </a:r>
          </a:p>
          <a:p>
            <a:r>
              <a:rPr lang="en-US" sz="2800" dirty="0" smtClean="0"/>
              <a:t>Generic components have the keyword </a:t>
            </a:r>
            <a:r>
              <a:rPr lang="en-US" sz="2800" dirty="0" smtClean="0">
                <a:solidFill>
                  <a:srgbClr val="990033"/>
                </a:solidFill>
              </a:rPr>
              <a:t>generic</a:t>
            </a:r>
            <a:r>
              <a:rPr lang="en-US" sz="2800" dirty="0" smtClean="0"/>
              <a:t> before their signature:</a:t>
            </a:r>
          </a:p>
          <a:p>
            <a:pPr>
              <a:buNone/>
            </a:pPr>
            <a:r>
              <a:rPr lang="en-US" sz="2800" dirty="0" smtClean="0"/>
              <a:t>generic 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800" dirty="0" smtClean="0"/>
              <a:t>   provides interface </a:t>
            </a:r>
            <a:r>
              <a:rPr lang="en-US" sz="2800" dirty="0" smtClean="0">
                <a:solidFill>
                  <a:srgbClr val="0033CC"/>
                </a:solidFill>
              </a:rPr>
              <a:t>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/>
              <a:t>Configurations must instantiate using </a:t>
            </a:r>
            <a:r>
              <a:rPr lang="en-US" sz="2800" dirty="0" smtClean="0">
                <a:solidFill>
                  <a:srgbClr val="0033CC"/>
                </a:solidFill>
              </a:rPr>
              <a:t>new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…</a:t>
            </a:r>
          </a:p>
          <a:p>
            <a:pPr>
              <a:buNone/>
            </a:pPr>
            <a:r>
              <a:rPr lang="en-US" sz="2800" dirty="0" smtClean="0"/>
              <a:t>components 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</a:t>
            </a:r>
            <a:r>
              <a:rPr lang="en-US" sz="2800" dirty="0" smtClean="0"/>
              <a:t>as </a:t>
            </a:r>
            <a:r>
              <a:rPr lang="en-US" sz="2800" dirty="0" smtClean="0">
                <a:solidFill>
                  <a:srgbClr val="0033CC"/>
                </a:solidFill>
              </a:rPr>
              <a:t>Timer0;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072562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3300"/>
                </a:solidFill>
              </a:rPr>
              <a:t>TinyOS</a:t>
            </a:r>
            <a:r>
              <a:rPr lang="en-US" dirty="0" smtClean="0">
                <a:solidFill>
                  <a:srgbClr val="FF3300"/>
                </a:solidFill>
              </a:rPr>
              <a:t>:: </a:t>
            </a:r>
            <a:r>
              <a:rPr lang="en-US" dirty="0" smtClean="0"/>
              <a:t>a general, embedded, </a:t>
            </a:r>
            <a:r>
              <a:rPr lang="en-US" dirty="0" smtClean="0">
                <a:solidFill>
                  <a:srgbClr val="990033"/>
                </a:solidFill>
              </a:rPr>
              <a:t>lightweight</a:t>
            </a:r>
            <a:r>
              <a:rPr lang="en-US" dirty="0" smtClean="0"/>
              <a:t> operating system designed for </a:t>
            </a:r>
            <a:r>
              <a:rPr lang="en-US" dirty="0" smtClean="0">
                <a:solidFill>
                  <a:srgbClr val="0033CC"/>
                </a:solidFill>
              </a:rPr>
              <a:t>low-power</a:t>
            </a:r>
            <a:r>
              <a:rPr lang="en-US" dirty="0" smtClean="0"/>
              <a:t> wireless sensors developed at UC Berkeley.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provides a set of services and abstractions to make building sensor network applications easier.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defines a </a:t>
            </a:r>
            <a:r>
              <a:rPr lang="en-US" sz="2400" dirty="0" smtClean="0">
                <a:solidFill>
                  <a:schemeClr val="accent1"/>
                </a:solidFill>
              </a:rPr>
              <a:t>concurrency execution model </a:t>
            </a:r>
            <a:r>
              <a:rPr lang="en-US" sz="2400" dirty="0" smtClean="0"/>
              <a:t>that emphasizes building applications from reusable services and components while avoiding unforeseen interactions.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Split-phase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1000108"/>
            <a:ext cx="8686800" cy="5143536"/>
          </a:xfrm>
        </p:spPr>
        <p:txBody>
          <a:bodyPr/>
          <a:lstStyle/>
          <a:p>
            <a:r>
              <a:rPr lang="en-US" sz="2800" dirty="0" smtClean="0"/>
              <a:t>Hardware is almost always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rather than </a:t>
            </a:r>
            <a:r>
              <a:rPr lang="en-US" sz="2800" dirty="0" smtClean="0">
                <a:solidFill>
                  <a:schemeClr val="accent2"/>
                </a:solidFill>
              </a:rPr>
              <a:t>blocking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operations, the request that initiates an operation completes immediately.</a:t>
            </a:r>
          </a:p>
          <a:p>
            <a:r>
              <a:rPr lang="en-US" sz="2800" dirty="0" smtClean="0"/>
              <a:t>Actual completion of the operation is signaled by a separate </a:t>
            </a:r>
            <a:r>
              <a:rPr lang="en-US" sz="2800" dirty="0" smtClean="0">
                <a:solidFill>
                  <a:schemeClr val="accent2"/>
                </a:solidFill>
              </a:rPr>
              <a:t>callback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save RAM space, </a:t>
            </a:r>
            <a:r>
              <a:rPr lang="en-US" sz="2800" dirty="0" err="1" smtClean="0"/>
              <a:t>TinyOS</a:t>
            </a:r>
            <a:r>
              <a:rPr lang="en-US" sz="2800" dirty="0" smtClean="0"/>
              <a:t> does not use </a:t>
            </a:r>
            <a:r>
              <a:rPr lang="en-US" sz="2800" dirty="0" smtClean="0">
                <a:solidFill>
                  <a:srgbClr val="0033CC"/>
                </a:solidFill>
              </a:rPr>
              <a:t>multiple threads</a:t>
            </a:r>
            <a:r>
              <a:rPr lang="en-US" sz="2800" dirty="0" smtClean="0"/>
              <a:t>, but rather uses </a:t>
            </a:r>
            <a:r>
              <a:rPr lang="en-US" sz="2800" dirty="0" smtClean="0">
                <a:solidFill>
                  <a:srgbClr val="0033CC"/>
                </a:solidFill>
              </a:rPr>
              <a:t>bidirectional split-phase software interfaces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990033"/>
                </a:solidFill>
              </a:rPr>
              <a:t>command</a:t>
            </a:r>
            <a:r>
              <a:rPr lang="en-US" sz="2400" dirty="0" smtClean="0"/>
              <a:t> starts the operation.</a:t>
            </a:r>
          </a:p>
          <a:p>
            <a:pPr lvl="1"/>
            <a:r>
              <a:rPr lang="en-US" sz="2400" dirty="0" smtClean="0"/>
              <a:t>An event </a:t>
            </a:r>
            <a:r>
              <a:rPr lang="en-US" sz="2400" dirty="0" smtClean="0">
                <a:solidFill>
                  <a:srgbClr val="990033"/>
                </a:solidFill>
              </a:rPr>
              <a:t>signals</a:t>
            </a:r>
            <a:r>
              <a:rPr lang="en-US" sz="2400" dirty="0" smtClean="0"/>
              <a:t> the operation is complete.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Read</a:t>
            </a:r>
            <a:r>
              <a:rPr lang="en-US" dirty="0" smtClean="0"/>
              <a:t> interface is the basic </a:t>
            </a:r>
            <a:r>
              <a:rPr lang="en-US" dirty="0" err="1" smtClean="0"/>
              <a:t>TinyOS</a:t>
            </a:r>
            <a:r>
              <a:rPr lang="en-US" dirty="0" smtClean="0"/>
              <a:t> interface for </a:t>
            </a:r>
            <a:r>
              <a:rPr lang="en-US" dirty="0" smtClean="0">
                <a:solidFill>
                  <a:schemeClr val="accent2"/>
                </a:solidFill>
              </a:rPr>
              <a:t>split-phase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data acquisition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Most sensor drivers provide Read which is generic:</a:t>
            </a: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TinyOS</a:t>
            </a:r>
            <a:r>
              <a:rPr lang="en-US" dirty="0" smtClean="0"/>
              <a:t> packet transmission interface, </a:t>
            </a:r>
            <a:r>
              <a:rPr lang="en-US" dirty="0" smtClean="0">
                <a:solidFill>
                  <a:srgbClr val="0033CC"/>
                </a:solidFill>
              </a:rPr>
              <a:t>Send</a:t>
            </a:r>
            <a:r>
              <a:rPr lang="en-US" dirty="0" smtClean="0"/>
              <a:t>, is also a split-phase operation.</a:t>
            </a:r>
          </a:p>
          <a:p>
            <a:r>
              <a:rPr lang="en-US" dirty="0" smtClean="0"/>
              <a:t>It is more complex because it requires passing a pointer for a packet to transmit.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 </a:t>
            </a:r>
            <a:r>
              <a:rPr lang="en-US" sz="2400" dirty="0" smtClean="0"/>
              <a:t>[List 3.26]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Send {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unint8_t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 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800600"/>
          </a:xfrm>
        </p:spPr>
        <p:txBody>
          <a:bodyPr/>
          <a:lstStyle/>
          <a:p>
            <a:r>
              <a:rPr lang="en-US" sz="2800" dirty="0" smtClean="0"/>
              <a:t>A provider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defines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functions and can </a:t>
            </a:r>
            <a:r>
              <a:rPr lang="en-US" sz="2800" i="1" dirty="0" smtClean="0">
                <a:solidFill>
                  <a:schemeClr val="accent2"/>
                </a:solidFill>
              </a:rPr>
              <a:t>signal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event.</a:t>
            </a:r>
          </a:p>
          <a:p>
            <a:r>
              <a:rPr lang="en-US" sz="2800" dirty="0" smtClean="0"/>
              <a:t>A user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needs to define 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 event and can </a:t>
            </a:r>
            <a:r>
              <a:rPr lang="en-US" sz="2800" i="1" dirty="0" smtClean="0">
                <a:solidFill>
                  <a:schemeClr val="accent2"/>
                </a:solidFill>
              </a:rPr>
              <a:t>call</a:t>
            </a:r>
            <a:r>
              <a:rPr lang="en-US" sz="2800" i="1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commands.</a:t>
            </a:r>
          </a:p>
          <a:p>
            <a:r>
              <a:rPr lang="en-US" sz="2800" dirty="0" smtClean="0"/>
              <a:t>When a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call returns </a:t>
            </a:r>
            <a:r>
              <a:rPr lang="en-US" sz="2800" dirty="0" smtClean="0">
                <a:solidFill>
                  <a:schemeClr val="accent1"/>
                </a:solidFill>
              </a:rPr>
              <a:t>SUCCESS</a:t>
            </a:r>
            <a:r>
              <a:rPr lang="en-US" sz="2800" dirty="0" smtClean="0"/>
              <a:t>, the </a:t>
            </a:r>
            <a:r>
              <a:rPr lang="en-US" sz="2800" dirty="0" err="1" smtClean="0"/>
              <a:t>msg</a:t>
            </a:r>
            <a:r>
              <a:rPr lang="en-US" sz="2800" dirty="0" smtClean="0"/>
              <a:t> parameter has been passed to the provider which tries to send the packet.</a:t>
            </a:r>
          </a:p>
          <a:p>
            <a:r>
              <a:rPr lang="en-US" sz="2800" dirty="0" smtClean="0"/>
              <a:t>When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completes, the provider signals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, passing the pointer back to the user.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  (</a:t>
            </a:r>
            <a:r>
              <a:rPr lang="en-US" dirty="0" smtClean="0">
                <a:solidFill>
                  <a:schemeClr val="accent2"/>
                </a:solidFill>
              </a:rPr>
              <a:t>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Split-Phase Operation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Read and Send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42910" y="1357298"/>
            <a:ext cx="778674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8578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Timer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786050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Sensors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487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Routing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643702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Radio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 bwMode="auto">
          <a:xfrm rot="5400000" flipH="1" flipV="1">
            <a:off x="1267991" y="2625324"/>
            <a:ext cx="714380" cy="3571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0"/>
          </p:cNvCxnSpPr>
          <p:nvPr/>
        </p:nvCxnSpPr>
        <p:spPr bwMode="auto">
          <a:xfrm rot="16200000" flipH="1">
            <a:off x="3232537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1" idx="0"/>
          </p:cNvCxnSpPr>
          <p:nvPr/>
        </p:nvCxnSpPr>
        <p:spPr bwMode="auto">
          <a:xfrm rot="16200000" flipH="1">
            <a:off x="5161363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2" idx="0"/>
          </p:cNvCxnSpPr>
          <p:nvPr/>
        </p:nvCxnSpPr>
        <p:spPr bwMode="auto">
          <a:xfrm rot="16200000" flipH="1">
            <a:off x="7090189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0974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Figure 1.3 </a:t>
            </a:r>
            <a:r>
              <a:rPr lang="en-US" sz="2400" dirty="0" smtClean="0"/>
              <a:t>Example application architecture. Application code uses a timer to act periodically, sensors to collect data, and a routing layer to deliver data to a sink.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143768" y="5643578"/>
            <a:ext cx="1700218" cy="571504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omic Sans MS" pitchFamily="66" charset="0"/>
              </a:rPr>
              <a:t>Levis &amp; Gay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TinyOS</a:t>
            </a:r>
            <a:r>
              <a:rPr lang="en-US" dirty="0" smtClean="0"/>
              <a:t> system, libraries and applications are written in </a:t>
            </a:r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i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, </a:t>
            </a:r>
            <a:r>
              <a:rPr lang="en-US" dirty="0" smtClean="0"/>
              <a:t>a dialect of C, has features to reduce RAM use and help prevent race conditions.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applications are built from </a:t>
            </a:r>
            <a:r>
              <a:rPr lang="en-US" dirty="0" smtClean="0">
                <a:solidFill>
                  <a:srgbClr val="0033CC"/>
                </a:solidFill>
              </a:rPr>
              <a:t>components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well-defined bidirectional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linked together to form an executable.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024454"/>
          </a:xfrm>
        </p:spPr>
        <p:txBody>
          <a:bodyPr/>
          <a:lstStyle/>
          <a:p>
            <a:r>
              <a:rPr lang="en-US" dirty="0" smtClean="0"/>
              <a:t>Provides three features to make writing systems and applications easier: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component model </a:t>
            </a:r>
            <a:r>
              <a:rPr lang="en-US" sz="2400" dirty="0" smtClean="0"/>
              <a:t>which defines how to write small, reusable pieces of code and compose them into larger abstractions.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concurrent execution model </a:t>
            </a:r>
            <a:r>
              <a:rPr lang="en-US" sz="2400" dirty="0" smtClean="0"/>
              <a:t>which defines how components interleave their computations and how interrupt and non-interrupt code interact.</a:t>
            </a:r>
          </a:p>
          <a:p>
            <a:pPr lvl="1"/>
            <a:r>
              <a:rPr lang="en-US" sz="2400" dirty="0" smtClean="0"/>
              <a:t>application program interfaces (APIs), services, component libraries and an </a:t>
            </a:r>
            <a:r>
              <a:rPr lang="en-US" sz="2400" dirty="0" smtClean="0">
                <a:solidFill>
                  <a:srgbClr val="0033CC"/>
                </a:solidFill>
              </a:rPr>
              <a:t>overall component structure </a:t>
            </a:r>
            <a:r>
              <a:rPr lang="en-US" sz="2400" dirty="0" smtClean="0"/>
              <a:t>that simplifies writing new applications and services.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71406" y="0"/>
            <a:ext cx="8643966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600" dirty="0">
                <a:solidFill>
                  <a:schemeClr val="bg1"/>
                </a:solidFill>
              </a:rPr>
              <a:t>A Operating System for Tiny Devices?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609600" y="1000108"/>
            <a:ext cx="80772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Main Concept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HURRY UP AND SLEEP!!</a:t>
            </a: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>
                <a:solidFill>
                  <a:schemeClr val="hlink"/>
                </a:solidFill>
              </a:rPr>
              <a:t>Sleep as often as possible to save </a:t>
            </a:r>
            <a:r>
              <a:rPr lang="en-US" altLang="zh-CN" sz="1600" dirty="0" smtClean="0">
                <a:solidFill>
                  <a:schemeClr val="hlink"/>
                </a:solidFill>
              </a:rPr>
              <a:t>power.</a:t>
            </a:r>
            <a:endParaRPr lang="en-US" altLang="zh-CN" sz="1600" dirty="0">
              <a:solidFill>
                <a:schemeClr val="hlink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provide framework for concurrency and </a:t>
            </a:r>
            <a:r>
              <a:rPr lang="en-US" altLang="zh-CN" sz="1800" dirty="0" smtClean="0">
                <a:solidFill>
                  <a:schemeClr val="hlink"/>
                </a:solidFill>
              </a:rPr>
              <a:t>modularity.</a:t>
            </a:r>
            <a:endParaRPr lang="en-US" altLang="zh-CN" sz="1800" dirty="0">
              <a:solidFill>
                <a:schemeClr val="hlink"/>
              </a:solidFill>
            </a:endParaRP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>
                <a:solidFill>
                  <a:schemeClr val="hlink"/>
                </a:solidFill>
              </a:rPr>
              <a:t>Commands, events, tasks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interleaving flows, events - never poll, never </a:t>
            </a:r>
            <a:r>
              <a:rPr lang="en-US" altLang="zh-CN" sz="1800" dirty="0" smtClean="0">
                <a:solidFill>
                  <a:schemeClr val="hlink"/>
                </a:solidFill>
              </a:rPr>
              <a:t>block.</a:t>
            </a:r>
            <a:endParaRPr lang="en-US" altLang="zh-CN" sz="14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Separation of construction and </a:t>
            </a:r>
            <a:r>
              <a:rPr lang="en-US" altLang="zh-CN" sz="2000" dirty="0" smtClean="0"/>
              <a:t>composition.</a:t>
            </a:r>
            <a:endParaRPr lang="en-US" altLang="zh-CN" sz="20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Programs are built out of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components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Libraries and components are written in </a:t>
            </a:r>
            <a:r>
              <a:rPr lang="en-US" altLang="zh-CN" sz="1800" dirty="0" err="1"/>
              <a:t>nesC</a:t>
            </a:r>
            <a:r>
              <a:rPr lang="en-US" altLang="zh-CN" sz="1800" dirty="0"/>
              <a:t>.</a:t>
            </a: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Applications are too -- just additional components composed with the OS components</a:t>
            </a:r>
            <a:endParaRPr lang="en-US" altLang="zh-CN" sz="1800" dirty="0">
              <a:solidFill>
                <a:srgbClr val="1F1FFF"/>
              </a:solidFill>
            </a:endParaRPr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Each component is specified by an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interface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Provides “hooks” for wiring components </a:t>
            </a:r>
            <a:r>
              <a:rPr lang="en-US" altLang="zh-CN" sz="1800" dirty="0" smtClean="0"/>
              <a:t>together.</a:t>
            </a:r>
            <a:endParaRPr lang="en-US" altLang="zh-CN" sz="18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Components are </a:t>
            </a:r>
            <a:r>
              <a:rPr lang="en-US" altLang="zh-CN" sz="2000" b="1" dirty="0">
                <a:solidFill>
                  <a:srgbClr val="0033CC"/>
                </a:solidFill>
              </a:rPr>
              <a:t>statically wired </a:t>
            </a:r>
            <a:r>
              <a:rPr lang="en-US" altLang="zh-CN" sz="2000" dirty="0"/>
              <a:t>together based on their </a:t>
            </a:r>
            <a:r>
              <a:rPr lang="en-US" altLang="zh-CN" sz="2000" dirty="0" smtClean="0"/>
              <a:t>interfaces.</a:t>
            </a:r>
            <a:endParaRPr lang="en-US" altLang="zh-CN" sz="20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Increases runtime </a:t>
            </a:r>
            <a:r>
              <a:rPr lang="en-US" altLang="zh-CN" sz="1800" dirty="0" smtClean="0"/>
              <a:t>efficiency. </a:t>
            </a:r>
            <a:endParaRPr lang="en-US" altLang="zh-CN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000108"/>
            <a:ext cx="9001156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33CC"/>
                </a:solidFill>
              </a:rPr>
              <a:t>component</a:t>
            </a:r>
            <a:r>
              <a:rPr lang="en-US" dirty="0" smtClean="0"/>
              <a:t> provides and uses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interfaces are the only point of access to the component and are bi-directional.</a:t>
            </a:r>
          </a:p>
          <a:p>
            <a:r>
              <a:rPr lang="en-US" dirty="0" smtClean="0"/>
              <a:t>An interface declares a set of functions called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interface’s </a:t>
            </a:r>
            <a:r>
              <a:rPr lang="en-US" i="1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makes requests (</a:t>
            </a:r>
            <a:r>
              <a:rPr lang="en-US" dirty="0" smtClean="0">
                <a:solidFill>
                  <a:srgbClr val="990033"/>
                </a:solidFill>
              </a:rPr>
              <a:t>calls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) on the interface’s </a:t>
            </a:r>
            <a:r>
              <a:rPr lang="en-US" i="1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provider makes callbacks (</a:t>
            </a:r>
            <a:r>
              <a:rPr lang="en-US" dirty="0" smtClean="0">
                <a:solidFill>
                  <a:srgbClr val="990033"/>
                </a:solidFill>
              </a:rPr>
              <a:t>signals events</a:t>
            </a:r>
            <a:r>
              <a:rPr lang="en-US" dirty="0" smtClean="0"/>
              <a:t>) to the interface’s user.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3575</TotalTime>
  <Words>2493</Words>
  <Application>Microsoft Office PowerPoint</Application>
  <PresentationFormat>On-screen Show (4:3)</PresentationFormat>
  <Paragraphs>460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Revised_Master</vt:lpstr>
      <vt:lpstr> TinyOS Introduction  </vt:lpstr>
      <vt:lpstr>TinyOS Outline</vt:lpstr>
      <vt:lpstr>TinyOS Outline (cont)</vt:lpstr>
      <vt:lpstr>TinyOS</vt:lpstr>
      <vt:lpstr>Application Architecture</vt:lpstr>
      <vt:lpstr>nesC</vt:lpstr>
      <vt:lpstr>TinyOS </vt:lpstr>
      <vt:lpstr>PowerPoint Presentation</vt:lpstr>
      <vt:lpstr>Components and Interfaces</vt:lpstr>
      <vt:lpstr>Programming TinyOs</vt:lpstr>
      <vt:lpstr>PowerupC module</vt:lpstr>
      <vt:lpstr>Components</vt:lpstr>
      <vt:lpstr>Configurations</vt:lpstr>
      <vt:lpstr>PowerupAppC configuration</vt:lpstr>
      <vt:lpstr>Wiring and Callbacks</vt:lpstr>
      <vt:lpstr>Powerup with blinking LED [List 2.6]</vt:lpstr>
      <vt:lpstr>Timer interface</vt:lpstr>
      <vt:lpstr>Powerup with blinking LED configuration [List 2.7]</vt:lpstr>
      <vt:lpstr>Concurrency Model</vt:lpstr>
      <vt:lpstr>Event Handlers</vt:lpstr>
      <vt:lpstr>Components and Interfaces</vt:lpstr>
      <vt:lpstr>Signature and Implementation Blocks [List 3.1] </vt:lpstr>
      <vt:lpstr>MainC’s signature [List 3.8]</vt:lpstr>
      <vt:lpstr>MainC’s signature [List 3.8]</vt:lpstr>
      <vt:lpstr>Interfaces</vt:lpstr>
      <vt:lpstr>Init and Boot Interfaces [List 3.7]</vt:lpstr>
      <vt:lpstr>Interfaces </vt:lpstr>
      <vt:lpstr>PowerupC module</vt:lpstr>
      <vt:lpstr>Event Implementation</vt:lpstr>
      <vt:lpstr>Command Call</vt:lpstr>
      <vt:lpstr>Generic Interfaces [List 3.9]</vt:lpstr>
      <vt:lpstr>Generic Interfaces [List 3.10]</vt:lpstr>
      <vt:lpstr>Bidirectional Interfaces [List 3.12]</vt:lpstr>
      <vt:lpstr>Notify Interface</vt:lpstr>
      <vt:lpstr>PowerupToggleC module [List 3.16] </vt:lpstr>
      <vt:lpstr>PowerupToggleAppC configuration [List 3.17]</vt:lpstr>
      <vt:lpstr>     Get interface [List 3.19]</vt:lpstr>
      <vt:lpstr>CountingGetC module [List 3.20]</vt:lpstr>
      <vt:lpstr>Generic Components</vt:lpstr>
      <vt:lpstr>Split-phase Interfaces</vt:lpstr>
      <vt:lpstr>Read Interface</vt:lpstr>
      <vt:lpstr>Send Interface</vt:lpstr>
      <vt:lpstr>Split-Phase Send Interface [List 3.26]</vt:lpstr>
      <vt:lpstr>Split-Phase Send Interface</vt:lpstr>
      <vt:lpstr>Introduction to TinyOS Summary</vt:lpstr>
      <vt:lpstr>Introduction to TinyOS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136</cp:revision>
  <dcterms:created xsi:type="dcterms:W3CDTF">2004-01-21T20:05:10Z</dcterms:created>
  <dcterms:modified xsi:type="dcterms:W3CDTF">2011-04-20T11:46:39Z</dcterms:modified>
</cp:coreProperties>
</file>