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8"/>
  </p:notesMasterIdLst>
  <p:handoutMasterIdLst>
    <p:handoutMasterId r:id="rId49"/>
  </p:handoutMasterIdLst>
  <p:sldIdLst>
    <p:sldId id="256" r:id="rId2"/>
    <p:sldId id="368" r:id="rId3"/>
    <p:sldId id="420" r:id="rId4"/>
    <p:sldId id="403" r:id="rId5"/>
    <p:sldId id="404" r:id="rId6"/>
    <p:sldId id="407" r:id="rId7"/>
    <p:sldId id="372" r:id="rId8"/>
    <p:sldId id="373" r:id="rId9"/>
    <p:sldId id="374" r:id="rId10"/>
    <p:sldId id="375" r:id="rId11"/>
    <p:sldId id="376" r:id="rId12"/>
    <p:sldId id="377" r:id="rId13"/>
    <p:sldId id="378" r:id="rId14"/>
    <p:sldId id="379" r:id="rId15"/>
    <p:sldId id="380" r:id="rId16"/>
    <p:sldId id="381" r:id="rId17"/>
    <p:sldId id="408" r:id="rId18"/>
    <p:sldId id="383" r:id="rId19"/>
    <p:sldId id="384" r:id="rId20"/>
    <p:sldId id="415" r:id="rId21"/>
    <p:sldId id="385" r:id="rId22"/>
    <p:sldId id="386" r:id="rId23"/>
    <p:sldId id="418"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17" r:id="rId39"/>
    <p:sldId id="402" r:id="rId40"/>
    <p:sldId id="410" r:id="rId41"/>
    <p:sldId id="411" r:id="rId42"/>
    <p:sldId id="412" r:id="rId43"/>
    <p:sldId id="413" r:id="rId44"/>
    <p:sldId id="414" r:id="rId45"/>
    <p:sldId id="421" r:id="rId46"/>
    <p:sldId id="422" r:id="rId47"/>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800000"/>
    <a:srgbClr val="FF6699"/>
    <a:srgbClr val="FF66CC"/>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92" d="100"/>
          <a:sy n="92" d="100"/>
        </p:scale>
        <p:origin x="-1614" y="-10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2.xml"/><Relationship Id="rId1" Type="http://schemas.openxmlformats.org/officeDocument/2006/relationships/slide" Target="slides/slide17.xml"/><Relationship Id="rId4"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4/26/2011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4/26/2011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16.1   Characteristics of Some High-Speed LANs</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New Roman" pitchFamily="32" charset="0"/>
              </a:rPr>
              <a:t>Fast Ethernet refers to a set of specifications developed by the IEEE 802.3 committee to provide a low-cost, Ethernet-compatible LAN operating at 100 Mbps. The blanket designation for these standards is 100BASE-T. The committee defined a number of alternatives to be used with different transmission media.</a:t>
            </a:r>
          </a:p>
          <a:p>
            <a:r>
              <a:rPr lang="en-US" dirty="0">
                <a:latin typeface="Times New Roman" pitchFamily="32" charset="0"/>
              </a:rPr>
              <a:t>	Stallings DCC9e Table 16.3 summarizes key characteristics of the 100BASE-T options. All of the 100BASE-T options use the IEEE 802.3 MAC protocol and frame format. 100BASE-X refers to a set of options that use two physical links between nodes; one for transmission and one for reception. 100BASE-TX makes use of shielded twisted pair (STP) or high-quality (Category 5) unshielded twisted pair (UTP). 100BASE-FX uses optical fiber.</a:t>
            </a:r>
          </a:p>
          <a:p>
            <a:r>
              <a:rPr lang="en-US" dirty="0">
                <a:latin typeface="Times New Roman" pitchFamily="32" charset="0"/>
              </a:rPr>
              <a:t>	In many buildings, any of the 100BASE-X options requires the installation of new cable. For such cases, 100BASE-T4 defines a lower-cost alternative that can use Category 3, voice-grade UTP in addition to the higher-quality Category 5 UTP. To achieve the 100-Mbps data rate over lower-quality cable, 100BASE-T4 dictates the use of four twisted-pair lines between nodes, with the data transmission making use of three pairs in one direction at a time.</a:t>
            </a:r>
          </a:p>
          <a:p>
            <a:r>
              <a:rPr lang="en-US" dirty="0">
                <a:latin typeface="Times New Roman" pitchFamily="32" charset="0"/>
              </a:rPr>
              <a:t>	For all of the 100BASE-T options, the topology is similar to that of 10BASE-T, namely a star-wire topology.</a:t>
            </a:r>
          </a:p>
          <a:p>
            <a:r>
              <a:rPr lang="en-US" dirty="0">
                <a:latin typeface="Times New Roman" pitchFamily="32"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17</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r>
              <a:rPr lang="en-US" dirty="0">
                <a:latin typeface="Times New Roman" pitchFamily="32" charset="0"/>
              </a:rPr>
              <a:t>	Several 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23</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(Stallings DCC9e Figure 16.5):</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p>
          <a:p>
            <a:r>
              <a:rPr lang="en-US" b="1" dirty="0">
                <a:latin typeface="Times New Roman" pitchFamily="32" charset="0"/>
              </a:rPr>
              <a:t>1000BASE-LX: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p>
          <a:p>
            <a:r>
              <a:rPr lang="en-US" b="1" dirty="0">
                <a:latin typeface="Times New Roman" pitchFamily="32" charset="0"/>
              </a:rPr>
              <a:t>1000BASE-CX: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p>
          <a:p>
            <a:r>
              <a:rPr lang="en-US" b="1" dirty="0">
                <a:latin typeface="Times New Roman" pitchFamily="32" charset="0"/>
              </a:rPr>
              <a:t>1000BASE-T: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p>
          <a:p>
            <a:r>
              <a:rPr lang="en-US" dirty="0">
                <a:latin typeface="Times New Roman" pitchFamily="32" charset="0"/>
              </a:rPr>
              <a:t>	The signal encoding scheme used for the first three Gigabit Ethernet options just listed is 8B/10B, which is described in Appendix 16A.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40</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p>
          <a:p>
            <a:r>
              <a:rPr lang="en-US" dirty="0">
                <a:latin typeface="Times New Roman" pitchFamily="32" charset="0"/>
              </a:rPr>
              <a:t>An increase in the connection speed of each end-station (e.g., 10 Mbps users moving to 100 Mbps, analog 56-kbps users moving to DSL and cable modems)</a:t>
            </a:r>
          </a:p>
          <a:p>
            <a:r>
              <a:rPr lang="en-US" dirty="0">
                <a:latin typeface="Times New Roman" pitchFamily="32" charset="0"/>
              </a:rPr>
              <a:t>An increase in the deployment of bandwidth-intensive applications such as high-quality video</a:t>
            </a:r>
          </a:p>
          <a:p>
            <a:r>
              <a:rPr lang="en-US" dirty="0">
                <a:latin typeface="Times New Roman" pitchFamily="32" charset="0"/>
              </a:rPr>
              <a:t>An increase in Web hosting and application hosting traffic</a:t>
            </a:r>
          </a:p>
          <a:p>
            <a:r>
              <a:rPr lang="en-US" dirty="0">
                <a:latin typeface="Times New Roman" pitchFamily="32" charset="0"/>
              </a:rPr>
              <a:t> </a:t>
            </a:r>
          </a:p>
          <a:p>
            <a:r>
              <a:rPr lang="en-US" dirty="0">
                <a:latin typeface="Times New Roman" pitchFamily="32" charset="0"/>
              </a:rPr>
              <a:t>	Initially 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r>
              <a:rPr lang="en-US" dirty="0">
                <a:latin typeface="Times New Roman" pitchFamily="32" charset="0"/>
              </a:rPr>
              <a:t>	The 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p>
          <a:p>
            <a:r>
              <a:rPr lang="en-US" dirty="0">
                <a:latin typeface="Times New Roman" pitchFamily="32" charset="0"/>
              </a:rPr>
              <a:t>The combination of IP and Ethernet offers quality of service and traffic policing capabilities that approach those provided by ATM, so that advanced traffic engineering technologies are available to users and providers.</a:t>
            </a:r>
          </a:p>
          <a:p>
            <a:r>
              <a:rPr lang="en-US" dirty="0">
                <a:latin typeface="Times New Roman" pitchFamily="32" charset="0"/>
              </a:rPr>
              <a:t>A 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41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Stallings DCC9e Figure 16.6 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r>
              <a:rPr lang="en-US" dirty="0">
                <a:latin typeface="Times New Roman" pitchFamily="32" charset="0"/>
              </a:rPr>
              <a:t>	The goal for maximum link distances cover a range of applications: from 300 m to 40 km. The links operate in full-duplex mode only, using a variety of optical fiber physical media.</a:t>
            </a:r>
          </a:p>
          <a:p>
            <a:r>
              <a:rPr lang="en-US" dirty="0">
                <a:latin typeface="Times New Roman" pitchFamily="32" charset="0"/>
              </a:rPr>
              <a:t>	Four physical layer options are defined for 10-Gbps Ethernet (Figure 16.7). The first three of these have two suboptions: an "R" suboption and a "W" suboption. The R designation refers to a family of physical layer implementations that use a signal encoding technique known as 64B/66B, described in Appendix 16A. The R implementations are designed for use over </a:t>
            </a:r>
            <a:r>
              <a:rPr lang="en-US" i="1" dirty="0">
                <a:latin typeface="Times New Roman" pitchFamily="32" charset="0"/>
              </a:rPr>
              <a:t>dark fiber</a:t>
            </a:r>
            <a:r>
              <a:rPr lang="en-US" dirty="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a:latin typeface="Times"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42</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latin typeface="Times New Roman" pitchFamily="32" charset="0"/>
              </a:rPr>
              <a:t>The 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p>
          <a:p>
            <a:r>
              <a:rPr lang="en-US" b="1" dirty="0">
                <a:latin typeface="Times New Roman" pitchFamily="32" charset="0"/>
              </a:rPr>
              <a:t>10GBASE-L (long)</a:t>
            </a:r>
            <a:r>
              <a:rPr lang="en-US" dirty="0">
                <a:latin typeface="Times New Roman" pitchFamily="32" charset="0"/>
              </a:rPr>
              <a:t>: Designed for 1310-nm transmission on single-mode fiber. This medium can achieve distances up to 10 km. There are 10GBASE-LR and 10GBASE-LW versions.</a:t>
            </a:r>
          </a:p>
          <a:p>
            <a:r>
              <a:rPr lang="en-US" b="1" dirty="0">
                <a:latin typeface="Times New Roman" pitchFamily="32" charset="0"/>
              </a:rPr>
              <a:t>10GBASE-E (extended):</a:t>
            </a:r>
            <a:r>
              <a:rPr lang="en-US" dirty="0">
                <a:latin typeface="Times New Roman" pitchFamily="32" charset="0"/>
              </a:rPr>
              <a:t> Designed for 1550-nm transmission on single-mode fiber. This medium can achieve distances up to 40 km. There are 10GBASE-ER and 10GBASE-EW versions.</a:t>
            </a:r>
          </a:p>
          <a:p>
            <a:r>
              <a:rPr lang="en-US" b="1" dirty="0">
                <a:latin typeface="Times New Roman" pitchFamily="32" charset="0"/>
              </a:rPr>
              <a:t>10GBASE-LX4: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p>
          <a:p>
            <a:endParaRPr lang="en-US" dirty="0">
              <a:latin typeface="Times New Roman" pitchFamily="32" charset="0"/>
            </a:endParaRPr>
          </a:p>
          <a:p>
            <a:r>
              <a:rPr lang="en-US" dirty="0">
                <a:latin typeface="Times New Roman" pitchFamily="32" charset="0"/>
              </a:rPr>
              <a:t>The success of Fast Ethernet, Gigabit Ethernet, and 10-Gbps Ethernet highlights the importance of network management concerns in choosing a network technology. Both ATM and Fiber Channel, explored later, may be technically superior choices for a high-speed backbone, because of their flexibility and scalability. However, the Ethernet alternatives offer compatibility with existing installed LANs, network management software, and applications. This compatibility has accounted for the survival of a nearly 30-year-old technology (CSMA/CD) in today's fast-evolving network environment.</a:t>
            </a:r>
          </a:p>
          <a:p>
            <a:r>
              <a:rPr lang="en-US" dirty="0">
                <a:latin typeface="Times New Roman" pitchFamily="32" charset="0"/>
              </a:rPr>
              <a:t> </a:t>
            </a:r>
          </a:p>
          <a:p>
            <a:endParaRPr lang="en-US" dirty="0">
              <a:latin typeface="Times New Roman" pitchFamily="32" charset="0"/>
            </a:endParaRP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r>
              <a:rPr lang="en-US" sz="600" dirty="0">
                <a:latin typeface="Times New Roman" pitchFamily="32" charset="0"/>
              </a:rPr>
              <a:t>	This 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p>
          <a:p>
            <a:pPr>
              <a:lnSpc>
                <a:spcPct val="80000"/>
              </a:lnSpc>
            </a:pPr>
            <a:r>
              <a:rPr lang="en-US" sz="600" b="1" dirty="0">
                <a:latin typeface="Times New Roman" pitchFamily="32" charset="0"/>
              </a:rPr>
              <a:t>Metro-Video/Service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p>
          <a:p>
            <a:pPr>
              <a:lnSpc>
                <a:spcPct val="80000"/>
              </a:lnSpc>
            </a:pPr>
            <a:r>
              <a:rPr lang="en-US" sz="600" b="1" dirty="0">
                <a:latin typeface="Times New Roman" pitchFamily="32" charset="0"/>
              </a:rPr>
              <a:t>Enterprise 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p>
          <a:p>
            <a:pPr>
              <a:lnSpc>
                <a:spcPct val="80000"/>
              </a:lnSpc>
            </a:pPr>
            <a:r>
              <a:rPr lang="en-US" sz="600" b="1" dirty="0">
                <a:latin typeface="Times New Roman" pitchFamily="32" charset="0"/>
              </a:rPr>
              <a:t>Internet 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r>
              <a:rPr lang="en-US" sz="600" dirty="0">
                <a:latin typeface="Times New Roman" pitchFamily="32" charset="0"/>
              </a:rPr>
              <a:t>	</a:t>
            </a: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43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 Stallings DCC9e Figure 16.8,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r>
              <a:rPr lang="en-US" sz="900" dirty="0">
                <a:latin typeface="Times New Roman" pitchFamily="32" charset="0"/>
              </a:rPr>
              <a:t>	The 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8" y="116558"/>
            <a:ext cx="8785225" cy="792162"/>
          </a:xfrm>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012366"/>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Fast Ethernet</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and</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Gigabit Ethernet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15816" y="5589240"/>
            <a:ext cx="6005513" cy="1152128"/>
          </a:xfrm>
        </p:spPr>
        <p:txBody>
          <a:bodyPr/>
          <a:lstStyle/>
          <a:p>
            <a:pPr marL="0" indent="0" algn="ctr">
              <a:lnSpc>
                <a:spcPct val="90000"/>
              </a:lnSpc>
              <a:buFont typeface="Wingdings" pitchFamily="2" charset="2"/>
              <a:buNone/>
              <a:defRPr/>
            </a:pPr>
            <a:r>
              <a:rPr lang="en-US" dirty="0" smtClean="0">
                <a:solidFill>
                  <a:srgbClr val="800000"/>
                </a:solidFill>
                <a:effectLst>
                  <a:outerShdw blurRad="38100" dist="38100" dir="2700000" algn="tl">
                    <a:srgbClr val="000000"/>
                  </a:outerShdw>
                </a:effectLst>
              </a:rPr>
              <a:t>Advanced Computer</a:t>
            </a:r>
          </a:p>
          <a:p>
            <a:pPr marL="0" indent="0" algn="ctr">
              <a:lnSpc>
                <a:spcPct val="90000"/>
              </a:lnSpc>
              <a:buFont typeface="Wingdings" pitchFamily="2" charset="2"/>
              <a:buNone/>
              <a:defRPr/>
            </a:pPr>
            <a:r>
              <a:rPr lang="en-US" dirty="0" smtClean="0">
                <a:solidFill>
                  <a:srgbClr val="800000"/>
                </a:solidFill>
                <a:effectLst>
                  <a:outerShdw blurRad="38100" dist="38100" dir="2700000" algn="tl">
                    <a:srgbClr val="000000"/>
                  </a:outerShdw>
                </a:effectLst>
              </a:rPr>
              <a:t>Networks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70520"/>
            <a:ext cx="7772400" cy="838200"/>
          </a:xfrm>
        </p:spPr>
        <p:txBody>
          <a:bodyPr/>
          <a:lstStyle/>
          <a:p>
            <a:pPr eaLnBrk="1" hangingPunct="1">
              <a:defRPr/>
            </a:pPr>
            <a:r>
              <a:rPr lang="en-US" dirty="0" smtClean="0"/>
              <a:t>100 BASE T4</a:t>
            </a:r>
          </a:p>
        </p:txBody>
      </p:sp>
      <p:sp>
        <p:nvSpPr>
          <p:cNvPr id="59395" name="Rectangle 3"/>
          <p:cNvSpPr>
            <a:spLocks noGrp="1" noChangeArrowheads="1"/>
          </p:cNvSpPr>
          <p:nvPr>
            <p:ph type="body" idx="1"/>
          </p:nvPr>
        </p:nvSpPr>
        <p:spPr>
          <a:xfrm>
            <a:off x="685800" y="1143000"/>
            <a:ext cx="7848600" cy="4876800"/>
          </a:xfrm>
        </p:spPr>
        <p:txBody>
          <a:bodyPr/>
          <a:lstStyle/>
          <a:p>
            <a:pPr eaLnBrk="1" hangingPunct="1">
              <a:lnSpc>
                <a:spcPct val="90000"/>
              </a:lnSpc>
              <a:defRPr/>
            </a:pPr>
            <a:r>
              <a:rPr lang="en-US" sz="2800" dirty="0" smtClean="0"/>
              <a:t>3</a:t>
            </a:r>
            <a:r>
              <a:rPr lang="en-US" sz="2800" baseline="30000" dirty="0" smtClean="0"/>
              <a:t>6</a:t>
            </a:r>
            <a:r>
              <a:rPr lang="en-US" sz="2800" dirty="0" smtClean="0"/>
              <a:t> = 729 possible </a:t>
            </a:r>
            <a:r>
              <a:rPr lang="en-US" sz="2800" dirty="0" err="1" smtClean="0"/>
              <a:t>codewords</a:t>
            </a:r>
            <a:r>
              <a:rPr lang="en-US" sz="2800" dirty="0" smtClean="0"/>
              <a:t>.</a:t>
            </a:r>
          </a:p>
          <a:p>
            <a:pPr eaLnBrk="1" hangingPunct="1">
              <a:lnSpc>
                <a:spcPct val="90000"/>
              </a:lnSpc>
              <a:defRPr/>
            </a:pPr>
            <a:r>
              <a:rPr lang="en-US" sz="2800" dirty="0" smtClean="0"/>
              <a:t>Only 256 </a:t>
            </a:r>
            <a:r>
              <a:rPr lang="en-US" sz="2800" dirty="0" err="1" smtClean="0"/>
              <a:t>codewords</a:t>
            </a:r>
            <a:r>
              <a:rPr lang="en-US" sz="2800" dirty="0" smtClean="0"/>
              <a:t> are requires, hence they are selected:</a:t>
            </a:r>
          </a:p>
          <a:p>
            <a:pPr lvl="1" eaLnBrk="1" hangingPunct="1">
              <a:lnSpc>
                <a:spcPct val="90000"/>
              </a:lnSpc>
              <a:defRPr/>
            </a:pPr>
            <a:r>
              <a:rPr lang="en-US" sz="2400" dirty="0" smtClean="0"/>
              <a:t>To achieve </a:t>
            </a:r>
            <a:r>
              <a:rPr lang="en-US" sz="2400" dirty="0" err="1" smtClean="0"/>
              <a:t>d.c</a:t>
            </a:r>
            <a:r>
              <a:rPr lang="en-US" sz="2400" dirty="0" smtClean="0"/>
              <a:t>. balance</a:t>
            </a:r>
          </a:p>
          <a:p>
            <a:pPr lvl="1" eaLnBrk="1" hangingPunct="1">
              <a:lnSpc>
                <a:spcPct val="90000"/>
              </a:lnSpc>
              <a:defRPr/>
            </a:pPr>
            <a:r>
              <a:rPr lang="en-US" sz="2400" dirty="0" smtClean="0"/>
              <a:t>Assuming all </a:t>
            </a:r>
            <a:r>
              <a:rPr lang="en-US" sz="2400" dirty="0" err="1" smtClean="0"/>
              <a:t>codewords</a:t>
            </a:r>
            <a:r>
              <a:rPr lang="en-US" sz="2400" dirty="0" smtClean="0"/>
              <a:t> have </a:t>
            </a:r>
            <a:r>
              <a:rPr lang="en-US" sz="2400" u="sng" dirty="0" smtClean="0"/>
              <a:t>at least</a:t>
            </a:r>
            <a:r>
              <a:rPr lang="en-US" sz="2400" dirty="0" smtClean="0"/>
              <a:t> two signal transitions within them (</a:t>
            </a:r>
            <a:r>
              <a:rPr lang="en-US" sz="2400" b="1" dirty="0" smtClean="0">
                <a:solidFill>
                  <a:srgbClr val="0070C0"/>
                </a:solidFill>
                <a:latin typeface="+mj-lt"/>
              </a:rPr>
              <a:t>for receiver clock synchronization</a:t>
            </a:r>
            <a:r>
              <a:rPr lang="en-US" sz="2400" dirty="0" smtClean="0"/>
              <a:t>).</a:t>
            </a:r>
          </a:p>
          <a:p>
            <a:pPr eaLnBrk="1" hangingPunct="1">
              <a:lnSpc>
                <a:spcPct val="90000"/>
              </a:lnSpc>
              <a:defRPr/>
            </a:pPr>
            <a:r>
              <a:rPr lang="en-US" sz="2800" dirty="0" smtClean="0"/>
              <a:t>To solve </a:t>
            </a:r>
            <a:r>
              <a:rPr lang="en-US" sz="2800" dirty="0" err="1" smtClean="0"/>
              <a:t>d.c</a:t>
            </a:r>
            <a:r>
              <a:rPr lang="en-US" sz="2800" dirty="0" smtClean="0"/>
              <a:t>. wander, whenever a string of </a:t>
            </a:r>
            <a:r>
              <a:rPr lang="en-US" sz="2800" dirty="0" err="1" smtClean="0"/>
              <a:t>codewords</a:t>
            </a:r>
            <a:r>
              <a:rPr lang="en-US" sz="2800" dirty="0" smtClean="0"/>
              <a:t> with +1 are sent, alternate </a:t>
            </a:r>
            <a:r>
              <a:rPr lang="en-US" sz="2800" dirty="0" err="1" smtClean="0"/>
              <a:t>codewords</a:t>
            </a:r>
            <a:r>
              <a:rPr lang="en-US" sz="2800" dirty="0" smtClean="0"/>
              <a:t> (</a:t>
            </a:r>
            <a:r>
              <a:rPr lang="en-US" sz="2800" b="1" dirty="0" smtClean="0">
                <a:solidFill>
                  <a:srgbClr val="0070C0"/>
                </a:solidFill>
                <a:latin typeface="+mj-lt"/>
              </a:rPr>
              <a:t>inverted before transmission</a:t>
            </a:r>
            <a:r>
              <a:rPr lang="en-US" sz="2800" dirty="0" smtClean="0"/>
              <a:t>) are used.</a:t>
            </a:r>
          </a:p>
          <a:p>
            <a:pPr eaLnBrk="1" hangingPunct="1">
              <a:lnSpc>
                <a:spcPct val="90000"/>
              </a:lnSpc>
              <a:defRPr/>
            </a:pPr>
            <a:r>
              <a:rPr lang="en-US" sz="2800" dirty="0" smtClean="0"/>
              <a:t>To reduce latency, ternary symbols are sent staggered on the three lines.</a:t>
            </a:r>
          </a:p>
          <a:p>
            <a:pPr lvl="1" eaLnBrk="1" hangingPunct="1">
              <a:lnSpc>
                <a:spcPct val="90000"/>
              </a:lnSpc>
              <a:defRPr/>
            </a:pPr>
            <a:endParaRPr lang="en-US" sz="24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29780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100 BASE T4</a:t>
            </a:r>
          </a:p>
        </p:txBody>
      </p:sp>
      <p:sp>
        <p:nvSpPr>
          <p:cNvPr id="9219" name="Rectangle 3"/>
          <p:cNvSpPr>
            <a:spLocks noGrp="1" noChangeArrowheads="1"/>
          </p:cNvSpPr>
          <p:nvPr>
            <p:ph type="body" idx="1"/>
          </p:nvPr>
        </p:nvSpPr>
        <p:spPr>
          <a:xfrm>
            <a:off x="533400" y="1340768"/>
            <a:ext cx="8153400" cy="4069432"/>
          </a:xfrm>
        </p:spPr>
        <p:txBody>
          <a:bodyPr/>
          <a:lstStyle/>
          <a:p>
            <a:pPr eaLnBrk="1" hangingPunct="1">
              <a:defRPr/>
            </a:pPr>
            <a:r>
              <a:rPr lang="en-US" b="1" dirty="0" smtClean="0">
                <a:solidFill>
                  <a:srgbClr val="FFC000"/>
                </a:solidFill>
                <a:latin typeface="Comic Sans MS" pitchFamily="66" charset="0"/>
              </a:rPr>
              <a:t>Ethernet</a:t>
            </a:r>
            <a:r>
              <a:rPr lang="en-US" dirty="0" smtClean="0">
                <a:solidFill>
                  <a:srgbClr val="FFC000"/>
                </a:solidFill>
              </a:rPr>
              <a:t> </a:t>
            </a:r>
            <a:r>
              <a:rPr lang="en-US" dirty="0" err="1" smtClean="0">
                <a:solidFill>
                  <a:srgbClr val="FFC000"/>
                </a:solidFill>
              </a:rPr>
              <a:t>Interframe</a:t>
            </a:r>
            <a:r>
              <a:rPr lang="en-US" dirty="0" smtClean="0">
                <a:solidFill>
                  <a:srgbClr val="FFC000"/>
                </a:solidFill>
              </a:rPr>
              <a:t> gap  </a:t>
            </a:r>
            <a:r>
              <a:rPr lang="en-US" dirty="0" smtClean="0"/>
              <a:t>of 9.6 microseconds becomes </a:t>
            </a:r>
            <a:r>
              <a:rPr lang="en-US" dirty="0" smtClean="0">
                <a:solidFill>
                  <a:srgbClr val="0033CC"/>
                </a:solidFill>
              </a:rPr>
              <a:t>960 nanoseconds </a:t>
            </a:r>
            <a:r>
              <a:rPr lang="en-US" dirty="0" smtClean="0"/>
              <a:t>in </a:t>
            </a:r>
            <a:r>
              <a:rPr lang="en-US" b="1" dirty="0" smtClean="0">
                <a:solidFill>
                  <a:schemeClr val="accent2"/>
                </a:solidFill>
                <a:latin typeface="+mj-lt"/>
              </a:rPr>
              <a:t>Fast Ethernet</a:t>
            </a:r>
            <a:r>
              <a:rPr lang="en-US" dirty="0" smtClean="0"/>
              <a:t>.</a:t>
            </a:r>
          </a:p>
          <a:p>
            <a:pPr eaLnBrk="1" hangingPunct="1">
              <a:defRPr/>
            </a:pPr>
            <a:r>
              <a:rPr lang="en-US" dirty="0" smtClean="0"/>
              <a:t>100 m. max distance to hub; 200 meters between stations.</a:t>
            </a:r>
          </a:p>
          <a:p>
            <a:pPr eaLnBrk="1" hangingPunct="1">
              <a:defRPr/>
            </a:pPr>
            <a:r>
              <a:rPr lang="en-US" dirty="0" smtClean="0"/>
              <a:t>Maximum of two Class II repeaters.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19357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384"/>
            <a:ext cx="7772400" cy="990600"/>
          </a:xfrm>
        </p:spPr>
        <p:txBody>
          <a:bodyPr/>
          <a:lstStyle/>
          <a:p>
            <a:pPr eaLnBrk="1" hangingPunct="1">
              <a:defRPr/>
            </a:pPr>
            <a:r>
              <a:rPr lang="en-US" dirty="0" smtClean="0"/>
              <a:t>100 BASE TX</a:t>
            </a:r>
          </a:p>
        </p:txBody>
      </p:sp>
      <p:sp>
        <p:nvSpPr>
          <p:cNvPr id="11269" name="Rectangle 3"/>
          <p:cNvSpPr>
            <a:spLocks noGrp="1" noChangeArrowheads="1"/>
          </p:cNvSpPr>
          <p:nvPr>
            <p:ph type="body" idx="1"/>
          </p:nvPr>
        </p:nvSpPr>
        <p:spPr>
          <a:xfrm>
            <a:off x="685800" y="1340768"/>
            <a:ext cx="7772400" cy="4680520"/>
          </a:xfrm>
        </p:spPr>
        <p:txBody>
          <a:bodyPr/>
          <a:lstStyle/>
          <a:p>
            <a:pPr eaLnBrk="1" hangingPunct="1">
              <a:lnSpc>
                <a:spcPct val="90000"/>
              </a:lnSpc>
            </a:pPr>
            <a:r>
              <a:rPr lang="en-US" dirty="0" smtClean="0"/>
              <a:t>Uses two pair of twisted pair, one pair for transmission and one pair for reception.</a:t>
            </a:r>
          </a:p>
          <a:p>
            <a:pPr eaLnBrk="1" hangingPunct="1">
              <a:lnSpc>
                <a:spcPct val="90000"/>
              </a:lnSpc>
            </a:pPr>
            <a:r>
              <a:rPr lang="en-US" dirty="0" smtClean="0"/>
              <a:t>Uses either STP or Cat 5 UTP.</a:t>
            </a:r>
          </a:p>
          <a:p>
            <a:pPr eaLnBrk="1" hangingPunct="1">
              <a:lnSpc>
                <a:spcPct val="90000"/>
              </a:lnSpc>
            </a:pPr>
            <a:r>
              <a:rPr lang="en-US" dirty="0" smtClean="0"/>
              <a:t>Uses MTL-3 signaling scheme that involves three voltages.</a:t>
            </a:r>
          </a:p>
          <a:p>
            <a:pPr eaLnBrk="1" hangingPunct="1">
              <a:lnSpc>
                <a:spcPct val="90000"/>
              </a:lnSpc>
            </a:pPr>
            <a:r>
              <a:rPr lang="en-US" dirty="0" smtClean="0"/>
              <a:t>Uses 4B/5B encoding.</a:t>
            </a:r>
          </a:p>
          <a:p>
            <a:pPr eaLnBrk="1" hangingPunct="1">
              <a:lnSpc>
                <a:spcPct val="90000"/>
              </a:lnSpc>
            </a:pPr>
            <a:r>
              <a:rPr lang="en-US" dirty="0" smtClean="0"/>
              <a:t>There is a guaranteed signal transition </a:t>
            </a:r>
            <a:r>
              <a:rPr lang="en-US" dirty="0" smtClean="0">
                <a:solidFill>
                  <a:srgbClr val="800000"/>
                </a:solidFill>
              </a:rPr>
              <a:t>at least every two bits</a:t>
            </a:r>
            <a:r>
              <a:rPr lang="en-US" dirty="0" smtClean="0"/>
              <a: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314337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100 BASE FX</a:t>
            </a:r>
          </a:p>
        </p:txBody>
      </p:sp>
      <p:sp>
        <p:nvSpPr>
          <p:cNvPr id="12293" name="Rectangle 3"/>
          <p:cNvSpPr>
            <a:spLocks noGrp="1" noChangeArrowheads="1"/>
          </p:cNvSpPr>
          <p:nvPr>
            <p:ph type="body" idx="1"/>
          </p:nvPr>
        </p:nvSpPr>
        <p:spPr/>
        <p:txBody>
          <a:bodyPr/>
          <a:lstStyle/>
          <a:p>
            <a:pPr eaLnBrk="1" hangingPunct="1"/>
            <a:r>
              <a:rPr lang="en-US" smtClean="0"/>
              <a:t>Uses two optical fibers, one for transmission and one for reception.</a:t>
            </a:r>
          </a:p>
          <a:p>
            <a:pPr eaLnBrk="1" hangingPunct="1"/>
            <a:r>
              <a:rPr lang="en-US" smtClean="0"/>
              <a:t>Uses FDDI technology of converting 4B/5B to NRZI code group streams into optical signals.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93406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6552" y="44624"/>
            <a:ext cx="9865096" cy="792162"/>
          </a:xfrm>
        </p:spPr>
        <p:txBody>
          <a:bodyPr/>
          <a:lstStyle/>
          <a:p>
            <a:pPr eaLnBrk="1" hangingPunct="1">
              <a:defRPr/>
            </a:pPr>
            <a:r>
              <a:rPr lang="en-US" sz="3600" dirty="0" smtClean="0"/>
              <a:t>Fast Ethernet Repeaters and Switches</a:t>
            </a:r>
          </a:p>
        </p:txBody>
      </p:sp>
      <p:sp>
        <p:nvSpPr>
          <p:cNvPr id="12291" name="Rectangle 3"/>
          <p:cNvSpPr>
            <a:spLocks noGrp="1" noChangeArrowheads="1"/>
          </p:cNvSpPr>
          <p:nvPr>
            <p:ph type="body" idx="1"/>
          </p:nvPr>
        </p:nvSpPr>
        <p:spPr>
          <a:xfrm>
            <a:off x="685800" y="1340768"/>
            <a:ext cx="8001000" cy="4608512"/>
          </a:xfrm>
        </p:spPr>
        <p:txBody>
          <a:bodyPr/>
          <a:lstStyle/>
          <a:p>
            <a:pPr eaLnBrk="1" hangingPunct="1">
              <a:defRPr/>
            </a:pPr>
            <a:r>
              <a:rPr lang="en-US" sz="2800" dirty="0" smtClean="0"/>
              <a:t>Class I Repeater – supports</a:t>
            </a:r>
            <a:r>
              <a:rPr lang="en-US" sz="2800" b="1" dirty="0" smtClean="0"/>
              <a:t> </a:t>
            </a:r>
            <a:r>
              <a:rPr lang="en-US" sz="2800" b="1" dirty="0" smtClean="0">
                <a:solidFill>
                  <a:schemeClr val="accent2"/>
                </a:solidFill>
              </a:rPr>
              <a:t>unlike </a:t>
            </a:r>
            <a:r>
              <a:rPr lang="en-US" sz="2800" dirty="0" smtClean="0"/>
              <a:t>physical media segments</a:t>
            </a:r>
            <a:r>
              <a:rPr lang="en-US" sz="2800" i="1" dirty="0" smtClean="0"/>
              <a:t> (only one per collision domain)</a:t>
            </a:r>
          </a:p>
          <a:p>
            <a:pPr eaLnBrk="1" hangingPunct="1">
              <a:defRPr/>
            </a:pPr>
            <a:r>
              <a:rPr lang="en-US" sz="2800" dirty="0" smtClean="0"/>
              <a:t>Class II Repeater – limited to single physical media type </a:t>
            </a:r>
            <a:r>
              <a:rPr lang="en-US" sz="2800" i="1" dirty="0" smtClean="0"/>
              <a:t>(there may be two repeaters per collision domain)</a:t>
            </a:r>
          </a:p>
          <a:p>
            <a:pPr eaLnBrk="1" hangingPunct="1">
              <a:defRPr/>
            </a:pPr>
            <a:r>
              <a:rPr lang="en-US" sz="2800" dirty="0" smtClean="0"/>
              <a:t>Switches – to improve performance can add </a:t>
            </a:r>
            <a:r>
              <a:rPr lang="en-US" sz="2800" b="1" dirty="0" smtClean="0">
                <a:solidFill>
                  <a:schemeClr val="accent2"/>
                </a:solidFill>
                <a:latin typeface="+mj-lt"/>
              </a:rPr>
              <a:t>full-duplex</a:t>
            </a:r>
            <a:r>
              <a:rPr lang="en-US" sz="2800" i="1" dirty="0" smtClean="0">
                <a:solidFill>
                  <a:schemeClr val="accent2"/>
                </a:solidFill>
              </a:rPr>
              <a:t> </a:t>
            </a:r>
            <a:r>
              <a:rPr lang="en-US" sz="2800" dirty="0" smtClean="0"/>
              <a:t>and have </a:t>
            </a:r>
            <a:r>
              <a:rPr lang="en-US" sz="2800" b="1" dirty="0" err="1" smtClean="0">
                <a:solidFill>
                  <a:srgbClr val="FF3300"/>
                </a:solidFill>
                <a:latin typeface="+mj-lt"/>
              </a:rPr>
              <a:t>autonegotiation</a:t>
            </a:r>
            <a:r>
              <a:rPr lang="en-US" sz="2800" dirty="0" smtClean="0">
                <a:latin typeface="+mj-lt"/>
              </a:rPr>
              <a:t> </a:t>
            </a:r>
            <a:r>
              <a:rPr lang="en-US" sz="2800" dirty="0" smtClean="0"/>
              <a:t>for speed mismatches.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292866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85800" y="93762"/>
            <a:ext cx="7772400" cy="742950"/>
          </a:xfrm>
        </p:spPr>
        <p:txBody>
          <a:bodyPr/>
          <a:lstStyle/>
          <a:p>
            <a:pPr eaLnBrk="1" hangingPunct="1">
              <a:defRPr/>
            </a:pPr>
            <a:r>
              <a:rPr lang="en-US" sz="4000" dirty="0" smtClean="0"/>
              <a:t>Collision Domains</a:t>
            </a:r>
          </a:p>
        </p:txBody>
      </p:sp>
      <p:pic>
        <p:nvPicPr>
          <p:cNvPr id="14341" name="Picture 1027" descr="Collision Dom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513"/>
            <a:ext cx="7605713"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15</a:t>
            </a:fld>
            <a:endParaRPr lang="en-US" dirty="0">
              <a:latin typeface="Comic Sans MS" pitchFamily="66" charset="0"/>
            </a:endParaRPr>
          </a:p>
        </p:txBody>
      </p:sp>
    </p:spTree>
    <p:extLst>
      <p:ext uri="{BB962C8B-B14F-4D97-AF65-F5344CB8AC3E}">
        <p14:creationId xmlns:p14="http://schemas.microsoft.com/office/powerpoint/2010/main" val="4252812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026" descr="Repeater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16</a:t>
            </a:fld>
            <a:endParaRPr lang="en-US" dirty="0">
              <a:latin typeface="Comic Sans MS" pitchFamily="66" charset="0"/>
            </a:endParaRPr>
          </a:p>
        </p:txBody>
      </p:sp>
      <p:sp>
        <p:nvSpPr>
          <p:cNvPr id="7"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Tree>
    <p:extLst>
      <p:ext uri="{BB962C8B-B14F-4D97-AF65-F5344CB8AC3E}">
        <p14:creationId xmlns:p14="http://schemas.microsoft.com/office/powerpoint/2010/main" val="1424374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157064"/>
            <a:ext cx="8229600" cy="4648200"/>
          </a:xfrm>
        </p:spPr>
        <p:txBody>
          <a:bodyPr/>
          <a:lstStyle/>
          <a:p>
            <a:pPr eaLnBrk="1" hangingPunct="1">
              <a:lnSpc>
                <a:spcPct val="90000"/>
              </a:lnSpc>
            </a:pPr>
            <a:r>
              <a:rPr kumimoji="1" lang="en-GB" dirty="0"/>
              <a:t>T</a:t>
            </a:r>
            <a:r>
              <a:rPr kumimoji="1" lang="en-GB" dirty="0" smtClean="0"/>
              <a:t>raditional</a:t>
            </a:r>
            <a:r>
              <a:rPr kumimoji="1" lang="en-US" dirty="0" smtClean="0"/>
              <a:t> </a:t>
            </a:r>
            <a:r>
              <a:rPr kumimoji="1" lang="en-US" dirty="0"/>
              <a:t>Ethernet </a:t>
            </a:r>
            <a:r>
              <a:rPr kumimoji="1" lang="en-US" dirty="0" smtClean="0"/>
              <a:t>is half duplex.</a:t>
            </a:r>
            <a:endParaRPr kumimoji="1" lang="en-GB" dirty="0"/>
          </a:p>
          <a:p>
            <a:pPr eaLnBrk="1" hangingPunct="1">
              <a:lnSpc>
                <a:spcPct val="90000"/>
              </a:lnSpc>
            </a:pPr>
            <a:r>
              <a:rPr kumimoji="1" lang="en-US" dirty="0"/>
              <a:t>U</a:t>
            </a:r>
            <a:r>
              <a:rPr kumimoji="1" lang="en-US" dirty="0" smtClean="0"/>
              <a:t>sing </a:t>
            </a:r>
            <a:r>
              <a:rPr kumimoji="1" lang="en-US" dirty="0"/>
              <a:t>full-duplex</a:t>
            </a:r>
            <a:r>
              <a:rPr kumimoji="1" lang="en-GB" dirty="0"/>
              <a:t>, </a:t>
            </a:r>
            <a:r>
              <a:rPr kumimoji="1" lang="en-GB" dirty="0" smtClean="0"/>
              <a:t>a </a:t>
            </a:r>
            <a:r>
              <a:rPr kumimoji="1" lang="en-US" dirty="0" smtClean="0"/>
              <a:t>station </a:t>
            </a:r>
            <a:r>
              <a:rPr kumimoji="1" lang="en-US" dirty="0"/>
              <a:t>can transmit and receive </a:t>
            </a:r>
            <a:r>
              <a:rPr kumimoji="1" lang="en-US" dirty="0" smtClean="0"/>
              <a:t>simultaneously.</a:t>
            </a:r>
            <a:endParaRPr kumimoji="1" lang="en-GB" dirty="0"/>
          </a:p>
          <a:p>
            <a:pPr eaLnBrk="1" hangingPunct="1">
              <a:lnSpc>
                <a:spcPct val="90000"/>
              </a:lnSpc>
            </a:pPr>
            <a:r>
              <a:rPr kumimoji="1" lang="en-US" dirty="0" smtClean="0"/>
              <a:t>100 Mbps </a:t>
            </a:r>
            <a:r>
              <a:rPr kumimoji="1" lang="en-US" dirty="0"/>
              <a:t>Ethernet </a:t>
            </a:r>
            <a:r>
              <a:rPr kumimoji="1" lang="en-US" dirty="0" smtClean="0"/>
              <a:t>(in </a:t>
            </a:r>
            <a:r>
              <a:rPr kumimoji="1" lang="en-US" dirty="0"/>
              <a:t>full-duplex </a:t>
            </a:r>
            <a:r>
              <a:rPr kumimoji="1" lang="en-US" dirty="0" smtClean="0"/>
              <a:t>mode</a:t>
            </a:r>
            <a:r>
              <a:rPr kumimoji="1" lang="en-US" dirty="0"/>
              <a:t>)</a:t>
            </a:r>
            <a:r>
              <a:rPr kumimoji="1" lang="en-US" dirty="0" smtClean="0"/>
              <a:t> gives </a:t>
            </a:r>
            <a:r>
              <a:rPr kumimoji="1" lang="en-US" dirty="0"/>
              <a:t>a theoretical transfer rate of 200 </a:t>
            </a:r>
            <a:r>
              <a:rPr kumimoji="1" lang="en-US" dirty="0" smtClean="0"/>
              <a:t>Mbps.</a:t>
            </a:r>
            <a:endParaRPr kumimoji="1" lang="en-US" dirty="0"/>
          </a:p>
          <a:p>
            <a:pPr eaLnBrk="1" hangingPunct="1">
              <a:lnSpc>
                <a:spcPct val="90000"/>
              </a:lnSpc>
            </a:pPr>
            <a:r>
              <a:rPr kumimoji="1" lang="en-US" dirty="0"/>
              <a:t>S</a:t>
            </a:r>
            <a:r>
              <a:rPr kumimoji="1" lang="en-US" dirty="0" smtClean="0"/>
              <a:t>tations </a:t>
            </a:r>
            <a:r>
              <a:rPr kumimoji="1" lang="en-US" dirty="0"/>
              <a:t>must have full-duplex adapter cards</a:t>
            </a:r>
            <a:endParaRPr kumimoji="1" lang="en-GB" dirty="0"/>
          </a:p>
          <a:p>
            <a:pPr eaLnBrk="1" hangingPunct="1">
              <a:lnSpc>
                <a:spcPct val="90000"/>
              </a:lnSpc>
            </a:pPr>
            <a:r>
              <a:rPr kumimoji="1" lang="en-GB" dirty="0" smtClean="0"/>
              <a:t>Stations </a:t>
            </a:r>
            <a:r>
              <a:rPr kumimoji="1" lang="en-GB" dirty="0"/>
              <a:t>must use</a:t>
            </a:r>
            <a:r>
              <a:rPr kumimoji="1" lang="en-US" dirty="0"/>
              <a:t> switching </a:t>
            </a:r>
            <a:r>
              <a:rPr kumimoji="1" lang="en-US" dirty="0" smtClean="0"/>
              <a:t>hub.</a:t>
            </a:r>
            <a:endParaRPr kumimoji="1" lang="en-GB"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1862457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Gigabit Ethernet History</a:t>
            </a:r>
          </a:p>
        </p:txBody>
      </p:sp>
      <p:sp>
        <p:nvSpPr>
          <p:cNvPr id="17413" name="Rectangle 3"/>
          <p:cNvSpPr>
            <a:spLocks noGrp="1" noChangeArrowheads="1"/>
          </p:cNvSpPr>
          <p:nvPr>
            <p:ph type="body" idx="1"/>
          </p:nvPr>
        </p:nvSpPr>
        <p:spPr>
          <a:xfrm>
            <a:off x="304800" y="1412776"/>
            <a:ext cx="8610600" cy="4114800"/>
          </a:xfrm>
        </p:spPr>
        <p:txBody>
          <a:bodyPr/>
          <a:lstStyle/>
          <a:p>
            <a:pPr eaLnBrk="1" hangingPunct="1">
              <a:lnSpc>
                <a:spcPct val="90000"/>
              </a:lnSpc>
            </a:pPr>
            <a:r>
              <a:rPr lang="en-US" sz="2800" dirty="0" smtClean="0"/>
              <a:t>In February 1997 the </a:t>
            </a:r>
            <a:r>
              <a:rPr lang="en-US" sz="2800" b="1" dirty="0" smtClean="0">
                <a:solidFill>
                  <a:srgbClr val="0099FF"/>
                </a:solidFill>
              </a:rPr>
              <a:t>Gigabit Ethernet Alliance  </a:t>
            </a:r>
            <a:r>
              <a:rPr lang="en-US" sz="2800" dirty="0" smtClean="0"/>
              <a:t>announced that IEEE802.3z Task Force met to review the </a:t>
            </a:r>
            <a:r>
              <a:rPr lang="en-US" sz="2800" b="1" dirty="0" smtClean="0"/>
              <a:t>first draft </a:t>
            </a:r>
            <a:r>
              <a:rPr lang="en-US" sz="2800" dirty="0" smtClean="0"/>
              <a:t>of the Gigabit Ethernet </a:t>
            </a:r>
            <a:r>
              <a:rPr lang="en-US" sz="2800" dirty="0" smtClean="0"/>
              <a:t>Standard.</a:t>
            </a:r>
            <a:endParaRPr lang="en-US" sz="2800" dirty="0" smtClean="0"/>
          </a:p>
          <a:p>
            <a:pPr eaLnBrk="1" hangingPunct="1">
              <a:lnSpc>
                <a:spcPct val="90000"/>
              </a:lnSpc>
            </a:pPr>
            <a:r>
              <a:rPr lang="en-US" sz="2800" dirty="0" smtClean="0"/>
              <a:t>According to IDC by the end of 1997 </a:t>
            </a:r>
            <a:r>
              <a:rPr lang="en-US" sz="2800" b="1" dirty="0" smtClean="0">
                <a:solidFill>
                  <a:schemeClr val="accent2"/>
                </a:solidFill>
              </a:rPr>
              <a:t>85%</a:t>
            </a:r>
            <a:r>
              <a:rPr lang="en-US" sz="2800" dirty="0" smtClean="0"/>
              <a:t> of all network connections used </a:t>
            </a:r>
            <a:r>
              <a:rPr lang="en-US" sz="2800" dirty="0" smtClean="0">
                <a:solidFill>
                  <a:srgbClr val="800000"/>
                </a:solidFill>
              </a:rPr>
              <a:t>Ethernet</a:t>
            </a:r>
            <a:r>
              <a:rPr lang="en-US" sz="2800" dirty="0" smtClean="0"/>
              <a:t>.</a:t>
            </a:r>
          </a:p>
          <a:p>
            <a:pPr eaLnBrk="1" hangingPunct="1">
              <a:lnSpc>
                <a:spcPct val="90000"/>
              </a:lnSpc>
              <a:buFont typeface="Wingdings" pitchFamily="2" charset="2"/>
              <a:buChar char="è"/>
            </a:pPr>
            <a:r>
              <a:rPr lang="en-US" sz="2800" dirty="0" smtClean="0">
                <a:sym typeface="Wingdings" pitchFamily="2" charset="2"/>
              </a:rPr>
              <a:t>Higher capacity Ethernet was appealing because network managers can leverage their investment in staff skills and training.</a:t>
            </a:r>
          </a:p>
          <a:p>
            <a:pPr eaLnBrk="1" hangingPunct="1">
              <a:lnSpc>
                <a:spcPct val="90000"/>
              </a:lnSpc>
              <a:buClr>
                <a:schemeClr val="tx1"/>
              </a:buClr>
            </a:pPr>
            <a:r>
              <a:rPr lang="en-US" sz="2800" b="1" dirty="0" smtClean="0">
                <a:solidFill>
                  <a:srgbClr val="0099FF"/>
                </a:solidFill>
              </a:rPr>
              <a:t>1000 BASE X (IEEE802.3z)</a:t>
            </a:r>
            <a:r>
              <a:rPr lang="en-US" sz="2800" b="1" dirty="0" smtClean="0">
                <a:solidFill>
                  <a:schemeClr val="accent2"/>
                </a:solidFill>
              </a:rPr>
              <a:t> </a:t>
            </a:r>
            <a:r>
              <a:rPr lang="en-US" sz="2800" dirty="0" smtClean="0"/>
              <a:t>was ratified in June 1998.</a:t>
            </a:r>
            <a:endParaRPr lang="en-US" sz="2800"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1437859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8" y="-27384"/>
            <a:ext cx="9036050" cy="1127125"/>
          </a:xfrm>
        </p:spPr>
        <p:txBody>
          <a:bodyPr/>
          <a:lstStyle/>
          <a:p>
            <a:pPr eaLnBrk="1" hangingPunct="1">
              <a:defRPr/>
            </a:pPr>
            <a:r>
              <a:rPr lang="en-US" sz="4000" dirty="0" smtClean="0"/>
              <a:t>Gigabit Ethernet (1000 BASE X)</a:t>
            </a:r>
          </a:p>
        </p:txBody>
      </p:sp>
      <p:sp>
        <p:nvSpPr>
          <p:cNvPr id="15363" name="Rectangle 3"/>
          <p:cNvSpPr>
            <a:spLocks noGrp="1" noChangeArrowheads="1"/>
          </p:cNvSpPr>
          <p:nvPr>
            <p:ph type="body" idx="1"/>
          </p:nvPr>
        </p:nvSpPr>
        <p:spPr>
          <a:xfrm>
            <a:off x="228600" y="1141437"/>
            <a:ext cx="8686800" cy="5095875"/>
          </a:xfrm>
        </p:spPr>
        <p:txBody>
          <a:bodyPr/>
          <a:lstStyle/>
          <a:p>
            <a:pPr eaLnBrk="1" hangingPunct="1">
              <a:defRPr/>
            </a:pPr>
            <a:r>
              <a:rPr lang="en-US" sz="2400" dirty="0" smtClean="0"/>
              <a:t>Provides speeds of 1000 Mbps </a:t>
            </a:r>
            <a:r>
              <a:rPr lang="en-US" sz="2400" dirty="0" smtClean="0">
                <a:solidFill>
                  <a:schemeClr val="accent2"/>
                </a:solidFill>
              </a:rPr>
              <a:t>(i.e., one billion bits per second capacity) </a:t>
            </a:r>
            <a:r>
              <a:rPr lang="en-US" sz="2400" dirty="0" smtClean="0"/>
              <a:t>for half-duplex and full-duplex operation.</a:t>
            </a:r>
          </a:p>
          <a:p>
            <a:pPr eaLnBrk="1" hangingPunct="1">
              <a:defRPr/>
            </a:pPr>
            <a:r>
              <a:rPr lang="en-US" sz="2400" dirty="0" smtClean="0"/>
              <a:t>Uses Ethernet frame format and MAC technology</a:t>
            </a:r>
          </a:p>
          <a:p>
            <a:pPr lvl="1" eaLnBrk="1" hangingPunct="1">
              <a:defRPr/>
            </a:pPr>
            <a:r>
              <a:rPr lang="en-US" sz="2400" dirty="0" smtClean="0"/>
              <a:t>CSMA/CD access method with support for </a:t>
            </a:r>
            <a:r>
              <a:rPr lang="en-US" sz="2400" i="1" dirty="0" smtClean="0"/>
              <a:t>one repeater per collision domain.</a:t>
            </a:r>
          </a:p>
          <a:p>
            <a:pPr lvl="1" eaLnBrk="1" hangingPunct="1">
              <a:defRPr/>
            </a:pPr>
            <a:r>
              <a:rPr lang="en-US" sz="2400" dirty="0" smtClean="0"/>
              <a:t>Backward compatible with 10 BASE-T and 100 BASE-T.</a:t>
            </a:r>
          </a:p>
          <a:p>
            <a:pPr eaLnBrk="1" hangingPunct="1">
              <a:defRPr/>
            </a:pPr>
            <a:r>
              <a:rPr lang="en-US" sz="2400" dirty="0" smtClean="0"/>
              <a:t>Uses 802.3 </a:t>
            </a:r>
            <a:r>
              <a:rPr lang="en-US" sz="2400" b="1" dirty="0" smtClean="0">
                <a:solidFill>
                  <a:srgbClr val="006600"/>
                </a:solidFill>
              </a:rPr>
              <a:t>full-duplex</a:t>
            </a:r>
            <a:r>
              <a:rPr lang="en-US" sz="2400" dirty="0" smtClean="0">
                <a:solidFill>
                  <a:srgbClr val="006600"/>
                </a:solidFill>
              </a:rPr>
              <a:t> Ethernet technology</a:t>
            </a:r>
            <a:r>
              <a:rPr lang="en-US" sz="2400" i="1" dirty="0" smtClean="0">
                <a:solidFill>
                  <a:srgbClr val="006600"/>
                </a:solidFill>
              </a:rPr>
              <a:t>.</a:t>
            </a:r>
            <a:endParaRPr lang="en-US" sz="2400" i="1" dirty="0" smtClean="0"/>
          </a:p>
          <a:p>
            <a:pPr eaLnBrk="1" hangingPunct="1">
              <a:defRPr/>
            </a:pPr>
            <a:r>
              <a:rPr lang="en-US" sz="2400" dirty="0" smtClean="0"/>
              <a:t>Uses 802.3x </a:t>
            </a:r>
            <a:r>
              <a:rPr lang="en-US" sz="2400" dirty="0" smtClean="0">
                <a:solidFill>
                  <a:srgbClr val="800000"/>
                </a:solidFill>
              </a:rPr>
              <a:t>flow control</a:t>
            </a:r>
            <a:r>
              <a:rPr lang="en-US" sz="2400" i="1" dirty="0" smtClean="0"/>
              <a:t>.</a:t>
            </a:r>
          </a:p>
          <a:p>
            <a:pPr eaLnBrk="1" hangingPunct="1">
              <a:defRPr/>
            </a:pPr>
            <a:r>
              <a:rPr lang="en-US" sz="2400" dirty="0" smtClean="0"/>
              <a:t>All </a:t>
            </a:r>
            <a:r>
              <a:rPr lang="en-US" sz="2400" b="1" dirty="0" smtClean="0">
                <a:solidFill>
                  <a:srgbClr val="0099FF"/>
                </a:solidFill>
                <a:latin typeface="+mj-lt"/>
              </a:rPr>
              <a:t>Gigabit Ethernet</a:t>
            </a:r>
            <a:r>
              <a:rPr lang="en-US" sz="2400" b="1" dirty="0" smtClean="0">
                <a:latin typeface="+mj-lt"/>
              </a:rPr>
              <a:t> </a:t>
            </a:r>
            <a:r>
              <a:rPr lang="en-US" sz="2400" dirty="0" smtClean="0"/>
              <a:t>configurations are </a:t>
            </a:r>
            <a:r>
              <a:rPr lang="en-US" sz="2400" b="1" dirty="0" smtClean="0">
                <a:solidFill>
                  <a:srgbClr val="006600"/>
                </a:solidFill>
              </a:rPr>
              <a:t>point-to-point!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179838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t>100 BASE T4</a:t>
            </a:r>
          </a:p>
          <a:p>
            <a:pPr lvl="2"/>
            <a:r>
              <a:rPr lang="en-US" dirty="0" smtClean="0"/>
              <a:t>8B/6T encoding</a:t>
            </a:r>
          </a:p>
          <a:p>
            <a:pPr lvl="1"/>
            <a:r>
              <a:rPr lang="en-US" dirty="0" smtClean="0"/>
              <a:t>100 BASE TX</a:t>
            </a:r>
          </a:p>
          <a:p>
            <a:pPr lvl="1"/>
            <a:r>
              <a:rPr lang="en-US" dirty="0" smtClean="0"/>
              <a:t>100 BASE FX</a:t>
            </a:r>
          </a:p>
          <a:p>
            <a:pPr lvl="1"/>
            <a:r>
              <a:rPr lang="en-US" dirty="0" smtClean="0"/>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04158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4941168"/>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28796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ChangeArrowheads="1"/>
          </p:cNvSpPr>
          <p:nvPr/>
        </p:nvSpPr>
        <p:spPr bwMode="auto">
          <a:xfrm>
            <a:off x="609600" y="980728"/>
            <a:ext cx="8153400" cy="5328592"/>
          </a:xfrm>
          <a:prstGeom prst="rect">
            <a:avLst/>
          </a:prstGeom>
          <a:noFill/>
          <a:ln w="22225">
            <a:solidFill>
              <a:srgbClr val="3366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1044"/>
          <p:cNvSpPr>
            <a:spLocks noChangeArrowheads="1"/>
          </p:cNvSpPr>
          <p:nvPr/>
        </p:nvSpPr>
        <p:spPr bwMode="auto">
          <a:xfrm>
            <a:off x="2362200" y="2211016"/>
            <a:ext cx="5638800" cy="656950"/>
          </a:xfrm>
          <a:prstGeom prst="rect">
            <a:avLst/>
          </a:prstGeom>
          <a:solidFill>
            <a:srgbClr val="00CCFF"/>
          </a:solidFill>
          <a:ln w="9525">
            <a:solidFill>
              <a:schemeClr val="tx1"/>
            </a:solidFill>
            <a:miter lim="800000"/>
            <a:headEnd/>
            <a:tailEnd/>
          </a:ln>
        </p:spPr>
        <p:txBody>
          <a:bodyPr wrap="none" anchor="ctr"/>
          <a:lstStyle/>
          <a:p>
            <a:pPr algn="ctr"/>
            <a:r>
              <a:rPr lang="en-US" sz="2000"/>
              <a:t>Gigabit Media Independent Interface (GMII)</a:t>
            </a:r>
          </a:p>
          <a:p>
            <a:pPr algn="ctr"/>
            <a:r>
              <a:rPr lang="en-US" sz="2000"/>
              <a:t>(optional)</a:t>
            </a:r>
          </a:p>
        </p:txBody>
      </p:sp>
      <p:sp>
        <p:nvSpPr>
          <p:cNvPr id="19462" name="Rectangle 1045"/>
          <p:cNvSpPr>
            <a:spLocks noChangeArrowheads="1"/>
          </p:cNvSpPr>
          <p:nvPr/>
        </p:nvSpPr>
        <p:spPr bwMode="auto">
          <a:xfrm>
            <a:off x="838200" y="1068016"/>
            <a:ext cx="7086600" cy="875933"/>
          </a:xfrm>
          <a:prstGeom prst="rect">
            <a:avLst/>
          </a:prstGeom>
          <a:solidFill>
            <a:srgbClr val="33CCFF"/>
          </a:solidFill>
          <a:ln w="9525">
            <a:solidFill>
              <a:schemeClr val="tx1"/>
            </a:solidFill>
            <a:miter lim="800000"/>
            <a:headEnd/>
            <a:tailEnd/>
          </a:ln>
        </p:spPr>
        <p:txBody>
          <a:bodyPr wrap="none" anchor="ctr"/>
          <a:lstStyle/>
          <a:p>
            <a:pPr algn="ctr"/>
            <a:r>
              <a:rPr lang="en-US" sz="2000"/>
              <a:t>Media Access Control (MAC)</a:t>
            </a:r>
          </a:p>
          <a:p>
            <a:pPr algn="ctr"/>
            <a:r>
              <a:rPr lang="en-US" sz="2000"/>
              <a:t>full duplex and/or half duplex</a:t>
            </a:r>
          </a:p>
        </p:txBody>
      </p:sp>
      <p:sp>
        <p:nvSpPr>
          <p:cNvPr id="19463" name="Rectangle 1050"/>
          <p:cNvSpPr>
            <a:spLocks noChangeArrowheads="1"/>
          </p:cNvSpPr>
          <p:nvPr/>
        </p:nvSpPr>
        <p:spPr bwMode="auto">
          <a:xfrm>
            <a:off x="5791200" y="4116016"/>
            <a:ext cx="2286000" cy="802939"/>
          </a:xfrm>
          <a:prstGeom prst="rect">
            <a:avLst/>
          </a:prstGeom>
          <a:solidFill>
            <a:srgbClr val="6699FF"/>
          </a:solidFill>
          <a:ln w="9525">
            <a:solidFill>
              <a:schemeClr val="tx1"/>
            </a:solidFill>
            <a:miter lim="800000"/>
            <a:headEnd/>
            <a:tailEnd/>
          </a:ln>
        </p:spPr>
        <p:txBody>
          <a:bodyPr wrap="none" anchor="ctr"/>
          <a:lstStyle/>
          <a:p>
            <a:pPr algn="ctr"/>
            <a:endParaRPr lang="en-US" sz="1600"/>
          </a:p>
          <a:p>
            <a:pPr algn="ctr"/>
            <a:r>
              <a:rPr lang="en-US" sz="1800"/>
              <a:t>1000 Base T</a:t>
            </a:r>
          </a:p>
          <a:p>
            <a:pPr algn="ctr"/>
            <a:r>
              <a:rPr lang="en-US" sz="1800"/>
              <a:t>PMA</a:t>
            </a:r>
          </a:p>
          <a:p>
            <a:pPr algn="ctr"/>
            <a:r>
              <a:rPr lang="en-US" sz="1800"/>
              <a:t>transceiver</a:t>
            </a:r>
          </a:p>
          <a:p>
            <a:pPr algn="ctr"/>
            <a:endParaRPr lang="en-US" sz="1600"/>
          </a:p>
        </p:txBody>
      </p:sp>
      <p:sp>
        <p:nvSpPr>
          <p:cNvPr id="19464" name="Rectangle 1051"/>
          <p:cNvSpPr>
            <a:spLocks noChangeArrowheads="1"/>
          </p:cNvSpPr>
          <p:nvPr/>
        </p:nvSpPr>
        <p:spPr bwMode="auto">
          <a:xfrm>
            <a:off x="914400" y="3125416"/>
            <a:ext cx="4161656" cy="802939"/>
          </a:xfrm>
          <a:prstGeom prst="rect">
            <a:avLst/>
          </a:prstGeom>
          <a:solidFill>
            <a:srgbClr val="B2B2B2"/>
          </a:solidFill>
          <a:ln w="9525">
            <a:solidFill>
              <a:schemeClr val="tx1"/>
            </a:solidFill>
            <a:miter lim="800000"/>
            <a:headEnd/>
            <a:tailEnd/>
          </a:ln>
        </p:spPr>
        <p:txBody>
          <a:bodyPr wrap="none" anchor="ctr"/>
          <a:lstStyle/>
          <a:p>
            <a:pPr algn="ctr"/>
            <a:r>
              <a:rPr lang="en-US" sz="1800"/>
              <a:t>1000 Base – X PHY</a:t>
            </a:r>
          </a:p>
          <a:p>
            <a:pPr algn="ctr"/>
            <a:r>
              <a:rPr lang="en-US" sz="1800"/>
              <a:t>8B/10B auto-negotiation</a:t>
            </a:r>
          </a:p>
        </p:txBody>
      </p:sp>
      <p:sp>
        <p:nvSpPr>
          <p:cNvPr id="19465" name="Rectangle 1056"/>
          <p:cNvSpPr>
            <a:spLocks noChangeArrowheads="1"/>
          </p:cNvSpPr>
          <p:nvPr/>
        </p:nvSpPr>
        <p:spPr bwMode="auto">
          <a:xfrm>
            <a:off x="5791200" y="3354016"/>
            <a:ext cx="2286000" cy="583955"/>
          </a:xfrm>
          <a:prstGeom prst="rect">
            <a:avLst/>
          </a:prstGeom>
          <a:solidFill>
            <a:srgbClr val="6699FF"/>
          </a:solidFill>
          <a:ln w="9525">
            <a:solidFill>
              <a:schemeClr val="tx1"/>
            </a:solidFill>
            <a:miter lim="800000"/>
            <a:headEnd/>
            <a:tailEnd/>
          </a:ln>
        </p:spPr>
        <p:txBody>
          <a:bodyPr wrap="none" anchor="ctr"/>
          <a:lstStyle/>
          <a:p>
            <a:pPr algn="ctr"/>
            <a:r>
              <a:rPr lang="en-US" sz="1800"/>
              <a:t>1000 Base T</a:t>
            </a:r>
          </a:p>
          <a:p>
            <a:pPr algn="ctr"/>
            <a:r>
              <a:rPr lang="en-US" sz="1800"/>
              <a:t>PCS </a:t>
            </a:r>
          </a:p>
        </p:txBody>
      </p:sp>
      <p:sp>
        <p:nvSpPr>
          <p:cNvPr id="19466" name="Rectangle 1057"/>
          <p:cNvSpPr>
            <a:spLocks noChangeArrowheads="1"/>
          </p:cNvSpPr>
          <p:nvPr/>
        </p:nvSpPr>
        <p:spPr bwMode="auto">
          <a:xfrm>
            <a:off x="5562600" y="3125416"/>
            <a:ext cx="2819400" cy="2846782"/>
          </a:xfrm>
          <a:prstGeom prst="rect">
            <a:avLst/>
          </a:prstGeom>
          <a:noFill/>
          <a:ln w="22225">
            <a:solidFill>
              <a:srgbClr val="66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a:p>
            <a:pPr algn="ctr"/>
            <a:endParaRPr lang="en-US"/>
          </a:p>
          <a:p>
            <a:pPr algn="ctr"/>
            <a:endParaRPr lang="en-US"/>
          </a:p>
          <a:p>
            <a:pPr algn="ctr"/>
            <a:endParaRPr lang="en-US" sz="2000"/>
          </a:p>
          <a:p>
            <a:pPr algn="ctr"/>
            <a:endParaRPr lang="en-US" sz="2000"/>
          </a:p>
          <a:p>
            <a:pPr algn="ctr"/>
            <a:r>
              <a:rPr lang="en-US" sz="2000"/>
              <a:t>Unshielded twisted pair</a:t>
            </a:r>
          </a:p>
          <a:p>
            <a:pPr algn="ctr"/>
            <a:r>
              <a:rPr lang="en-US" b="1"/>
              <a:t>IEEE 802.3ab</a:t>
            </a:r>
          </a:p>
        </p:txBody>
      </p:sp>
      <p:sp>
        <p:nvSpPr>
          <p:cNvPr id="19467" name="Rectangle 1060"/>
          <p:cNvSpPr>
            <a:spLocks noChangeArrowheads="1"/>
          </p:cNvSpPr>
          <p:nvPr/>
        </p:nvSpPr>
        <p:spPr bwMode="auto">
          <a:xfrm>
            <a:off x="838200" y="4192216"/>
            <a:ext cx="1447800" cy="726739"/>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Base-LX</a:t>
            </a:r>
          </a:p>
          <a:p>
            <a:pPr algn="ctr"/>
            <a:r>
              <a:rPr lang="en-US" sz="1600" dirty="0"/>
              <a:t>Fiber optic</a:t>
            </a:r>
          </a:p>
          <a:p>
            <a:pPr algn="ctr"/>
            <a:r>
              <a:rPr lang="en-US" sz="1600" dirty="0"/>
              <a:t>transceiver</a:t>
            </a:r>
          </a:p>
        </p:txBody>
      </p:sp>
      <p:sp>
        <p:nvSpPr>
          <p:cNvPr id="19468" name="Rectangle 1061"/>
          <p:cNvSpPr>
            <a:spLocks noChangeArrowheads="1"/>
          </p:cNvSpPr>
          <p:nvPr/>
        </p:nvSpPr>
        <p:spPr bwMode="auto">
          <a:xfrm>
            <a:off x="2438400"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Base-SX</a:t>
            </a:r>
          </a:p>
          <a:p>
            <a:pPr algn="ctr"/>
            <a:r>
              <a:rPr lang="en-US" sz="1600" dirty="0"/>
              <a:t>Fiber optic</a:t>
            </a:r>
          </a:p>
          <a:p>
            <a:pPr algn="ctr"/>
            <a:r>
              <a:rPr lang="en-US" sz="1600" dirty="0"/>
              <a:t>transceiver</a:t>
            </a:r>
          </a:p>
        </p:txBody>
      </p:sp>
      <p:sp>
        <p:nvSpPr>
          <p:cNvPr id="19469" name="Rectangle 1062"/>
          <p:cNvSpPr>
            <a:spLocks noChangeArrowheads="1"/>
          </p:cNvSpPr>
          <p:nvPr/>
        </p:nvSpPr>
        <p:spPr bwMode="auto">
          <a:xfrm>
            <a:off x="3995936"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Base-CX</a:t>
            </a:r>
          </a:p>
          <a:p>
            <a:pPr algn="ctr"/>
            <a:r>
              <a:rPr lang="en-US" sz="1600" dirty="0"/>
              <a:t>Copper</a:t>
            </a:r>
          </a:p>
          <a:p>
            <a:pPr algn="ctr"/>
            <a:r>
              <a:rPr lang="en-US" sz="1600" dirty="0"/>
              <a:t>transceiver</a:t>
            </a:r>
          </a:p>
        </p:txBody>
      </p:sp>
      <p:sp>
        <p:nvSpPr>
          <p:cNvPr id="19470" name="Rectangle 1064"/>
          <p:cNvSpPr>
            <a:spLocks noChangeArrowheads="1"/>
          </p:cNvSpPr>
          <p:nvPr/>
        </p:nvSpPr>
        <p:spPr bwMode="auto">
          <a:xfrm>
            <a:off x="2438400" y="5106616"/>
            <a:ext cx="1600200" cy="51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Multimode</a:t>
            </a:r>
          </a:p>
          <a:p>
            <a:pPr algn="ctr"/>
            <a:r>
              <a:rPr lang="en-US" sz="1600"/>
              <a:t>Fiber</a:t>
            </a:r>
          </a:p>
        </p:txBody>
      </p:sp>
      <p:sp>
        <p:nvSpPr>
          <p:cNvPr id="19471" name="Rectangle 1065"/>
          <p:cNvSpPr>
            <a:spLocks noChangeArrowheads="1"/>
          </p:cNvSpPr>
          <p:nvPr/>
        </p:nvSpPr>
        <p:spPr bwMode="auto">
          <a:xfrm>
            <a:off x="39624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Shieled</a:t>
            </a:r>
          </a:p>
          <a:p>
            <a:pPr algn="ctr"/>
            <a:r>
              <a:rPr lang="en-US" sz="1600"/>
              <a:t>Copper Cable</a:t>
            </a:r>
          </a:p>
        </p:txBody>
      </p:sp>
      <p:sp>
        <p:nvSpPr>
          <p:cNvPr id="19472" name="Rectangle 1066"/>
          <p:cNvSpPr>
            <a:spLocks noChangeArrowheads="1"/>
          </p:cNvSpPr>
          <p:nvPr/>
        </p:nvSpPr>
        <p:spPr bwMode="auto">
          <a:xfrm>
            <a:off x="7620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Single Mode or</a:t>
            </a:r>
          </a:p>
          <a:p>
            <a:pPr algn="ctr"/>
            <a:r>
              <a:rPr lang="en-US" sz="1600"/>
              <a:t>Multimode Fiber</a:t>
            </a:r>
          </a:p>
        </p:txBody>
      </p:sp>
      <p:sp>
        <p:nvSpPr>
          <p:cNvPr id="19473" name="Rectangle 1067"/>
          <p:cNvSpPr>
            <a:spLocks noChangeArrowheads="1"/>
          </p:cNvSpPr>
          <p:nvPr/>
        </p:nvSpPr>
        <p:spPr bwMode="auto">
          <a:xfrm>
            <a:off x="1600200" y="5792416"/>
            <a:ext cx="3276600" cy="3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IEEE 802.3z</a:t>
            </a:r>
          </a:p>
        </p:txBody>
      </p:sp>
      <p:sp>
        <p:nvSpPr>
          <p:cNvPr id="19474" name="Line 1069"/>
          <p:cNvSpPr>
            <a:spLocks noChangeShapeType="1"/>
          </p:cNvSpPr>
          <p:nvPr/>
        </p:nvSpPr>
        <p:spPr bwMode="auto">
          <a:xfrm>
            <a:off x="4267200" y="19824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070"/>
          <p:cNvSpPr>
            <a:spLocks noChangeShapeType="1"/>
          </p:cNvSpPr>
          <p:nvPr/>
        </p:nvSpPr>
        <p:spPr bwMode="auto">
          <a:xfrm>
            <a:off x="4267200" y="28968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1071"/>
          <p:cNvSpPr>
            <a:spLocks noChangeShapeType="1"/>
          </p:cNvSpPr>
          <p:nvPr/>
        </p:nvSpPr>
        <p:spPr bwMode="auto">
          <a:xfrm>
            <a:off x="1752600" y="1982416"/>
            <a:ext cx="0" cy="10949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Rectangle 1072"/>
          <p:cNvSpPr>
            <a:spLocks noChangeArrowheads="1"/>
          </p:cNvSpPr>
          <p:nvPr/>
        </p:nvSpPr>
        <p:spPr bwMode="auto">
          <a:xfrm>
            <a:off x="827584" y="91480"/>
            <a:ext cx="6984776" cy="457200"/>
          </a:xfrm>
          <a:prstGeom prst="rect">
            <a:avLst/>
          </a:prstGeom>
          <a:noFill/>
          <a:ln w="9525">
            <a:no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alpha val="43137"/>
                    </a:srgbClr>
                  </a:outerShdw>
                </a:effectLst>
                <a:latin typeface="+mj-lt"/>
              </a:rPr>
              <a:t>Gigabit Ethernet Architecture Standard</a:t>
            </a:r>
          </a:p>
        </p:txBody>
      </p:sp>
      <p:sp>
        <p:nvSpPr>
          <p:cNvPr id="19478" name="Line 1073"/>
          <p:cNvSpPr>
            <a:spLocks noChangeShapeType="1"/>
          </p:cNvSpPr>
          <p:nvPr/>
        </p:nvSpPr>
        <p:spPr bwMode="auto">
          <a:xfrm>
            <a:off x="6934200" y="2896816"/>
            <a:ext cx="0" cy="4379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074"/>
          <p:cNvSpPr>
            <a:spLocks noChangeShapeType="1"/>
          </p:cNvSpPr>
          <p:nvPr/>
        </p:nvSpPr>
        <p:spPr bwMode="auto">
          <a:xfrm>
            <a:off x="6934200" y="3963616"/>
            <a:ext cx="0" cy="1459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1075"/>
          <p:cNvSpPr>
            <a:spLocks noChangeShapeType="1"/>
          </p:cNvSpPr>
          <p:nvPr/>
        </p:nvSpPr>
        <p:spPr bwMode="auto">
          <a:xfrm>
            <a:off x="1619672"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1076"/>
          <p:cNvSpPr>
            <a:spLocks noChangeShapeType="1"/>
          </p:cNvSpPr>
          <p:nvPr/>
        </p:nvSpPr>
        <p:spPr bwMode="auto">
          <a:xfrm>
            <a:off x="320384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1077"/>
          <p:cNvSpPr>
            <a:spLocks noChangeShapeType="1"/>
          </p:cNvSpPr>
          <p:nvPr/>
        </p:nvSpPr>
        <p:spPr bwMode="auto">
          <a:xfrm>
            <a:off x="464400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Rectangle 1078"/>
          <p:cNvSpPr>
            <a:spLocks noChangeArrowheads="1"/>
          </p:cNvSpPr>
          <p:nvPr/>
        </p:nvSpPr>
        <p:spPr bwMode="auto">
          <a:xfrm>
            <a:off x="7524328" y="548680"/>
            <a:ext cx="1584176" cy="38519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dirty="0">
                <a:solidFill>
                  <a:schemeClr val="bg1"/>
                </a:solidFill>
              </a:rPr>
              <a:t>Source - IEEE</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21</a:t>
            </a:fld>
            <a:endParaRPr lang="en-US" dirty="0">
              <a:latin typeface="Comic Sans MS" pitchFamily="66" charset="0"/>
            </a:endParaRPr>
          </a:p>
        </p:txBody>
      </p:sp>
    </p:spTree>
    <p:extLst>
      <p:ext uri="{BB962C8B-B14F-4D97-AF65-F5344CB8AC3E}">
        <p14:creationId xmlns:p14="http://schemas.microsoft.com/office/powerpoint/2010/main" val="605566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6875" y="44624"/>
            <a:ext cx="8207375" cy="966787"/>
          </a:xfrm>
        </p:spPr>
        <p:txBody>
          <a:bodyPr/>
          <a:lstStyle/>
          <a:p>
            <a:pPr eaLnBrk="1" hangingPunct="1">
              <a:defRPr/>
            </a:pPr>
            <a:r>
              <a:rPr lang="en-US" dirty="0" smtClean="0"/>
              <a:t>Gigabit Ethernet Technology </a:t>
            </a:r>
          </a:p>
        </p:txBody>
      </p:sp>
      <p:sp>
        <p:nvSpPr>
          <p:cNvPr id="20485" name="Rectangle 3"/>
          <p:cNvSpPr>
            <a:spLocks noGrp="1" noChangeArrowheads="1"/>
          </p:cNvSpPr>
          <p:nvPr>
            <p:ph type="body" idx="1"/>
          </p:nvPr>
        </p:nvSpPr>
        <p:spPr>
          <a:xfrm>
            <a:off x="1066800" y="2911475"/>
            <a:ext cx="7010400" cy="685800"/>
          </a:xfrm>
        </p:spPr>
        <p:txBody>
          <a:bodyPr/>
          <a:lstStyle/>
          <a:p>
            <a:pPr eaLnBrk="1" hangingPunct="1">
              <a:buFontTx/>
              <a:buNone/>
            </a:pPr>
            <a:r>
              <a:rPr lang="en-US" sz="2800" dirty="0" smtClean="0"/>
              <a:t>Figure 4-23.Gigabit Ethernet cabling.</a:t>
            </a:r>
          </a:p>
        </p:txBody>
      </p:sp>
      <p:pic>
        <p:nvPicPr>
          <p:cNvPr id="20486" name="Picture 4" descr="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71600"/>
            <a:ext cx="80597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762000" y="3733800"/>
            <a:ext cx="8096250" cy="2286000"/>
          </a:xfrm>
          <a:prstGeom prst="rect">
            <a:avLst/>
          </a:prstGeom>
          <a:noFill/>
          <a:ln w="9525">
            <a:noFill/>
            <a:miter lim="800000"/>
            <a:headEnd/>
            <a:tailEnd/>
          </a:ln>
          <a:effectLst/>
        </p:spPr>
        <p:txBody>
          <a:bodyPr/>
          <a:lstStyle/>
          <a:p>
            <a:pPr marL="342900" indent="-342900" algn="l">
              <a:lnSpc>
                <a:spcPct val="90000"/>
              </a:lnSpc>
              <a:spcBef>
                <a:spcPct val="20000"/>
              </a:spcBef>
              <a:defRPr/>
            </a:pPr>
            <a:r>
              <a:rPr lang="en-US" b="1" dirty="0"/>
              <a:t>1000 BASE SX</a:t>
            </a:r>
            <a:r>
              <a:rPr lang="en-US" dirty="0"/>
              <a:t>	 </a:t>
            </a:r>
            <a:r>
              <a:rPr lang="en-US" b="1" dirty="0">
                <a:solidFill>
                  <a:srgbClr val="0033CC"/>
                </a:solidFill>
                <a:latin typeface="+mj-lt"/>
              </a:rPr>
              <a:t>fiber  - short wavelength</a:t>
            </a:r>
          </a:p>
          <a:p>
            <a:pPr marL="342900" indent="-342900" algn="l">
              <a:lnSpc>
                <a:spcPct val="90000"/>
              </a:lnSpc>
              <a:spcBef>
                <a:spcPct val="20000"/>
              </a:spcBef>
              <a:defRPr/>
            </a:pPr>
            <a:r>
              <a:rPr lang="en-US" b="1" dirty="0"/>
              <a:t>1000 BASE LX</a:t>
            </a:r>
            <a:r>
              <a:rPr lang="en-US" dirty="0"/>
              <a:t>	 </a:t>
            </a:r>
            <a:r>
              <a:rPr lang="en-US" b="1" dirty="0">
                <a:solidFill>
                  <a:srgbClr val="800000"/>
                </a:solidFill>
                <a:latin typeface="+mj-lt"/>
              </a:rPr>
              <a:t>fiber  - long wavelength</a:t>
            </a:r>
          </a:p>
          <a:p>
            <a:pPr marL="342900" indent="-342900" algn="l">
              <a:lnSpc>
                <a:spcPct val="90000"/>
              </a:lnSpc>
              <a:spcBef>
                <a:spcPct val="20000"/>
              </a:spcBef>
              <a:defRPr/>
            </a:pPr>
            <a:r>
              <a:rPr lang="en-US" b="1" dirty="0"/>
              <a:t>1000 BASE CX</a:t>
            </a:r>
            <a:r>
              <a:rPr lang="en-US" dirty="0"/>
              <a:t>	</a:t>
            </a:r>
            <a:r>
              <a:rPr lang="en-US" dirty="0" smtClean="0"/>
              <a:t> </a:t>
            </a:r>
            <a:r>
              <a:rPr lang="en-US" b="1" dirty="0" smtClean="0">
                <a:solidFill>
                  <a:srgbClr val="996633"/>
                </a:solidFill>
                <a:latin typeface="+mj-lt"/>
              </a:rPr>
              <a:t>copper  </a:t>
            </a:r>
            <a:r>
              <a:rPr lang="en-US" b="1" dirty="0">
                <a:latin typeface="+mj-lt"/>
              </a:rPr>
              <a:t>- </a:t>
            </a:r>
            <a:r>
              <a:rPr lang="en-US" b="1" dirty="0">
                <a:solidFill>
                  <a:srgbClr val="996633"/>
                </a:solidFill>
                <a:latin typeface="+mj-lt"/>
              </a:rPr>
              <a:t>shielded twisted pair</a:t>
            </a:r>
            <a:endParaRPr lang="en-US" b="1" dirty="0">
              <a:latin typeface="+mj-lt"/>
            </a:endParaRPr>
          </a:p>
          <a:p>
            <a:pPr marL="342900" indent="-342900" algn="l">
              <a:lnSpc>
                <a:spcPct val="90000"/>
              </a:lnSpc>
              <a:spcBef>
                <a:spcPct val="20000"/>
              </a:spcBef>
              <a:defRPr/>
            </a:pPr>
            <a:r>
              <a:rPr lang="en-US" b="1" dirty="0"/>
              <a:t>1000 BASE T</a:t>
            </a:r>
            <a:r>
              <a:rPr lang="en-US" dirty="0"/>
              <a:t>	</a:t>
            </a:r>
            <a:r>
              <a:rPr lang="en-US" dirty="0" smtClean="0"/>
              <a:t> </a:t>
            </a:r>
            <a:r>
              <a:rPr lang="en-US" b="1" dirty="0" smtClean="0">
                <a:solidFill>
                  <a:srgbClr val="FF6699"/>
                </a:solidFill>
                <a:latin typeface="+mj-lt"/>
              </a:rPr>
              <a:t>copper  </a:t>
            </a:r>
            <a:r>
              <a:rPr lang="en-US" b="1" dirty="0">
                <a:solidFill>
                  <a:srgbClr val="FF6699"/>
                </a:solidFill>
                <a:latin typeface="+mj-lt"/>
              </a:rPr>
              <a:t>- unshielded twisted </a:t>
            </a:r>
            <a:r>
              <a:rPr lang="en-US" b="1" dirty="0" smtClean="0">
                <a:solidFill>
                  <a:srgbClr val="FF6699"/>
                </a:solidFill>
                <a:latin typeface="+mj-lt"/>
              </a:rPr>
              <a:t>pair</a:t>
            </a:r>
          </a:p>
          <a:p>
            <a:pPr marL="342900" indent="-342900" algn="l">
              <a:lnSpc>
                <a:spcPct val="90000"/>
              </a:lnSpc>
              <a:spcBef>
                <a:spcPct val="20000"/>
              </a:spcBef>
              <a:defRPr/>
            </a:pPr>
            <a:endParaRPr lang="en-US" b="1" dirty="0">
              <a:solidFill>
                <a:srgbClr val="996633"/>
              </a:solidFill>
              <a:latin typeface="+mj-lt"/>
            </a:endParaRPr>
          </a:p>
          <a:p>
            <a:pPr marL="342900" indent="-342900">
              <a:lnSpc>
                <a:spcPct val="90000"/>
              </a:lnSpc>
              <a:spcBef>
                <a:spcPct val="20000"/>
              </a:spcBef>
              <a:buFontTx/>
              <a:buChar char="*"/>
              <a:defRPr/>
            </a:pPr>
            <a:r>
              <a:rPr lang="en-US" dirty="0">
                <a:solidFill>
                  <a:srgbClr val="800000"/>
                </a:solidFill>
              </a:rPr>
              <a:t>Based on Fiber Channel physical signaling technology.</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61305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kumimoji="1" lang="en-US" dirty="0"/>
              <a:t>Gigabit Ethernet – Physical</a:t>
            </a:r>
          </a:p>
        </p:txBody>
      </p:sp>
      <p:pic>
        <p:nvPicPr>
          <p:cNvPr id="27651" name="Picture 5" descr="&#10;Gigabit Media                                                  002828E9  Mnementh                      BEAE7A2F:"/>
          <p:cNvPicPr>
            <a:picLocks noChangeAspect="1" noChangeArrowheads="1"/>
          </p:cNvPicPr>
          <p:nvPr/>
        </p:nvPicPr>
        <p:blipFill>
          <a:blip r:embed="rId3">
            <a:lum/>
          </a:blip>
          <a:srcRect l="7159" t="18529" r="10739" b="18529"/>
          <a:stretch>
            <a:fillRect/>
          </a:stretch>
        </p:blipFill>
        <p:spPr bwMode="auto">
          <a:xfrm>
            <a:off x="325438" y="1052736"/>
            <a:ext cx="8259762" cy="4892675"/>
          </a:xfrm>
          <a:prstGeom prst="rect">
            <a:avLst/>
          </a:prstGeom>
          <a:noFill/>
          <a:ln w="9525">
            <a:noFill/>
            <a:miter lim="800000"/>
            <a:headEnd/>
            <a:tailEnd/>
          </a:ln>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897209822"/>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 y="-27384"/>
            <a:ext cx="8785225" cy="1152227"/>
          </a:xfrm>
        </p:spPr>
        <p:txBody>
          <a:bodyPr/>
          <a:lstStyle/>
          <a:p>
            <a:pPr eaLnBrk="1" hangingPunct="1">
              <a:defRPr/>
            </a:pPr>
            <a:r>
              <a:rPr lang="en-US" sz="4000" dirty="0" smtClean="0"/>
              <a:t>Gigabit Ethernet (1000 BASE-T)</a:t>
            </a:r>
          </a:p>
        </p:txBody>
      </p:sp>
      <p:sp>
        <p:nvSpPr>
          <p:cNvPr id="21509" name="Rectangle 3"/>
          <p:cNvSpPr>
            <a:spLocks noGrp="1" noChangeArrowheads="1"/>
          </p:cNvSpPr>
          <p:nvPr>
            <p:ph type="body" idx="1"/>
          </p:nvPr>
        </p:nvSpPr>
        <p:spPr>
          <a:xfrm>
            <a:off x="685800" y="1600200"/>
            <a:ext cx="7772400" cy="4648200"/>
          </a:xfrm>
        </p:spPr>
        <p:txBody>
          <a:bodyPr/>
          <a:lstStyle/>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rgbClr val="800000"/>
              </a:solidFill>
            </a:endParaRPr>
          </a:p>
          <a:p>
            <a:pPr algn="ctr" eaLnBrk="1" hangingPunct="1">
              <a:buFontTx/>
              <a:buNone/>
            </a:pPr>
            <a:endParaRPr lang="en-US" i="1" smtClean="0">
              <a:solidFill>
                <a:srgbClr val="800000"/>
              </a:solidFill>
            </a:endParaRPr>
          </a:p>
        </p:txBody>
      </p:sp>
      <p:sp>
        <p:nvSpPr>
          <p:cNvPr id="21510" name="Rectangle 4"/>
          <p:cNvSpPr>
            <a:spLocks noChangeArrowheads="1"/>
          </p:cNvSpPr>
          <p:nvPr/>
        </p:nvSpPr>
        <p:spPr bwMode="auto">
          <a:xfrm>
            <a:off x="3429000" y="18288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21511" name="Rectangle 5"/>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21512" name="Rectangle 7"/>
          <p:cNvSpPr>
            <a:spLocks noChangeArrowheads="1"/>
          </p:cNvSpPr>
          <p:nvPr/>
        </p:nvSpPr>
        <p:spPr bwMode="auto">
          <a:xfrm>
            <a:off x="2667000" y="4724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Medium</a:t>
            </a:r>
          </a:p>
        </p:txBody>
      </p:sp>
      <p:sp>
        <p:nvSpPr>
          <p:cNvPr id="21513" name="Rectangle 8"/>
          <p:cNvSpPr>
            <a:spLocks noChangeArrowheads="1"/>
          </p:cNvSpPr>
          <p:nvPr/>
        </p:nvSpPr>
        <p:spPr bwMode="auto">
          <a:xfrm>
            <a:off x="2667000" y="3581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Physical Layer</a:t>
            </a:r>
          </a:p>
        </p:txBody>
      </p:sp>
      <p:sp>
        <p:nvSpPr>
          <p:cNvPr id="21514" name="Rectangle 9"/>
          <p:cNvSpPr>
            <a:spLocks noChangeArrowheads="1"/>
          </p:cNvSpPr>
          <p:nvPr/>
        </p:nvSpPr>
        <p:spPr bwMode="auto">
          <a:xfrm>
            <a:off x="6096000" y="19050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rPr>
              <a:t>Data Link</a:t>
            </a:r>
          </a:p>
          <a:p>
            <a:pPr algn="ctr"/>
            <a:r>
              <a:rPr lang="en-US" b="1">
                <a:solidFill>
                  <a:srgbClr val="3366CC"/>
                </a:solidFill>
              </a:rPr>
              <a:t>Layer</a:t>
            </a:r>
          </a:p>
        </p:txBody>
      </p:sp>
      <p:sp>
        <p:nvSpPr>
          <p:cNvPr id="21515" name="Rectangle 11"/>
          <p:cNvSpPr>
            <a:spLocks noChangeArrowheads="1"/>
          </p:cNvSpPr>
          <p:nvPr/>
        </p:nvSpPr>
        <p:spPr bwMode="auto">
          <a:xfrm>
            <a:off x="251520" y="2276872"/>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a:solidFill>
                  <a:srgbClr val="800000"/>
                </a:solidFill>
              </a:rPr>
              <a:t>GMII</a:t>
            </a:r>
          </a:p>
        </p:txBody>
      </p:sp>
      <p:cxnSp>
        <p:nvCxnSpPr>
          <p:cNvPr id="21516" name="AutoShape 12"/>
          <p:cNvCxnSpPr>
            <a:cxnSpLocks noChangeShapeType="1"/>
            <a:stCxn id="21515" idx="3"/>
            <a:endCxn id="21517" idx="1"/>
          </p:cNvCxnSpPr>
          <p:nvPr/>
        </p:nvCxnSpPr>
        <p:spPr bwMode="auto">
          <a:xfrm>
            <a:off x="1318320" y="2734072"/>
            <a:ext cx="589384" cy="504428"/>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1517" name="Rectangle 13"/>
          <p:cNvSpPr>
            <a:spLocks noChangeArrowheads="1"/>
          </p:cNvSpPr>
          <p:nvPr/>
        </p:nvSpPr>
        <p:spPr bwMode="auto">
          <a:xfrm>
            <a:off x="1907704" y="2895600"/>
            <a:ext cx="5602560" cy="6858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Gigabit Media Independent Interface</a:t>
            </a:r>
          </a:p>
        </p:txBody>
      </p:sp>
      <p:sp>
        <p:nvSpPr>
          <p:cNvPr id="21518" name="Rectangle 15"/>
          <p:cNvSpPr>
            <a:spLocks noChangeArrowheads="1"/>
          </p:cNvSpPr>
          <p:nvPr/>
        </p:nvSpPr>
        <p:spPr bwMode="auto">
          <a:xfrm>
            <a:off x="2209800" y="4114800"/>
            <a:ext cx="4876800" cy="6096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Media Dependent Interface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324692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512" y="-27384"/>
            <a:ext cx="9361165" cy="936104"/>
          </a:xfrm>
        </p:spPr>
        <p:txBody>
          <a:bodyPr/>
          <a:lstStyle/>
          <a:p>
            <a:pPr eaLnBrk="1" hangingPunct="1">
              <a:defRPr/>
            </a:pPr>
            <a:r>
              <a:rPr lang="en-US" sz="3200" dirty="0" smtClean="0"/>
              <a:t>Gigabit Media Independent Interface (GMII)</a:t>
            </a:r>
          </a:p>
        </p:txBody>
      </p:sp>
      <p:sp>
        <p:nvSpPr>
          <p:cNvPr id="32771" name="Rectangle 3"/>
          <p:cNvSpPr>
            <a:spLocks noGrp="1" noChangeArrowheads="1"/>
          </p:cNvSpPr>
          <p:nvPr>
            <p:ph type="body" idx="1"/>
          </p:nvPr>
        </p:nvSpPr>
        <p:spPr>
          <a:xfrm>
            <a:off x="685800" y="1340768"/>
            <a:ext cx="7772400" cy="4752528"/>
          </a:xfrm>
        </p:spPr>
        <p:txBody>
          <a:bodyPr/>
          <a:lstStyle/>
          <a:p>
            <a:pPr eaLnBrk="1" hangingPunct="1">
              <a:defRPr/>
            </a:pPr>
            <a:r>
              <a:rPr lang="en-US" sz="3600" dirty="0" smtClean="0"/>
              <a:t>Allows any physical layer to be used with a given MAC.</a:t>
            </a:r>
          </a:p>
          <a:p>
            <a:pPr eaLnBrk="1" hangingPunct="1">
              <a:defRPr/>
            </a:pPr>
            <a:r>
              <a:rPr lang="en-US" sz="3600" dirty="0" smtClean="0"/>
              <a:t>Namely, </a:t>
            </a:r>
            <a:r>
              <a:rPr lang="en-US" sz="3600" b="1" dirty="0" smtClean="0">
                <a:solidFill>
                  <a:srgbClr val="800000"/>
                </a:solidFill>
                <a:latin typeface="+mj-lt"/>
              </a:rPr>
              <a:t>Fiber Channel</a:t>
            </a:r>
            <a:r>
              <a:rPr lang="en-US" sz="3600" dirty="0" smtClean="0">
                <a:latin typeface="+mj-lt"/>
              </a:rPr>
              <a:t> </a:t>
            </a:r>
            <a:r>
              <a:rPr lang="en-US" sz="3600" dirty="0" smtClean="0"/>
              <a:t>physical layer can be used with CSMA/CD.</a:t>
            </a:r>
          </a:p>
          <a:p>
            <a:pPr eaLnBrk="1" hangingPunct="1">
              <a:defRPr/>
            </a:pPr>
            <a:r>
              <a:rPr lang="en-US" sz="3600" dirty="0" smtClean="0"/>
              <a:t>Permits both full-duplex and half-duplex.</a:t>
            </a:r>
          </a:p>
          <a:p>
            <a:pPr eaLnBrk="1" hangingPunct="1">
              <a:buFontTx/>
              <a:buNone/>
              <a:defRPr/>
            </a:pP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1479103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16632"/>
            <a:ext cx="7772400" cy="1371600"/>
          </a:xfrm>
          <a:ln cap="rnd">
            <a:noFill/>
            <a:prstDash val="sysDot"/>
          </a:ln>
        </p:spPr>
        <p:txBody>
          <a:bodyPr/>
          <a:lstStyle/>
          <a:p>
            <a:pPr eaLnBrk="1" hangingPunct="1">
              <a:defRPr/>
            </a:pPr>
            <a:r>
              <a:rPr lang="en-US" dirty="0" smtClean="0"/>
              <a:t>1000 BASE SX</a:t>
            </a:r>
            <a:br>
              <a:rPr lang="en-US" dirty="0" smtClean="0"/>
            </a:br>
            <a:r>
              <a:rPr lang="en-US" dirty="0" smtClean="0"/>
              <a:t> </a:t>
            </a:r>
            <a:r>
              <a:rPr lang="en-US" sz="3200" dirty="0" smtClean="0">
                <a:solidFill>
                  <a:srgbClr val="333399"/>
                </a:solidFill>
              </a:rPr>
              <a:t>Short wavelength</a:t>
            </a:r>
          </a:p>
        </p:txBody>
      </p:sp>
      <p:sp>
        <p:nvSpPr>
          <p:cNvPr id="23557" name="Rectangle 3"/>
          <p:cNvSpPr>
            <a:spLocks noGrp="1" noChangeArrowheads="1"/>
          </p:cNvSpPr>
          <p:nvPr>
            <p:ph type="body" idx="1"/>
          </p:nvPr>
        </p:nvSpPr>
        <p:spPr>
          <a:xfrm>
            <a:off x="533400" y="1412776"/>
            <a:ext cx="8153400" cy="4114800"/>
          </a:xfrm>
        </p:spPr>
        <p:txBody>
          <a:bodyPr/>
          <a:lstStyle/>
          <a:p>
            <a:pPr eaLnBrk="1" hangingPunct="1"/>
            <a:r>
              <a:rPr lang="en-US" dirty="0" smtClean="0"/>
              <a:t>Supports duplex links up to 275 meters.</a:t>
            </a:r>
          </a:p>
          <a:p>
            <a:pPr eaLnBrk="1" hangingPunct="1"/>
            <a:r>
              <a:rPr lang="en-US" dirty="0" smtClean="0"/>
              <a:t>770-860 nm range;  </a:t>
            </a:r>
            <a:r>
              <a:rPr lang="en-US" b="1" dirty="0" smtClean="0"/>
              <a:t>850 nm laser wavelength</a:t>
            </a:r>
            <a:endParaRPr lang="en-US" dirty="0" smtClean="0"/>
          </a:p>
          <a:p>
            <a:pPr eaLnBrk="1" hangingPunct="1"/>
            <a:r>
              <a:rPr lang="en-US" b="1" dirty="0" smtClean="0">
                <a:solidFill>
                  <a:srgbClr val="800000"/>
                </a:solidFill>
              </a:rPr>
              <a:t>(FC) </a:t>
            </a:r>
            <a:r>
              <a:rPr lang="en-US" b="1" i="1" dirty="0" smtClean="0">
                <a:solidFill>
                  <a:srgbClr val="800000"/>
                </a:solidFill>
              </a:rPr>
              <a:t>Fiber Channel</a:t>
            </a:r>
            <a:r>
              <a:rPr lang="en-US" i="1" dirty="0" smtClean="0">
                <a:solidFill>
                  <a:srgbClr val="800000"/>
                </a:solidFill>
              </a:rPr>
              <a:t> </a:t>
            </a:r>
            <a:r>
              <a:rPr lang="en-US" b="1" i="1" dirty="0" smtClean="0">
                <a:solidFill>
                  <a:srgbClr val="800000"/>
                </a:solidFill>
              </a:rPr>
              <a:t>technology</a:t>
            </a:r>
            <a:endParaRPr lang="en-US" b="1" i="1" dirty="0" smtClean="0"/>
          </a:p>
          <a:p>
            <a:pPr eaLnBrk="1" hangingPunct="1"/>
            <a:r>
              <a:rPr lang="en-US" b="1" dirty="0" smtClean="0">
                <a:solidFill>
                  <a:srgbClr val="9900FF"/>
                </a:solidFill>
              </a:rPr>
              <a:t>PCS</a:t>
            </a:r>
            <a:r>
              <a:rPr lang="en-US" i="1" dirty="0" smtClean="0">
                <a:solidFill>
                  <a:srgbClr val="9900FF"/>
                </a:solidFill>
              </a:rPr>
              <a:t> </a:t>
            </a:r>
            <a:r>
              <a:rPr lang="en-US" b="1" dirty="0" smtClean="0">
                <a:solidFill>
                  <a:srgbClr val="9900FF"/>
                </a:solidFill>
              </a:rPr>
              <a:t>(Physical Code </a:t>
            </a:r>
            <a:r>
              <a:rPr lang="en-US" b="1" dirty="0" err="1" smtClean="0">
                <a:solidFill>
                  <a:srgbClr val="9900FF"/>
                </a:solidFill>
              </a:rPr>
              <a:t>Sublayer</a:t>
            </a:r>
            <a:r>
              <a:rPr lang="en-US" b="1" dirty="0" smtClean="0">
                <a:solidFill>
                  <a:srgbClr val="9900FF"/>
                </a:solidFill>
              </a:rPr>
              <a:t>)</a:t>
            </a:r>
            <a:r>
              <a:rPr lang="en-US" dirty="0" smtClean="0"/>
              <a:t> 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solidFill>
                  <a:srgbClr val="0033CC"/>
                </a:solidFill>
              </a:rPr>
              <a:t>Only</a:t>
            </a:r>
            <a:r>
              <a:rPr lang="en-US" dirty="0" smtClean="0"/>
              <a:t> multimode fiber</a:t>
            </a:r>
            <a:endParaRPr lang="en-US" u="sng" dirty="0" smtClean="0"/>
          </a:p>
          <a:p>
            <a:pPr eaLnBrk="1" hangingPunct="1"/>
            <a:r>
              <a:rPr lang="en-US" dirty="0" smtClean="0"/>
              <a:t>Cheaper than LX.</a:t>
            </a:r>
            <a:endParaRPr lang="en-US" i="1" dirty="0" smtClean="0">
              <a:solidFill>
                <a:srgbClr val="9900FF"/>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95197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8B10B Encod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03" y="188640"/>
            <a:ext cx="5708445" cy="60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152400" y="2895600"/>
            <a:ext cx="2619400" cy="685800"/>
          </a:xfrm>
          <a:prstGeom prst="rect">
            <a:avLst/>
          </a:prstGeom>
          <a:noFill/>
          <a:ln w="19050">
            <a:solidFill>
              <a:srgbClr val="800000"/>
            </a:solidFill>
            <a:miter lim="800000"/>
            <a:headEnd/>
            <a:tailEnd/>
          </a:ln>
        </p:spPr>
        <p:txBody>
          <a:bodyPr wrap="none" anchor="ctr"/>
          <a:lstStyle/>
          <a:p>
            <a:pPr algn="ctr"/>
            <a:r>
              <a:rPr lang="en-US" b="1" dirty="0">
                <a:solidFill>
                  <a:srgbClr val="800000"/>
                </a:solidFill>
              </a:rPr>
              <a:t>8B/10B Encoder</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27</a:t>
            </a:fld>
            <a:endParaRPr lang="en-US" dirty="0">
              <a:latin typeface="Comic Sans MS" pitchFamily="66" charset="0"/>
            </a:endParaRPr>
          </a:p>
        </p:txBody>
      </p:sp>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Tree>
    <p:extLst>
      <p:ext uri="{BB962C8B-B14F-4D97-AF65-F5344CB8AC3E}">
        <p14:creationId xmlns:p14="http://schemas.microsoft.com/office/powerpoint/2010/main" val="272776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8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381000" y="44958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b="1">
                <a:solidFill>
                  <a:srgbClr val="3366CC"/>
                </a:solidFill>
              </a:rPr>
              <a:t>When the encoder has a choice for codewords, it always chooses the codeword that moves in the direction of balancing the number of  0s and 1s.  This keeps the DC component of the signal as low as possible.</a:t>
            </a:r>
          </a:p>
        </p:txBody>
      </p:sp>
      <p:sp>
        <p:nvSpPr>
          <p:cNvPr id="27656" name="Rectangle 8"/>
          <p:cNvSpPr>
            <a:spLocks noChangeArrowheads="1"/>
          </p:cNvSpPr>
          <p:nvPr/>
        </p:nvSpPr>
        <p:spPr bwMode="auto">
          <a:xfrm>
            <a:off x="466725" y="44401"/>
            <a:ext cx="8137525" cy="936327"/>
          </a:xfrm>
          <a:prstGeom prst="rect">
            <a:avLst/>
          </a:prstGeom>
          <a:noFill/>
          <a:ln w="9525" cap="rnd">
            <a:solidFill>
              <a:schemeClr val="accent2"/>
            </a:solidFill>
            <a:prstDash val="sysDot"/>
            <a:miter lim="800000"/>
            <a:headEnd/>
            <a:tailEnd/>
          </a:ln>
          <a:effectLst/>
        </p:spPr>
        <p:txBody>
          <a:bodyPr anchor="ctr"/>
          <a:lstStyle/>
          <a:p>
            <a:pPr algn="ctr">
              <a:defRPr/>
            </a:pPr>
            <a:r>
              <a:rPr lang="en-US" sz="4400" b="1" dirty="0">
                <a:solidFill>
                  <a:srgbClr val="333399"/>
                </a:solidFill>
                <a:effectLst>
                  <a:outerShdw blurRad="38100" dist="38100" dir="2700000" algn="tl">
                    <a:srgbClr val="C0C0C0"/>
                  </a:outerShdw>
                </a:effectLst>
                <a:latin typeface="Comic Sans MS" pitchFamily="66" charset="0"/>
              </a:rPr>
              <a:t/>
            </a:r>
            <a:br>
              <a:rPr lang="en-US" sz="4400" b="1" dirty="0">
                <a:solidFill>
                  <a:srgbClr val="333399"/>
                </a:solidFill>
                <a:effectLst>
                  <a:outerShdw blurRad="38100" dist="38100" dir="2700000" algn="tl">
                    <a:srgbClr val="C0C0C0"/>
                  </a:outerShdw>
                </a:effectLst>
                <a:latin typeface="Comic Sans MS" pitchFamily="66" charset="0"/>
              </a:rPr>
            </a:br>
            <a:r>
              <a:rPr lang="en-US" sz="4400" b="1" dirty="0">
                <a:solidFill>
                  <a:schemeClr val="bg1"/>
                </a:solidFill>
                <a:effectLst>
                  <a:outerShdw blurRad="38100" dist="38100" dir="2700000" algn="tl">
                    <a:srgbClr val="C0C0C0"/>
                  </a:outerShdw>
                </a:effectLst>
                <a:latin typeface="Comic Sans MS" pitchFamily="66" charset="0"/>
              </a:rPr>
              <a:t>8B/10B Encoding Issues</a:t>
            </a:r>
            <a:r>
              <a:rPr lang="en-US" sz="4400" b="1" dirty="0">
                <a:solidFill>
                  <a:schemeClr val="accent2"/>
                </a:solidFill>
                <a:effectLst>
                  <a:outerShdw blurRad="38100" dist="38100" dir="2700000" algn="tl">
                    <a:srgbClr val="C0C0C0"/>
                  </a:outerShdw>
                </a:effectLst>
                <a:latin typeface="Comic Sans MS" pitchFamily="66" charset="0"/>
              </a:rPr>
              <a:t/>
            </a:r>
            <a:br>
              <a:rPr lang="en-US" sz="4400" b="1" dirty="0">
                <a:solidFill>
                  <a:schemeClr val="accent2"/>
                </a:solidFill>
                <a:effectLst>
                  <a:outerShdw blurRad="38100" dist="38100" dir="2700000" algn="tl">
                    <a:srgbClr val="C0C0C0"/>
                  </a:outerShdw>
                </a:effectLst>
                <a:latin typeface="Comic Sans MS" pitchFamily="66" charset="0"/>
              </a:rPr>
            </a:br>
            <a:endParaRPr lang="en-US" sz="3200" b="1" dirty="0">
              <a:solidFill>
                <a:srgbClr val="333399"/>
              </a:solidFill>
              <a:effectLst>
                <a:outerShdw blurRad="38100" dist="38100" dir="2700000" algn="tl">
                  <a:srgbClr val="C0C0C0"/>
                </a:outerShdw>
              </a:effectLst>
              <a:latin typeface="Comic Sans MS" pitchFamily="66" charset="0"/>
            </a:endParaRPr>
          </a:p>
        </p:txBody>
      </p:sp>
      <p:sp>
        <p:nvSpPr>
          <p:cNvPr id="7" name="Oval 6"/>
          <p:cNvSpPr/>
          <p:nvPr/>
        </p:nvSpPr>
        <p:spPr>
          <a:xfrm>
            <a:off x="2357438" y="3143250"/>
            <a:ext cx="4929187" cy="64293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28</a:t>
            </a:fld>
            <a:endParaRPr lang="en-US" dirty="0">
              <a:latin typeface="Comic Sans MS" pitchFamily="66" charset="0"/>
            </a:endParaRPr>
          </a:p>
        </p:txBody>
      </p:sp>
    </p:spTree>
    <p:extLst>
      <p:ext uri="{BB962C8B-B14F-4D97-AF65-F5344CB8AC3E}">
        <p14:creationId xmlns:p14="http://schemas.microsoft.com/office/powerpoint/2010/main" val="1505111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16632"/>
            <a:ext cx="7772400" cy="1524000"/>
          </a:xfrm>
          <a:ln cap="rnd">
            <a:noFill/>
            <a:prstDash val="sysDot"/>
          </a:ln>
        </p:spPr>
        <p:txBody>
          <a:bodyPr/>
          <a:lstStyle/>
          <a:p>
            <a:pPr eaLnBrk="1" hangingPunct="1">
              <a:defRPr/>
            </a:pPr>
            <a:r>
              <a:rPr lang="en-US" dirty="0" smtClean="0"/>
              <a:t>1000 BASE LX</a:t>
            </a:r>
            <a:br>
              <a:rPr lang="en-US" dirty="0" smtClean="0"/>
            </a:br>
            <a:r>
              <a:rPr lang="en-US" dirty="0" smtClean="0"/>
              <a:t> </a:t>
            </a:r>
            <a:r>
              <a:rPr lang="en-US" sz="3200" dirty="0" smtClean="0">
                <a:solidFill>
                  <a:srgbClr val="990000"/>
                </a:solidFill>
              </a:rPr>
              <a:t>Long wavelength</a:t>
            </a:r>
          </a:p>
        </p:txBody>
      </p:sp>
      <p:sp>
        <p:nvSpPr>
          <p:cNvPr id="26629" name="Rectangle 3"/>
          <p:cNvSpPr>
            <a:spLocks noGrp="1" noChangeArrowheads="1"/>
          </p:cNvSpPr>
          <p:nvPr>
            <p:ph type="body" idx="1"/>
          </p:nvPr>
        </p:nvSpPr>
        <p:spPr>
          <a:xfrm>
            <a:off x="685800" y="1556792"/>
            <a:ext cx="8077200" cy="4114800"/>
          </a:xfrm>
        </p:spPr>
        <p:txBody>
          <a:bodyPr/>
          <a:lstStyle/>
          <a:p>
            <a:pPr eaLnBrk="1" hangingPunct="1"/>
            <a:r>
              <a:rPr lang="en-US" dirty="0" smtClean="0"/>
              <a:t>Supports duplex links up to 550 meters.</a:t>
            </a:r>
          </a:p>
          <a:p>
            <a:pPr eaLnBrk="1" hangingPunct="1"/>
            <a:r>
              <a:rPr lang="en-US" dirty="0" smtClean="0"/>
              <a:t>1270-1355 nm range; </a:t>
            </a:r>
            <a:r>
              <a:rPr lang="en-US" b="1" dirty="0" smtClean="0"/>
              <a:t>1300 nm wavelength </a:t>
            </a:r>
            <a:r>
              <a:rPr lang="en-US" dirty="0" smtClean="0"/>
              <a:t>using </a:t>
            </a:r>
            <a:r>
              <a:rPr lang="en-US" b="1" dirty="0" smtClean="0"/>
              <a:t>lasers.</a:t>
            </a:r>
            <a:endParaRPr lang="en-US" dirty="0" smtClean="0"/>
          </a:p>
          <a:p>
            <a:pPr eaLnBrk="1" hangingPunct="1"/>
            <a:r>
              <a:rPr lang="en-US" b="1" dirty="0" smtClean="0">
                <a:solidFill>
                  <a:srgbClr val="800000"/>
                </a:solidFill>
              </a:rPr>
              <a:t>Fiber Channel technology</a:t>
            </a:r>
            <a:endParaRPr lang="en-US" b="1" dirty="0" smtClean="0"/>
          </a:p>
          <a:p>
            <a:pPr eaLnBrk="1" hangingPunct="1"/>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t>Either single mode or multimode fiber.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4077122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Carrier Extension</a:t>
            </a:r>
          </a:p>
          <a:p>
            <a:pPr lvl="1"/>
            <a:r>
              <a:rPr lang="en-US" dirty="0" smtClean="0"/>
              <a:t>Frame Bursting</a:t>
            </a:r>
          </a:p>
          <a:p>
            <a:pPr lvl="1"/>
            <a:r>
              <a:rPr lang="en-US" dirty="0" smtClean="0"/>
              <a:t>Buffered Distributor</a:t>
            </a:r>
          </a:p>
          <a:p>
            <a:pPr lvl="1"/>
            <a:r>
              <a:rPr lang="en-US" dirty="0" smtClean="0"/>
              <a:t>10 </a:t>
            </a:r>
            <a:r>
              <a:rPr lang="en-US" dirty="0" err="1" smtClean="0"/>
              <a:t>Gbps</a:t>
            </a:r>
            <a:r>
              <a:rPr lang="en-US" dirty="0" smtClean="0"/>
              <a:t> Ethernet</a:t>
            </a:r>
          </a:p>
          <a:p>
            <a:pPr lvl="1"/>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9069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16632"/>
            <a:ext cx="8001000" cy="1600200"/>
          </a:xfrm>
          <a:ln cap="rnd">
            <a:solidFill>
              <a:srgbClr val="996633"/>
            </a:solidFill>
            <a:prstDash val="sysDot"/>
          </a:ln>
        </p:spPr>
        <p:txBody>
          <a:bodyPr/>
          <a:lstStyle/>
          <a:p>
            <a:pPr eaLnBrk="1" hangingPunct="1">
              <a:defRPr/>
            </a:pPr>
            <a:r>
              <a:rPr lang="en-US" dirty="0" smtClean="0"/>
              <a:t>1000 BASE CX</a:t>
            </a:r>
            <a:br>
              <a:rPr lang="en-US" dirty="0" smtClean="0"/>
            </a:br>
            <a:r>
              <a:rPr lang="en-US" dirty="0" smtClean="0"/>
              <a:t> </a:t>
            </a:r>
            <a:r>
              <a:rPr lang="en-US" sz="3200" b="0" dirty="0" smtClean="0">
                <a:solidFill>
                  <a:srgbClr val="996633"/>
                </a:solidFill>
              </a:rPr>
              <a:t>‘Short haul’ copper jumpers</a:t>
            </a:r>
          </a:p>
        </p:txBody>
      </p:sp>
      <p:sp>
        <p:nvSpPr>
          <p:cNvPr id="27653" name="Rectangle 3"/>
          <p:cNvSpPr>
            <a:spLocks noGrp="1" noChangeArrowheads="1"/>
          </p:cNvSpPr>
          <p:nvPr>
            <p:ph type="body" idx="1"/>
          </p:nvPr>
        </p:nvSpPr>
        <p:spPr>
          <a:xfrm>
            <a:off x="467544" y="1868760"/>
            <a:ext cx="8229600" cy="4368552"/>
          </a:xfrm>
        </p:spPr>
        <p:txBody>
          <a:bodyPr/>
          <a:lstStyle/>
          <a:p>
            <a:pPr eaLnBrk="1" hangingPunct="1">
              <a:lnSpc>
                <a:spcPct val="90000"/>
              </a:lnSpc>
            </a:pPr>
            <a:r>
              <a:rPr lang="en-US" dirty="0" smtClean="0"/>
              <a:t>Shielded twisted pair.	</a:t>
            </a:r>
            <a:endParaRPr lang="en-US" i="1" dirty="0" smtClean="0">
              <a:solidFill>
                <a:srgbClr val="996633"/>
              </a:solidFill>
            </a:endParaRPr>
          </a:p>
          <a:p>
            <a:pPr eaLnBrk="1" hangingPunct="1">
              <a:lnSpc>
                <a:spcPct val="90000"/>
              </a:lnSpc>
            </a:pPr>
            <a:r>
              <a:rPr lang="en-US" dirty="0" smtClean="0"/>
              <a:t>25 meters or less </a:t>
            </a:r>
            <a:r>
              <a:rPr lang="en-US" i="1" dirty="0" smtClean="0"/>
              <a:t>typically within wiring closet.</a:t>
            </a:r>
          </a:p>
          <a:p>
            <a:pPr eaLnBrk="1" hangingPunct="1">
              <a:lnSpc>
                <a:spcPct val="90000"/>
              </a:lnSpc>
            </a:pPr>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lnSpc>
                <a:spcPct val="90000"/>
              </a:lnSpc>
            </a:pPr>
            <a:r>
              <a:rPr lang="en-US" dirty="0" smtClean="0"/>
              <a:t>Each link is composed of a separate shielded twisted pair running in </a:t>
            </a:r>
            <a:r>
              <a:rPr lang="en-US" u="sng" dirty="0" smtClean="0"/>
              <a:t>each</a:t>
            </a:r>
            <a:r>
              <a:rPr lang="en-US" dirty="0" smtClean="0"/>
              <a:t> direction.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381535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188640"/>
            <a:ext cx="8785225" cy="1512168"/>
          </a:xfrm>
          <a:ln cap="rnd">
            <a:solidFill>
              <a:srgbClr val="FF99CC"/>
            </a:solidFill>
            <a:prstDash val="sysDot"/>
          </a:ln>
        </p:spPr>
        <p:txBody>
          <a:bodyPr/>
          <a:lstStyle/>
          <a:p>
            <a:pPr eaLnBrk="1" hangingPunct="1">
              <a:defRPr/>
            </a:pPr>
            <a:r>
              <a:rPr lang="en-US" dirty="0" smtClean="0"/>
              <a:t>1000 BASE T</a:t>
            </a:r>
            <a:r>
              <a:rPr lang="en-US" dirty="0" smtClean="0">
                <a:solidFill>
                  <a:srgbClr val="FF6699"/>
                </a:solidFill>
              </a:rPr>
              <a:t/>
            </a:r>
            <a:br>
              <a:rPr lang="en-US" dirty="0" smtClean="0">
                <a:solidFill>
                  <a:srgbClr val="FF6699"/>
                </a:solidFill>
              </a:rPr>
            </a:br>
            <a:r>
              <a:rPr lang="en-US" sz="3600" dirty="0" smtClean="0">
                <a:solidFill>
                  <a:srgbClr val="FF6699"/>
                </a:solidFill>
              </a:rPr>
              <a:t>Twisted Pair</a:t>
            </a:r>
          </a:p>
        </p:txBody>
      </p:sp>
      <p:sp>
        <p:nvSpPr>
          <p:cNvPr id="28677" name="Rectangle 3"/>
          <p:cNvSpPr>
            <a:spLocks noGrp="1" noChangeArrowheads="1"/>
          </p:cNvSpPr>
          <p:nvPr>
            <p:ph type="body" idx="1"/>
          </p:nvPr>
        </p:nvSpPr>
        <p:spPr>
          <a:xfrm>
            <a:off x="609600" y="2132856"/>
            <a:ext cx="7924800" cy="3600400"/>
          </a:xfrm>
        </p:spPr>
        <p:txBody>
          <a:bodyPr/>
          <a:lstStyle/>
          <a:p>
            <a:pPr eaLnBrk="1" hangingPunct="1"/>
            <a:r>
              <a:rPr lang="en-US" dirty="0" smtClean="0">
                <a:solidFill>
                  <a:srgbClr val="CC9900"/>
                </a:solidFill>
              </a:rPr>
              <a:t>Four</a:t>
            </a:r>
            <a:r>
              <a:rPr lang="en-US" dirty="0" smtClean="0"/>
              <a:t> pairs of Category 5 UTP.</a:t>
            </a:r>
          </a:p>
          <a:p>
            <a:pPr eaLnBrk="1" hangingPunct="1"/>
            <a:r>
              <a:rPr lang="en-US" b="1" dirty="0" smtClean="0">
                <a:solidFill>
                  <a:srgbClr val="FF6699"/>
                </a:solidFill>
              </a:rPr>
              <a:t>IEEE 802.3ab ratified in June 1999.</a:t>
            </a:r>
          </a:p>
          <a:p>
            <a:pPr eaLnBrk="1" hangingPunct="1"/>
            <a:r>
              <a:rPr lang="en-US" dirty="0" smtClean="0"/>
              <a:t>Category 5, 6 and 7 copper up to 100 meters.</a:t>
            </a:r>
          </a:p>
          <a:p>
            <a:pPr eaLnBrk="1" hangingPunct="1"/>
            <a:r>
              <a:rPr lang="en-US" dirty="0" smtClean="0">
                <a:solidFill>
                  <a:srgbClr val="CC9900"/>
                </a:solidFill>
              </a:rPr>
              <a:t>This requires </a:t>
            </a:r>
            <a:r>
              <a:rPr lang="en-US" u="sng" dirty="0" smtClean="0">
                <a:solidFill>
                  <a:srgbClr val="CC9900"/>
                </a:solidFill>
              </a:rPr>
              <a:t>extensive signal processing</a:t>
            </a:r>
            <a:r>
              <a:rPr lang="en-US" i="1" u="sng" dirty="0" smtClean="0">
                <a:solidFill>
                  <a:srgbClr val="CC9900"/>
                </a:solidFill>
              </a:rPr>
              <a:t>.</a:t>
            </a:r>
            <a:endParaRPr lang="en-US" i="1" dirty="0" smtClean="0">
              <a:solidFill>
                <a:srgbClr val="CC9900"/>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35107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447800"/>
          </a:xfrm>
        </p:spPr>
        <p:txBody>
          <a:bodyPr/>
          <a:lstStyle/>
          <a:p>
            <a:pPr eaLnBrk="1" hangingPunct="1">
              <a:defRPr/>
            </a:pPr>
            <a:r>
              <a:rPr lang="en-US" dirty="0" smtClean="0"/>
              <a:t>Gigabit Ethernet compared </a:t>
            </a:r>
            <a:r>
              <a:rPr lang="en-US" dirty="0" smtClean="0">
                <a:solidFill>
                  <a:srgbClr val="800000"/>
                </a:solidFill>
              </a:rPr>
              <a:t>to</a:t>
            </a:r>
            <a:r>
              <a:rPr lang="en-US" dirty="0" smtClean="0"/>
              <a:t> </a:t>
            </a:r>
            <a:r>
              <a:rPr lang="en-US" dirty="0" smtClean="0">
                <a:solidFill>
                  <a:srgbClr val="800000"/>
                </a:solidFill>
              </a:rPr>
              <a:t>Fiber Channel</a:t>
            </a:r>
          </a:p>
        </p:txBody>
      </p:sp>
      <p:sp>
        <p:nvSpPr>
          <p:cNvPr id="22531" name="Rectangle 3"/>
          <p:cNvSpPr>
            <a:spLocks noGrp="1" noChangeArrowheads="1"/>
          </p:cNvSpPr>
          <p:nvPr>
            <p:ph type="body" idx="1"/>
          </p:nvPr>
        </p:nvSpPr>
        <p:spPr>
          <a:xfrm>
            <a:off x="500063" y="1772816"/>
            <a:ext cx="8029575" cy="4114800"/>
          </a:xfrm>
        </p:spPr>
        <p:txBody>
          <a:bodyPr/>
          <a:lstStyle/>
          <a:p>
            <a:pPr eaLnBrk="1" hangingPunct="1">
              <a:defRPr/>
            </a:pPr>
            <a:r>
              <a:rPr lang="en-US" dirty="0" smtClean="0"/>
              <a:t>Since </a:t>
            </a:r>
            <a:r>
              <a:rPr lang="en-US" b="1" dirty="0" smtClean="0">
                <a:solidFill>
                  <a:srgbClr val="800000"/>
                </a:solidFill>
                <a:latin typeface="Comic Sans MS" pitchFamily="66" charset="0"/>
              </a:rPr>
              <a:t>Fiber Channel (FC)</a:t>
            </a:r>
            <a:r>
              <a:rPr lang="en-US" b="1" dirty="0" smtClean="0">
                <a:latin typeface="Comic Sans MS" pitchFamily="66" charset="0"/>
              </a:rPr>
              <a:t> </a:t>
            </a:r>
            <a:r>
              <a:rPr lang="en-US" dirty="0" smtClean="0"/>
              <a:t>already existed, the idea was to </a:t>
            </a:r>
            <a:r>
              <a:rPr lang="en-US" i="1" dirty="0" smtClean="0"/>
              <a:t>immediately</a:t>
            </a:r>
            <a:r>
              <a:rPr lang="en-US" dirty="0" smtClean="0"/>
              <a:t> leverage physical layer of </a:t>
            </a:r>
            <a:r>
              <a:rPr lang="en-US" dirty="0" smtClean="0">
                <a:solidFill>
                  <a:srgbClr val="800000"/>
                </a:solidFill>
              </a:rPr>
              <a:t>FC</a:t>
            </a:r>
            <a:r>
              <a:rPr lang="en-US" dirty="0" smtClean="0"/>
              <a:t> into </a:t>
            </a:r>
            <a:r>
              <a:rPr lang="en-US" b="1" dirty="0" smtClean="0">
                <a:solidFill>
                  <a:srgbClr val="0099FF"/>
                </a:solidFill>
                <a:latin typeface="+mj-lt"/>
              </a:rPr>
              <a:t>Gigabit Ethernet</a:t>
            </a:r>
            <a:r>
              <a:rPr lang="en-US" dirty="0" smtClean="0">
                <a:solidFill>
                  <a:srgbClr val="0099FF"/>
                </a:solidFill>
                <a:latin typeface="+mj-lt"/>
              </a:rPr>
              <a:t>.</a:t>
            </a:r>
          </a:p>
          <a:p>
            <a:pPr eaLnBrk="1" hangingPunct="1">
              <a:defRPr/>
            </a:pPr>
            <a:r>
              <a:rPr lang="en-US" dirty="0" smtClean="0"/>
              <a:t>The difference is that fiber channel was viewed as </a:t>
            </a:r>
            <a:r>
              <a:rPr lang="en-US" i="1" dirty="0" smtClean="0">
                <a:solidFill>
                  <a:srgbClr val="008000"/>
                </a:solidFill>
              </a:rPr>
              <a:t>specialized </a:t>
            </a:r>
            <a:r>
              <a:rPr lang="en-US" dirty="0" smtClean="0">
                <a:solidFill>
                  <a:srgbClr val="008000"/>
                </a:solidFill>
              </a:rPr>
              <a:t>for high-speed I/O lines</a:t>
            </a:r>
            <a:r>
              <a:rPr lang="en-US" dirty="0" smtClean="0"/>
              <a:t>. </a:t>
            </a:r>
            <a:r>
              <a:rPr lang="en-US" b="1" dirty="0" smtClean="0">
                <a:solidFill>
                  <a:srgbClr val="0099FF"/>
                </a:solidFill>
                <a:latin typeface="+mj-lt"/>
              </a:rPr>
              <a:t>Gigabit Ethernet</a:t>
            </a:r>
            <a:r>
              <a:rPr lang="en-US" b="1" dirty="0" smtClean="0">
                <a:solidFill>
                  <a:schemeClr val="accent2"/>
                </a:solidFill>
                <a:latin typeface="+mj-lt"/>
              </a:rPr>
              <a:t> </a:t>
            </a:r>
            <a:r>
              <a:rPr lang="en-US" dirty="0" smtClean="0"/>
              <a:t>is general purpose and can be used as a high-capacity switch.</a:t>
            </a:r>
            <a:endParaRPr lang="en-US"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109898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6328"/>
            <a:ext cx="7772400" cy="914400"/>
          </a:xfrm>
        </p:spPr>
        <p:txBody>
          <a:bodyPr/>
          <a:lstStyle/>
          <a:p>
            <a:pPr eaLnBrk="1" hangingPunct="1">
              <a:defRPr/>
            </a:pPr>
            <a:r>
              <a:rPr lang="en-US" dirty="0" smtClean="0"/>
              <a:t>Gigabit Ethernet</a:t>
            </a:r>
          </a:p>
        </p:txBody>
      </p:sp>
      <p:sp>
        <p:nvSpPr>
          <p:cNvPr id="30725" name="Rectangle 3"/>
          <p:cNvSpPr>
            <a:spLocks noGrp="1" noChangeArrowheads="1"/>
          </p:cNvSpPr>
          <p:nvPr>
            <p:ph type="body" idx="1"/>
          </p:nvPr>
        </p:nvSpPr>
        <p:spPr>
          <a:xfrm>
            <a:off x="685800" y="1196752"/>
            <a:ext cx="7772400" cy="5040560"/>
          </a:xfrm>
        </p:spPr>
        <p:txBody>
          <a:bodyPr/>
          <a:lstStyle/>
          <a:p>
            <a:pPr eaLnBrk="1" hangingPunct="1"/>
            <a:r>
              <a:rPr lang="en-US" sz="2800" dirty="0" smtClean="0"/>
              <a:t>Initially viewed as LAN solution while ATM is now a WAN solution.</a:t>
            </a:r>
          </a:p>
          <a:p>
            <a:pPr eaLnBrk="1" hangingPunct="1"/>
            <a:r>
              <a:rPr lang="en-US" sz="2800" dirty="0" smtClean="0"/>
              <a:t>Gigabit Ethernet can be shared (hub) or switched.</a:t>
            </a:r>
          </a:p>
          <a:p>
            <a:pPr eaLnBrk="1" hangingPunct="1"/>
            <a:r>
              <a:rPr lang="en-US" sz="2800" dirty="0" smtClean="0"/>
              <a:t>Shared Hub</a:t>
            </a:r>
          </a:p>
          <a:p>
            <a:pPr lvl="1" eaLnBrk="1" hangingPunct="1"/>
            <a:r>
              <a:rPr lang="en-US" sz="2400" dirty="0" smtClean="0"/>
              <a:t>Half duplex: CSMA/CD </a:t>
            </a:r>
            <a:r>
              <a:rPr lang="en-US" sz="2400" b="1" dirty="0" smtClean="0"/>
              <a:t>with MAC changes:</a:t>
            </a:r>
            <a:endParaRPr lang="en-US" sz="2400" dirty="0"/>
          </a:p>
          <a:p>
            <a:pPr lvl="1" eaLnBrk="1" hangingPunct="1"/>
            <a:r>
              <a:rPr lang="en-US" sz="2400" b="1" dirty="0" smtClean="0">
                <a:solidFill>
                  <a:srgbClr val="0099FF"/>
                </a:solidFill>
              </a:rPr>
              <a:t>Carrier Extension</a:t>
            </a:r>
          </a:p>
          <a:p>
            <a:pPr lvl="1" eaLnBrk="1" hangingPunct="1"/>
            <a:r>
              <a:rPr lang="en-US" sz="2400" b="1" dirty="0" smtClean="0">
                <a:solidFill>
                  <a:srgbClr val="0099FF"/>
                </a:solidFill>
              </a:rPr>
              <a:t>Frame Bursting</a:t>
            </a:r>
          </a:p>
          <a:p>
            <a:pPr eaLnBrk="1" hangingPunct="1"/>
            <a:r>
              <a:rPr lang="en-US" sz="2800" dirty="0" smtClean="0"/>
              <a:t>Switch</a:t>
            </a:r>
          </a:p>
          <a:p>
            <a:pPr lvl="1" eaLnBrk="1" hangingPunct="1"/>
            <a:r>
              <a:rPr lang="en-US" sz="2400" dirty="0" smtClean="0"/>
              <a:t>Full duplex: Buffered repeater </a:t>
            </a:r>
            <a:r>
              <a:rPr lang="en-US" sz="2400" i="1" dirty="0" smtClean="0"/>
              <a:t>called</a:t>
            </a:r>
            <a:r>
              <a:rPr lang="en-US" sz="2400" i="1" dirty="0" smtClean="0">
                <a:solidFill>
                  <a:srgbClr val="3366CC"/>
                </a:solidFill>
              </a:rPr>
              <a:t> </a:t>
            </a:r>
            <a:r>
              <a:rPr lang="en-US" sz="2400" b="1" dirty="0" smtClean="0">
                <a:solidFill>
                  <a:srgbClr val="3366CC"/>
                </a:solidFill>
              </a:rPr>
              <a:t>{Buffered Distributor}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1218088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5013176"/>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91343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22920"/>
            <a:ext cx="7772400" cy="685800"/>
          </a:xfrm>
        </p:spPr>
        <p:txBody>
          <a:bodyPr/>
          <a:lstStyle/>
          <a:p>
            <a:pPr eaLnBrk="1" hangingPunct="1">
              <a:defRPr/>
            </a:pPr>
            <a:r>
              <a:rPr lang="en-US" dirty="0" smtClean="0"/>
              <a:t>Carrier Extension</a:t>
            </a:r>
          </a:p>
        </p:txBody>
      </p:sp>
      <p:sp>
        <p:nvSpPr>
          <p:cNvPr id="32773" name="Rectangle 3"/>
          <p:cNvSpPr>
            <a:spLocks noChangeArrowheads="1"/>
          </p:cNvSpPr>
          <p:nvPr/>
        </p:nvSpPr>
        <p:spPr bwMode="auto">
          <a:xfrm>
            <a:off x="6400800" y="5805264"/>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2774" name="Rectangle 4"/>
          <p:cNvSpPr>
            <a:spLocks noChangeArrowheads="1"/>
          </p:cNvSpPr>
          <p:nvPr/>
        </p:nvSpPr>
        <p:spPr bwMode="auto">
          <a:xfrm>
            <a:off x="609600" y="32004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a:p>
        </p:txBody>
      </p:sp>
      <p:sp>
        <p:nvSpPr>
          <p:cNvPr id="32775" name="Rectangle 5"/>
          <p:cNvSpPr>
            <a:spLocks noChangeArrowheads="1"/>
          </p:cNvSpPr>
          <p:nvPr/>
        </p:nvSpPr>
        <p:spPr bwMode="auto">
          <a:xfrm>
            <a:off x="2292959" y="1184920"/>
            <a:ext cx="4800600" cy="533400"/>
          </a:xfrm>
          <a:prstGeom prst="rect">
            <a:avLst/>
          </a:prstGeom>
          <a:solidFill>
            <a:schemeClr val="accent1"/>
          </a:solidFill>
          <a:ln w="31750">
            <a:solidFill>
              <a:schemeClr val="tx1"/>
            </a:solidFill>
            <a:miter lim="800000"/>
            <a:headEnd/>
            <a:tailEnd/>
          </a:ln>
        </p:spPr>
        <p:txBody>
          <a:bodyPr wrap="none" anchor="ctr"/>
          <a:lstStyle/>
          <a:p>
            <a:pPr algn="r"/>
            <a:r>
              <a:rPr lang="en-US" b="1" dirty="0">
                <a:solidFill>
                  <a:schemeClr val="bg1"/>
                </a:solidFill>
              </a:rPr>
              <a:t>RRRRRRRRRRRRR</a:t>
            </a:r>
          </a:p>
        </p:txBody>
      </p:sp>
      <p:sp>
        <p:nvSpPr>
          <p:cNvPr id="32776" name="Rectangle 6"/>
          <p:cNvSpPr>
            <a:spLocks noChangeArrowheads="1"/>
          </p:cNvSpPr>
          <p:nvPr/>
        </p:nvSpPr>
        <p:spPr bwMode="auto">
          <a:xfrm>
            <a:off x="2286000" y="1184920"/>
            <a:ext cx="1981200" cy="533400"/>
          </a:xfrm>
          <a:prstGeom prst="rect">
            <a:avLst/>
          </a:prstGeom>
          <a:noFill/>
          <a:ln w="31750">
            <a:solidFill>
              <a:schemeClr val="tx1"/>
            </a:solidFill>
            <a:miter lim="800000"/>
            <a:headEnd/>
            <a:tailEnd/>
          </a:ln>
        </p:spPr>
        <p:txBody>
          <a:bodyPr wrap="none" anchor="ctr"/>
          <a:lstStyle/>
          <a:p>
            <a:pPr algn="ctr"/>
            <a:r>
              <a:rPr lang="en-US" b="1" dirty="0">
                <a:solidFill>
                  <a:schemeClr val="bg1"/>
                </a:solidFill>
              </a:rPr>
              <a:t>Frame</a:t>
            </a:r>
          </a:p>
        </p:txBody>
      </p:sp>
      <p:sp>
        <p:nvSpPr>
          <p:cNvPr id="32777" name="Line 7"/>
          <p:cNvSpPr>
            <a:spLocks noChangeShapeType="1"/>
          </p:cNvSpPr>
          <p:nvPr/>
        </p:nvSpPr>
        <p:spPr bwMode="auto">
          <a:xfrm>
            <a:off x="42672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8"/>
          <p:cNvSpPr>
            <a:spLocks noChangeShapeType="1"/>
          </p:cNvSpPr>
          <p:nvPr/>
        </p:nvSpPr>
        <p:spPr bwMode="auto">
          <a:xfrm>
            <a:off x="22860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9"/>
          <p:cNvSpPr>
            <a:spLocks noChangeShapeType="1"/>
          </p:cNvSpPr>
          <p:nvPr/>
        </p:nvSpPr>
        <p:spPr bwMode="auto">
          <a:xfrm>
            <a:off x="70866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0"/>
          <p:cNvSpPr>
            <a:spLocks noChangeShapeType="1"/>
          </p:cNvSpPr>
          <p:nvPr/>
        </p:nvSpPr>
        <p:spPr bwMode="auto">
          <a:xfrm>
            <a:off x="70866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Rectangle 12"/>
          <p:cNvSpPr>
            <a:spLocks noChangeArrowheads="1"/>
          </p:cNvSpPr>
          <p:nvPr/>
        </p:nvSpPr>
        <p:spPr bwMode="auto">
          <a:xfrm>
            <a:off x="4572000" y="1794520"/>
            <a:ext cx="2362200" cy="457200"/>
          </a:xfrm>
          <a:prstGeom prst="rect">
            <a:avLst/>
          </a:prstGeom>
          <a:solidFill>
            <a:schemeClr val="bg1"/>
          </a:solidFill>
          <a:ln w="9525">
            <a:solidFill>
              <a:schemeClr val="bg1"/>
            </a:solidFill>
            <a:miter lim="800000"/>
            <a:headEnd/>
            <a:tailEnd/>
          </a:ln>
        </p:spPr>
        <p:txBody>
          <a:bodyPr wrap="none" anchor="ctr"/>
          <a:lstStyle/>
          <a:p>
            <a:pPr algn="ctr"/>
            <a:r>
              <a:rPr lang="en-US" i="1"/>
              <a:t>Carrier Extension</a:t>
            </a:r>
          </a:p>
        </p:txBody>
      </p:sp>
      <p:sp>
        <p:nvSpPr>
          <p:cNvPr id="32782" name="Rectangle 13"/>
          <p:cNvSpPr>
            <a:spLocks noChangeArrowheads="1"/>
          </p:cNvSpPr>
          <p:nvPr/>
        </p:nvSpPr>
        <p:spPr bwMode="auto">
          <a:xfrm>
            <a:off x="3352800" y="2251720"/>
            <a:ext cx="22098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cxnSp>
        <p:nvCxnSpPr>
          <p:cNvPr id="32783" name="AutoShape 15"/>
          <p:cNvCxnSpPr>
            <a:cxnSpLocks noChangeShapeType="1"/>
            <a:stCxn id="32782" idx="3"/>
          </p:cNvCxnSpPr>
          <p:nvPr/>
        </p:nvCxnSpPr>
        <p:spPr bwMode="auto">
          <a:xfrm>
            <a:off x="5562600" y="2480320"/>
            <a:ext cx="1447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84" name="AutoShape 16"/>
          <p:cNvCxnSpPr>
            <a:cxnSpLocks noChangeShapeType="1"/>
            <a:stCxn id="32782" idx="1"/>
          </p:cNvCxnSpPr>
          <p:nvPr/>
        </p:nvCxnSpPr>
        <p:spPr bwMode="auto">
          <a:xfrm flipH="1">
            <a:off x="2286000" y="2480320"/>
            <a:ext cx="1066800" cy="9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Rectangle 17"/>
          <p:cNvSpPr>
            <a:spLocks noChangeArrowheads="1"/>
          </p:cNvSpPr>
          <p:nvPr/>
        </p:nvSpPr>
        <p:spPr bwMode="auto">
          <a:xfrm>
            <a:off x="457200" y="2943944"/>
            <a:ext cx="8458200" cy="3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dirty="0"/>
              <a:t>For </a:t>
            </a:r>
            <a:r>
              <a:rPr lang="en-US" b="1" dirty="0">
                <a:solidFill>
                  <a:srgbClr val="C00000"/>
                </a:solidFill>
              </a:rPr>
              <a:t>10BaseT</a:t>
            </a:r>
            <a:r>
              <a:rPr lang="en-US" b="1" dirty="0"/>
              <a:t> :   </a:t>
            </a:r>
            <a:r>
              <a:rPr lang="en-US" dirty="0"/>
              <a:t>2.5 km max;</a:t>
            </a:r>
            <a:r>
              <a:rPr lang="en-US" b="1" dirty="0"/>
              <a:t>  </a:t>
            </a:r>
            <a:r>
              <a:rPr lang="en-US" b="1" dirty="0">
                <a:solidFill>
                  <a:srgbClr val="C00000"/>
                </a:solidFill>
              </a:rPr>
              <a:t>slot time = 64 bytes</a:t>
            </a:r>
          </a:p>
          <a:p>
            <a:pPr marL="342900" indent="-342900" algn="l">
              <a:lnSpc>
                <a:spcPct val="90000"/>
              </a:lnSpc>
              <a:spcBef>
                <a:spcPct val="20000"/>
              </a:spcBef>
              <a:buFontTx/>
              <a:buChar char="•"/>
            </a:pPr>
            <a:r>
              <a:rPr lang="en-US" dirty="0"/>
              <a:t>For </a:t>
            </a:r>
            <a:r>
              <a:rPr lang="en-US" b="1" dirty="0">
                <a:solidFill>
                  <a:srgbClr val="0033CC"/>
                </a:solidFill>
              </a:rPr>
              <a:t>1000BaseT</a:t>
            </a:r>
            <a:r>
              <a:rPr lang="en-US" b="1" dirty="0"/>
              <a:t>: </a:t>
            </a:r>
            <a:r>
              <a:rPr lang="en-US" dirty="0"/>
              <a:t> 200 m max; </a:t>
            </a:r>
            <a:r>
              <a:rPr lang="en-US" b="1" dirty="0">
                <a:solidFill>
                  <a:srgbClr val="0033CC"/>
                </a:solidFill>
              </a:rPr>
              <a:t>slot time = 512 bytes</a:t>
            </a:r>
          </a:p>
          <a:p>
            <a:pPr marL="342900" indent="-342900" algn="l">
              <a:lnSpc>
                <a:spcPct val="90000"/>
              </a:lnSpc>
              <a:spcBef>
                <a:spcPct val="20000"/>
              </a:spcBef>
              <a:buFontTx/>
              <a:buChar char="•"/>
            </a:pPr>
            <a:r>
              <a:rPr lang="en-US" b="1" dirty="0"/>
              <a:t>Carrier Extension :: </a:t>
            </a:r>
            <a:r>
              <a:rPr lang="en-US" dirty="0"/>
              <a:t>continue transmitting control </a:t>
            </a:r>
          </a:p>
          <a:p>
            <a:pPr marL="342900" indent="-342900" algn="l">
              <a:lnSpc>
                <a:spcPct val="90000"/>
              </a:lnSpc>
              <a:spcBef>
                <a:spcPct val="20000"/>
              </a:spcBef>
              <a:buFontTx/>
              <a:buChar char="•"/>
            </a:pPr>
            <a:r>
              <a:rPr lang="en-US" dirty="0"/>
              <a:t>This permits minimum 64-byte frame to be handled.</a:t>
            </a:r>
          </a:p>
          <a:p>
            <a:pPr marL="342900" indent="-342900" algn="l">
              <a:lnSpc>
                <a:spcPct val="90000"/>
              </a:lnSpc>
              <a:spcBef>
                <a:spcPct val="20000"/>
              </a:spcBef>
              <a:buFontTx/>
              <a:buChar char="•"/>
            </a:pPr>
            <a:r>
              <a:rPr lang="en-US" dirty="0"/>
              <a:t>Control characters discarded at destination.</a:t>
            </a:r>
          </a:p>
          <a:p>
            <a:pPr marL="342900" indent="-342900" algn="l">
              <a:lnSpc>
                <a:spcPct val="90000"/>
              </a:lnSpc>
              <a:spcBef>
                <a:spcPct val="20000"/>
              </a:spcBef>
              <a:buFontTx/>
              <a:buChar char="•"/>
            </a:pPr>
            <a:r>
              <a:rPr lang="en-US" b="1" dirty="0">
                <a:solidFill>
                  <a:srgbClr val="800000"/>
                </a:solidFill>
              </a:rPr>
              <a:t>For small frames, LAN throughput is only slightly better than Fast Ethernet</a:t>
            </a:r>
            <a:r>
              <a:rPr lang="en-US" b="1" dirty="0">
                <a:solidFill>
                  <a:srgbClr val="990000"/>
                </a:solidFill>
              </a:rPr>
              <a:t>.</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25344"/>
            <a:ext cx="914400" cy="228600"/>
          </a:xfrm>
        </p:spPr>
        <p:txBody>
          <a:bodyPr/>
          <a:lstStyle/>
          <a:p>
            <a:pPr>
              <a:defRPr/>
            </a:pPr>
            <a:fld id="{89CE651F-B56D-48D2-A702-1FFE07FC73E1}" type="slidenum">
              <a:rPr lang="en-US" smtClean="0">
                <a:latin typeface="Comic Sans MS" pitchFamily="66" charset="0"/>
              </a:rPr>
              <a:pPr>
                <a:defRPr/>
              </a:pPr>
              <a:t>35</a:t>
            </a:fld>
            <a:endParaRPr lang="en-US" dirty="0">
              <a:latin typeface="Comic Sans MS" pitchFamily="66" charset="0"/>
            </a:endParaRPr>
          </a:p>
        </p:txBody>
      </p:sp>
    </p:spTree>
    <p:extLst>
      <p:ext uri="{BB962C8B-B14F-4D97-AF65-F5344CB8AC3E}">
        <p14:creationId xmlns:p14="http://schemas.microsoft.com/office/powerpoint/2010/main" val="2104636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16632"/>
            <a:ext cx="7772400" cy="762000"/>
          </a:xfrm>
        </p:spPr>
        <p:txBody>
          <a:bodyPr/>
          <a:lstStyle/>
          <a:p>
            <a:pPr eaLnBrk="1" hangingPunct="1">
              <a:defRPr/>
            </a:pPr>
            <a:r>
              <a:rPr lang="en-US" dirty="0" smtClean="0"/>
              <a:t>Frame Bursting</a:t>
            </a:r>
          </a:p>
        </p:txBody>
      </p:sp>
      <p:sp>
        <p:nvSpPr>
          <p:cNvPr id="33797" name="Rectangle 3"/>
          <p:cNvSpPr>
            <a:spLocks noChangeArrowheads="1"/>
          </p:cNvSpPr>
          <p:nvPr/>
        </p:nvSpPr>
        <p:spPr bwMode="auto">
          <a:xfrm>
            <a:off x="6526088" y="5877272"/>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3798" name="Line 7"/>
          <p:cNvSpPr>
            <a:spLocks noChangeShapeType="1"/>
          </p:cNvSpPr>
          <p:nvPr/>
        </p:nvSpPr>
        <p:spPr bwMode="auto">
          <a:xfrm>
            <a:off x="1143000" y="2209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9"/>
          <p:cNvSpPr>
            <a:spLocks noChangeShapeType="1"/>
          </p:cNvSpPr>
          <p:nvPr/>
        </p:nvSpPr>
        <p:spPr bwMode="auto">
          <a:xfrm>
            <a:off x="3733800" y="21336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11"/>
          <p:cNvSpPr>
            <a:spLocks noChangeArrowheads="1"/>
          </p:cNvSpPr>
          <p:nvPr/>
        </p:nvSpPr>
        <p:spPr bwMode="auto">
          <a:xfrm>
            <a:off x="1752600" y="213360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sp>
        <p:nvSpPr>
          <p:cNvPr id="33801" name="Rectangle 16"/>
          <p:cNvSpPr>
            <a:spLocks noChangeArrowheads="1"/>
          </p:cNvSpPr>
          <p:nvPr/>
        </p:nvSpPr>
        <p:spPr bwMode="auto">
          <a:xfrm>
            <a:off x="2133600" y="1295400"/>
            <a:ext cx="16764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Extension</a:t>
            </a:r>
          </a:p>
        </p:txBody>
      </p:sp>
      <p:sp>
        <p:nvSpPr>
          <p:cNvPr id="33802" name="Rectangle 17"/>
          <p:cNvSpPr>
            <a:spLocks noChangeArrowheads="1"/>
          </p:cNvSpPr>
          <p:nvPr/>
        </p:nvSpPr>
        <p:spPr bwMode="auto">
          <a:xfrm>
            <a:off x="11430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3" name="Rectangle 19"/>
          <p:cNvSpPr>
            <a:spLocks noChangeArrowheads="1"/>
          </p:cNvSpPr>
          <p:nvPr/>
        </p:nvSpPr>
        <p:spPr bwMode="auto">
          <a:xfrm>
            <a:off x="39624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4" name="Rectangle 21"/>
          <p:cNvSpPr>
            <a:spLocks noChangeArrowheads="1"/>
          </p:cNvSpPr>
          <p:nvPr/>
        </p:nvSpPr>
        <p:spPr bwMode="auto">
          <a:xfrm>
            <a:off x="52578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5" name="Rectangle 22"/>
          <p:cNvSpPr>
            <a:spLocks noChangeArrowheads="1"/>
          </p:cNvSpPr>
          <p:nvPr/>
        </p:nvSpPr>
        <p:spPr bwMode="auto">
          <a:xfrm>
            <a:off x="65532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6" name="Line 23"/>
          <p:cNvSpPr>
            <a:spLocks noChangeShapeType="1"/>
          </p:cNvSpPr>
          <p:nvPr/>
        </p:nvSpPr>
        <p:spPr bwMode="auto">
          <a:xfrm>
            <a:off x="77724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24"/>
          <p:cNvSpPr>
            <a:spLocks noChangeShapeType="1"/>
          </p:cNvSpPr>
          <p:nvPr/>
        </p:nvSpPr>
        <p:spPr bwMode="auto">
          <a:xfrm>
            <a:off x="11430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25"/>
          <p:cNvSpPr>
            <a:spLocks noChangeArrowheads="1"/>
          </p:cNvSpPr>
          <p:nvPr/>
        </p:nvSpPr>
        <p:spPr bwMode="auto">
          <a:xfrm>
            <a:off x="2819400" y="2667000"/>
            <a:ext cx="3200400" cy="381000"/>
          </a:xfrm>
          <a:prstGeom prst="rect">
            <a:avLst/>
          </a:prstGeom>
          <a:solidFill>
            <a:schemeClr val="bg1"/>
          </a:solidFill>
          <a:ln w="9525">
            <a:solidFill>
              <a:schemeClr val="bg1"/>
            </a:solidFill>
            <a:miter lim="800000"/>
            <a:headEnd/>
            <a:tailEnd/>
          </a:ln>
        </p:spPr>
        <p:txBody>
          <a:bodyPr wrap="none" anchor="ctr"/>
          <a:lstStyle/>
          <a:p>
            <a:pPr algn="ctr"/>
            <a:r>
              <a:rPr lang="en-US" b="1"/>
              <a:t>Frame burst </a:t>
            </a:r>
          </a:p>
        </p:txBody>
      </p:sp>
      <p:sp>
        <p:nvSpPr>
          <p:cNvPr id="33809" name="Line 27"/>
          <p:cNvSpPr>
            <a:spLocks noChangeShapeType="1"/>
          </p:cNvSpPr>
          <p:nvPr/>
        </p:nvSpPr>
        <p:spPr bwMode="auto">
          <a:xfrm>
            <a:off x="6019800" y="2819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Line 29"/>
          <p:cNvSpPr>
            <a:spLocks noChangeShapeType="1"/>
          </p:cNvSpPr>
          <p:nvPr/>
        </p:nvSpPr>
        <p:spPr bwMode="auto">
          <a:xfrm flipH="1">
            <a:off x="11430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30"/>
          <p:cNvSpPr>
            <a:spLocks noChangeShapeType="1"/>
          </p:cNvSpPr>
          <p:nvPr/>
        </p:nvSpPr>
        <p:spPr bwMode="auto">
          <a:xfrm>
            <a:off x="32004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2" name="Line 32"/>
          <p:cNvSpPr>
            <a:spLocks noChangeShapeType="1"/>
          </p:cNvSpPr>
          <p:nvPr/>
        </p:nvSpPr>
        <p:spPr bwMode="auto">
          <a:xfrm flipH="1">
            <a:off x="11430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Rectangle 33"/>
          <p:cNvSpPr>
            <a:spLocks noChangeArrowheads="1"/>
          </p:cNvSpPr>
          <p:nvPr/>
        </p:nvSpPr>
        <p:spPr bwMode="auto">
          <a:xfrm>
            <a:off x="304800" y="3212976"/>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sz="2800" b="1" dirty="0"/>
              <a:t>Source sends out burst of frames without relinquishing control of the network.</a:t>
            </a:r>
          </a:p>
          <a:p>
            <a:pPr marL="342900" indent="-342900" algn="l">
              <a:lnSpc>
                <a:spcPct val="90000"/>
              </a:lnSpc>
              <a:spcBef>
                <a:spcPct val="20000"/>
              </a:spcBef>
              <a:buFontTx/>
              <a:buChar char="•"/>
            </a:pPr>
            <a:r>
              <a:rPr lang="en-US" sz="2800" b="1" dirty="0"/>
              <a:t>Uses Ethernet </a:t>
            </a:r>
            <a:r>
              <a:rPr lang="en-US" sz="2800" b="1" dirty="0" err="1"/>
              <a:t>Interframe</a:t>
            </a:r>
            <a:r>
              <a:rPr lang="en-US" sz="2800" b="1" dirty="0"/>
              <a:t> gap filled with extension bits (96 bits</a:t>
            </a:r>
            <a:r>
              <a:rPr lang="en-US" sz="2800" b="1" dirty="0" smtClean="0"/>
              <a:t>).</a:t>
            </a:r>
            <a:endParaRPr lang="en-US" sz="2800" b="1" dirty="0"/>
          </a:p>
          <a:p>
            <a:pPr marL="342900" indent="-342900" algn="l">
              <a:lnSpc>
                <a:spcPct val="90000"/>
              </a:lnSpc>
              <a:spcBef>
                <a:spcPct val="20000"/>
              </a:spcBef>
              <a:buFontTx/>
              <a:buChar char="•"/>
            </a:pPr>
            <a:r>
              <a:rPr lang="en-US" sz="2800" b="1" dirty="0"/>
              <a:t>Maximum frame burst is 8192 </a:t>
            </a:r>
            <a:r>
              <a:rPr lang="en-US" sz="2800" b="1" dirty="0" smtClean="0"/>
              <a:t>bytes.</a:t>
            </a:r>
            <a:endParaRPr lang="en-US" sz="2800" b="1" dirty="0"/>
          </a:p>
          <a:p>
            <a:pPr marL="342900" indent="-342900" algn="l">
              <a:lnSpc>
                <a:spcPct val="90000"/>
              </a:lnSpc>
              <a:spcBef>
                <a:spcPct val="20000"/>
              </a:spcBef>
              <a:buFontTx/>
              <a:buChar char="•"/>
            </a:pPr>
            <a:r>
              <a:rPr lang="en-US" sz="2800" b="1" dirty="0">
                <a:solidFill>
                  <a:srgbClr val="800000"/>
                </a:solidFill>
              </a:rPr>
              <a:t>Three times more throughput for small frames.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25344"/>
            <a:ext cx="914400" cy="228600"/>
          </a:xfrm>
        </p:spPr>
        <p:txBody>
          <a:bodyPr/>
          <a:lstStyle/>
          <a:p>
            <a:pPr>
              <a:defRPr/>
            </a:pPr>
            <a:fld id="{89CE651F-B56D-48D2-A702-1FFE07FC73E1}" type="slidenum">
              <a:rPr lang="en-US" smtClean="0">
                <a:latin typeface="Comic Sans MS" pitchFamily="66" charset="0"/>
              </a:rPr>
              <a:pPr>
                <a:defRPr/>
              </a:pPr>
              <a:t>36</a:t>
            </a:fld>
            <a:endParaRPr lang="en-US" dirty="0">
              <a:latin typeface="Comic Sans MS" pitchFamily="66" charset="0"/>
            </a:endParaRPr>
          </a:p>
        </p:txBody>
      </p:sp>
    </p:spTree>
    <p:extLst>
      <p:ext uri="{BB962C8B-B14F-4D97-AF65-F5344CB8AC3E}">
        <p14:creationId xmlns:p14="http://schemas.microsoft.com/office/powerpoint/2010/main" val="197274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028528"/>
            <a:ext cx="8477250" cy="3352800"/>
          </a:xfrm>
        </p:spPr>
        <p:txBody>
          <a:bodyPr/>
          <a:lstStyle/>
          <a:p>
            <a:pPr eaLnBrk="1" hangingPunct="1">
              <a:lnSpc>
                <a:spcPct val="90000"/>
              </a:lnSpc>
            </a:pPr>
            <a:r>
              <a:rPr lang="en-US" sz="2400" dirty="0" smtClean="0"/>
              <a:t>A </a:t>
            </a:r>
            <a:r>
              <a:rPr lang="en-US" sz="2400" b="1" dirty="0" smtClean="0">
                <a:solidFill>
                  <a:schemeClr val="accent2"/>
                </a:solidFill>
                <a:latin typeface="Comic Sans MS" pitchFamily="66" charset="0"/>
              </a:rPr>
              <a:t>buffered distributor</a:t>
            </a:r>
            <a:r>
              <a:rPr lang="en-US" sz="2400" b="1" dirty="0" smtClean="0">
                <a:solidFill>
                  <a:srgbClr val="3366CC"/>
                </a:solidFill>
                <a:latin typeface="Comic Sans MS" pitchFamily="66" charset="0"/>
              </a:rPr>
              <a:t> </a:t>
            </a:r>
            <a:r>
              <a:rPr lang="en-US" sz="2400" dirty="0" smtClean="0"/>
              <a:t>is a new type of 802.3 hub where incoming frames are buffered in FIFO queues.</a:t>
            </a:r>
          </a:p>
          <a:p>
            <a:pPr lvl="1" eaLnBrk="1" hangingPunct="1">
              <a:lnSpc>
                <a:spcPct val="90000"/>
              </a:lnSpc>
            </a:pPr>
            <a:r>
              <a:rPr lang="en-US" sz="2400" dirty="0" smtClean="0"/>
              <a:t>Each port has an input FIFO queue and an output FIFO queue.</a:t>
            </a:r>
          </a:p>
          <a:p>
            <a:pPr lvl="1" eaLnBrk="1" hangingPunct="1">
              <a:lnSpc>
                <a:spcPct val="90000"/>
              </a:lnSpc>
            </a:pPr>
            <a:r>
              <a:rPr lang="en-US" sz="2400" dirty="0" smtClean="0"/>
              <a:t>A frame arriving at an input queue is forwarded to all output queues, except the one on the incoming port.</a:t>
            </a:r>
          </a:p>
          <a:p>
            <a:pPr eaLnBrk="1" hangingPunct="1">
              <a:lnSpc>
                <a:spcPct val="90000"/>
              </a:lnSpc>
            </a:pPr>
            <a:r>
              <a:rPr lang="en-US" sz="2400" dirty="0" smtClean="0"/>
              <a:t>CSMA/CD arbitration is done </a:t>
            </a:r>
            <a:r>
              <a:rPr lang="en-US" sz="2400" dirty="0" smtClean="0">
                <a:solidFill>
                  <a:schemeClr val="accent2"/>
                </a:solidFill>
                <a:latin typeface="Comic Sans MS" pitchFamily="66" charset="0"/>
              </a:rPr>
              <a:t>inside the distributor</a:t>
            </a:r>
            <a:r>
              <a:rPr lang="en-US" sz="2400" dirty="0" smtClean="0"/>
              <a:t> to forward the frames to the output FIFOs.</a:t>
            </a:r>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1246223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244552"/>
            <a:ext cx="8477250" cy="2992760"/>
          </a:xfrm>
        </p:spPr>
        <p:txBody>
          <a:bodyPr/>
          <a:lstStyle/>
          <a:p>
            <a:pPr eaLnBrk="1" hangingPunct="1">
              <a:lnSpc>
                <a:spcPct val="90000"/>
              </a:lnSpc>
            </a:pPr>
            <a:r>
              <a:rPr lang="en-US" sz="2400" dirty="0"/>
              <a:t>Since collisions can no longer occur external to the distributor on the links, the distance restrictions no longer apply.</a:t>
            </a:r>
          </a:p>
          <a:p>
            <a:pPr eaLnBrk="1" hangingPunct="1">
              <a:lnSpc>
                <a:spcPct val="90000"/>
              </a:lnSpc>
            </a:pPr>
            <a:r>
              <a:rPr lang="en-US" sz="2400" dirty="0"/>
              <a:t>Since the sender can flood an input FIFO, </a:t>
            </a:r>
            <a:r>
              <a:rPr lang="en-US" sz="2400" dirty="0">
                <a:solidFill>
                  <a:srgbClr val="800000"/>
                </a:solidFill>
              </a:rPr>
              <a:t>802.3x frame-based flow control</a:t>
            </a:r>
            <a:r>
              <a:rPr lang="en-US" sz="2400" dirty="0"/>
              <a:t> is used to handle congestion between the sending station and the input port.</a:t>
            </a:r>
          </a:p>
          <a:p>
            <a:pPr eaLnBrk="1" hangingPunct="1">
              <a:lnSpc>
                <a:spcPct val="90000"/>
              </a:lnSpc>
            </a:pPr>
            <a:r>
              <a:rPr lang="en-US" sz="2400" dirty="0"/>
              <a:t>All links are </a:t>
            </a:r>
            <a:r>
              <a:rPr lang="en-US" sz="2400" dirty="0">
                <a:solidFill>
                  <a:srgbClr val="0033CC"/>
                </a:solidFill>
              </a:rPr>
              <a:t>full-duplex</a:t>
            </a:r>
            <a:r>
              <a:rPr lang="en-US" sz="2400" dirty="0" smtClean="0"/>
              <a:t>.</a:t>
            </a:r>
            <a:endParaRPr lang="en-US" sz="2400" dirty="0"/>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3352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Buffered Distributor</a:t>
            </a:r>
          </a:p>
        </p:txBody>
      </p:sp>
      <p:pic>
        <p:nvPicPr>
          <p:cNvPr id="368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2875"/>
            <a:ext cx="78343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30"/>
          <p:cNvSpPr>
            <a:spLocks noChangeArrowheads="1"/>
          </p:cNvSpPr>
          <p:nvPr/>
        </p:nvSpPr>
        <p:spPr bwMode="auto">
          <a:xfrm>
            <a:off x="5724525" y="5373688"/>
            <a:ext cx="3043238" cy="752475"/>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White Paper</a:t>
            </a:r>
          </a:p>
          <a:p>
            <a:pPr algn="ctr"/>
            <a:r>
              <a:rPr lang="en-US" sz="1400" b="1">
                <a:solidFill>
                  <a:srgbClr val="800000"/>
                </a:solidFill>
              </a:rPr>
              <a:t>By</a:t>
            </a:r>
          </a:p>
          <a:p>
            <a:pPr algn="ctr"/>
            <a:r>
              <a:rPr lang="en-US" sz="1400" b="1">
                <a:solidFill>
                  <a:srgbClr val="800000"/>
                </a:solidFill>
              </a:rPr>
              <a:t>McIntyre and Arora</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39</a:t>
            </a:fld>
            <a:endParaRPr lang="en-US" dirty="0">
              <a:latin typeface="Comic Sans MS" pitchFamily="66" charset="0"/>
            </a:endParaRPr>
          </a:p>
        </p:txBody>
      </p:sp>
    </p:spTree>
    <p:extLst>
      <p:ext uri="{BB962C8B-B14F-4D97-AF65-F5344CB8AC3E}">
        <p14:creationId xmlns:p14="http://schemas.microsoft.com/office/powerpoint/2010/main" val="2396311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116558"/>
            <a:ext cx="9324528" cy="792162"/>
          </a:xfrm>
        </p:spPr>
        <p:txBody>
          <a:bodyPr/>
          <a:lstStyle/>
          <a:p>
            <a:r>
              <a:rPr lang="en-US" dirty="0" smtClean="0"/>
              <a:t>High-Speed LAN Characteristics </a:t>
            </a:r>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1188603437"/>
              </p:ext>
            </p:extLst>
          </p:nvPr>
        </p:nvGraphicFramePr>
        <p:xfrm>
          <a:off x="323528" y="1412776"/>
          <a:ext cx="8537620" cy="4343400"/>
        </p:xfrm>
        <a:graphic>
          <a:graphicData uri="http://schemas.openxmlformats.org/presentationml/2006/ole">
            <mc:AlternateContent xmlns:mc="http://schemas.openxmlformats.org/markup-compatibility/2006">
              <mc:Choice xmlns:v="urn:schemas-microsoft-com:vml" Requires="v">
                <p:oleObj spid="_x0000_s1032" name="Document" r:id="rId4" imgW="5638800" imgH="2705100" progId="Word.Document.12">
                  <p:embed/>
                </p:oleObj>
              </mc:Choice>
              <mc:Fallback>
                <p:oleObj name="Document" r:id="rId4" imgW="5638800" imgH="2705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53762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43787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8824" y="44625"/>
            <a:ext cx="8229600" cy="936104"/>
          </a:xfrm>
        </p:spPr>
        <p:txBody>
          <a:bodyPr/>
          <a:lstStyle/>
          <a:p>
            <a:pPr eaLnBrk="1" hangingPunct="1"/>
            <a:r>
              <a:rPr kumimoji="1" lang="en-GB" dirty="0" smtClean="0"/>
              <a:t>10 </a:t>
            </a:r>
            <a:r>
              <a:rPr kumimoji="1" lang="en-GB" dirty="0" err="1" smtClean="0"/>
              <a:t>Gbps</a:t>
            </a:r>
            <a:r>
              <a:rPr kumimoji="1" lang="en-GB" dirty="0" smtClean="0"/>
              <a:t> </a:t>
            </a:r>
            <a:r>
              <a:rPr kumimoji="1" lang="en-GB" dirty="0"/>
              <a:t>Ethernet</a:t>
            </a:r>
            <a:endParaRPr kumimoji="1" lang="en-US" dirty="0"/>
          </a:p>
        </p:txBody>
      </p:sp>
      <p:sp>
        <p:nvSpPr>
          <p:cNvPr id="79875" name="Rectangle 3"/>
          <p:cNvSpPr>
            <a:spLocks noGrp="1" noChangeArrowheads="1"/>
          </p:cNvSpPr>
          <p:nvPr>
            <p:ph type="body" idx="1"/>
          </p:nvPr>
        </p:nvSpPr>
        <p:spPr>
          <a:xfrm>
            <a:off x="323528" y="980728"/>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a:t>
            </a:r>
            <a:r>
              <a:rPr kumimoji="1" lang="en-US" sz="2800" dirty="0" smtClean="0"/>
              <a:t>10 </a:t>
            </a:r>
            <a:r>
              <a:rPr kumimoji="1" lang="en-US" sz="2800" dirty="0" err="1" smtClean="0"/>
              <a:t>Gbps</a:t>
            </a:r>
            <a:r>
              <a:rPr kumimoji="1" lang="en-US" sz="2800" dirty="0" smtClean="0"/>
              <a:t> </a:t>
            </a:r>
            <a:r>
              <a:rPr kumimoji="1" lang="en-US" sz="2800" dirty="0" smtClean="0"/>
              <a:t>Ethernet.</a:t>
            </a:r>
            <a:endParaRPr kumimoji="1" lang="en-US" sz="2800" dirty="0" smtClean="0"/>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p>
          <a:p>
            <a:pPr eaLnBrk="1" hangingPunct="1">
              <a:lnSpc>
                <a:spcPct val="90000"/>
              </a:lnSpc>
              <a:buFont typeface="Wingdings" pitchFamily="-110" charset="2"/>
              <a:buChar char="Ø"/>
              <a:defRPr/>
            </a:pPr>
            <a:r>
              <a:rPr kumimoji="1" lang="en-US" sz="2800" dirty="0" smtClean="0"/>
              <a:t>Provides an alternative </a:t>
            </a:r>
            <a:r>
              <a:rPr kumimoji="1" lang="en-US" sz="2800" dirty="0"/>
              <a:t>to ATM and other </a:t>
            </a:r>
            <a:r>
              <a:rPr kumimoji="1" lang="en-GB" sz="2800" dirty="0"/>
              <a:t>WAN</a:t>
            </a:r>
            <a:r>
              <a:rPr kumimoji="1" lang="en-US" sz="2800" dirty="0"/>
              <a:t> </a:t>
            </a:r>
            <a:r>
              <a:rPr kumimoji="1" lang="en-US" sz="2800" dirty="0" smtClean="0"/>
              <a:t>technologies.</a:t>
            </a:r>
            <a:endParaRPr kumimoji="1" lang="en-US" sz="2800" dirty="0"/>
          </a:p>
          <a:p>
            <a:pPr eaLnBrk="1" hangingPunct="1">
              <a:lnSpc>
                <a:spcPct val="90000"/>
              </a:lnSpc>
              <a:buFont typeface="Wingdings" pitchFamily="-110" charset="2"/>
              <a:buChar char="Ø"/>
              <a:defRPr/>
            </a:pPr>
            <a:r>
              <a:rPr kumimoji="1" lang="en-US" sz="2800" dirty="0" smtClean="0"/>
              <a:t>Viewed as a uniform </a:t>
            </a:r>
            <a:r>
              <a:rPr kumimoji="1" lang="en-US" sz="2800" dirty="0"/>
              <a:t>technology for LAN, MAN, or </a:t>
            </a:r>
            <a:r>
              <a:rPr kumimoji="1" lang="en-US" sz="2800" dirty="0" smtClean="0"/>
              <a:t>WAN.</a:t>
            </a:r>
            <a:endParaRPr kumimoji="1" lang="en-US" sz="2800" dirty="0"/>
          </a:p>
          <a:p>
            <a:pPr eaLnBrk="1" hangingPunct="1">
              <a:lnSpc>
                <a:spcPct val="90000"/>
              </a:lnSpc>
              <a:buFont typeface="Wingdings" pitchFamily="-110" charset="2"/>
              <a:buChar char="Ø"/>
              <a:defRPr/>
            </a:pPr>
            <a:r>
              <a:rPr kumimoji="1" lang="en-US" sz="2800" dirty="0"/>
              <a:t>advantages of </a:t>
            </a:r>
            <a:r>
              <a:rPr kumimoji="1" lang="en-US" sz="2800" dirty="0" smtClean="0"/>
              <a:t>10 </a:t>
            </a:r>
            <a:r>
              <a:rPr kumimoji="1" lang="en-US" sz="2800" dirty="0" err="1" smtClean="0"/>
              <a:t>Gbps</a:t>
            </a:r>
            <a:r>
              <a:rPr kumimoji="1" lang="en-US" sz="2800" dirty="0" smtClean="0"/>
              <a:t> </a:t>
            </a:r>
            <a:r>
              <a:rPr kumimoji="1" lang="en-US" sz="2800" dirty="0"/>
              <a:t>Ethernet</a:t>
            </a:r>
          </a:p>
          <a:p>
            <a:pPr lvl="1" eaLnBrk="1" hangingPunct="1">
              <a:lnSpc>
                <a:spcPct val="90000"/>
              </a:lnSpc>
              <a:buFont typeface="Wingdings" pitchFamily="-110" charset="2"/>
              <a:buChar char="l"/>
              <a:defRPr/>
            </a:pPr>
            <a:r>
              <a:rPr kumimoji="1" lang="en-US" sz="2400" dirty="0"/>
              <a:t>no expensive, bandwidth-consuming conversion between Ethernet packets and ATM </a:t>
            </a:r>
            <a:r>
              <a:rPr kumimoji="1" lang="en-US" sz="2400" dirty="0" smtClean="0"/>
              <a:t>cells. </a:t>
            </a:r>
            <a:endParaRPr kumimoji="1" lang="en-US" sz="2400" dirty="0"/>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approach </a:t>
            </a:r>
            <a:r>
              <a:rPr kumimoji="1" lang="en-US" sz="2400" dirty="0" smtClean="0"/>
              <a:t>ATM.</a:t>
            </a:r>
            <a:endParaRPr kumimoji="1" lang="en-GB" sz="2400" dirty="0"/>
          </a:p>
          <a:p>
            <a:pPr lvl="1" eaLnBrk="1" hangingPunct="1">
              <a:lnSpc>
                <a:spcPct val="90000"/>
              </a:lnSpc>
              <a:buFont typeface="Wingdings" pitchFamily="-110" charset="2"/>
              <a:buChar char="l"/>
              <a:defRPr/>
            </a:pPr>
            <a:r>
              <a:rPr kumimoji="1" lang="en-GB" sz="2400" dirty="0"/>
              <a:t>have a variety</a:t>
            </a:r>
            <a:r>
              <a:rPr kumimoji="1" lang="en-US" sz="2400" dirty="0"/>
              <a:t> of standard optical </a:t>
            </a:r>
            <a:r>
              <a:rPr kumimoji="1" lang="en-US" sz="2400" dirty="0" smtClean="0"/>
              <a:t>interfaces. </a:t>
            </a:r>
            <a:endParaRPr kumimoji="1" lang="en-US" sz="2400" dirty="0"/>
          </a:p>
        </p:txBody>
      </p:sp>
      <p:sp>
        <p:nvSpPr>
          <p:cNvPr id="5" name="Rectangle 5"/>
          <p:cNvSpPr>
            <a:spLocks noChangeArrowheads="1"/>
          </p:cNvSpPr>
          <p:nvPr/>
        </p:nvSpPr>
        <p:spPr bwMode="auto">
          <a:xfrm>
            <a:off x="7607175" y="112474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52010346"/>
      </p:ext>
    </p:extLst>
  </p:cSld>
  <p:clrMapOvr>
    <a:masterClrMapping/>
  </p:clrMapOvr>
  <p:transition spd="slow">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5371" y="116558"/>
            <a:ext cx="9073133" cy="792162"/>
          </a:xfrm>
        </p:spPr>
        <p:txBody>
          <a:bodyPr/>
          <a:lstStyle/>
          <a:p>
            <a:pPr eaLnBrk="1" hangingPunct="1"/>
            <a:r>
              <a:rPr kumimoji="1" lang="en-GB" dirty="0"/>
              <a:t>10Gbps Ethernet Configurations</a:t>
            </a:r>
            <a:endParaRPr kumimoji="1" lang="en-US" dirty="0"/>
          </a:p>
        </p:txBody>
      </p:sp>
      <p:pic>
        <p:nvPicPr>
          <p:cNvPr id="29699" name="Picture 4" descr="10Gigabit Configuration                                        002828E9  Mnementh                      BEAE7A2F:"/>
          <p:cNvPicPr>
            <a:picLocks noChangeAspect="1" noChangeArrowheads="1"/>
          </p:cNvPicPr>
          <p:nvPr/>
        </p:nvPicPr>
        <p:blipFill>
          <a:blip r:embed="rId3">
            <a:lum/>
          </a:blip>
          <a:srcRect l="3580" t="9265" r="3580" b="23161"/>
          <a:stretch>
            <a:fillRect/>
          </a:stretch>
        </p:blipFill>
        <p:spPr bwMode="auto">
          <a:xfrm>
            <a:off x="323528" y="1124744"/>
            <a:ext cx="8382000" cy="4713872"/>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591325958"/>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kumimoji="1" lang="en-GB" dirty="0"/>
              <a:t>10Gbps Ethernet Options</a:t>
            </a:r>
            <a:endParaRPr kumimoji="1" lang="en-US" dirty="0"/>
          </a:p>
        </p:txBody>
      </p:sp>
      <p:pic>
        <p:nvPicPr>
          <p:cNvPr id="30723" name="Picture 5" descr="10Gigabit Distances                                            002828E9  Mnementh                      BEAE7A2F:"/>
          <p:cNvPicPr>
            <a:picLocks noChangeAspect="1" noChangeArrowheads="1"/>
          </p:cNvPicPr>
          <p:nvPr/>
        </p:nvPicPr>
        <p:blipFill>
          <a:blip r:embed="rId3">
            <a:lum/>
          </a:blip>
          <a:srcRect l="3580" t="9265" r="3580" b="13898"/>
          <a:stretch>
            <a:fillRect/>
          </a:stretch>
        </p:blipFill>
        <p:spPr bwMode="auto">
          <a:xfrm>
            <a:off x="539552" y="1014216"/>
            <a:ext cx="8056283" cy="5151088"/>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3696724468"/>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 </a:t>
            </a:r>
            <a:r>
              <a:rPr lang="en-US" dirty="0" err="1" smtClean="0"/>
              <a:t>Gbps</a:t>
            </a:r>
            <a:r>
              <a:rPr lang="en-US" dirty="0" smtClean="0"/>
              <a:t> Ethernet</a:t>
            </a:r>
            <a:endParaRPr lang="en-US" dirty="0"/>
          </a:p>
        </p:txBody>
      </p:sp>
      <p:sp>
        <p:nvSpPr>
          <p:cNvPr id="3" name="Content Placeholder 2"/>
          <p:cNvSpPr>
            <a:spLocks noGrp="1"/>
          </p:cNvSpPr>
          <p:nvPr>
            <p:ph idx="1"/>
          </p:nvPr>
        </p:nvSpPr>
        <p:spPr>
          <a:xfrm>
            <a:off x="457200" y="1292696"/>
            <a:ext cx="8229600" cy="4800600"/>
          </a:xfrm>
        </p:spPr>
        <p:txBody>
          <a:bodyPr/>
          <a:lstStyle/>
          <a:p>
            <a:pPr eaLnBrk="1" hangingPunct="1">
              <a:buFont typeface="Wingdings" pitchFamily="-110" charset="2"/>
              <a:buChar char="Ø"/>
              <a:defRPr/>
            </a:pPr>
            <a:r>
              <a:rPr lang="en-US" sz="2800" dirty="0"/>
              <a:t>p</a:t>
            </a:r>
            <a:r>
              <a:rPr lang="en-US" sz="2800" dirty="0" smtClean="0"/>
              <a:t>referred technology for wired </a:t>
            </a:r>
            <a:r>
              <a:rPr lang="en-US" sz="2800" dirty="0" smtClean="0"/>
              <a:t>LAN.</a:t>
            </a:r>
            <a:endParaRPr lang="en-US" sz="2800" dirty="0" smtClean="0"/>
          </a:p>
          <a:p>
            <a:pPr eaLnBrk="1" hangingPunct="1">
              <a:buFont typeface="Wingdings" pitchFamily="-110" charset="2"/>
              <a:buChar char="Ø"/>
              <a:defRPr/>
            </a:pPr>
            <a:r>
              <a:rPr lang="en-US" sz="2800" dirty="0"/>
              <a:t>p</a:t>
            </a:r>
            <a:r>
              <a:rPr lang="en-US" sz="2800" dirty="0" smtClean="0"/>
              <a:t>referred carrier for bridging wireless technologies into local </a:t>
            </a:r>
            <a:r>
              <a:rPr lang="en-US" sz="2800" dirty="0"/>
              <a:t>E</a:t>
            </a:r>
            <a:r>
              <a:rPr lang="en-US" sz="2800" dirty="0" smtClean="0"/>
              <a:t>thernet networks</a:t>
            </a:r>
          </a:p>
          <a:p>
            <a:pPr eaLnBrk="1" hangingPunct="1">
              <a:buFont typeface="Wingdings" pitchFamily="-110" charset="2"/>
              <a:buChar char="Ø"/>
              <a:defRPr/>
            </a:pPr>
            <a:r>
              <a:rPr lang="en-US" sz="2800" dirty="0"/>
              <a:t>c</a:t>
            </a:r>
            <a:r>
              <a:rPr lang="en-US" sz="2800" dirty="0" smtClean="0"/>
              <a:t>ost-effective, reliable and interoperable</a:t>
            </a:r>
          </a:p>
          <a:p>
            <a:pPr eaLnBrk="1" hangingPunct="1">
              <a:buFont typeface="Wingdings" pitchFamily="-110" charset="2"/>
              <a:buChar char="Ø"/>
              <a:defRPr/>
            </a:pPr>
            <a:r>
              <a:rPr lang="en-US" sz="2800" dirty="0"/>
              <a:t>p</a:t>
            </a:r>
            <a:r>
              <a:rPr lang="en-US" sz="2800"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866243494"/>
      </p:ext>
    </p:extLst>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100 </a:t>
            </a:r>
            <a:r>
              <a:rPr lang="en-US" dirty="0" err="1" smtClean="0"/>
              <a:t>Gbps</a:t>
            </a:r>
            <a:r>
              <a:rPr lang="en-US" dirty="0" smtClean="0"/>
              <a:t> Ethernet</a:t>
            </a:r>
            <a:endParaRPr lang="en-US" dirty="0"/>
          </a:p>
        </p:txBody>
      </p:sp>
      <p:pic>
        <p:nvPicPr>
          <p:cNvPr id="4" name="Content Placeholder 3" descr="Figure 16.8_100Gigabit.png"/>
          <p:cNvPicPr>
            <a:picLocks noGrp="1" noChangeAspect="1"/>
          </p:cNvPicPr>
          <p:nvPr>
            <p:ph idx="1"/>
          </p:nvPr>
        </p:nvPicPr>
        <p:blipFill>
          <a:blip r:embed="rId3"/>
          <a:srcRect l="-50706" r="-50706"/>
          <a:stretch>
            <a:fillRect/>
          </a:stretch>
        </p:blipFill>
        <p:spPr>
          <a:xfrm>
            <a:off x="-1260648" y="1052736"/>
            <a:ext cx="10668000" cy="5225704"/>
          </a:xfrm>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355004486"/>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t>100 BASE T4</a:t>
            </a:r>
          </a:p>
          <a:p>
            <a:pPr lvl="2"/>
            <a:r>
              <a:rPr lang="en-US" dirty="0" smtClean="0"/>
              <a:t>8B/6T encoding</a:t>
            </a:r>
          </a:p>
          <a:p>
            <a:pPr lvl="1"/>
            <a:r>
              <a:rPr lang="en-US" dirty="0" smtClean="0"/>
              <a:t>100 BASE TX</a:t>
            </a:r>
          </a:p>
          <a:p>
            <a:pPr lvl="1"/>
            <a:r>
              <a:rPr lang="en-US" dirty="0" smtClean="0"/>
              <a:t>100 BASE FX</a:t>
            </a:r>
          </a:p>
          <a:p>
            <a:pPr lvl="1"/>
            <a:r>
              <a:rPr lang="en-US" dirty="0" smtClean="0"/>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1437607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Carrier Extension</a:t>
            </a:r>
          </a:p>
          <a:p>
            <a:pPr lvl="1"/>
            <a:r>
              <a:rPr lang="en-US" dirty="0" smtClean="0"/>
              <a:t>Frame Bursting</a:t>
            </a:r>
          </a:p>
          <a:p>
            <a:pPr lvl="1"/>
            <a:r>
              <a:rPr lang="en-US" dirty="0" smtClean="0"/>
              <a:t>Buffered Distributor</a:t>
            </a:r>
          </a:p>
          <a:p>
            <a:pPr lvl="1"/>
            <a:r>
              <a:rPr lang="en-US" dirty="0" smtClean="0"/>
              <a:t>10 </a:t>
            </a:r>
            <a:r>
              <a:rPr lang="en-US" dirty="0" err="1" smtClean="0"/>
              <a:t>Gbps</a:t>
            </a:r>
            <a:r>
              <a:rPr lang="en-US" dirty="0" smtClean="0"/>
              <a:t> Ethernet</a:t>
            </a:r>
          </a:p>
          <a:p>
            <a:pPr lvl="1"/>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7"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Tree>
    <p:extLst>
      <p:ext uri="{BB962C8B-B14F-4D97-AF65-F5344CB8AC3E}">
        <p14:creationId xmlns:p14="http://schemas.microsoft.com/office/powerpoint/2010/main" val="28502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eaLnBrk="1" hangingPunct="1"/>
            <a:r>
              <a:rPr kumimoji="1" lang="en-GB" dirty="0" smtClean="0"/>
              <a:t>100 Mbps </a:t>
            </a:r>
            <a:r>
              <a:rPr kumimoji="1" lang="en-GB" dirty="0"/>
              <a:t>Fast Ethernet</a:t>
            </a:r>
            <a:endParaRPr kumimoji="1" lang="en-US" dirty="0"/>
          </a:p>
        </p:txBody>
      </p:sp>
      <p:graphicFrame>
        <p:nvGraphicFramePr>
          <p:cNvPr id="19459" name="Object 7"/>
          <p:cNvGraphicFramePr>
            <a:graphicFrameLocks noChangeAspect="1"/>
          </p:cNvGraphicFramePr>
          <p:nvPr>
            <p:extLst>
              <p:ext uri="{D42A27DB-BD31-4B8C-83A1-F6EECF244321}">
                <p14:modId xmlns:p14="http://schemas.microsoft.com/office/powerpoint/2010/main" val="1301676693"/>
              </p:ext>
            </p:extLst>
          </p:nvPr>
        </p:nvGraphicFramePr>
        <p:xfrm>
          <a:off x="304800" y="1484784"/>
          <a:ext cx="8686800" cy="4114800"/>
        </p:xfrm>
        <a:graphic>
          <a:graphicData uri="http://schemas.openxmlformats.org/presentationml/2006/ole">
            <mc:AlternateContent xmlns:mc="http://schemas.openxmlformats.org/markup-compatibility/2006">
              <mc:Choice xmlns:v="urn:schemas-microsoft-com:vml" Requires="v">
                <p:oleObj spid="_x0000_s2057" name="Document" r:id="rId4" imgW="5955792" imgH="2481072" progId="Word.Document.8">
                  <p:embed/>
                </p:oleObj>
              </mc:Choice>
              <mc:Fallback>
                <p:oleObj name="Document" r:id="rId4" imgW="5955792" imgH="248107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4784"/>
                        <a:ext cx="8686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Rectangle 2053"/>
          <p:cNvSpPr>
            <a:spLocks noChangeArrowheads="1"/>
          </p:cNvSpPr>
          <p:nvPr/>
        </p:nvSpPr>
        <p:spPr bwMode="auto">
          <a:xfrm>
            <a:off x="107504" y="5480182"/>
            <a:ext cx="749808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b="1" dirty="0" smtClean="0">
                <a:solidFill>
                  <a:srgbClr val="800000"/>
                </a:solidFill>
              </a:rPr>
              <a:t>Fast Ethernet concept </a:t>
            </a:r>
            <a:r>
              <a:rPr lang="en-US" b="1" dirty="0">
                <a:solidFill>
                  <a:srgbClr val="800000"/>
                </a:solidFill>
              </a:rPr>
              <a:t>facilitated by 10Mbps/100Mbps Adapter Cards</a:t>
            </a:r>
          </a:p>
        </p:txBody>
      </p:sp>
    </p:spTree>
    <p:extLst>
      <p:ext uri="{BB962C8B-B14F-4D97-AF65-F5344CB8AC3E}">
        <p14:creationId xmlns:p14="http://schemas.microsoft.com/office/powerpoint/2010/main" val="329490235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3075" y="-27384"/>
            <a:ext cx="8202613" cy="1111250"/>
          </a:xfrm>
        </p:spPr>
        <p:txBody>
          <a:bodyPr/>
          <a:lstStyle/>
          <a:p>
            <a:pPr eaLnBrk="1" hangingPunct="1">
              <a:defRPr/>
            </a:pPr>
            <a:r>
              <a:rPr lang="en-US" dirty="0" smtClean="0"/>
              <a:t>Fast Ethernet (100BASE-T)</a:t>
            </a:r>
          </a:p>
        </p:txBody>
      </p:sp>
      <p:sp>
        <p:nvSpPr>
          <p:cNvPr id="3077" name="Rectangle 3"/>
          <p:cNvSpPr>
            <a:spLocks noGrp="1" noChangeArrowheads="1"/>
          </p:cNvSpPr>
          <p:nvPr>
            <p:ph type="body" idx="1"/>
          </p:nvPr>
        </p:nvSpPr>
        <p:spPr>
          <a:xfrm>
            <a:off x="357188" y="1124744"/>
            <a:ext cx="8358187" cy="4810125"/>
          </a:xfrm>
        </p:spPr>
        <p:txBody>
          <a:bodyPr/>
          <a:lstStyle/>
          <a:p>
            <a:pPr algn="ctr" eaLnBrk="1" hangingPunct="1">
              <a:lnSpc>
                <a:spcPct val="90000"/>
              </a:lnSpc>
              <a:buFontTx/>
              <a:buNone/>
            </a:pPr>
            <a:r>
              <a:rPr lang="en-US" sz="2800" i="1" dirty="0" smtClean="0">
                <a:solidFill>
                  <a:schemeClr val="accent2"/>
                </a:solidFill>
              </a:rPr>
              <a:t>How to achieve 100 Mbps capacity?</a:t>
            </a: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b="1" dirty="0" smtClean="0">
              <a:solidFill>
                <a:srgbClr val="800000"/>
              </a:solidFill>
            </a:endParaRPr>
          </a:p>
          <a:p>
            <a:pPr algn="ctr" eaLnBrk="1" hangingPunct="1">
              <a:lnSpc>
                <a:spcPct val="90000"/>
              </a:lnSpc>
              <a:buFontTx/>
              <a:buNone/>
            </a:pPr>
            <a:r>
              <a:rPr lang="en-US" sz="2800" b="1" dirty="0" smtClean="0">
                <a:solidFill>
                  <a:srgbClr val="800000"/>
                </a:solidFill>
              </a:rPr>
              <a:t>Media Independent Interface</a:t>
            </a:r>
          </a:p>
          <a:p>
            <a:pPr algn="ctr" eaLnBrk="1" hangingPunct="1">
              <a:lnSpc>
                <a:spcPct val="90000"/>
              </a:lnSpc>
              <a:buFontTx/>
              <a:buNone/>
            </a:pPr>
            <a:r>
              <a:rPr lang="en-US" sz="2800" b="1" dirty="0" smtClean="0">
                <a:solidFill>
                  <a:srgbClr val="800000"/>
                </a:solidFill>
              </a:rPr>
              <a:t>provides three choices.</a:t>
            </a:r>
          </a:p>
        </p:txBody>
      </p:sp>
      <p:sp>
        <p:nvSpPr>
          <p:cNvPr id="3078" name="Rectangle 4"/>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3079" name="Rectangle 5"/>
          <p:cNvSpPr>
            <a:spLocks noChangeArrowheads="1"/>
          </p:cNvSpPr>
          <p:nvPr/>
        </p:nvSpPr>
        <p:spPr bwMode="auto">
          <a:xfrm>
            <a:off x="3429000" y="28956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3080" name="Rectangle 6"/>
          <p:cNvSpPr>
            <a:spLocks noChangeArrowheads="1"/>
          </p:cNvSpPr>
          <p:nvPr/>
        </p:nvSpPr>
        <p:spPr bwMode="auto">
          <a:xfrm>
            <a:off x="2555776" y="34290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dirty="0"/>
              <a:t>Convergence </a:t>
            </a:r>
            <a:r>
              <a:rPr lang="en-US" dirty="0" err="1"/>
              <a:t>Sublayer</a:t>
            </a:r>
            <a:endParaRPr lang="en-US" dirty="0"/>
          </a:p>
        </p:txBody>
      </p:sp>
      <p:sp>
        <p:nvSpPr>
          <p:cNvPr id="3081" name="Rectangle 7"/>
          <p:cNvSpPr>
            <a:spLocks noChangeArrowheads="1"/>
          </p:cNvSpPr>
          <p:nvPr/>
        </p:nvSpPr>
        <p:spPr bwMode="auto">
          <a:xfrm>
            <a:off x="2555776" y="44958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Dependent </a:t>
            </a:r>
            <a:r>
              <a:rPr lang="en-US" sz="2000" dirty="0" err="1"/>
              <a:t>Sublayer</a:t>
            </a:r>
            <a:endParaRPr lang="en-US" sz="2000" dirty="0"/>
          </a:p>
        </p:txBody>
      </p:sp>
      <p:sp>
        <p:nvSpPr>
          <p:cNvPr id="3082" name="Rectangle 8"/>
          <p:cNvSpPr>
            <a:spLocks noChangeArrowheads="1"/>
          </p:cNvSpPr>
          <p:nvPr/>
        </p:nvSpPr>
        <p:spPr bwMode="auto">
          <a:xfrm>
            <a:off x="2555776" y="39624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Independent Interface</a:t>
            </a:r>
          </a:p>
        </p:txBody>
      </p:sp>
      <p:sp>
        <p:nvSpPr>
          <p:cNvPr id="3083" name="Rectangle 9"/>
          <p:cNvSpPr>
            <a:spLocks noChangeArrowheads="1"/>
          </p:cNvSpPr>
          <p:nvPr/>
        </p:nvSpPr>
        <p:spPr bwMode="auto">
          <a:xfrm>
            <a:off x="6648400" y="2420888"/>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latin typeface="Comic Sans MS" pitchFamily="66" charset="0"/>
              </a:rPr>
              <a:t>Data Link</a:t>
            </a:r>
          </a:p>
          <a:p>
            <a:pPr algn="ctr"/>
            <a:r>
              <a:rPr lang="en-US" b="1">
                <a:solidFill>
                  <a:srgbClr val="3366CC"/>
                </a:solidFill>
                <a:latin typeface="Comic Sans MS" pitchFamily="66" charset="0"/>
              </a:rPr>
              <a:t>Layer</a:t>
            </a:r>
          </a:p>
        </p:txBody>
      </p:sp>
      <p:sp>
        <p:nvSpPr>
          <p:cNvPr id="3084" name="Rectangle 10"/>
          <p:cNvSpPr>
            <a:spLocks noChangeArrowheads="1"/>
          </p:cNvSpPr>
          <p:nvPr/>
        </p:nvSpPr>
        <p:spPr bwMode="auto">
          <a:xfrm>
            <a:off x="6720408" y="36576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9966"/>
                </a:solidFill>
                <a:latin typeface="Comic Sans MS" pitchFamily="66" charset="0"/>
              </a:rPr>
              <a:t>Physical</a:t>
            </a:r>
          </a:p>
          <a:p>
            <a:pPr algn="ctr"/>
            <a:r>
              <a:rPr lang="en-US" b="1">
                <a:solidFill>
                  <a:srgbClr val="FF9966"/>
                </a:solidFill>
                <a:latin typeface="Comic Sans MS" pitchFamily="66" charset="0"/>
              </a:rPr>
              <a:t>Layer</a:t>
            </a:r>
          </a:p>
        </p:txBody>
      </p:sp>
      <p:sp>
        <p:nvSpPr>
          <p:cNvPr id="3085" name="Rectangle 11"/>
          <p:cNvSpPr>
            <a:spLocks noChangeArrowheads="1"/>
          </p:cNvSpPr>
          <p:nvPr/>
        </p:nvSpPr>
        <p:spPr bwMode="auto">
          <a:xfrm>
            <a:off x="990600" y="3733800"/>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a:solidFill>
                  <a:srgbClr val="800000"/>
                </a:solidFill>
              </a:rPr>
              <a:t>MII</a:t>
            </a:r>
          </a:p>
        </p:txBody>
      </p:sp>
      <p:cxnSp>
        <p:nvCxnSpPr>
          <p:cNvPr id="3086" name="AutoShape 14"/>
          <p:cNvCxnSpPr>
            <a:cxnSpLocks noChangeShapeType="1"/>
            <a:stCxn id="3085" idx="3"/>
          </p:cNvCxnSpPr>
          <p:nvPr/>
        </p:nvCxnSpPr>
        <p:spPr bwMode="auto">
          <a:xfrm>
            <a:off x="2057400" y="4191000"/>
            <a:ext cx="498376" cy="38100"/>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86624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Fast Ethernet Details</a:t>
            </a:r>
          </a:p>
        </p:txBody>
      </p:sp>
      <p:sp>
        <p:nvSpPr>
          <p:cNvPr id="6149" name="Rectangle 3"/>
          <p:cNvSpPr>
            <a:spLocks noGrp="1" noChangeArrowheads="1"/>
          </p:cNvSpPr>
          <p:nvPr>
            <p:ph type="body" idx="1"/>
          </p:nvPr>
        </p:nvSpPr>
        <p:spPr/>
        <p:txBody>
          <a:bodyPr/>
          <a:lstStyle/>
          <a:p>
            <a:pPr eaLnBrk="1" hangingPunct="1"/>
            <a:r>
              <a:rPr lang="en-US" dirty="0" smtClean="0"/>
              <a:t>UTP Cable has a </a:t>
            </a:r>
            <a:r>
              <a:rPr lang="en-US" dirty="0" smtClean="0">
                <a:solidFill>
                  <a:srgbClr val="800000"/>
                </a:solidFill>
              </a:rPr>
              <a:t>30 MHz </a:t>
            </a:r>
            <a:r>
              <a:rPr lang="en-US" dirty="0" smtClean="0"/>
              <a:t>limit</a:t>
            </a:r>
          </a:p>
          <a:p>
            <a:pPr marL="0" indent="0" eaLnBrk="1" hangingPunct="1">
              <a:buNone/>
            </a:pPr>
            <a:r>
              <a:rPr lang="en-US" dirty="0" smtClean="0">
                <a:solidFill>
                  <a:srgbClr val="006600"/>
                </a:solidFill>
              </a:rPr>
              <a:t> </a:t>
            </a:r>
          </a:p>
          <a:p>
            <a:pPr lvl="1" eaLnBrk="1" hangingPunct="1">
              <a:buFont typeface="Wingdings" pitchFamily="2" charset="2"/>
              <a:buChar char="è"/>
            </a:pPr>
            <a:r>
              <a:rPr lang="en-US" b="1" dirty="0" smtClean="0">
                <a:solidFill>
                  <a:srgbClr val="006600"/>
                </a:solidFill>
                <a:sym typeface="Wingdings" pitchFamily="2" charset="2"/>
              </a:rPr>
              <a:t>Not feasible to use clock encoding (i.e., NO Manchester encoding)</a:t>
            </a:r>
          </a:p>
          <a:p>
            <a:pPr marL="457200" lvl="1" indent="0" eaLnBrk="1" hangingPunct="1">
              <a:buNone/>
            </a:pPr>
            <a:endParaRPr lang="en-US" b="1" dirty="0" smtClean="0">
              <a:solidFill>
                <a:srgbClr val="006600"/>
              </a:solidFill>
              <a:sym typeface="Wingdings" pitchFamily="2" charset="2"/>
            </a:endParaRPr>
          </a:p>
          <a:p>
            <a:pPr eaLnBrk="1" hangingPunct="1"/>
            <a:r>
              <a:rPr lang="en-US" dirty="0" smtClean="0"/>
              <a:t>Instead use </a:t>
            </a:r>
            <a:r>
              <a:rPr lang="en-US" dirty="0" smtClean="0">
                <a:solidFill>
                  <a:srgbClr val="800000"/>
                </a:solidFill>
              </a:rPr>
              <a:t>bit encoding schemes </a:t>
            </a:r>
            <a:r>
              <a:rPr lang="en-US" dirty="0" smtClean="0"/>
              <a:t>with sufficient transitions for receiver to maintain clock synchronization.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83205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99392"/>
            <a:ext cx="8185150" cy="1162050"/>
          </a:xfrm>
        </p:spPr>
        <p:txBody>
          <a:bodyPr/>
          <a:lstStyle/>
          <a:p>
            <a:pPr eaLnBrk="1" hangingPunct="1">
              <a:defRPr/>
            </a:pPr>
            <a:r>
              <a:rPr lang="en-US" dirty="0" smtClean="0"/>
              <a:t>100 BASE T4</a:t>
            </a:r>
          </a:p>
        </p:txBody>
      </p:sp>
      <p:sp>
        <p:nvSpPr>
          <p:cNvPr id="7171" name="Rectangle 3"/>
          <p:cNvSpPr>
            <a:spLocks noGrp="1" noChangeArrowheads="1"/>
          </p:cNvSpPr>
          <p:nvPr>
            <p:ph type="body" idx="1"/>
          </p:nvPr>
        </p:nvSpPr>
        <p:spPr>
          <a:xfrm>
            <a:off x="304800" y="1268760"/>
            <a:ext cx="8686800" cy="4114800"/>
          </a:xfrm>
        </p:spPr>
        <p:txBody>
          <a:bodyPr/>
          <a:lstStyle/>
          <a:p>
            <a:pPr eaLnBrk="1" hangingPunct="1">
              <a:defRPr/>
            </a:pPr>
            <a:r>
              <a:rPr lang="en-US" dirty="0" smtClean="0"/>
              <a:t>Spec says can use </a:t>
            </a:r>
            <a:r>
              <a:rPr lang="en-US" b="1" dirty="0" smtClean="0">
                <a:solidFill>
                  <a:srgbClr val="0033CC"/>
                </a:solidFill>
                <a:latin typeface="Comic Sans MS" pitchFamily="66" charset="0"/>
              </a:rPr>
              <a:t>four</a:t>
            </a:r>
            <a:r>
              <a:rPr lang="en-US" dirty="0" smtClean="0"/>
              <a:t> separate twisted pairs of Cat 3 UTP (</a:t>
            </a:r>
            <a:r>
              <a:rPr lang="en-US" dirty="0" smtClean="0">
                <a:solidFill>
                  <a:srgbClr val="008000"/>
                </a:solidFill>
              </a:rPr>
              <a:t>now Cat 5e</a:t>
            </a:r>
            <a:r>
              <a:rPr lang="en-US" dirty="0" smtClean="0"/>
              <a:t>).</a:t>
            </a:r>
          </a:p>
          <a:p>
            <a:pPr eaLnBrk="1" hangingPunct="1">
              <a:defRPr/>
            </a:pPr>
            <a:r>
              <a:rPr lang="en-US" dirty="0" smtClean="0"/>
              <a:t>Utilize three pair in both directions (at 33 1/3 Mbps) with other pair for carrier sense/collision detection.</a:t>
            </a:r>
          </a:p>
          <a:p>
            <a:pPr eaLnBrk="1" hangingPunct="1">
              <a:defRPr/>
            </a:pPr>
            <a:r>
              <a:rPr lang="en-US" dirty="0" smtClean="0"/>
              <a:t>Three-level ternary code is used </a:t>
            </a:r>
            <a:r>
              <a:rPr lang="en-US" b="1" dirty="0" smtClean="0">
                <a:solidFill>
                  <a:schemeClr val="accent2"/>
                </a:solidFill>
                <a:latin typeface="+mj-lt"/>
              </a:rPr>
              <a:t>8B/6T::</a:t>
            </a:r>
          </a:p>
          <a:p>
            <a:pPr eaLnBrk="1" hangingPunct="1">
              <a:buFontTx/>
              <a:buNone/>
              <a:defRPr/>
            </a:pPr>
            <a:r>
              <a:rPr lang="en-US" dirty="0" smtClean="0"/>
              <a:t>	</a:t>
            </a:r>
            <a:r>
              <a:rPr lang="en-US" b="1" i="1" dirty="0" smtClean="0">
                <a:solidFill>
                  <a:schemeClr val="accent2"/>
                </a:solidFill>
              </a:rPr>
              <a:t>Prior to transmission each set of 8 bits is converted into 6 ternary symbols.</a:t>
            </a:r>
            <a:r>
              <a:rPr lang="en-US" b="1" dirty="0" smtClean="0"/>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69545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100 BASE T4</a:t>
            </a:r>
          </a:p>
        </p:txBody>
      </p:sp>
      <p:sp>
        <p:nvSpPr>
          <p:cNvPr id="8197" name="Rectangle 3"/>
          <p:cNvSpPr>
            <a:spLocks noGrp="1" noChangeArrowheads="1"/>
          </p:cNvSpPr>
          <p:nvPr>
            <p:ph type="body" idx="1"/>
          </p:nvPr>
        </p:nvSpPr>
        <p:spPr>
          <a:xfrm>
            <a:off x="428625" y="1714500"/>
            <a:ext cx="8358188" cy="4114800"/>
          </a:xfrm>
        </p:spPr>
        <p:txBody>
          <a:bodyPr/>
          <a:lstStyle/>
          <a:p>
            <a:pPr eaLnBrk="1" hangingPunct="1">
              <a:lnSpc>
                <a:spcPct val="90000"/>
              </a:lnSpc>
            </a:pPr>
            <a:r>
              <a:rPr lang="en-US" dirty="0" smtClean="0"/>
              <a:t>The signaling rate becomes</a:t>
            </a:r>
          </a:p>
          <a:p>
            <a:pPr eaLnBrk="1" hangingPunct="1">
              <a:lnSpc>
                <a:spcPct val="90000"/>
              </a:lnSpc>
              <a:buFontTx/>
              <a:buNone/>
            </a:pPr>
            <a:r>
              <a:rPr lang="en-US" dirty="0" smtClean="0"/>
              <a:t>		     </a:t>
            </a:r>
            <a:r>
              <a:rPr lang="en-US" sz="2800" dirty="0" smtClean="0">
                <a:solidFill>
                  <a:srgbClr val="800000"/>
                </a:solidFill>
              </a:rPr>
              <a:t>100 x 6/8</a:t>
            </a:r>
          </a:p>
          <a:p>
            <a:pPr eaLnBrk="1" hangingPunct="1">
              <a:lnSpc>
                <a:spcPct val="90000"/>
              </a:lnSpc>
              <a:buFontTx/>
              <a:buNone/>
            </a:pPr>
            <a:r>
              <a:rPr lang="en-US" sz="2800" dirty="0" smtClean="0">
                <a:solidFill>
                  <a:srgbClr val="800000"/>
                </a:solidFill>
              </a:rPr>
              <a:t>          ------------   =    25 MHz</a:t>
            </a:r>
          </a:p>
          <a:p>
            <a:pPr eaLnBrk="1" hangingPunct="1">
              <a:lnSpc>
                <a:spcPct val="90000"/>
              </a:lnSpc>
              <a:buFontTx/>
              <a:buNone/>
            </a:pPr>
            <a:r>
              <a:rPr lang="en-US" sz="2800" dirty="0" smtClean="0">
                <a:solidFill>
                  <a:srgbClr val="800000"/>
                </a:solidFill>
              </a:rPr>
              <a:t>                  3</a:t>
            </a:r>
          </a:p>
          <a:p>
            <a:pPr eaLnBrk="1" hangingPunct="1">
              <a:lnSpc>
                <a:spcPct val="90000"/>
              </a:lnSpc>
            </a:pPr>
            <a:r>
              <a:rPr lang="en-US" sz="2800" dirty="0" smtClean="0"/>
              <a:t>Three signal levels :  +V, 0, -V</a:t>
            </a:r>
          </a:p>
          <a:p>
            <a:pPr eaLnBrk="1" hangingPunct="1">
              <a:lnSpc>
                <a:spcPct val="90000"/>
              </a:lnSpc>
            </a:pPr>
            <a:r>
              <a:rPr lang="en-US" sz="2800" dirty="0" err="1" smtClean="0"/>
              <a:t>Codewords</a:t>
            </a:r>
            <a:r>
              <a:rPr lang="en-US" sz="2800" dirty="0" smtClean="0"/>
              <a:t> are selected such that line is </a:t>
            </a:r>
            <a:r>
              <a:rPr lang="en-US" sz="2800" dirty="0" err="1" smtClean="0"/>
              <a:t>d.c.</a:t>
            </a:r>
            <a:r>
              <a:rPr lang="en-US" sz="2800" dirty="0" smtClean="0"/>
              <a:t> balanced. </a:t>
            </a:r>
          </a:p>
          <a:p>
            <a:pPr eaLnBrk="1" hangingPunct="1">
              <a:lnSpc>
                <a:spcPct val="90000"/>
              </a:lnSpc>
            </a:pPr>
            <a:r>
              <a:rPr lang="en-US" sz="2800" dirty="0" smtClean="0">
                <a:sym typeface="Wingdings" pitchFamily="2" charset="2"/>
              </a:rPr>
              <a:t>All </a:t>
            </a:r>
            <a:r>
              <a:rPr lang="en-US" sz="2800" dirty="0" err="1" smtClean="0">
                <a:sym typeface="Wingdings" pitchFamily="2" charset="2"/>
              </a:rPr>
              <a:t>codewords</a:t>
            </a:r>
            <a:r>
              <a:rPr lang="en-US" sz="2800" dirty="0" smtClean="0">
                <a:sym typeface="Wingdings" pitchFamily="2" charset="2"/>
              </a:rPr>
              <a:t> have a combined weight of 0 or 1.</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3069116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2868</TotalTime>
  <Words>2443</Words>
  <Application>Microsoft Office PowerPoint</Application>
  <PresentationFormat>On-screen Show (4:3)</PresentationFormat>
  <Paragraphs>496</Paragraphs>
  <Slides>46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Revised_Master</vt:lpstr>
      <vt:lpstr>Document</vt:lpstr>
      <vt:lpstr>  Fast Ethernet and Gigabit Ethernet   </vt:lpstr>
      <vt:lpstr>Fast/Gigabit Ethernet Outline</vt:lpstr>
      <vt:lpstr>Fast/Gigabit Ethernet Outline</vt:lpstr>
      <vt:lpstr>High-Speed LAN Characteristics </vt:lpstr>
      <vt:lpstr>100 Mbps Fast Ethernet</vt:lpstr>
      <vt:lpstr>Fast Ethernet (100BASE-T)</vt:lpstr>
      <vt:lpstr>Fast Ethernet Details</vt:lpstr>
      <vt:lpstr>100 BASE T4</vt:lpstr>
      <vt:lpstr>100 BASE T4</vt:lpstr>
      <vt:lpstr>100 BASE T4</vt:lpstr>
      <vt:lpstr>100 BASE T4</vt:lpstr>
      <vt:lpstr>100 BASE TX</vt:lpstr>
      <vt:lpstr>100 BASE FX</vt:lpstr>
      <vt:lpstr>Fast Ethernet Repeaters and Switches</vt:lpstr>
      <vt:lpstr>Collision Domains</vt:lpstr>
      <vt:lpstr>PowerPoint Presentation</vt:lpstr>
      <vt:lpstr>Full Duplex Operation</vt:lpstr>
      <vt:lpstr>Gigabit Ethernet History</vt:lpstr>
      <vt:lpstr>Gigabit Ethernet (1000 BASE X)</vt:lpstr>
      <vt:lpstr>Gigabit Ethernet</vt:lpstr>
      <vt:lpstr>PowerPoint Presentation</vt:lpstr>
      <vt:lpstr>Gigabit Ethernet Technology </vt:lpstr>
      <vt:lpstr>Gigabit Ethernet – Physical</vt:lpstr>
      <vt:lpstr>Gigabit Ethernet (1000 BASE-T)</vt:lpstr>
      <vt:lpstr>Gigabit Media Independent Interface (GMII)</vt:lpstr>
      <vt:lpstr>1000 BASE SX  Short wavelength</vt:lpstr>
      <vt:lpstr>PowerPoint Presentation</vt:lpstr>
      <vt:lpstr>PowerPoint Presentation</vt:lpstr>
      <vt:lpstr>1000 BASE LX  Long wavelength</vt:lpstr>
      <vt:lpstr>1000 BASE CX  ‘Short haul’ copper jumpers</vt:lpstr>
      <vt:lpstr>1000 BASE T Twisted Pair</vt:lpstr>
      <vt:lpstr>Gigabit Ethernet compared to Fiber Channel</vt:lpstr>
      <vt:lpstr>Gigabit Ethernet</vt:lpstr>
      <vt:lpstr>Gigabit Ethernet</vt:lpstr>
      <vt:lpstr>Carrier Extension</vt:lpstr>
      <vt:lpstr>Frame Bursting</vt:lpstr>
      <vt:lpstr>Buffered Distributor</vt:lpstr>
      <vt:lpstr>Buffered Distributor</vt:lpstr>
      <vt:lpstr>Buffered Distributor</vt:lpstr>
      <vt:lpstr>10 Gbps Ethernet</vt:lpstr>
      <vt:lpstr>10Gbps Ethernet Configurations</vt:lpstr>
      <vt:lpstr>10Gbps Ethernet Options</vt:lpstr>
      <vt:lpstr>100 Gbps Ethernet</vt:lpstr>
      <vt:lpstr>100 Gbps Ethernet</vt:lpstr>
      <vt:lpstr>Fast/Gigabit Ethernet Summary</vt:lpstr>
      <vt:lpstr>Fast/Gigabit 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132</cp:revision>
  <dcterms:created xsi:type="dcterms:W3CDTF">2004-01-21T20:05:10Z</dcterms:created>
  <dcterms:modified xsi:type="dcterms:W3CDTF">2011-04-26T13:39:13Z</dcterms:modified>
</cp:coreProperties>
</file>