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6"/>
  </p:notesMasterIdLst>
  <p:handoutMasterIdLst>
    <p:handoutMasterId r:id="rId57"/>
  </p:handoutMasterIdLst>
  <p:sldIdLst>
    <p:sldId id="411" r:id="rId2"/>
    <p:sldId id="491" r:id="rId3"/>
    <p:sldId id="385" r:id="rId4"/>
    <p:sldId id="492" r:id="rId5"/>
    <p:sldId id="466" r:id="rId6"/>
    <p:sldId id="478" r:id="rId7"/>
    <p:sldId id="497" r:id="rId8"/>
    <p:sldId id="479" r:id="rId9"/>
    <p:sldId id="473" r:id="rId10"/>
    <p:sldId id="496" r:id="rId11"/>
    <p:sldId id="480" r:id="rId12"/>
    <p:sldId id="428" r:id="rId13"/>
    <p:sldId id="429" r:id="rId14"/>
    <p:sldId id="430" r:id="rId15"/>
    <p:sldId id="431" r:id="rId16"/>
    <p:sldId id="433" r:id="rId17"/>
    <p:sldId id="481" r:id="rId18"/>
    <p:sldId id="482" r:id="rId19"/>
    <p:sldId id="435" r:id="rId20"/>
    <p:sldId id="436" r:id="rId21"/>
    <p:sldId id="437" r:id="rId22"/>
    <p:sldId id="438" r:id="rId23"/>
    <p:sldId id="439" r:id="rId24"/>
    <p:sldId id="493" r:id="rId25"/>
    <p:sldId id="401" r:id="rId26"/>
    <p:sldId id="402" r:id="rId27"/>
    <p:sldId id="404" r:id="rId28"/>
    <p:sldId id="447" r:id="rId29"/>
    <p:sldId id="403" r:id="rId30"/>
    <p:sldId id="405" r:id="rId31"/>
    <p:sldId id="494" r:id="rId32"/>
    <p:sldId id="495" r:id="rId33"/>
    <p:sldId id="441" r:id="rId34"/>
    <p:sldId id="406" r:id="rId35"/>
    <p:sldId id="386" r:id="rId36"/>
    <p:sldId id="396" r:id="rId37"/>
    <p:sldId id="407" r:id="rId38"/>
    <p:sldId id="399" r:id="rId39"/>
    <p:sldId id="464" r:id="rId40"/>
    <p:sldId id="465" r:id="rId41"/>
    <p:sldId id="371" r:id="rId42"/>
    <p:sldId id="455" r:id="rId43"/>
    <p:sldId id="462" r:id="rId44"/>
    <p:sldId id="456" r:id="rId45"/>
    <p:sldId id="457" r:id="rId46"/>
    <p:sldId id="458" r:id="rId47"/>
    <p:sldId id="461" r:id="rId48"/>
    <p:sldId id="488" r:id="rId49"/>
    <p:sldId id="489" r:id="rId50"/>
    <p:sldId id="486" r:id="rId51"/>
    <p:sldId id="498" r:id="rId52"/>
    <p:sldId id="499" r:id="rId53"/>
    <p:sldId id="490" r:id="rId54"/>
    <p:sldId id="487" r:id="rId55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0033CC"/>
    <a:srgbClr val="990033"/>
    <a:srgbClr val="0000FF"/>
    <a:srgbClr val="003366"/>
    <a:srgbClr val="CC0000"/>
    <a:srgbClr val="33CC33"/>
    <a:srgbClr val="99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96" autoAdjust="0"/>
    <p:restoredTop sz="94600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2/8/2013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D27C5-0A30-4348-98EA-83399E3A970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Sensors : Thermal, light, pressure, GPS, Accelerometer </a:t>
            </a:r>
          </a:p>
          <a:p>
            <a:pPr eaLnBrk="1" hangingPunct="1"/>
            <a:r>
              <a:rPr lang="en-US" smtClean="0"/>
              <a:t>More can be done here (overview of the protocol)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994273"/>
            <a:ext cx="8001000" cy="2090911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91C13F7-188C-4DD5-A807-19F1CDB5A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DE297A1-227A-4EF8-8CF3-22B2CC161D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526508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smtClean="0"/>
              <a:t>Advanced Computer Networks         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670524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3698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30088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5E7CCC9-7E5A-4C2B-8DAE-B25DC60DE9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4723C60-A592-4AF4-983A-A554A05AA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0AA7F4B-3A05-4865-A71F-261868F78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C2F235C-D659-4CFD-8AD0-FC96DE57F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</a:rPr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27975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Advanced</a:t>
            </a: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 </a:t>
            </a:r>
            <a:r>
              <a:rPr lang="en-US" b="1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Computer </a:t>
            </a:r>
            <a:r>
              <a:rPr lang="en-US" b="1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Networks</a:t>
            </a:r>
            <a:endParaRPr lang="en-US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2766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0" name="Picture 14" descr="Lake_Chabot_test_layout_r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0768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FireBug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05064"/>
            <a:ext cx="7427168" cy="2392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Wildfire Instrumentation System Using Networked Sensors.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Allows predictive analysis of evolving fire behavior.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Firebugs:  </a:t>
            </a:r>
            <a:r>
              <a:rPr lang="en-US" sz="1800" dirty="0" smtClean="0">
                <a:solidFill>
                  <a:srgbClr val="0000FF"/>
                </a:solidFill>
              </a:rPr>
              <a:t>GPS-enabled, wireless thermal sensor motes</a:t>
            </a:r>
            <a:r>
              <a:rPr lang="en-US" sz="1800" dirty="0" smtClean="0"/>
              <a:t> based on </a:t>
            </a:r>
            <a:r>
              <a:rPr lang="en-US" sz="1800" dirty="0" err="1" smtClean="0"/>
              <a:t>TinyOS</a:t>
            </a:r>
            <a:r>
              <a:rPr lang="en-US" sz="1800" dirty="0" smtClean="0"/>
              <a:t> that </a:t>
            </a:r>
            <a:r>
              <a:rPr lang="en-US" sz="1800" dirty="0" smtClean="0">
                <a:solidFill>
                  <a:srgbClr val="0000FF"/>
                </a:solidFill>
              </a:rPr>
              <a:t>self-organize</a:t>
            </a:r>
            <a:r>
              <a:rPr lang="en-US" sz="1800" dirty="0" smtClean="0"/>
              <a:t> into networks for collecting real time data in wild fire environments.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Software architecture: includes several interacting layers (Sensors, Processing of sensor data, Command center).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 project by University of California, Berkeley CA.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endParaRPr lang="en-US" sz="1800" dirty="0" smtClean="0"/>
          </a:p>
        </p:txBody>
      </p:sp>
      <p:pic>
        <p:nvPicPr>
          <p:cNvPr id="234508" name="Picture 12" descr="baro_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6740"/>
            <a:ext cx="234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516" name="Group 20"/>
          <p:cNvGrpSpPr>
            <a:grpSpLocks/>
          </p:cNvGrpSpPr>
          <p:nvPr/>
        </p:nvGrpSpPr>
        <p:grpSpPr bwMode="auto">
          <a:xfrm>
            <a:off x="2590800" y="3352800"/>
            <a:ext cx="4724400" cy="457200"/>
            <a:chOff x="3936" y="1584"/>
            <a:chExt cx="1392" cy="192"/>
          </a:xfrm>
        </p:grpSpPr>
        <p:sp>
          <p:nvSpPr>
            <p:cNvPr id="12296" name="Oval 15"/>
            <p:cNvSpPr>
              <a:spLocks noChangeArrowheads="1"/>
            </p:cNvSpPr>
            <p:nvPr/>
          </p:nvSpPr>
          <p:spPr bwMode="auto">
            <a:xfrm>
              <a:off x="432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16"/>
            <p:cNvSpPr>
              <a:spLocks noChangeArrowheads="1"/>
            </p:cNvSpPr>
            <p:nvPr/>
          </p:nvSpPr>
          <p:spPr bwMode="auto">
            <a:xfrm>
              <a:off x="3936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7"/>
            <p:cNvSpPr>
              <a:spLocks noChangeArrowheads="1"/>
            </p:cNvSpPr>
            <p:nvPr/>
          </p:nvSpPr>
          <p:spPr bwMode="auto">
            <a:xfrm>
              <a:off x="480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8"/>
            <p:cNvSpPr>
              <a:spLocks noChangeArrowheads="1"/>
            </p:cNvSpPr>
            <p:nvPr/>
          </p:nvSpPr>
          <p:spPr bwMode="auto">
            <a:xfrm>
              <a:off x="5232" y="1584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8194675" y="6440488"/>
            <a:ext cx="914400" cy="3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F00EC51-18CE-4219-8E4B-15920968AB1F}" type="slidenum"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10</a:t>
            </a:fld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1000100" y="6429396"/>
            <a:ext cx="7143800" cy="403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Computer Networks         </a:t>
            </a:r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Sensor Networks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-468560" y="1026740"/>
            <a:ext cx="3348373" cy="720080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Nuwan</a:t>
            </a:r>
            <a:r>
              <a:rPr lang="en-US" sz="2000" dirty="0" smtClean="0"/>
              <a:t> </a:t>
            </a:r>
            <a:r>
              <a:rPr lang="en-US" sz="2000" dirty="0" err="1" smtClean="0"/>
              <a:t>Gajaweera</a:t>
            </a:r>
            <a:r>
              <a:rPr lang="en-US" sz="2000" dirty="0"/>
              <a:t>]</a:t>
            </a:r>
            <a:endParaRPr lang="en-US" sz="2000" dirty="0" smtClean="0"/>
          </a:p>
          <a:p>
            <a:pPr marL="0" indent="0" algn="r" eaLnBrk="1" hangingPunct="1">
              <a:buNone/>
            </a:pP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3393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345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6666 -0.17778 " pathEditMode="relative" ptsTypes="AA">
                                      <p:cBhvr>
                                        <p:cTn id="28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7239000" cy="936104"/>
          </a:xfrm>
        </p:spPr>
        <p:txBody>
          <a:bodyPr/>
          <a:lstStyle/>
          <a:p>
            <a:pPr eaLnBrk="1" hangingPunct="1"/>
            <a:r>
              <a:rPr lang="en-US" dirty="0" smtClean="0"/>
              <a:t>Precision Agriculture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5915000" cy="3888432"/>
          </a:xfrm>
        </p:spPr>
        <p:txBody>
          <a:bodyPr/>
          <a:lstStyle/>
          <a:p>
            <a:pPr eaLnBrk="1" hangingPunct="1"/>
            <a:r>
              <a:rPr lang="en-US" dirty="0" smtClean="0"/>
              <a:t>The “Wireless Vineyard”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Sensors monitor temperature, moisture.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Roger the dog (roaming Base station) collects the data.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10244" name="Picture 4" descr="hangingmote_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4" y="1393056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ogco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0" y="4221088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4168" y="5529426"/>
            <a:ext cx="2952328" cy="707886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l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Richard Beckwith</a:t>
            </a:r>
          </a:p>
          <a:p>
            <a:pPr marL="457200" lvl="1" indent="0" algn="just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Intel Corpora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tion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3432"/>
            <a:ext cx="8229600" cy="3573760"/>
          </a:xfrm>
        </p:spPr>
        <p:txBody>
          <a:bodyPr/>
          <a:lstStyle/>
          <a:p>
            <a:pPr marL="342900" indent="-342900"/>
            <a:r>
              <a:rPr lang="en-US" dirty="0"/>
              <a:t>2 month max battery life now with 10 minute sampling </a:t>
            </a:r>
            <a:r>
              <a:rPr lang="en-US" dirty="0" smtClean="0"/>
              <a:t>interval. </a:t>
            </a:r>
            <a:endParaRPr lang="en-US" dirty="0"/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Advanced Computer Networks         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Wireless MIS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68860" y="5517232"/>
            <a:ext cx="5040560" cy="67322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Concept includes smart phone platforms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to streamline continuous monitoring.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069" y="514190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6682"/>
            <a:ext cx="74199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for Wireless MIS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" y="1484635"/>
            <a:ext cx="8673066" cy="36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78484" y="5157341"/>
            <a:ext cx="5629820" cy="7919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33CC"/>
                </a:solidFill>
              </a:rPr>
              <a:t>Health surveillance region provides a multi-hop path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f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rom Body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</a:t>
            </a:r>
            <a:r>
              <a:rPr lang="en-US" sz="1800" b="1" dirty="0">
                <a:solidFill>
                  <a:srgbClr val="0033CC"/>
                </a:solidFill>
              </a:rPr>
              <a:t>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ensor </a:t>
            </a:r>
            <a:r>
              <a:rPr lang="en-US" sz="1800" b="1" dirty="0">
                <a:solidFill>
                  <a:srgbClr val="0033CC"/>
                </a:solidFill>
              </a:rPr>
              <a:t>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etworks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to central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data log 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p</a:t>
            </a:r>
            <a:r>
              <a:rPr lang="en-US" sz="1800" b="1" baseline="0" dirty="0" smtClean="0">
                <a:solidFill>
                  <a:srgbClr val="0033CC"/>
                </a:solidFill>
              </a:rPr>
              <a:t>rocessing</a:t>
            </a:r>
            <a:r>
              <a:rPr lang="en-US" sz="1800" b="1" dirty="0" smtClean="0">
                <a:solidFill>
                  <a:srgbClr val="0033CC"/>
                </a:solidFill>
              </a:rPr>
              <a:t> nodes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9994" y="464388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</a:t>
            </a:r>
            <a:endParaRPr lang="en-US" sz="2800" dirty="0">
              <a:solidFill>
                <a:srgbClr val="0033CC"/>
              </a:solidFill>
            </a:endParaRPr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80728"/>
            <a:ext cx="3974033" cy="5328713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328592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and adaptability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multi-hop communication to conserve energy.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Idle listening:: </a:t>
            </a:r>
            <a:r>
              <a:rPr lang="en-US" dirty="0" smtClean="0"/>
              <a:t>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</a:rPr>
              <a:t>Overmitting</a:t>
            </a:r>
            <a:r>
              <a:rPr lang="en-US" dirty="0" smtClean="0">
                <a:solidFill>
                  <a:srgbClr val="800000"/>
                </a:solidFill>
              </a:rPr>
              <a:t>:: </a:t>
            </a:r>
            <a:r>
              <a:rPr lang="en-US" dirty="0" smtClean="0"/>
              <a:t>transmission of message when receiver is not ready.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772816"/>
            <a:ext cx="2643188" cy="1080119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head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Scheduled contention periods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LPL (Low Power Listening)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lifetime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Routing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0" y="1212631"/>
            <a:ext cx="6031066" cy="479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64288" y="5898157"/>
            <a:ext cx="199581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</a:t>
            </a:r>
            <a:r>
              <a:rPr lang="en-US" sz="2000" dirty="0" smtClean="0">
                <a:solidFill>
                  <a:srgbClr val="0000FF"/>
                </a:solidFill>
              </a:rPr>
              <a:t>Cuomo]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A fixed number of cluster heads  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TDMA allows fixed schedule of slots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‘Energy 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WSNs’</a:t>
            </a:r>
          </a:p>
          <a:p>
            <a:pPr lvl="1">
              <a:defRPr/>
            </a:pPr>
            <a:r>
              <a:rPr lang="en-US" dirty="0" smtClean="0"/>
              <a:t>‘Leach-like’ with a fitness function and periodic </a:t>
            </a:r>
            <a:r>
              <a:rPr lang="en-US" dirty="0" err="1" smtClean="0"/>
              <a:t>reclustering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</a:t>
            </a:r>
            <a:r>
              <a:rPr lang="en-US" dirty="0" err="1" smtClean="0"/>
              <a:t>recluster</a:t>
            </a:r>
            <a:r>
              <a:rPr lang="en-US" dirty="0" smtClean="0"/>
              <a:t>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893175" cy="4608512"/>
          </a:xfrm>
          <a:ln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1997</a:t>
            </a:r>
            <a:r>
              <a:rPr lang="en-US" sz="2400" b="0" dirty="0" smtClean="0">
                <a:effectLst/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1998</a:t>
            </a:r>
            <a:r>
              <a:rPr lang="en-US" sz="2400" b="0" dirty="0" smtClean="0">
                <a:effectLst/>
              </a:rPr>
              <a:t>	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2000</a:t>
            </a:r>
            <a:r>
              <a:rPr lang="en-US" sz="2400" b="0" dirty="0" smtClean="0">
                <a:effectLst/>
              </a:rPr>
              <a:t>  SMACS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2001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S-MAC      </a:t>
            </a:r>
            <a:r>
              <a:rPr lang="en-US" sz="2000" b="0" dirty="0" smtClean="0">
                <a:effectLst/>
              </a:rPr>
              <a:t>CSMA/ARC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2002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LPL</a:t>
            </a:r>
            <a:r>
              <a:rPr lang="en-US" sz="2400" b="0" dirty="0" smtClean="0">
                <a:effectLst/>
              </a:rPr>
              <a:t>               NPSM         STEM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	DE-MAC       EMACs        Sift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T-MAC</a:t>
            </a:r>
            <a:endParaRPr lang="en-US" sz="2400" b="0" dirty="0"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  </a:t>
            </a:r>
            <a:r>
              <a:rPr lang="en-US" sz="2000" b="0" dirty="0" err="1" smtClean="0">
                <a:effectLst/>
              </a:rPr>
              <a:t>TinyOS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 smtClean="0">
                <a:effectLst/>
              </a:rPr>
              <a:t>	AI-LMAC     B-MAC        D-MAC      DSMAC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smtClean="0">
                <a:effectLst/>
              </a:rPr>
              <a:t>L-MAC         MS-MAC      TA            </a:t>
            </a:r>
            <a:r>
              <a:rPr lang="en-US" sz="2400" b="0" dirty="0" err="1" smtClean="0">
                <a:effectLst/>
              </a:rPr>
              <a:t>WiseMAC</a:t>
            </a:r>
            <a:endParaRPr lang="en-US" sz="2400" b="0" dirty="0" smtClean="0">
              <a:effectLst/>
            </a:endParaRP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	Bit-MAC      FLAMA       M-MAC      P-MAC   </a:t>
            </a: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  </a:t>
            </a:r>
            <a:r>
              <a:rPr lang="en-US" sz="2000" b="0" dirty="0" err="1">
                <a:effectLst/>
              </a:rPr>
              <a:t>RateEst</a:t>
            </a:r>
            <a:r>
              <a:rPr lang="en-US" sz="2000" b="0" dirty="0">
                <a:effectLst/>
              </a:rPr>
              <a:t>-MAC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err="1">
                <a:effectLst/>
              </a:rPr>
              <a:t>SeeSaw</a:t>
            </a:r>
            <a:r>
              <a:rPr lang="en-US" sz="2400" b="0" dirty="0">
                <a:effectLst/>
              </a:rPr>
              <a:t>       Z-MAC	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400" b="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>
                <a:solidFill>
                  <a:srgbClr val="0033CC"/>
                </a:solidFill>
              </a:rPr>
              <a:t>Mote Revolution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464496"/>
          </a:xfrm>
          <a:ln>
            <a:noFill/>
          </a:ln>
        </p:spPr>
        <p:txBody>
          <a:bodyPr/>
          <a:lstStyle/>
          <a:p>
            <a:pPr marL="971550" indent="-971550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8000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	 PSM            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SCP-MAC</a:t>
            </a:r>
            <a:r>
              <a:rPr lang="en-US" sz="2400" b="0" dirty="0" smtClean="0">
                <a:effectLst/>
              </a:rPr>
              <a:t>    SS-TDMA      TRAMA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X-MAC</a:t>
            </a:r>
            <a:endParaRPr lang="en-US" sz="2400" dirty="0">
              <a:solidFill>
                <a:srgbClr val="0033CC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 smtClean="0">
                <a:effectLst/>
              </a:rPr>
              <a:t>	 C-MAC         Crankshaft   MH-MAC       ML-MAC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>
                <a:effectLst/>
              </a:rPr>
              <a:t>   </a:t>
            </a:r>
            <a:r>
              <a:rPr lang="en-US" sz="2400" b="0" dirty="0" smtClean="0">
                <a:effectLst/>
              </a:rPr>
              <a:t>RMAC           Sea-MAC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AS-MAC       DS-MAC      DW-MAC       Koala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RI-MAC        W-MAC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</a:t>
            </a:r>
            <a:r>
              <a:rPr lang="en-US" sz="2400" b="0" dirty="0" smtClean="0">
                <a:effectLst/>
              </a:rPr>
              <a:t>   ELE-MAC      MD-MAC      ME-MAC       RA-MAC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  </a:t>
            </a:r>
            <a:r>
              <a:rPr lang="en-US" sz="2400" b="0" dirty="0" smtClean="0">
                <a:effectLst/>
              </a:rPr>
              <a:t>Tree-MAC    WUR-MAC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A-MAC</a:t>
            </a:r>
            <a:r>
              <a:rPr lang="en-US" sz="2400" b="0" dirty="0" smtClean="0">
                <a:effectLst/>
              </a:rPr>
              <a:t>         </a:t>
            </a:r>
            <a:r>
              <a:rPr lang="en-US" sz="2400" b="0" dirty="0" err="1" smtClean="0">
                <a:effectLst/>
              </a:rPr>
              <a:t>BuzzBuzz</a:t>
            </a:r>
            <a:r>
              <a:rPr lang="en-US" sz="2400" b="0" dirty="0" smtClean="0">
                <a:effectLst/>
              </a:rPr>
              <a:t>     </a:t>
            </a:r>
            <a:r>
              <a:rPr lang="en-US" sz="2400" b="0" dirty="0" err="1" smtClean="0">
                <a:effectLst/>
              </a:rPr>
              <a:t>MiX</a:t>
            </a:r>
            <a:r>
              <a:rPr lang="en-US" sz="2400" b="0" dirty="0" smtClean="0">
                <a:effectLst/>
              </a:rPr>
              <a:t>-MAC       NPM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PE-MAC        VL-MAC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</a:t>
            </a:r>
            <a:r>
              <a:rPr lang="en-US" sz="2400" b="0" dirty="0" smtClean="0">
                <a:effectLst/>
              </a:rPr>
              <a:t>   </a:t>
            </a:r>
            <a:r>
              <a:rPr lang="en-US" sz="2000" b="0" dirty="0" err="1" smtClean="0">
                <a:effectLst/>
              </a:rPr>
              <a:t>AdaptAS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 BAS-MAC   </a:t>
            </a:r>
            <a:r>
              <a:rPr lang="en-US" sz="2400" b="0" dirty="0" err="1" smtClean="0">
                <a:effectLst/>
              </a:rPr>
              <a:t>Contiki</a:t>
            </a:r>
            <a:r>
              <a:rPr lang="en-US" sz="2400" b="0" dirty="0" smtClean="0">
                <a:effectLst/>
              </a:rPr>
              <a:t>-MAC  EM-MAC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 </a:t>
            </a:r>
            <a:r>
              <a:rPr lang="en-US" sz="2400" b="0" dirty="0" smtClean="0">
                <a:effectLst/>
              </a:rPr>
              <a:t>  MC-LMAC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86800" cy="511256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L-MAC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S-MAC, T-MAC</a:t>
            </a:r>
            <a:r>
              <a:rPr lang="en-US" sz="2800" dirty="0" smtClean="0"/>
              <a:t>, D-MAC, PMAC,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B-MAC, </a:t>
            </a:r>
            <a:r>
              <a:rPr lang="en-US" sz="2800" dirty="0" err="1" smtClean="0">
                <a:effectLst/>
              </a:rPr>
              <a:t>WiseMAC</a:t>
            </a:r>
            <a:r>
              <a:rPr lang="en-US" sz="2800" dirty="0" smtClean="0">
                <a:effectLst/>
              </a:rPr>
              <a:t>, X-MAC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8000"/>
                </a:solidFill>
                <a:effectLst/>
              </a:rPr>
              <a:t>**</a:t>
            </a:r>
            <a:r>
              <a:rPr lang="en-US" sz="2800" dirty="0" smtClean="0">
                <a:solidFill>
                  <a:srgbClr val="008000"/>
                </a:solidFill>
                <a:effectLst/>
              </a:rPr>
              <a:t>Newest approaches include 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4.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Initiated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RI-MAC, A-MAC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66850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All nodes periodically listen, sleep and wakeup. Nodes </a:t>
            </a:r>
            <a:r>
              <a:rPr lang="en-US" sz="2800" dirty="0" smtClean="0">
                <a:solidFill>
                  <a:srgbClr val="0033CC"/>
                </a:solidFill>
              </a:rPr>
              <a:t>listen and send </a:t>
            </a:r>
            <a:r>
              <a:rPr lang="en-US" sz="2800" dirty="0" smtClean="0"/>
              <a:t>during the active period and </a:t>
            </a:r>
            <a:r>
              <a:rPr lang="en-US" sz="2800" dirty="0" smtClean="0">
                <a:solidFill>
                  <a:srgbClr val="0033CC"/>
                </a:solidFill>
              </a:rPr>
              <a:t>turn off </a:t>
            </a:r>
            <a:r>
              <a:rPr lang="en-US" sz="2800" dirty="0" smtClean="0"/>
              <a:t>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beginning of the active period is a SYNC period used to accomplish periodic synchronization and remedy clock drift </a:t>
            </a:r>
            <a:r>
              <a:rPr lang="en-US" sz="2800" dirty="0" smtClean="0">
                <a:solidFill>
                  <a:srgbClr val="990033"/>
                </a:solidFill>
              </a:rPr>
              <a:t>{nodes broadcast SYNC frames}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Following the SYNC period, data may be transferred for the remainder of the fixed-length active period using RTS/CTS for unicast transmissions.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Long frames are fragmented and transmitted as a burst.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SMAC controls the duty cycle to </a:t>
            </a:r>
            <a:r>
              <a:rPr lang="en-US" sz="3600" dirty="0" smtClean="0">
                <a:solidFill>
                  <a:srgbClr val="0033CC"/>
                </a:solidFill>
              </a:rPr>
              <a:t>tradeoff energy for delay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However, as </a:t>
            </a:r>
            <a:r>
              <a:rPr lang="en-US" sz="3600" dirty="0" smtClean="0">
                <a:solidFill>
                  <a:srgbClr val="008000"/>
                </a:solidFill>
              </a:rPr>
              <a:t>density</a:t>
            </a:r>
            <a:r>
              <a:rPr lang="en-US" sz="3600" dirty="0" smtClean="0"/>
              <a:t> of WSN grows, SMAC incurs additional overhead in maintaining neighbors’ schedules.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Timeout-MAC (T-MAC)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1142984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TMAC employs an </a:t>
            </a:r>
            <a:r>
              <a:rPr lang="en-US" dirty="0" smtClean="0">
                <a:solidFill>
                  <a:srgbClr val="800000"/>
                </a:solidFill>
              </a:rPr>
              <a:t>adaptive duty cycle </a:t>
            </a:r>
            <a:r>
              <a:rPr lang="en-US" dirty="0" smtClean="0"/>
              <a:t>by using a very short listening window at the beginning of each active period.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After the SYNC portion of the active period, RTS/CTS is used in a listening window. If no activity occurs within a timeout interval (15 ms), the node goes to sleep.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TMAC saves power at the cost of reduced throughput and additional delay.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T-MAC</a:t>
            </a:r>
          </a:p>
        </p:txBody>
      </p:sp>
      <p:pic>
        <p:nvPicPr>
          <p:cNvPr id="645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37587" cy="4003675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LPL and SCP-MAC</a:t>
            </a:r>
          </a:p>
        </p:txBody>
      </p:sp>
      <p:pic>
        <p:nvPicPr>
          <p:cNvPr id="727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0" y="1295400"/>
            <a:ext cx="822960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32549"/>
            <a:ext cx="6264695" cy="52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en-US" sz="2800" dirty="0" smtClean="0"/>
              <a:t>X-MAC is an LPL variant that aims to address:</a:t>
            </a:r>
          </a:p>
          <a:p>
            <a:pPr lvl="1"/>
            <a:r>
              <a:rPr lang="en-US" dirty="0" smtClean="0"/>
              <a:t>Overhearing, excessive preamble and incompatibility with packetizing radios (e.g.,CC2420).</a:t>
            </a:r>
          </a:p>
          <a:p>
            <a:r>
              <a:rPr lang="en-US" sz="2800" dirty="0" smtClean="0"/>
              <a:t>Uses </a:t>
            </a:r>
            <a:r>
              <a:rPr lang="en-US" sz="2800" dirty="0" err="1" smtClean="0"/>
              <a:t>strobed</a:t>
            </a:r>
            <a:r>
              <a:rPr lang="en-US" sz="2800" dirty="0" smtClean="0"/>
              <a:t> preambles where preambles contain receiver(s) address information.</a:t>
            </a:r>
          </a:p>
          <a:p>
            <a:r>
              <a:rPr lang="en-US" sz="2800" dirty="0" smtClean="0"/>
              <a:t>Addresses multiple transmitters to one receiver by having subsequent transmitters view the ACK, back-off and then send without any preamble.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Environmental/ Habitat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Scientific, ecological applications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Non-intrusiveness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Real-time, high spatial-temporal resolution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Remote, hard-to-access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Acoustic </a:t>
            </a:r>
            <a:r>
              <a:rPr lang="en-GB" dirty="0" smtClean="0"/>
              <a:t>detection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Seismic </a:t>
            </a:r>
            <a:r>
              <a:rPr lang="en-GB" dirty="0" smtClean="0"/>
              <a:t>detection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Surveillance and Tracking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Military and disaster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Reconnaissance</a:t>
            </a:r>
            <a:r>
              <a:rPr lang="en-US" dirty="0"/>
              <a:t> </a:t>
            </a:r>
            <a:r>
              <a:rPr lang="en-US" dirty="0" smtClean="0"/>
              <a:t>and Perimeter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 monitoring (e.g., bridges)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400600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 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146" name="Picture 2" descr="C:\Users\rek\Desktop\beecham_research_internet_of_thin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50734" cy="51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Interoperability at the IPv6 layer</a:t>
            </a:r>
          </a:p>
          <a:p>
            <a:pPr lvl="1"/>
            <a:r>
              <a:rPr lang="en-US" dirty="0" err="1" smtClean="0"/>
              <a:t>Contiki</a:t>
            </a:r>
            <a:r>
              <a:rPr lang="en-US" dirty="0" smtClean="0"/>
              <a:t> OS provides IPv6 </a:t>
            </a:r>
            <a:r>
              <a:rPr lang="en-US" dirty="0"/>
              <a:t>R</a:t>
            </a:r>
            <a:r>
              <a:rPr lang="en-US" dirty="0" smtClean="0"/>
              <a:t>eady stack.</a:t>
            </a:r>
          </a:p>
          <a:p>
            <a:pPr marL="0" indent="0">
              <a:buNone/>
            </a:pPr>
            <a:r>
              <a:rPr lang="en-US" dirty="0" smtClean="0"/>
              <a:t>2. Interoperability at the routing layer</a:t>
            </a:r>
          </a:p>
          <a:p>
            <a:pPr lvl="1"/>
            <a:r>
              <a:rPr lang="en-US" dirty="0" smtClean="0"/>
              <a:t>Interoperability between RPL implementations in </a:t>
            </a:r>
            <a:r>
              <a:rPr lang="en-US" dirty="0" err="1" smtClean="0"/>
              <a:t>Contiki</a:t>
            </a:r>
            <a:r>
              <a:rPr lang="en-US" dirty="0" smtClean="0"/>
              <a:t> and </a:t>
            </a:r>
            <a:r>
              <a:rPr lang="en-US" dirty="0" err="1" smtClean="0"/>
              <a:t>TinyOS</a:t>
            </a:r>
            <a:r>
              <a:rPr lang="en-US" dirty="0" smtClean="0"/>
              <a:t> have been demonstrated.</a:t>
            </a:r>
          </a:p>
          <a:p>
            <a:pPr marL="0" indent="0">
              <a:buNone/>
            </a:pPr>
            <a:r>
              <a:rPr lang="en-US" dirty="0" smtClean="0"/>
              <a:t>3. low-power interoperability</a:t>
            </a:r>
          </a:p>
          <a:p>
            <a:pPr lvl="1"/>
            <a:r>
              <a:rPr lang="en-US" dirty="0" smtClean="0"/>
              <a:t>Radios must be efficiently duty cycled.</a:t>
            </a:r>
          </a:p>
          <a:p>
            <a:pPr lvl="1"/>
            <a:r>
              <a:rPr lang="en-US" dirty="0" smtClean="0">
                <a:solidFill>
                  <a:srgbClr val="990033"/>
                </a:solidFill>
              </a:rPr>
              <a:t>Not yet done!!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</a:t>
            </a:r>
            <a:r>
              <a:rPr lang="en-US" dirty="0" err="1" smtClean="0"/>
              <a:t>IoT</a:t>
            </a:r>
            <a:r>
              <a:rPr lang="en-US" dirty="0" smtClean="0"/>
              <a:t> Interoperability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9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 Stack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4614"/>
            <a:ext cx="6282655" cy="52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</a:t>
            </a:r>
            <a:r>
              <a:rPr lang="en-US" dirty="0" smtClean="0">
                <a:effectLst/>
              </a:rPr>
              <a:t>LPL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“Smart” Environments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Precision Agriculture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Manufacturing/Industrial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Inventory (RFID)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Smart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Medical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Hospital/Clinic settings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Retirement/Assisted Living settings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LoCal</a:t>
            </a:r>
            <a:r>
              <a:rPr lang="en-US" dirty="0" smtClean="0"/>
              <a:t> -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9163163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96336" y="5837202"/>
            <a:ext cx="1412566" cy="40011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Katz et al.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36296" y="1675656"/>
            <a:ext cx="1490464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800000"/>
                </a:solidFill>
              </a:rPr>
              <a:t>Thousands of sensors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800000"/>
                </a:solidFill>
              </a:rPr>
              <a:t>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Berkeley campus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444208" y="1988840"/>
            <a:ext cx="504056" cy="86409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66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 </a:t>
            </a:r>
            <a:r>
              <a:rPr lang="en-US" dirty="0"/>
              <a:t>M</a:t>
            </a:r>
            <a:r>
              <a:rPr lang="en-US" dirty="0" smtClean="0"/>
              <a:t>onitoring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4" y="1691630"/>
            <a:ext cx="609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4453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Great </a:t>
            </a:r>
            <a:r>
              <a:rPr lang="en-US" b="1" dirty="0" smtClean="0"/>
              <a:t>Duck Island</a:t>
            </a:r>
            <a:endParaRPr lang="en-US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50925" y="4293096"/>
            <a:ext cx="7712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dirty="0"/>
              <a:t>150 sensing nodes deployed throughout the island relay data temperature, pressure, and humidity to a central device.</a:t>
            </a:r>
          </a:p>
          <a:p>
            <a:pPr algn="l">
              <a:buFontTx/>
              <a:buChar char="•"/>
            </a:pPr>
            <a:r>
              <a:rPr lang="en-US" dirty="0"/>
              <a:t>Data was made available on the Internet through a satellite link.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Habitat Monitoring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6" y="1124744"/>
            <a:ext cx="8566786" cy="2592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ZebraNet</a:t>
            </a:r>
            <a:r>
              <a:rPr lang="en-US" dirty="0" smtClean="0"/>
              <a:t> Project</a:t>
            </a:r>
          </a:p>
          <a:p>
            <a:pPr eaLnBrk="1" hangingPunct="1"/>
            <a:r>
              <a:rPr lang="en-US" dirty="0" smtClean="0"/>
              <a:t>Collar-mounted sensors with GPS.</a:t>
            </a:r>
          </a:p>
          <a:p>
            <a:pPr eaLnBrk="1" hangingPunct="1"/>
            <a:r>
              <a:rPr lang="en-US" dirty="0" smtClean="0"/>
              <a:t>Use peer-to peer info communication.</a:t>
            </a:r>
          </a:p>
          <a:p>
            <a:pPr eaLnBrk="1" hangingPunct="1"/>
            <a:r>
              <a:rPr lang="en-US" dirty="0"/>
              <a:t>M</a:t>
            </a:r>
            <a:r>
              <a:rPr lang="en-US" dirty="0" smtClean="0"/>
              <a:t>onitor zebra movement in Kenya.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2790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848781" y="5406315"/>
            <a:ext cx="3106941" cy="83099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800000"/>
                </a:solidFill>
                <a:latin typeface="+mn-lt"/>
              </a:rPr>
              <a:t>Margaret </a:t>
            </a:r>
            <a:r>
              <a:rPr lang="en-US" dirty="0" err="1" smtClean="0">
                <a:solidFill>
                  <a:srgbClr val="800000"/>
                </a:solidFill>
                <a:latin typeface="+mn-lt"/>
              </a:rPr>
              <a:t>Martonosi</a:t>
            </a:r>
            <a:endParaRPr lang="en-US" dirty="0" smtClean="0">
              <a:solidFill>
                <a:srgbClr val="800000"/>
              </a:solidFill>
              <a:latin typeface="+mn-lt"/>
            </a:endParaRPr>
          </a:p>
          <a:p>
            <a:pPr eaLnBrk="1" hangingPunct="1"/>
            <a:r>
              <a:rPr lang="en-US" dirty="0" smtClean="0">
                <a:solidFill>
                  <a:srgbClr val="800000"/>
                </a:solidFill>
                <a:latin typeface="+mn-lt"/>
              </a:rPr>
              <a:t>Princeton 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University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5497</TotalTime>
  <Words>2040</Words>
  <Application>Microsoft Office PowerPoint</Application>
  <PresentationFormat>On-screen Show (4:3)</PresentationFormat>
  <Paragraphs>402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Revised_Master</vt:lpstr>
      <vt:lpstr>Wireless Sensor Networks (WSNs)</vt:lpstr>
      <vt:lpstr>WSN Outline</vt:lpstr>
      <vt:lpstr>Wireless Sensor Networks</vt:lpstr>
      <vt:lpstr>WSN Outline</vt:lpstr>
      <vt:lpstr>WSN Applications</vt:lpstr>
      <vt:lpstr>WSN Applications</vt:lpstr>
      <vt:lpstr>LoCal - Smart Grid</vt:lpstr>
      <vt:lpstr>Environment Monitoring</vt:lpstr>
      <vt:lpstr>Habitat Monitoring</vt:lpstr>
      <vt:lpstr>FireBug</vt:lpstr>
      <vt:lpstr>Precision Agriculture</vt:lpstr>
      <vt:lpstr>Camalie Vineyards</vt:lpstr>
      <vt:lpstr>Water in the Vineyard</vt:lpstr>
      <vt:lpstr>Vineyard Installation</vt:lpstr>
      <vt:lpstr>Power Supply </vt:lpstr>
      <vt:lpstr>Network Maps</vt:lpstr>
      <vt:lpstr>A Vision for Wireless MIS</vt:lpstr>
      <vt:lpstr>A Vision for Wireless MIS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WSN 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WSN Outline</vt:lpstr>
      <vt:lpstr>Tree Routing</vt:lpstr>
      <vt:lpstr>Tiered WSN Architectures</vt:lpstr>
      <vt:lpstr> Dynamic  Cluster Formation</vt:lpstr>
      <vt:lpstr>Choosing Cluster Heads/ Forming Clusters</vt:lpstr>
      <vt:lpstr>PowerPoint Presentation</vt:lpstr>
      <vt:lpstr>Dynamic Cluster Formation</vt:lpstr>
      <vt:lpstr> Power-Aware MAC Protocols</vt:lpstr>
      <vt:lpstr>Power Aware MAC Protocols</vt:lpstr>
      <vt:lpstr>Power Aware MAC Protocols</vt:lpstr>
      <vt:lpstr>Power Aware MAC Protocols</vt:lpstr>
      <vt:lpstr>Sensor-MAC (S-MAC)</vt:lpstr>
      <vt:lpstr>Sensor-MAC (S-MAC)</vt:lpstr>
      <vt:lpstr>S-MAC</vt:lpstr>
      <vt:lpstr>Timeout-MAC (T-MAC)</vt:lpstr>
      <vt:lpstr>T-MAC</vt:lpstr>
      <vt:lpstr>LPL and SCP-MAC</vt:lpstr>
      <vt:lpstr>X-MAC</vt:lpstr>
      <vt:lpstr>X-MAC</vt:lpstr>
      <vt:lpstr>WSN Outline</vt:lpstr>
      <vt:lpstr>Internet of Things (IoT)</vt:lpstr>
      <vt:lpstr>Steps for IoT Interoperability</vt:lpstr>
      <vt:lpstr>Internet of Things Stack</vt:lpstr>
      <vt:lpstr>WSN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217</cp:revision>
  <dcterms:created xsi:type="dcterms:W3CDTF">2004-01-21T20:05:10Z</dcterms:created>
  <dcterms:modified xsi:type="dcterms:W3CDTF">2013-02-08T18:16:19Z</dcterms:modified>
</cp:coreProperties>
</file>