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22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2" r:id="rId21"/>
    <p:sldId id="346" r:id="rId22"/>
    <p:sldId id="341" r:id="rId23"/>
    <p:sldId id="344" r:id="rId24"/>
    <p:sldId id="343" r:id="rId25"/>
    <p:sldId id="347" r:id="rId26"/>
    <p:sldId id="348" r:id="rId27"/>
    <p:sldId id="350" r:id="rId28"/>
    <p:sldId id="323" r:id="rId29"/>
    <p:sldId id="349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008000"/>
    <a:srgbClr val="990033"/>
    <a:srgbClr val="000000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2/18/2013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77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2/18/2013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290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/>
              <a:t>TinyOS</a:t>
            </a:r>
            <a:r>
              <a:rPr lang="en-US" dirty="0" smtClean="0"/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TinyOS</a:t>
            </a: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49280"/>
            <a:ext cx="6005513" cy="64807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/* Light sample completed.  Check if it is a theft. */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Light.readDone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ok, uint16_t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) {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0033CC"/>
                </a:solidFill>
              </a:rPr>
              <a:t>(ok == SUCCESS  &amp;&amp; 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 &lt; DARK_THRESHOLD)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   </a:t>
            </a:r>
            <a:r>
              <a:rPr lang="en-US" sz="2400" dirty="0" smtClean="0"/>
              <a:t>call</a:t>
            </a:r>
            <a:r>
              <a:rPr lang="en-US" sz="2400" dirty="0" smtClean="0">
                <a:solidFill>
                  <a:srgbClr val="0033CC"/>
                </a:solidFill>
              </a:rPr>
              <a:t> Leds.led2On ( );  /* Theft Alert! Alert! */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smtClean="0"/>
              <a:t>else</a:t>
            </a:r>
          </a:p>
          <a:p>
            <a:pPr>
              <a:buNone/>
            </a:pPr>
            <a:r>
              <a:rPr lang="en-US" sz="2400" dirty="0" smtClean="0"/>
              <a:t>        call </a:t>
            </a:r>
            <a:r>
              <a:rPr lang="en-US" sz="2400" dirty="0" smtClean="0">
                <a:solidFill>
                  <a:srgbClr val="0033CC"/>
                </a:solidFill>
              </a:rPr>
              <a:t>Leds.led2Off( ); /* Don’t leave LED on */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Sensors are represented in </a:t>
            </a:r>
            <a:r>
              <a:rPr lang="en-US" dirty="0" err="1" smtClean="0"/>
              <a:t>TinyOS</a:t>
            </a:r>
            <a:r>
              <a:rPr lang="en-US" dirty="0" smtClean="0"/>
              <a:t> by generic components, e.g.,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PhotoC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for the light sensor on the mts310 board.</a:t>
            </a:r>
          </a:p>
          <a:p>
            <a:r>
              <a:rPr lang="en-US" dirty="0" smtClean="0"/>
              <a:t>A single component usually represents a single sensor: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generic configuration </a:t>
            </a:r>
            <a:r>
              <a:rPr lang="en-US" dirty="0" err="1" smtClean="0">
                <a:solidFill>
                  <a:srgbClr val="0033CC"/>
                </a:solidFill>
              </a:rPr>
              <a:t>PhotoC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Read&lt;uint16_t&gt;;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err="1" smtClean="0"/>
              <a:t>AntiTheft</a:t>
            </a:r>
            <a:r>
              <a:rPr lang="en-US" sz="3600" dirty="0" smtClean="0"/>
              <a:t> Light Sensor Wiring </a:t>
            </a:r>
            <a:r>
              <a:rPr lang="en-US" sz="2400" dirty="0" smtClean="0"/>
              <a:t>[List 6.9]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AntiTheftAppC</a:t>
            </a:r>
            <a:r>
              <a:rPr lang="en-US" sz="2400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…   /* the wiring for the blinking Red LED */</a:t>
            </a:r>
          </a:p>
          <a:p>
            <a:pPr>
              <a:buNone/>
            </a:pPr>
            <a:r>
              <a:rPr lang="en-US" sz="2400" dirty="0" smtClean="0"/>
              <a:t>  components </a:t>
            </a:r>
            <a:r>
              <a:rPr lang="en-US" sz="2400" dirty="0" err="1" smtClean="0">
                <a:solidFill>
                  <a:srgbClr val="0033CC"/>
                </a:solidFill>
              </a:rPr>
              <a:t>DarkC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MainC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LedsC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components new </a:t>
            </a:r>
            <a:r>
              <a:rPr lang="en-US" sz="2400" dirty="0" err="1" smtClean="0">
                <a:solidFill>
                  <a:srgbClr val="0033CC"/>
                </a:solidFill>
              </a:rPr>
              <a:t>TimerMilliC</a:t>
            </a:r>
            <a:r>
              <a:rPr lang="en-US" sz="2400" dirty="0" smtClean="0">
                <a:solidFill>
                  <a:srgbClr val="0033CC"/>
                </a:solidFill>
              </a:rPr>
              <a:t> ( )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TTimer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components new </a:t>
            </a:r>
            <a:r>
              <a:rPr lang="en-US" sz="2400" dirty="0" err="1" smtClean="0">
                <a:solidFill>
                  <a:srgbClr val="0033CC"/>
                </a:solidFill>
              </a:rPr>
              <a:t>PhotoC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DarkC.Boot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MainC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DarkC.Leds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LedsC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DarkC.TheftTimer</a:t>
            </a:r>
            <a:r>
              <a:rPr lang="en-US" sz="2400" dirty="0" smtClean="0">
                <a:solidFill>
                  <a:srgbClr val="0033CC"/>
                </a:solidFill>
              </a:rPr>
              <a:t>  -&gt; </a:t>
            </a:r>
            <a:r>
              <a:rPr lang="en-US" sz="2400" dirty="0" err="1" smtClean="0">
                <a:solidFill>
                  <a:srgbClr val="0033CC"/>
                </a:solidFill>
              </a:rPr>
              <a:t>TTimer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DarkC.Light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PhotoC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Hop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uses a layered network structure where each layer defines a header and footer layout.</a:t>
            </a:r>
          </a:p>
          <a:p>
            <a:r>
              <a:rPr lang="en-US" dirty="0" smtClean="0"/>
              <a:t>The lowest </a:t>
            </a:r>
            <a:r>
              <a:rPr lang="en-US" dirty="0" smtClean="0">
                <a:solidFill>
                  <a:srgbClr val="990033"/>
                </a:solidFill>
              </a:rPr>
              <a:t>exposed </a:t>
            </a:r>
            <a:r>
              <a:rPr lang="en-US" dirty="0" smtClean="0"/>
              <a:t>network layer in </a:t>
            </a:r>
            <a:r>
              <a:rPr lang="en-US" dirty="0" err="1" smtClean="0"/>
              <a:t>TinyOS</a:t>
            </a:r>
            <a:r>
              <a:rPr lang="en-US" dirty="0" smtClean="0"/>
              <a:t> is called </a:t>
            </a:r>
            <a:r>
              <a:rPr lang="en-US" i="1" dirty="0" smtClean="0">
                <a:solidFill>
                  <a:srgbClr val="0033CC"/>
                </a:solidFill>
              </a:rPr>
              <a:t>active messages </a:t>
            </a:r>
            <a:r>
              <a:rPr lang="en-US" dirty="0" smtClean="0">
                <a:solidFill>
                  <a:srgbClr val="0033CC"/>
                </a:solidFill>
              </a:rPr>
              <a:t>(AM)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AM </a:t>
            </a:r>
            <a:r>
              <a:rPr lang="en-US" dirty="0" smtClean="0"/>
              <a:t>is typically implemented directly over a mote’s radio providing </a:t>
            </a:r>
            <a:r>
              <a:rPr lang="en-US" dirty="0" smtClean="0">
                <a:solidFill>
                  <a:srgbClr val="990033"/>
                </a:solidFill>
              </a:rPr>
              <a:t>unreliable</a:t>
            </a:r>
            <a:r>
              <a:rPr lang="en-US" dirty="0" smtClean="0"/>
              <a:t>, single-hop packet transmission and reception.</a:t>
            </a:r>
            <a:endParaRPr lang="en-US" dirty="0" smtClean="0">
              <a:solidFill>
                <a:srgbClr val="0033CC"/>
              </a:solidFill>
            </a:endParaRP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Hop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486"/>
            <a:ext cx="8507288" cy="5357850"/>
          </a:xfrm>
        </p:spPr>
        <p:txBody>
          <a:bodyPr/>
          <a:lstStyle/>
          <a:p>
            <a:r>
              <a:rPr lang="en-US" sz="2800" dirty="0" smtClean="0"/>
              <a:t>Packets are identified by an </a:t>
            </a:r>
            <a:r>
              <a:rPr lang="en-US" sz="2800" dirty="0" smtClean="0">
                <a:solidFill>
                  <a:srgbClr val="0033CC"/>
                </a:solidFill>
              </a:rPr>
              <a:t>AM type, </a:t>
            </a:r>
            <a:r>
              <a:rPr lang="en-US" sz="2800" dirty="0" smtClean="0">
                <a:solidFill>
                  <a:srgbClr val="990033"/>
                </a:solidFill>
              </a:rPr>
              <a:t>an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990033"/>
                </a:solidFill>
              </a:rPr>
              <a:t>8-bit integer </a:t>
            </a:r>
            <a:r>
              <a:rPr lang="en-US" sz="2800" dirty="0" smtClean="0"/>
              <a:t>that identifies the </a:t>
            </a:r>
            <a:r>
              <a:rPr lang="en-US" sz="2800" dirty="0" smtClean="0">
                <a:solidFill>
                  <a:srgbClr val="990033"/>
                </a:solidFill>
              </a:rPr>
              <a:t>packet type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33CC"/>
              </a:solidFill>
            </a:endParaRPr>
          </a:p>
          <a:p>
            <a:r>
              <a:rPr lang="en-US" sz="2800" dirty="0" smtClean="0">
                <a:solidFill>
                  <a:srgbClr val="0033CC"/>
                </a:solidFill>
              </a:rPr>
              <a:t>‘Active Messages’ </a:t>
            </a:r>
            <a:r>
              <a:rPr lang="en-US" sz="2800" dirty="0" smtClean="0"/>
              <a:t>indicates the type is used automatically to dispatch received packets to an appropriate handler.</a:t>
            </a:r>
          </a:p>
          <a:p>
            <a:r>
              <a:rPr lang="en-US" sz="2800" dirty="0" smtClean="0"/>
              <a:t>Each packet holds a user-specified </a:t>
            </a:r>
            <a:r>
              <a:rPr lang="en-US" sz="2800" i="1" dirty="0" smtClean="0">
                <a:solidFill>
                  <a:srgbClr val="0033CC"/>
                </a:solidFill>
              </a:rPr>
              <a:t>payload</a:t>
            </a:r>
            <a:r>
              <a:rPr lang="en-US" sz="2800" dirty="0" smtClean="0"/>
              <a:t> of up to </a:t>
            </a:r>
            <a:r>
              <a:rPr lang="en-US" sz="2400" dirty="0" smtClean="0">
                <a:solidFill>
                  <a:schemeClr val="accent1"/>
                </a:solidFill>
              </a:rPr>
              <a:t>TOSH_DATA_LENGTH </a:t>
            </a:r>
            <a:r>
              <a:rPr lang="en-US" sz="2800" dirty="0" smtClean="0"/>
              <a:t>bytes (normally </a:t>
            </a:r>
            <a:r>
              <a:rPr lang="en-US" sz="2800" dirty="0" smtClean="0">
                <a:solidFill>
                  <a:schemeClr val="accent2"/>
                </a:solidFill>
              </a:rPr>
              <a:t>28 bytes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rgbClr val="0033CC"/>
                </a:solidFill>
              </a:rPr>
              <a:t>**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 variable of type </a:t>
            </a:r>
            <a:r>
              <a:rPr lang="en-US" sz="2800" dirty="0" err="1" smtClean="0">
                <a:solidFill>
                  <a:srgbClr val="0033CC"/>
                </a:solidFill>
              </a:rPr>
              <a:t>message_t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holds a single AM packet.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** changeable at compile time.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Platform-Independent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200168"/>
            <a:ext cx="8686800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has traditionally used </a:t>
            </a:r>
            <a:r>
              <a:rPr lang="en-US" dirty="0" err="1" smtClean="0">
                <a:solidFill>
                  <a:srgbClr val="0033CC"/>
                </a:solidFill>
              </a:rPr>
              <a:t>structs</a:t>
            </a:r>
            <a:r>
              <a:rPr lang="en-US" dirty="0" smtClean="0"/>
              <a:t> to define message formats and directly access messages.</a:t>
            </a:r>
          </a:p>
          <a:p>
            <a:r>
              <a:rPr lang="en-US" dirty="0" smtClean="0"/>
              <a:t>Platform-independent </a:t>
            </a:r>
            <a:r>
              <a:rPr lang="en-US" dirty="0" err="1" smtClean="0"/>
              <a:t>structs</a:t>
            </a:r>
            <a:r>
              <a:rPr lang="en-US" dirty="0" smtClean="0"/>
              <a:t> are declared with </a:t>
            </a:r>
            <a:r>
              <a:rPr lang="en-US" dirty="0" err="1" smtClean="0">
                <a:solidFill>
                  <a:srgbClr val="0033CC"/>
                </a:solidFill>
              </a:rPr>
              <a:t>nx_struct</a:t>
            </a:r>
            <a:r>
              <a:rPr lang="en-US" dirty="0" smtClean="0"/>
              <a:t> and every field of a platform-independent </a:t>
            </a:r>
            <a:r>
              <a:rPr lang="en-US" dirty="0" err="1" smtClean="0"/>
              <a:t>struct</a:t>
            </a:r>
            <a:r>
              <a:rPr lang="en-US" dirty="0" smtClean="0"/>
              <a:t> must be a platform-independent type.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nx_uint16_t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 ;         //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 big-endian 16-bit value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nxle_uint32_t </a:t>
            </a:r>
            <a:r>
              <a:rPr lang="en-US" sz="2400" dirty="0" err="1" smtClean="0">
                <a:solidFill>
                  <a:srgbClr val="0033CC"/>
                </a:solidFill>
              </a:rPr>
              <a:t>otherval</a:t>
            </a:r>
            <a:r>
              <a:rPr lang="en-US" sz="2400" dirty="0" smtClean="0">
                <a:solidFill>
                  <a:srgbClr val="0033CC"/>
                </a:solidFill>
              </a:rPr>
              <a:t>;  // A </a:t>
            </a:r>
            <a:r>
              <a:rPr lang="en-US" sz="2400" dirty="0" err="1" smtClean="0">
                <a:solidFill>
                  <a:srgbClr val="0033CC"/>
                </a:solidFill>
              </a:rPr>
              <a:t>litte-endian</a:t>
            </a:r>
            <a:r>
              <a:rPr lang="en-US" sz="2400" dirty="0" smtClean="0">
                <a:solidFill>
                  <a:srgbClr val="0033CC"/>
                </a:solidFill>
              </a:rPr>
              <a:t> 32-bit value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err="1" smtClean="0"/>
              <a:t>TinyOS</a:t>
            </a:r>
            <a:r>
              <a:rPr lang="en-US" sz="4000" dirty="0" smtClean="0"/>
              <a:t> 2.0 CC2420 Header </a:t>
            </a:r>
            <a:r>
              <a:rPr lang="en-US" sz="2400" dirty="0" smtClean="0"/>
              <a:t>[List 3.32]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000108"/>
            <a:ext cx="9072530" cy="521497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typedef</a:t>
            </a:r>
            <a:r>
              <a:rPr lang="en-US" sz="2800" dirty="0" smtClean="0"/>
              <a:t> </a:t>
            </a:r>
            <a:r>
              <a:rPr lang="en-US" sz="2800" dirty="0" err="1" smtClean="0"/>
              <a:t>nx_struct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33CC"/>
                </a:solidFill>
              </a:rPr>
              <a:t>cc2420_header_t </a:t>
            </a:r>
            <a:r>
              <a:rPr lang="en-US" sz="2800" dirty="0" smtClean="0">
                <a:solidFill>
                  <a:schemeClr val="accent1"/>
                </a:solidFill>
              </a:rPr>
              <a:t>**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length;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fcf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</a:t>
            </a:r>
            <a:r>
              <a:rPr lang="en-US" sz="2800" dirty="0" err="1" smtClean="0">
                <a:solidFill>
                  <a:srgbClr val="0033CC"/>
                </a:solidFill>
              </a:rPr>
              <a:t>dsn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destpan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dest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src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type;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} cc2420_header_t;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CC2420 expects all fields to be little-endian.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Theft Report 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472608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Modifying anti-theft to report theft by sending a broadcast message</a:t>
            </a:r>
          </a:p>
          <a:p>
            <a:pPr>
              <a:buNone/>
            </a:pPr>
            <a:r>
              <a:rPr lang="en-US" sz="2800" dirty="0" smtClean="0"/>
              <a:t>Platform-independent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in the </a:t>
            </a:r>
            <a:r>
              <a:rPr lang="en-US" sz="2800" dirty="0" err="1" smtClean="0">
                <a:solidFill>
                  <a:srgbClr val="0033CC"/>
                </a:solidFill>
              </a:rPr>
              <a:t>antitheft.h</a:t>
            </a:r>
            <a:r>
              <a:rPr lang="en-US" sz="2800" dirty="0" smtClean="0"/>
              <a:t> header file: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#</a:t>
            </a:r>
            <a:r>
              <a:rPr lang="en-US" sz="2400" dirty="0" err="1" smtClean="0"/>
              <a:t>ifndef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ANTITHEFT_H</a:t>
            </a:r>
          </a:p>
          <a:p>
            <a:pPr>
              <a:buNone/>
            </a:pPr>
            <a:r>
              <a:rPr lang="en-US" sz="2400" dirty="0" smtClean="0"/>
              <a:t>#define </a:t>
            </a:r>
            <a:r>
              <a:rPr lang="en-US" sz="2400" dirty="0" smtClean="0">
                <a:solidFill>
                  <a:srgbClr val="0033CC"/>
                </a:solidFill>
              </a:rPr>
              <a:t>ANTITHEFT_H</a:t>
            </a:r>
          </a:p>
          <a:p>
            <a:pPr>
              <a:buNone/>
            </a:pPr>
            <a:r>
              <a:rPr lang="en-US" sz="2400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dirty="0" err="1" smtClean="0"/>
              <a:t>nx_struct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theft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nx_uint16_t who;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 </a:t>
            </a:r>
            <a:r>
              <a:rPr lang="en-US" sz="2400" dirty="0" err="1" smtClean="0">
                <a:solidFill>
                  <a:srgbClr val="0033CC"/>
                </a:solidFill>
              </a:rPr>
              <a:t>theft_t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400" dirty="0" smtClean="0"/>
              <a:t>#</a:t>
            </a:r>
            <a:r>
              <a:rPr lang="en-US" sz="2400" dirty="0" err="1" smtClean="0"/>
              <a:t>endif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214810" y="5678962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800000"/>
                </a:solidFill>
              </a:rPr>
              <a:t>struct</a:t>
            </a:r>
            <a:r>
              <a:rPr lang="en-US" sz="2000" b="1" dirty="0" smtClean="0">
                <a:solidFill>
                  <a:srgbClr val="800000"/>
                </a:solidFill>
              </a:rPr>
              <a:t> to define payload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2357422" y="5305767"/>
            <a:ext cx="1785950" cy="571504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AMSend</a:t>
            </a:r>
            <a:r>
              <a:rPr lang="en-US" dirty="0" smtClean="0"/>
              <a:t> Interface </a:t>
            </a:r>
            <a:r>
              <a:rPr lang="en-US" sz="2400" dirty="0" smtClean="0"/>
              <a:t>[List 6.12]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980728"/>
            <a:ext cx="9144000" cy="5400600"/>
          </a:xfrm>
        </p:spPr>
        <p:txBody>
          <a:bodyPr/>
          <a:lstStyle/>
          <a:p>
            <a:r>
              <a:rPr lang="en-US" sz="2800" dirty="0" smtClean="0"/>
              <a:t>Contains all the commands needed to </a:t>
            </a:r>
            <a:r>
              <a:rPr lang="en-US" sz="2800" dirty="0" smtClean="0">
                <a:solidFill>
                  <a:srgbClr val="800000"/>
                </a:solidFill>
              </a:rPr>
              <a:t>fill in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800000"/>
                </a:solidFill>
              </a:rPr>
              <a:t>send</a:t>
            </a:r>
            <a:r>
              <a:rPr lang="en-US" sz="2800" dirty="0" smtClean="0"/>
              <a:t> packets: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err="1" smtClean="0">
                <a:solidFill>
                  <a:srgbClr val="0033CC"/>
                </a:solidFill>
              </a:rPr>
              <a:t>AMSend</a:t>
            </a:r>
            <a:r>
              <a:rPr lang="en-US" sz="24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send (</a:t>
            </a:r>
            <a:r>
              <a:rPr lang="en-US" sz="2400" dirty="0" err="1" smtClean="0">
                <a:solidFill>
                  <a:srgbClr val="0033CC"/>
                </a:solidFill>
              </a:rPr>
              <a:t>am_addr_t</a:t>
            </a: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addr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	                    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cancel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</a:t>
            </a:r>
            <a:r>
              <a:rPr lang="en-US" sz="2400" dirty="0" err="1" smtClean="0">
                <a:solidFill>
                  <a:srgbClr val="0033CC"/>
                </a:solidFill>
              </a:rPr>
              <a:t>maxPayLoadLength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void* </a:t>
            </a:r>
            <a:r>
              <a:rPr lang="en-US" sz="2400" dirty="0" err="1" smtClean="0">
                <a:solidFill>
                  <a:srgbClr val="0033CC"/>
                </a:solidFill>
              </a:rPr>
              <a:t>getPayLoad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Node’s AM address (usually) = TOS_NODE_ID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358346" cy="792162"/>
          </a:xfrm>
        </p:spPr>
        <p:txBody>
          <a:bodyPr/>
          <a:lstStyle/>
          <a:p>
            <a:r>
              <a:rPr lang="en-US" sz="3600" dirty="0" smtClean="0"/>
              <a:t>Sending Report-Theft Packets </a:t>
            </a:r>
            <a:r>
              <a:rPr lang="en-US" sz="2400" dirty="0" smtClean="0"/>
              <a:t>[List 6.13]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28670"/>
            <a:ext cx="8892480" cy="545265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uses interface </a:t>
            </a:r>
            <a:r>
              <a:rPr lang="en-US" sz="2000" dirty="0" err="1" smtClean="0">
                <a:solidFill>
                  <a:srgbClr val="0033CC"/>
                </a:solidFill>
              </a:rPr>
              <a:t>AMSend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as</a:t>
            </a:r>
            <a:r>
              <a:rPr lang="en-US" sz="2000" dirty="0" smtClean="0">
                <a:solidFill>
                  <a:srgbClr val="0033CC"/>
                </a:solidFill>
              </a:rPr>
              <a:t> Theft;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;  //theft report message buffer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33CC"/>
                </a:solidFill>
              </a:rPr>
              <a:t>bool</a:t>
            </a:r>
            <a:r>
              <a:rPr lang="en-US" sz="2000" dirty="0" smtClean="0">
                <a:solidFill>
                  <a:srgbClr val="0033CC"/>
                </a:solidFill>
              </a:rPr>
              <a:t> sending;             //Do not send while a send is in progress</a:t>
            </a:r>
          </a:p>
          <a:p>
            <a:pPr>
              <a:buNone/>
            </a:pPr>
            <a:r>
              <a:rPr lang="en-US" sz="2000" dirty="0" smtClean="0"/>
              <a:t>void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reportTheft</a:t>
            </a:r>
            <a:r>
              <a:rPr lang="en-US" sz="20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* payload =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Theft.getPayload</a:t>
            </a:r>
            <a:r>
              <a:rPr lang="en-US" sz="2000" dirty="0" smtClean="0">
                <a:solidFill>
                  <a:srgbClr val="0033CC"/>
                </a:solidFill>
              </a:rPr>
              <a:t> (&amp;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                 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)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 if </a:t>
            </a:r>
            <a:r>
              <a:rPr lang="en-US" sz="2000" dirty="0" smtClean="0">
                <a:solidFill>
                  <a:srgbClr val="0033CC"/>
                </a:solidFill>
              </a:rPr>
              <a:t>(payload &amp;&amp; !sending)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{ //If Payload fits and we are idle – Send packet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payload-&gt;who = TOS_NODE_ID;  //Report being stolen!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//Broadcast the report packet to everyone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Theft.send</a:t>
            </a:r>
            <a:r>
              <a:rPr lang="en-US" sz="2000" dirty="0" smtClean="0">
                <a:solidFill>
                  <a:srgbClr val="0033CC"/>
                </a:solidFill>
              </a:rPr>
              <a:t> (TOS_BCAST_ADDR, &amp;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                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) ) == SUCCESS)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196752"/>
            <a:ext cx="9036496" cy="4800600"/>
          </a:xfrm>
        </p:spPr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dirty="0" smtClean="0">
                <a:solidFill>
                  <a:schemeClr val="accent1"/>
                </a:solidFill>
              </a:rPr>
              <a:t>{done in gradual pieces}</a:t>
            </a:r>
            <a:endParaRPr lang="en-US" dirty="0" smtClean="0"/>
          </a:p>
          <a:p>
            <a:pPr lvl="1"/>
            <a:r>
              <a:rPr lang="en-US" dirty="0" smtClean="0"/>
              <a:t>LEDs, timer, booting</a:t>
            </a:r>
          </a:p>
          <a:p>
            <a:r>
              <a:rPr lang="en-US" dirty="0" smtClean="0"/>
              <a:t>Sensing Example</a:t>
            </a:r>
          </a:p>
          <a:p>
            <a:pPr lvl="1"/>
            <a:r>
              <a:rPr lang="en-US" dirty="0" smtClean="0"/>
              <a:t>Light Sensor</a:t>
            </a:r>
          </a:p>
          <a:p>
            <a:pPr lvl="1"/>
            <a:r>
              <a:rPr lang="en-US" dirty="0" smtClean="0"/>
              <a:t>Wiring to </a:t>
            </a:r>
            <a:r>
              <a:rPr lang="en-US" dirty="0" err="1" smtClean="0"/>
              <a:t>AntiTheft</a:t>
            </a:r>
            <a:endParaRPr lang="en-US" dirty="0" smtClean="0"/>
          </a:p>
          <a:p>
            <a:r>
              <a:rPr lang="en-US" dirty="0" smtClean="0"/>
              <a:t>Single Hop Networks</a:t>
            </a:r>
          </a:p>
          <a:p>
            <a:pPr lvl="1"/>
            <a:r>
              <a:rPr lang="en-US" dirty="0" smtClean="0"/>
              <a:t>Active Messages interface</a:t>
            </a:r>
          </a:p>
          <a:p>
            <a:pPr lvl="1"/>
            <a:r>
              <a:rPr lang="en-US" dirty="0" smtClean="0"/>
              <a:t>Sending packets</a:t>
            </a:r>
          </a:p>
          <a:p>
            <a:pPr lvl="1"/>
            <a:r>
              <a:rPr lang="en-US" dirty="0" smtClean="0"/>
              <a:t>Receiving packets</a:t>
            </a:r>
          </a:p>
          <a:p>
            <a:pPr lvl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8592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Theft.sendDone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  *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                              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 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sending = FALSE;   //Our send completed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Called from </a:t>
            </a:r>
            <a:r>
              <a:rPr lang="en-US" sz="2000" dirty="0" err="1" smtClean="0">
                <a:solidFill>
                  <a:srgbClr val="0033CC"/>
                </a:solidFill>
              </a:rPr>
              <a:t>MovingC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(variance &gt; ACCEL_VARIANCE * ACCEL_NSAMPLES)</a:t>
            </a:r>
          </a:p>
          <a:p>
            <a:pPr>
              <a:buNone/>
            </a:pP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dirty="0" smtClean="0"/>
              <a:t>call  </a:t>
            </a:r>
            <a:r>
              <a:rPr lang="en-US" sz="2000" dirty="0" smtClean="0">
                <a:solidFill>
                  <a:srgbClr val="0033CC"/>
                </a:solidFill>
              </a:rPr>
              <a:t>Leds.led2On </a:t>
            </a:r>
            <a:r>
              <a:rPr lang="en-US" sz="2000" dirty="0" smtClean="0">
                <a:solidFill>
                  <a:srgbClr val="0033CC"/>
                </a:solidFill>
              </a:rPr>
              <a:t>( ) ;  /* Theft Alert  */</a:t>
            </a:r>
          </a:p>
          <a:p>
            <a:pPr>
              <a:buNone/>
            </a:pP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dirty="0" err="1" smtClean="0">
                <a:solidFill>
                  <a:srgbClr val="0033CC"/>
                </a:solidFill>
              </a:rPr>
              <a:t>reportTheft</a:t>
            </a:r>
            <a:r>
              <a:rPr lang="en-US" sz="20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}</a:t>
            </a:r>
            <a:endParaRPr lang="en-US" sz="2000" dirty="0">
              <a:solidFill>
                <a:srgbClr val="0033CC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Sending Report-Theft Packets </a:t>
            </a:r>
            <a:r>
              <a:rPr lang="en-US" sz="2400" dirty="0" smtClean="0"/>
              <a:t>[List 6.13]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Generic </a:t>
            </a:r>
            <a:r>
              <a:rPr lang="en-US" sz="4000" dirty="0" err="1" smtClean="0"/>
              <a:t>AMSenderC</a:t>
            </a:r>
            <a:r>
              <a:rPr lang="en-US" sz="4000" dirty="0" smtClean="0"/>
              <a:t> configuration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generic 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AMSenderC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am_id_t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AMId</a:t>
            </a:r>
            <a:r>
              <a:rPr lang="en-US" sz="2400" dirty="0" smtClean="0">
                <a:solidFill>
                  <a:srgbClr val="0033CC"/>
                </a:solidFill>
              </a:rPr>
              <a:t>) {</a:t>
            </a:r>
          </a:p>
          <a:p>
            <a:pPr>
              <a:buNone/>
            </a:pPr>
            <a:r>
              <a:rPr lang="en-US" sz="2400" dirty="0" smtClean="0"/>
              <a:t>  provides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AMSend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smtClean="0">
                <a:solidFill>
                  <a:srgbClr val="0033CC"/>
                </a:solidFill>
              </a:rPr>
              <a:t>Packet;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AMPacket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PacketAcknowledgements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Acks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Cannot switch itself on and off on-demand, and needs the </a:t>
            </a:r>
            <a:r>
              <a:rPr lang="en-US" dirty="0" err="1" smtClean="0">
                <a:solidFill>
                  <a:srgbClr val="0033CC"/>
                </a:solidFill>
              </a:rPr>
              <a:t>SplitControl</a:t>
            </a:r>
            <a:r>
              <a:rPr lang="en-US" dirty="0" smtClean="0"/>
              <a:t> interface to start and stop the radio: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err="1" smtClean="0">
                <a:solidFill>
                  <a:srgbClr val="0033CC"/>
                </a:solidFill>
              </a:rPr>
              <a:t>SplitControl</a:t>
            </a:r>
            <a:r>
              <a:rPr lang="en-US" sz="2400" dirty="0" smtClean="0">
                <a:solidFill>
                  <a:srgbClr val="0033CC"/>
                </a:solidFill>
              </a:rPr>
              <a:t> {</a:t>
            </a:r>
            <a:r>
              <a:rPr lang="en-US" sz="2400" dirty="0" smtClean="0"/>
              <a:t>			       </a:t>
            </a:r>
            <a:r>
              <a:rPr lang="en-US" sz="2400" dirty="0" smtClean="0">
                <a:solidFill>
                  <a:srgbClr val="990033"/>
                </a:solidFill>
              </a:rPr>
              <a:t>[List 6.14]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start ( 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startDone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stop ( 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stopDone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err="1" smtClean="0"/>
              <a:t>MovingC</a:t>
            </a:r>
            <a:r>
              <a:rPr lang="en-US" dirty="0" smtClean="0"/>
              <a:t> using </a:t>
            </a:r>
            <a:r>
              <a:rPr lang="en-US" dirty="0" err="1" smtClean="0"/>
              <a:t>SplitControl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uses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SplitControl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CommControl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…</a:t>
            </a:r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call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CommControl.start</a:t>
            </a:r>
            <a:r>
              <a:rPr lang="en-US" sz="2400" dirty="0" smtClean="0">
                <a:solidFill>
                  <a:srgbClr val="0033CC"/>
                </a:solidFill>
              </a:rPr>
              <a:t> ( ) 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CommControl.startDone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//Start checks once communication stack is ready</a:t>
            </a:r>
          </a:p>
          <a:p>
            <a:pPr>
              <a:buNone/>
            </a:pPr>
            <a:r>
              <a:rPr lang="en-US" sz="2400" dirty="0" smtClean="0"/>
              <a:t> call </a:t>
            </a:r>
            <a:r>
              <a:rPr lang="en-US" sz="24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>
                <a:solidFill>
                  <a:srgbClr val="0033CC"/>
                </a:solidFill>
              </a:rPr>
              <a:t>ACCEL_INTERVAL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CommControl.stopDone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ok) { }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C Receiving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33CC"/>
                </a:solidFill>
              </a:rPr>
              <a:t>MovingC</a:t>
            </a:r>
            <a:r>
              <a:rPr lang="en-US" sz="2800" dirty="0" smtClean="0"/>
              <a:t> receives a packet payload (defined as a </a:t>
            </a:r>
            <a:r>
              <a:rPr lang="en-US" sz="2800" dirty="0" err="1" smtClean="0">
                <a:solidFill>
                  <a:srgbClr val="0033CC"/>
                </a:solidFill>
              </a:rPr>
              <a:t>struct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contained in a header file </a:t>
            </a:r>
            <a:r>
              <a:rPr lang="en-US" sz="2800" dirty="0" err="1" smtClean="0">
                <a:solidFill>
                  <a:srgbClr val="0033CC"/>
                </a:solidFill>
              </a:rPr>
              <a:t>antitheft.h</a:t>
            </a:r>
            <a:r>
              <a:rPr lang="en-US" sz="2800" dirty="0" smtClean="0"/>
              <a:t>) that contains acceleration settings for detecting movement of the mote:</a:t>
            </a:r>
          </a:p>
          <a:p>
            <a:pPr>
              <a:buNone/>
            </a:pPr>
            <a:r>
              <a:rPr lang="en-US" sz="2800" dirty="0" err="1" smtClean="0"/>
              <a:t>typedef</a:t>
            </a:r>
            <a:r>
              <a:rPr lang="en-US" sz="2800" dirty="0" smtClean="0"/>
              <a:t> </a:t>
            </a:r>
            <a:r>
              <a:rPr lang="en-US" sz="2800" dirty="0" err="1" smtClean="0"/>
              <a:t>nx_struct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settings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nx_uint16_t </a:t>
            </a:r>
            <a:r>
              <a:rPr lang="en-US" sz="2800" dirty="0" err="1" smtClean="0">
                <a:solidFill>
                  <a:srgbClr val="0033CC"/>
                </a:solidFill>
              </a:rPr>
              <a:t>accerVariance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nx_uint16_t </a:t>
            </a:r>
            <a:r>
              <a:rPr lang="en-US" sz="2800" dirty="0" err="1" smtClean="0">
                <a:solidFill>
                  <a:srgbClr val="0033CC"/>
                </a:solidFill>
              </a:rPr>
              <a:t>accelInterval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 </a:t>
            </a:r>
            <a:r>
              <a:rPr lang="en-US" sz="2800" dirty="0" err="1" smtClean="0">
                <a:solidFill>
                  <a:srgbClr val="0033CC"/>
                </a:solidFill>
              </a:rPr>
              <a:t>settings_t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6" name="Straight Arrow Connector 5"/>
          <p:cNvCxnSpPr>
            <a:stCxn id="9" idx="1"/>
          </p:cNvCxnSpPr>
          <p:nvPr/>
        </p:nvCxnSpPr>
        <p:spPr bwMode="auto">
          <a:xfrm flipH="1" flipV="1">
            <a:off x="2829142" y="5373216"/>
            <a:ext cx="2242924" cy="563261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5072066" y="5729310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990033"/>
                </a:solidFill>
              </a:rPr>
              <a:t>struct</a:t>
            </a:r>
            <a:r>
              <a:rPr lang="en-US" sz="2000" b="1" dirty="0" smtClean="0">
                <a:solidFill>
                  <a:srgbClr val="990033"/>
                </a:solidFill>
              </a:rPr>
              <a:t> to define payload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Packet 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00168"/>
            <a:ext cx="9001156" cy="4800600"/>
          </a:xfrm>
        </p:spPr>
        <p:txBody>
          <a:bodyPr/>
          <a:lstStyle/>
          <a:p>
            <a:r>
              <a:rPr lang="en-US" dirty="0" smtClean="0"/>
              <a:t>Provided by the </a:t>
            </a:r>
            <a:r>
              <a:rPr lang="en-US" dirty="0" err="1" smtClean="0"/>
              <a:t>TinyOS</a:t>
            </a:r>
            <a:r>
              <a:rPr lang="en-US" dirty="0" smtClean="0"/>
              <a:t> Receive interface: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Receive {</a:t>
            </a:r>
          </a:p>
          <a:p>
            <a:pPr>
              <a:buNone/>
            </a:pPr>
            <a:r>
              <a:rPr lang="en-US" sz="2400" dirty="0" smtClean="0"/>
              <a:t>  event 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receive(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400" dirty="0" smtClean="0"/>
              <a:t>                             void* </a:t>
            </a:r>
            <a:r>
              <a:rPr lang="en-US" sz="2400" dirty="0" smtClean="0">
                <a:solidFill>
                  <a:srgbClr val="0033CC"/>
                </a:solidFill>
              </a:rPr>
              <a:t>payload,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0033CC"/>
                </a:solidFill>
              </a:rPr>
              <a:t>Receive.receive</a:t>
            </a:r>
            <a:r>
              <a:rPr lang="en-US" sz="2400" dirty="0" smtClean="0">
                <a:solidFill>
                  <a:schemeClr val="accent1"/>
                </a:solidFill>
              </a:rPr>
              <a:t>, as a receive “handler”, receives a packet buffer which it can simply return or return as a different buffer if the handler wants to hold onto buffer.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</a:t>
            </a:r>
            <a:r>
              <a:rPr lang="en-US" dirty="0" smtClean="0"/>
              <a:t> Receiving Packet</a:t>
            </a:r>
            <a:r>
              <a:rPr lang="en-US" sz="2400" dirty="0" smtClean="0"/>
              <a:t> [List 6.16]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7209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uses interface </a:t>
            </a:r>
            <a:r>
              <a:rPr lang="en-US" sz="2000" dirty="0" smtClean="0">
                <a:solidFill>
                  <a:srgbClr val="0033CC"/>
                </a:solidFill>
              </a:rPr>
              <a:t>Receive </a:t>
            </a:r>
            <a:r>
              <a:rPr lang="en-US" sz="2000" dirty="0" smtClean="0"/>
              <a:t>as</a:t>
            </a:r>
            <a:r>
              <a:rPr lang="en-US" sz="2000" dirty="0" smtClean="0">
                <a:solidFill>
                  <a:srgbClr val="0033CC"/>
                </a:solidFill>
              </a:rPr>
              <a:t> Setting;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uint16_t 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 = </a:t>
            </a:r>
            <a:r>
              <a:rPr lang="en-US" sz="1800" dirty="0" smtClean="0">
                <a:solidFill>
                  <a:srgbClr val="0033CC"/>
                </a:solidFill>
              </a:rPr>
              <a:t>ACCEL_VARIANCE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/>
              <a:t>event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* </a:t>
            </a:r>
            <a:r>
              <a:rPr lang="en-US" sz="2000" dirty="0" err="1" smtClean="0">
                <a:solidFill>
                  <a:srgbClr val="0033CC"/>
                </a:solidFill>
              </a:rPr>
              <a:t>Settings.receive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 *</a:t>
            </a:r>
            <a:r>
              <a:rPr lang="en-US" sz="2000" dirty="0" err="1" smtClean="0">
                <a:solidFill>
                  <a:srgbClr val="0033CC"/>
                </a:solidFill>
              </a:rPr>
              <a:t>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</a:t>
            </a:r>
            <a:r>
              <a:rPr lang="en-US" sz="2000" dirty="0" smtClean="0"/>
              <a:t> void </a:t>
            </a:r>
            <a:r>
              <a:rPr lang="en-US" sz="2000" dirty="0" smtClean="0">
                <a:solidFill>
                  <a:srgbClr val="0033CC"/>
                </a:solidFill>
              </a:rPr>
              <a:t>*payload, uint8_t </a:t>
            </a:r>
            <a:r>
              <a:rPr lang="en-US" sz="2000" dirty="0" err="1" smtClean="0">
                <a:solidFill>
                  <a:srgbClr val="0033CC"/>
                </a:solidFill>
              </a:rPr>
              <a:t>len</a:t>
            </a:r>
            <a:r>
              <a:rPr lang="en-US" sz="2000" dirty="0" smtClean="0">
                <a:solidFill>
                  <a:srgbClr val="0033CC"/>
                </a:solidFill>
              </a:rPr>
              <a:t>) 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err="1" smtClean="0">
                <a:solidFill>
                  <a:srgbClr val="0033CC"/>
                </a:solidFill>
              </a:rPr>
              <a:t>len</a:t>
            </a:r>
            <a:r>
              <a:rPr lang="en-US" sz="2000" dirty="0" smtClean="0">
                <a:solidFill>
                  <a:srgbClr val="0033CC"/>
                </a:solidFill>
              </a:rPr>
              <a:t> &gt;=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))  //Check for valid packet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{ /* Read settings by casting payload to 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		 reset check interval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  *settings = payload;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  = setting-&gt;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smtClean="0"/>
              <a:t>call </a:t>
            </a:r>
            <a:r>
              <a:rPr lang="en-US" sz="20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000" dirty="0" smtClean="0">
                <a:solidFill>
                  <a:srgbClr val="0033CC"/>
                </a:solidFill>
              </a:rPr>
              <a:t> (setting-&gt;</a:t>
            </a:r>
            <a:r>
              <a:rPr lang="en-US" sz="2000" dirty="0" err="1" smtClean="0">
                <a:solidFill>
                  <a:srgbClr val="0033CC"/>
                </a:solidFill>
              </a:rPr>
              <a:t>accelInterval</a:t>
            </a:r>
            <a:r>
              <a:rPr lang="en-US" sz="20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 return </a:t>
            </a:r>
            <a:r>
              <a:rPr lang="en-US" sz="2000" dirty="0" err="1" smtClean="0">
                <a:solidFill>
                  <a:srgbClr val="0033CC"/>
                </a:solidFill>
              </a:rPr>
              <a:t>msg</a:t>
            </a:r>
            <a:r>
              <a:rPr lang="en-US" sz="2000" dirty="0">
                <a:solidFill>
                  <a:srgbClr val="0033CC"/>
                </a:solidFill>
              </a:rPr>
              <a:t>;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dirty="0" smtClean="0"/>
              <a:t>Selecting a Communication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24936" cy="4800600"/>
          </a:xfrm>
        </p:spPr>
        <p:txBody>
          <a:bodyPr/>
          <a:lstStyle/>
          <a:p>
            <a:r>
              <a:rPr lang="en-US" sz="2800" dirty="0" smtClean="0"/>
              <a:t>Need to wire to the components representing the desired communications stack.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c</a:t>
            </a:r>
            <a:r>
              <a:rPr lang="en-US" sz="2400" dirty="0" smtClean="0"/>
              <a:t>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ActiveMessageC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provides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SplitControl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…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r>
              <a:rPr lang="en-US" sz="2400" dirty="0"/>
              <a:t>g</a:t>
            </a:r>
            <a:r>
              <a:rPr lang="en-US" sz="2400" dirty="0" smtClean="0"/>
              <a:t>eneric 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AMSenderC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am_id_t</a:t>
            </a:r>
            <a:r>
              <a:rPr lang="en-US" sz="2400" dirty="0" smtClean="0">
                <a:solidFill>
                  <a:srgbClr val="0033CC"/>
                </a:solidFill>
              </a:rPr>
              <a:t> id) </a:t>
            </a: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provides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AMSend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…}</a:t>
            </a:r>
          </a:p>
          <a:p>
            <a:pPr marL="0" indent="0">
              <a:buNone/>
            </a:pPr>
            <a:r>
              <a:rPr lang="en-US" sz="2400" dirty="0"/>
              <a:t>generic 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AMReceiverC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>
                <a:solidFill>
                  <a:srgbClr val="0033CC"/>
                </a:solidFill>
              </a:rPr>
              <a:t>(</a:t>
            </a:r>
            <a:r>
              <a:rPr lang="en-US" sz="2400" dirty="0" err="1">
                <a:solidFill>
                  <a:srgbClr val="0033CC"/>
                </a:solidFill>
              </a:rPr>
              <a:t>am_id_t</a:t>
            </a:r>
            <a:r>
              <a:rPr lang="en-US" sz="2400" dirty="0">
                <a:solidFill>
                  <a:srgbClr val="0033CC"/>
                </a:solidFill>
              </a:rPr>
              <a:t> id)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provides interface </a:t>
            </a:r>
            <a:r>
              <a:rPr lang="en-US" sz="2400" dirty="0" smtClean="0">
                <a:solidFill>
                  <a:srgbClr val="0033CC"/>
                </a:solidFill>
              </a:rPr>
              <a:t>Receive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…}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143404"/>
          </a:xfrm>
        </p:spPr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</a:t>
            </a:r>
          </a:p>
          <a:p>
            <a:pPr lvl="1"/>
            <a:r>
              <a:rPr lang="en-US" dirty="0" smtClean="0"/>
              <a:t>LEDs, Timer, Boot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get, </a:t>
            </a:r>
            <a:r>
              <a:rPr lang="en-US" dirty="0" err="1" smtClean="0">
                <a:solidFill>
                  <a:srgbClr val="990033"/>
                </a:solidFill>
              </a:rPr>
              <a:t>enum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/>
              <a:t>Sensing Example</a:t>
            </a:r>
          </a:p>
          <a:p>
            <a:pPr lvl="1"/>
            <a:r>
              <a:rPr lang="en-US" dirty="0" smtClean="0"/>
              <a:t>Light Sensor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Read (split-phase)</a:t>
            </a:r>
          </a:p>
          <a:p>
            <a:pPr lvl="1"/>
            <a:r>
              <a:rPr lang="en-US" dirty="0" smtClean="0"/>
              <a:t>Wiring to </a:t>
            </a:r>
            <a:r>
              <a:rPr lang="en-US" dirty="0" err="1" smtClean="0"/>
              <a:t>AntiTheft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Two Timer instances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/>
              <a:t>Single Hop Networks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Active Messages, typed messages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Platform-independent types</a:t>
            </a:r>
          </a:p>
          <a:p>
            <a:r>
              <a:rPr lang="en-US" dirty="0" smtClean="0"/>
              <a:t>Sending packets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AMSenderC</a:t>
            </a:r>
            <a:r>
              <a:rPr lang="en-US" dirty="0" smtClean="0">
                <a:solidFill>
                  <a:srgbClr val="990033"/>
                </a:solidFill>
              </a:rPr>
              <a:t> generic configuration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SplitControl</a:t>
            </a:r>
            <a:r>
              <a:rPr lang="en-US" dirty="0" smtClean="0">
                <a:solidFill>
                  <a:srgbClr val="990033"/>
                </a:solidFill>
              </a:rPr>
              <a:t> of Radio Stack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Structs</a:t>
            </a:r>
            <a:r>
              <a:rPr lang="en-US" dirty="0" smtClean="0">
                <a:solidFill>
                  <a:srgbClr val="990033"/>
                </a:solidFill>
              </a:rPr>
              <a:t> for packet payloads</a:t>
            </a:r>
          </a:p>
          <a:p>
            <a:r>
              <a:rPr lang="en-US" dirty="0" smtClean="0"/>
              <a:t>Receiving packets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Implemented as a receive event handler.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42" y="1071546"/>
            <a:ext cx="9043958" cy="557216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>
                <a:solidFill>
                  <a:srgbClr val="0033CC"/>
                </a:solidFill>
              </a:rPr>
              <a:t>AntiTheftC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/>
              <a:t>  uses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Boot;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Timer 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 </a:t>
            </a:r>
            <a:r>
              <a:rPr lang="en-US" sz="2800" dirty="0" smtClean="0"/>
              <a:t>as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WarningTimer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dirty="0" smtClean="0"/>
              <a:t>implementation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 </a:t>
            </a:r>
            <a:r>
              <a:rPr lang="en-US" sz="2400" dirty="0" err="1" smtClean="0"/>
              <a:t>enum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{ </a:t>
            </a:r>
            <a:r>
              <a:rPr lang="en-US" sz="2000" dirty="0" smtClean="0">
                <a:solidFill>
                  <a:srgbClr val="0033CC"/>
                </a:solidFill>
              </a:rPr>
              <a:t>WARN_INTERVAL = 4096, WARN_DURATION = 64 };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071934" y="5300682"/>
            <a:ext cx="4357718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an only declare integer constants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 flipV="1">
            <a:off x="2143108" y="5572140"/>
            <a:ext cx="2000264" cy="214314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42" y="1071546"/>
            <a:ext cx="8686800" cy="528641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event void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WarningTimer.fired</a:t>
            </a:r>
            <a:r>
              <a:rPr lang="en-US" sz="2000" dirty="0" smtClean="0">
                <a:solidFill>
                  <a:srgbClr val="0033CC"/>
                </a:solidFill>
              </a:rPr>
              <a:t>  ( 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Leds.get</a:t>
            </a:r>
            <a:r>
              <a:rPr lang="en-US" sz="2000" dirty="0" smtClean="0">
                <a:solidFill>
                  <a:srgbClr val="0033CC"/>
                </a:solidFill>
              </a:rPr>
              <a:t> ( ) &amp; LEDS_LED0)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{ /* Red LED is on. Turn it off, will switch on   	 					again in 4096 – 64 </a:t>
            </a:r>
            <a:r>
              <a:rPr lang="en-US" sz="2000" dirty="0" err="1" smtClean="0">
                <a:solidFill>
                  <a:srgbClr val="0033CC"/>
                </a:solidFill>
              </a:rPr>
              <a:t>ms.</a:t>
            </a:r>
            <a:r>
              <a:rPr lang="en-US" sz="2000" dirty="0" smtClean="0">
                <a:solidFill>
                  <a:srgbClr val="0033CC"/>
                </a:solidFill>
              </a:rPr>
              <a:t>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dirty="0" smtClean="0"/>
              <a:t> call </a:t>
            </a:r>
            <a:r>
              <a:rPr lang="en-US" sz="2000" dirty="0" smtClean="0">
                <a:solidFill>
                  <a:srgbClr val="0033CC"/>
                </a:solidFill>
              </a:rPr>
              <a:t>Leds.led0Off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WarningTimer.startOneShot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1800" dirty="0" smtClean="0">
                <a:solidFill>
                  <a:srgbClr val="0033CC"/>
                </a:solidFill>
              </a:rPr>
              <a:t>WARN_INTERVAL –</a:t>
            </a:r>
          </a:p>
          <a:p>
            <a:pPr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							 WARN_DURATION);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else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{ // Red LED is off. Turn it on for 64 </a:t>
            </a:r>
            <a:r>
              <a:rPr lang="en-US" sz="2000" dirty="0" err="1" smtClean="0">
                <a:solidFill>
                  <a:srgbClr val="0033CC"/>
                </a:solidFill>
              </a:rPr>
              <a:t>ms.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Leds.led0On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</a:t>
            </a:r>
            <a:r>
              <a:rPr lang="en-US" sz="2000" dirty="0" smtClean="0"/>
              <a:t> call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WarningTimer.startOneShot</a:t>
            </a:r>
            <a:r>
              <a:rPr lang="en-US" sz="2000" dirty="0" smtClean="0">
                <a:solidFill>
                  <a:srgbClr val="0033CC"/>
                </a:solidFill>
              </a:rPr>
              <a:t> (WARN_DURATION);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 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/* We just booted. Perform first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					  LED transition  */</a:t>
            </a:r>
          </a:p>
          <a:p>
            <a:pPr>
              <a:buNone/>
            </a:pPr>
            <a:r>
              <a:rPr lang="en-US" sz="2400" dirty="0" smtClean="0"/>
              <a:t>  signal </a:t>
            </a:r>
            <a:r>
              <a:rPr lang="en-US" sz="2400" dirty="0" err="1" smtClean="0">
                <a:solidFill>
                  <a:srgbClr val="0033CC"/>
                </a:solidFill>
              </a:rPr>
              <a:t>WarningTimer.fired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400" dirty="0" smtClean="0"/>
              <a:t>interface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Leds</a:t>
            </a:r>
            <a:r>
              <a:rPr lang="en-US" sz="2400" dirty="0" smtClean="0">
                <a:solidFill>
                  <a:srgbClr val="0033CC"/>
                </a:solidFill>
              </a:rPr>
              <a:t> {                                </a:t>
            </a:r>
            <a:r>
              <a:rPr lang="en-US" sz="2400" dirty="0" smtClean="0">
                <a:solidFill>
                  <a:schemeClr val="accent2"/>
                </a:solidFill>
              </a:rPr>
              <a:t>[List 6.2]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void </a:t>
            </a:r>
            <a:r>
              <a:rPr lang="en-US" sz="2400" dirty="0" smtClean="0">
                <a:solidFill>
                  <a:srgbClr val="0033CC"/>
                </a:solidFill>
              </a:rPr>
              <a:t>led0On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void </a:t>
            </a:r>
            <a:r>
              <a:rPr lang="en-US" sz="2400" dirty="0" smtClean="0">
                <a:solidFill>
                  <a:srgbClr val="0033CC"/>
                </a:solidFill>
              </a:rPr>
              <a:t>led0Off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</a:t>
            </a:r>
            <a:r>
              <a:rPr lang="en-US" sz="2400" dirty="0" smtClean="0">
                <a:solidFill>
                  <a:srgbClr val="0033CC"/>
                </a:solidFill>
              </a:rPr>
              <a:t>uint8_t get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071934" y="3071810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software signal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1643042" y="2928934"/>
            <a:ext cx="2857520" cy="35719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configuration </a:t>
            </a:r>
            <a:r>
              <a:rPr lang="en-US" sz="2400" dirty="0" smtClean="0"/>
              <a:t>[List 6.6]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AntiTheftAppC</a:t>
            </a:r>
            <a:r>
              <a:rPr lang="en-US" sz="2800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sz="2800" dirty="0" smtClean="0"/>
              <a:t>implementation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/>
              <a:t>  components </a:t>
            </a:r>
            <a:r>
              <a:rPr lang="en-US" sz="2800" dirty="0" err="1" smtClean="0">
                <a:solidFill>
                  <a:srgbClr val="0033CC"/>
                </a:solidFill>
              </a:rPr>
              <a:t>AntiTheftC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LedsC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/>
              <a:t>  components new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</a:t>
            </a:r>
            <a:r>
              <a:rPr lang="en-US" sz="2800" dirty="0" smtClean="0"/>
              <a:t> as </a:t>
            </a:r>
            <a:r>
              <a:rPr lang="en-US" sz="2800" dirty="0" err="1" smtClean="0">
                <a:solidFill>
                  <a:srgbClr val="0033CC"/>
                </a:solidFill>
              </a:rPr>
              <a:t>WTimer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AntiTheftC.Boot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AntiTheftC.Leds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LedsC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AntiTheftC.WarningTimer</a:t>
            </a:r>
            <a:r>
              <a:rPr lang="en-US" sz="2800" dirty="0" smtClean="0">
                <a:solidFill>
                  <a:srgbClr val="0033CC"/>
                </a:solidFill>
              </a:rPr>
              <a:t> -&gt; </a:t>
            </a:r>
            <a:r>
              <a:rPr lang="en-US" sz="2800" dirty="0" err="1" smtClean="0">
                <a:solidFill>
                  <a:srgbClr val="0033CC"/>
                </a:solidFill>
              </a:rPr>
              <a:t>WTimer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119190"/>
            <a:ext cx="8929718" cy="5095892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provides </a:t>
            </a:r>
            <a:r>
              <a:rPr lang="en-US" dirty="0" smtClean="0">
                <a:solidFill>
                  <a:srgbClr val="800000"/>
                </a:solidFill>
              </a:rPr>
              <a:t>two standard interfaces </a:t>
            </a:r>
            <a:r>
              <a:rPr lang="en-US" dirty="0" smtClean="0"/>
              <a:t>for reading sensor samples: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Read </a:t>
            </a:r>
            <a:r>
              <a:rPr lang="en-US" dirty="0" smtClean="0"/>
              <a:t>:: acquire a single sample.</a:t>
            </a:r>
            <a:endParaRPr lang="en-US" dirty="0" smtClean="0">
              <a:solidFill>
                <a:srgbClr val="0033CC"/>
              </a:solidFill>
            </a:endParaRPr>
          </a:p>
          <a:p>
            <a:pPr lvl="1"/>
            <a:r>
              <a:rPr lang="en-US" dirty="0" err="1" smtClean="0">
                <a:solidFill>
                  <a:srgbClr val="0033CC"/>
                </a:solidFill>
              </a:rPr>
              <a:t>ReadStream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:: sample at a fixed rate.</a:t>
            </a:r>
          </a:p>
          <a:p>
            <a:pPr lvl="1"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Read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command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read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event void </a:t>
            </a:r>
            <a:r>
              <a:rPr lang="en-US" dirty="0" err="1" smtClean="0">
                <a:solidFill>
                  <a:srgbClr val="0033CC"/>
                </a:solidFill>
              </a:rPr>
              <a:t>readDone</a:t>
            </a:r>
            <a:r>
              <a:rPr lang="en-US" dirty="0" smtClean="0">
                <a:solidFill>
                  <a:srgbClr val="0033CC"/>
                </a:solidFill>
              </a:rPr>
              <a:t> (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714908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Anti-theft Example: detecting dark conditions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>
                <a:solidFill>
                  <a:srgbClr val="0033CC"/>
                </a:solidFill>
              </a:rPr>
              <a:t>DarkC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smtClean="0"/>
              <a:t>uses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Boot;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/>
              <a:t>     interface </a:t>
            </a:r>
            <a:r>
              <a:rPr lang="en-US" sz="2800" dirty="0" smtClean="0">
                <a:solidFill>
                  <a:srgbClr val="0033CC"/>
                </a:solidFill>
              </a:rPr>
              <a:t>Timer&lt;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</a:t>
            </a:r>
            <a:r>
              <a:rPr lang="en-US" sz="2800" dirty="0" smtClean="0"/>
              <a:t> as </a:t>
            </a:r>
            <a:r>
              <a:rPr lang="en-US" sz="2800" dirty="0" err="1" smtClean="0">
                <a:solidFill>
                  <a:srgbClr val="0033CC"/>
                </a:solidFill>
              </a:rPr>
              <a:t>TheftTimer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</a:t>
            </a:r>
            <a:r>
              <a:rPr lang="en-US" sz="2800" dirty="0" smtClean="0"/>
              <a:t> interface </a:t>
            </a:r>
            <a:r>
              <a:rPr lang="en-US" sz="2800" dirty="0" smtClean="0">
                <a:solidFill>
                  <a:srgbClr val="0033CC"/>
                </a:solidFill>
              </a:rPr>
              <a:t>Read&lt;uint16_t&gt; </a:t>
            </a:r>
            <a:r>
              <a:rPr lang="en-US" sz="2800" dirty="0" smtClean="0"/>
              <a:t>as</a:t>
            </a:r>
            <a:r>
              <a:rPr lang="en-US" sz="2800" dirty="0" smtClean="0">
                <a:solidFill>
                  <a:srgbClr val="0033CC"/>
                </a:solidFill>
              </a:rPr>
              <a:t> Light;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142984"/>
            <a:ext cx="91440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enum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{ DARK_INTERVAL = 256, DARK_THRESHOLD = 200};</a:t>
            </a:r>
          </a:p>
          <a:p>
            <a:pPr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/>
              <a:t>     call </a:t>
            </a:r>
            <a:r>
              <a:rPr lang="en-US" sz="24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>
                <a:solidFill>
                  <a:srgbClr val="0033CC"/>
                </a:solidFill>
              </a:rPr>
              <a:t>DARK_INTERVAL);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TheftTimer.fired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call </a:t>
            </a:r>
            <a:r>
              <a:rPr lang="en-US" sz="2400" dirty="0" err="1" smtClean="0">
                <a:solidFill>
                  <a:srgbClr val="0033CC"/>
                </a:solidFill>
              </a:rPr>
              <a:t>Light.read</a:t>
            </a:r>
            <a:r>
              <a:rPr lang="en-US" sz="2400" dirty="0" smtClean="0">
                <a:solidFill>
                  <a:srgbClr val="0033CC"/>
                </a:solidFill>
              </a:rPr>
              <a:t> ( ); //Initiate split-phase light sampling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60032" y="1124744"/>
            <a:ext cx="3240360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800000"/>
                </a:solidFill>
              </a:rPr>
              <a:t>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amples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 four times per second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4355976" y="1304764"/>
            <a:ext cx="504056" cy="324036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3749</TotalTime>
  <Words>1590</Words>
  <Application>Microsoft Office PowerPoint</Application>
  <PresentationFormat>On-screen Show (4:3)</PresentationFormat>
  <Paragraphs>361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Revised_Master</vt:lpstr>
      <vt:lpstr> TinyOS Applications  </vt:lpstr>
      <vt:lpstr>TinyOS Applications Outline</vt:lpstr>
      <vt:lpstr>AntiTheft Example [List 6.1]</vt:lpstr>
      <vt:lpstr>AntiTheft Example [List 6.1]</vt:lpstr>
      <vt:lpstr>AntiTheft Example [List 6.1]</vt:lpstr>
      <vt:lpstr>AntiTheft configuration [List 6.6]</vt:lpstr>
      <vt:lpstr>Sensing Example</vt:lpstr>
      <vt:lpstr>Sensing Example [List 6.8]</vt:lpstr>
      <vt:lpstr>Sensing Example [List 6.8]</vt:lpstr>
      <vt:lpstr>Sensing Example [List 6.8]</vt:lpstr>
      <vt:lpstr>Sensor Components</vt:lpstr>
      <vt:lpstr>AntiTheft Light Sensor Wiring [List 6.9]</vt:lpstr>
      <vt:lpstr>Single Hop Networks</vt:lpstr>
      <vt:lpstr>Single Hop Networks</vt:lpstr>
      <vt:lpstr>Platform-Independent Types</vt:lpstr>
      <vt:lpstr>TinyOS 2.0 CC2420 Header [List 3.32]</vt:lpstr>
      <vt:lpstr>Theft Report Payload</vt:lpstr>
      <vt:lpstr>AMSend Interface [List 6.12]</vt:lpstr>
      <vt:lpstr>Sending Report-Theft Packets [List 6.13]</vt:lpstr>
      <vt:lpstr>Sending Report-Theft Packets [List 6.13]</vt:lpstr>
      <vt:lpstr>Generic AMSenderC configuration</vt:lpstr>
      <vt:lpstr>Communication Stack</vt:lpstr>
      <vt:lpstr>MovingC using SplitControl</vt:lpstr>
      <vt:lpstr>Moving C Receiving Packet</vt:lpstr>
      <vt:lpstr>AM Packet Reception</vt:lpstr>
      <vt:lpstr>MovingC Receiving Packet [List 6.16]</vt:lpstr>
      <vt:lpstr>Selecting a Communication Stack</vt:lpstr>
      <vt:lpstr>TinyOS Applications Summary</vt:lpstr>
      <vt:lpstr>TinyOS Applications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149</cp:revision>
  <dcterms:created xsi:type="dcterms:W3CDTF">2004-01-21T20:05:10Z</dcterms:created>
  <dcterms:modified xsi:type="dcterms:W3CDTF">2013-02-19T01:07:40Z</dcterms:modified>
</cp:coreProperties>
</file>