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22"/>
  </p:notesMasterIdLst>
  <p:handoutMasterIdLst>
    <p:handoutMasterId r:id="rId23"/>
  </p:handoutMasterIdLst>
  <p:sldIdLst>
    <p:sldId id="301" r:id="rId2"/>
    <p:sldId id="303" r:id="rId3"/>
    <p:sldId id="344" r:id="rId4"/>
    <p:sldId id="322" r:id="rId5"/>
    <p:sldId id="346" r:id="rId6"/>
    <p:sldId id="359" r:id="rId7"/>
    <p:sldId id="360" r:id="rId8"/>
    <p:sldId id="365" r:id="rId9"/>
    <p:sldId id="361" r:id="rId10"/>
    <p:sldId id="364" r:id="rId11"/>
    <p:sldId id="348" r:id="rId12"/>
    <p:sldId id="349" r:id="rId13"/>
    <p:sldId id="351" r:id="rId14"/>
    <p:sldId id="369" r:id="rId15"/>
    <p:sldId id="353" r:id="rId16"/>
    <p:sldId id="366" r:id="rId17"/>
    <p:sldId id="367" r:id="rId18"/>
    <p:sldId id="354" r:id="rId19"/>
    <p:sldId id="370" r:id="rId20"/>
    <p:sldId id="368" r:id="rId21"/>
  </p:sldIdLst>
  <p:sldSz cx="9144000" cy="6858000" type="screen4x3"/>
  <p:notesSz cx="7188200" cy="94996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굴림" charset="-127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굴림" charset="-127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굴림" charset="-127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굴림" charset="-127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99"/>
    <a:srgbClr val="FFFFCC"/>
    <a:srgbClr val="B2B2B2"/>
    <a:srgbClr val="FFCCFF"/>
    <a:srgbClr val="CCFF99"/>
    <a:srgbClr val="CCEC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345" autoAdjust="0"/>
    <p:restoredTop sz="9466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8.xml"/><Relationship Id="rId2" Type="http://schemas.openxmlformats.org/officeDocument/2006/relationships/slide" Target="slides/slide13.xml"/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146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4" tIns="47677" rIns="95354" bIns="47677" numCol="1" anchor="t" anchorCtr="0" compatLnSpc="1">
            <a:prstTxWarp prst="textNoShape">
              <a:avLst/>
            </a:prstTxWarp>
          </a:bodyPr>
          <a:lstStyle>
            <a:lvl1pPr defTabSz="954088" latinLnBrk="1">
              <a:defRPr kumimoji="1" sz="1300" b="1">
                <a:latin typeface="Times New Roman" charset="0"/>
                <a:cs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73525" y="0"/>
            <a:ext cx="31146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4" tIns="47677" rIns="95354" bIns="47677" numCol="1" anchor="t" anchorCtr="0" compatLnSpc="1">
            <a:prstTxWarp prst="textNoShape">
              <a:avLst/>
            </a:prstTxWarp>
          </a:bodyPr>
          <a:lstStyle>
            <a:lvl1pPr algn="r" defTabSz="954088" latinLnBrk="1">
              <a:defRPr kumimoji="1" sz="1300" b="1">
                <a:latin typeface="Times New Roman" charset="0"/>
                <a:cs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24938"/>
            <a:ext cx="31146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4" tIns="47677" rIns="95354" bIns="47677" numCol="1" anchor="b" anchorCtr="0" compatLnSpc="1">
            <a:prstTxWarp prst="textNoShape">
              <a:avLst/>
            </a:prstTxWarp>
          </a:bodyPr>
          <a:lstStyle>
            <a:lvl1pPr defTabSz="954088" latinLnBrk="1">
              <a:defRPr kumimoji="1" sz="1300" b="1">
                <a:latin typeface="Times New Roman" charset="0"/>
                <a:cs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73525" y="9024938"/>
            <a:ext cx="31146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4" tIns="47677" rIns="95354" bIns="47677" numCol="1" anchor="b" anchorCtr="0" compatLnSpc="1">
            <a:prstTxWarp prst="textNoShape">
              <a:avLst/>
            </a:prstTxWarp>
          </a:bodyPr>
          <a:lstStyle>
            <a:lvl1pPr algn="r" defTabSz="954088" latinLnBrk="1">
              <a:defRPr kumimoji="1" sz="1300" b="1">
                <a:latin typeface="Times New Roman" charset="0"/>
              </a:defRPr>
            </a:lvl1pPr>
          </a:lstStyle>
          <a:p>
            <a:fld id="{3BFA3B60-4B36-4DB0-A281-819E155E181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4162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146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4" tIns="47677" rIns="95354" bIns="47677" numCol="1" anchor="t" anchorCtr="0" compatLnSpc="1">
            <a:prstTxWarp prst="textNoShape">
              <a:avLst/>
            </a:prstTxWarp>
          </a:bodyPr>
          <a:lstStyle>
            <a:lvl1pPr defTabSz="954088" latinLnBrk="1">
              <a:defRPr kumimoji="1" sz="1300">
                <a:latin typeface="Times New Roman" charset="0"/>
                <a:cs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73525" y="0"/>
            <a:ext cx="31146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4" tIns="47677" rIns="95354" bIns="47677" numCol="1" anchor="t" anchorCtr="0" compatLnSpc="1">
            <a:prstTxWarp prst="textNoShape">
              <a:avLst/>
            </a:prstTxWarp>
          </a:bodyPr>
          <a:lstStyle>
            <a:lvl1pPr algn="r" defTabSz="954088" latinLnBrk="1">
              <a:defRPr kumimoji="1" sz="1300">
                <a:latin typeface="Times New Roman" charset="0"/>
                <a:cs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712788"/>
            <a:ext cx="4749800" cy="3562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8850" y="4511675"/>
            <a:ext cx="5270500" cy="427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4" tIns="47677" rIns="95354" bIns="47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</a:t>
            </a:r>
            <a:r>
              <a:rPr lang="en-US" altLang="ko-KR" smtClean="0"/>
              <a:t> </a:t>
            </a:r>
            <a:r>
              <a:rPr lang="ko-KR" altLang="en-US" smtClean="0"/>
              <a:t>텍스트</a:t>
            </a:r>
            <a:r>
              <a:rPr lang="en-US" altLang="ko-KR" smtClean="0"/>
              <a:t> </a:t>
            </a:r>
            <a:r>
              <a:rPr lang="ko-KR" altLang="en-US" smtClean="0"/>
              <a:t>스타일을</a:t>
            </a:r>
            <a:r>
              <a:rPr lang="en-US" altLang="ko-KR" smtClean="0"/>
              <a:t> </a:t>
            </a:r>
            <a:r>
              <a:rPr lang="ko-KR" altLang="en-US" smtClean="0"/>
              <a:t>편집합니다</a:t>
            </a:r>
            <a:endParaRPr lang="en-US" altLang="ko-KR" smtClean="0"/>
          </a:p>
          <a:p>
            <a:pPr lvl="1"/>
            <a:r>
              <a:rPr lang="ko-KR" altLang="en-US" smtClean="0"/>
              <a:t>둘째</a:t>
            </a:r>
            <a:r>
              <a:rPr lang="en-US" altLang="ko-KR" smtClean="0"/>
              <a:t> </a:t>
            </a:r>
            <a:r>
              <a:rPr lang="ko-KR" altLang="en-US" smtClean="0"/>
              <a:t>수준</a:t>
            </a:r>
            <a:endParaRPr lang="en-US" altLang="ko-KR" smtClean="0"/>
          </a:p>
          <a:p>
            <a:pPr lvl="2"/>
            <a:r>
              <a:rPr lang="ko-KR" altLang="en-US" smtClean="0"/>
              <a:t>셋째</a:t>
            </a:r>
            <a:r>
              <a:rPr lang="en-US" altLang="ko-KR" smtClean="0"/>
              <a:t> </a:t>
            </a:r>
            <a:r>
              <a:rPr lang="ko-KR" altLang="en-US" smtClean="0"/>
              <a:t>수준</a:t>
            </a:r>
            <a:endParaRPr lang="en-US" altLang="ko-KR" smtClean="0"/>
          </a:p>
          <a:p>
            <a:pPr lvl="3"/>
            <a:r>
              <a:rPr lang="ko-KR" altLang="en-US" smtClean="0"/>
              <a:t>넷째</a:t>
            </a:r>
            <a:r>
              <a:rPr lang="en-US" altLang="ko-KR" smtClean="0"/>
              <a:t> </a:t>
            </a:r>
            <a:r>
              <a:rPr lang="ko-KR" altLang="en-US" smtClean="0"/>
              <a:t>수준</a:t>
            </a:r>
            <a:endParaRPr lang="en-US" altLang="ko-KR" smtClean="0"/>
          </a:p>
          <a:p>
            <a:pPr lvl="4"/>
            <a:r>
              <a:rPr lang="ko-KR" altLang="en-US" smtClean="0"/>
              <a:t>다섯째</a:t>
            </a:r>
            <a:r>
              <a:rPr lang="en-US" altLang="ko-KR" smtClean="0"/>
              <a:t> </a:t>
            </a:r>
            <a:r>
              <a:rPr lang="ko-KR" altLang="en-US" smtClean="0"/>
              <a:t>수준</a:t>
            </a:r>
            <a:endParaRPr lang="en-US" altLang="ko-KR" smtClean="0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24938"/>
            <a:ext cx="31146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4" tIns="47677" rIns="95354" bIns="47677" numCol="1" anchor="b" anchorCtr="0" compatLnSpc="1">
            <a:prstTxWarp prst="textNoShape">
              <a:avLst/>
            </a:prstTxWarp>
          </a:bodyPr>
          <a:lstStyle>
            <a:lvl1pPr defTabSz="954088" latinLnBrk="1">
              <a:defRPr kumimoji="1" sz="1300">
                <a:latin typeface="Times New Roman" charset="0"/>
                <a:cs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73525" y="9024938"/>
            <a:ext cx="31146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54" tIns="47677" rIns="95354" bIns="47677" numCol="1" anchor="b" anchorCtr="0" compatLnSpc="1">
            <a:prstTxWarp prst="textNoShape">
              <a:avLst/>
            </a:prstTxWarp>
          </a:bodyPr>
          <a:lstStyle>
            <a:lvl1pPr algn="r" defTabSz="954088" latinLnBrk="1">
              <a:defRPr kumimoji="1" sz="1300">
                <a:latin typeface="Times New Roman" charset="0"/>
              </a:defRPr>
            </a:lvl1pPr>
          </a:lstStyle>
          <a:p>
            <a:fld id="{30027E6A-8A9B-4D6B-9B69-BCB7962C11B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78682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굴림" charset="-127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굴림" charset="-127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굴림" charset="-127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굴림" charset="-127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굴림" charset="-127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00642D36-1930-4491-9CC4-5D48BA91FD7F}" type="slidenum">
              <a:rPr lang="en-US" altLang="ko-KR" sz="1300">
                <a:latin typeface="Times New Roman" charset="0"/>
              </a:rPr>
              <a:pPr eaLnBrk="1" hangingPunct="1"/>
              <a:t>1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10DA4AA7-56AC-42C1-AAA3-164438BE7073}" type="slidenum">
              <a:rPr lang="en-US" altLang="ko-KR" sz="1300">
                <a:latin typeface="Times New Roman" charset="0"/>
              </a:rPr>
              <a:pPr eaLnBrk="1" hangingPunct="1"/>
              <a:t>10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48D946D9-12F6-4A73-96FB-FE861C05036D}" type="slidenum">
              <a:rPr lang="en-US" altLang="ko-KR" sz="1300">
                <a:latin typeface="Times New Roman" charset="0"/>
              </a:rPr>
              <a:pPr eaLnBrk="1" hangingPunct="1"/>
              <a:t>11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2C5BFE13-6C21-4072-BFB1-7E36A05FF660}" type="slidenum">
              <a:rPr lang="en-US" altLang="ko-KR" sz="1300">
                <a:latin typeface="Times New Roman" charset="0"/>
              </a:rPr>
              <a:pPr eaLnBrk="1" hangingPunct="1"/>
              <a:t>12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6B9D9903-53AD-418B-9C2A-A83D35B494F4}" type="slidenum">
              <a:rPr lang="en-US" altLang="ko-KR" sz="1300">
                <a:latin typeface="Times New Roman" charset="0"/>
              </a:rPr>
              <a:pPr eaLnBrk="1" hangingPunct="1"/>
              <a:t>13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E56BD676-DA25-4926-A48A-1ADBDC0154D5}" type="slidenum">
              <a:rPr lang="en-US" altLang="ko-KR" sz="1300">
                <a:latin typeface="Times New Roman" charset="0"/>
              </a:rPr>
              <a:pPr eaLnBrk="1" hangingPunct="1"/>
              <a:t>15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3CE7A4F7-AB1A-4120-A2FD-FAA4DD0558B8}" type="slidenum">
              <a:rPr lang="en-US" altLang="ko-KR" sz="1300">
                <a:latin typeface="Times New Roman" charset="0"/>
              </a:rPr>
              <a:pPr eaLnBrk="1" hangingPunct="1"/>
              <a:t>16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8EC22F5F-E477-4C8B-B0AB-1FF2B42F9783}" type="slidenum">
              <a:rPr lang="en-US" altLang="ko-KR" sz="1300">
                <a:latin typeface="Times New Roman" charset="0"/>
              </a:rPr>
              <a:pPr eaLnBrk="1" hangingPunct="1"/>
              <a:t>17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2FEECA48-4637-402F-B048-8AA8AF3FC757}" type="slidenum">
              <a:rPr lang="en-US" altLang="ko-KR" sz="1300">
                <a:latin typeface="Times New Roman" charset="0"/>
              </a:rPr>
              <a:pPr eaLnBrk="1" hangingPunct="1"/>
              <a:t>18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3F2F27FE-96C9-4889-AFFB-F6C906BCFC75}" type="slidenum">
              <a:rPr lang="en-US" altLang="ko-KR" sz="1300">
                <a:latin typeface="Times New Roman" charset="0"/>
              </a:rPr>
              <a:pPr eaLnBrk="1" hangingPunct="1"/>
              <a:t>20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AF36F377-CF32-43E3-A54D-011C9311D2E4}" type="slidenum">
              <a:rPr lang="en-US" altLang="ko-KR" sz="1300">
                <a:latin typeface="Times New Roman" charset="0"/>
              </a:rPr>
              <a:pPr eaLnBrk="1" hangingPunct="1"/>
              <a:t>2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0204D4A4-5B34-4DAB-B353-47B91A4024E0}" type="slidenum">
              <a:rPr lang="en-US" altLang="ko-KR" sz="1300">
                <a:latin typeface="Times New Roman" charset="0"/>
              </a:rPr>
              <a:pPr eaLnBrk="1" hangingPunct="1"/>
              <a:t>3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05CA9370-D752-42BD-87DE-D491AB56A48D}" type="slidenum">
              <a:rPr lang="en-US" altLang="ko-KR" sz="1300">
                <a:latin typeface="Times New Roman" charset="0"/>
              </a:rPr>
              <a:pPr eaLnBrk="1" hangingPunct="1"/>
              <a:t>4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97DBF422-2C67-4B7A-B879-C5B862BCD64A}" type="slidenum">
              <a:rPr lang="en-US" altLang="ko-KR" sz="1300">
                <a:latin typeface="Times New Roman" charset="0"/>
              </a:rPr>
              <a:pPr eaLnBrk="1" hangingPunct="1"/>
              <a:t>5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8275FEE6-58F0-453B-BBC7-415FAD00F59F}" type="slidenum">
              <a:rPr lang="en-US" altLang="ko-KR" sz="1300">
                <a:latin typeface="Times New Roman" charset="0"/>
              </a:rPr>
              <a:pPr eaLnBrk="1" hangingPunct="1"/>
              <a:t>6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0B641323-F027-4F00-BF65-669E66BD2D15}" type="slidenum">
              <a:rPr lang="en-US" altLang="ko-KR" sz="1300">
                <a:latin typeface="Times New Roman" charset="0"/>
              </a:rPr>
              <a:pPr eaLnBrk="1" hangingPunct="1"/>
              <a:t>7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79145401-59EF-4794-BCFE-FA4EF9296ECF}" type="slidenum">
              <a:rPr lang="en-US" altLang="ko-KR" sz="1300">
                <a:latin typeface="Times New Roman" charset="0"/>
              </a:rPr>
              <a:pPr eaLnBrk="1" hangingPunct="1"/>
              <a:t>8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defTabSz="954088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838D597B-FF71-43B2-B06D-CBA44A464B37}" type="slidenum">
              <a:rPr lang="en-US" altLang="ko-KR" sz="1300">
                <a:latin typeface="Times New Roman" charset="0"/>
              </a:rPr>
              <a:pPr eaLnBrk="1" hangingPunct="1"/>
              <a:t>9</a:t>
            </a:fld>
            <a:endParaRPr lang="en-US" altLang="ko-KR" sz="130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63638" y="1009650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2838" y="5697538"/>
            <a:ext cx="5167312" cy="979487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2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E31B0-41A6-4E4C-ADA3-BB4F3E19A1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2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274638"/>
            <a:ext cx="19431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38"/>
            <a:ext cx="56769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4A572-96E4-407A-9389-165A50CCD5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167BEA-E67D-4C99-BA47-CE30FA46B0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9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2D348-D724-49B7-8BF1-E004862C8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1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58BDF7-2866-4EEC-9A9D-7E185DE9DE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4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F7A98-C47C-46F4-80C2-15836CEB7A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7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A89F27-F5F8-449C-B695-82A337D78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0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BFBB5A-98E8-46C1-8FF8-BAD2869E98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03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FAE085-4494-4605-BC20-075A8920E7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2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FDBA99-1B47-4A84-B205-F828832588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9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00200"/>
            <a:ext cx="7772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92863"/>
            <a:ext cx="5076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 b="1">
                <a:latin typeface="Times New Roman" charset="0"/>
                <a:cs typeface="굴림" charset="-127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0763" y="563880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 b="1">
                <a:latin typeface="Times New Roman" charset="0"/>
              </a:defRPr>
            </a:lvl1pPr>
          </a:lstStyle>
          <a:p>
            <a:fld id="{C947E67B-99CC-4B45-9B2D-77A0C2CDF7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eb.umr.edu/~ercal/284/PipeExamples/Example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924800" cy="1447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Disaster Victim Location Database Server 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429000"/>
            <a:ext cx="6400800" cy="1905000"/>
          </a:xfrm>
        </p:spPr>
        <p:txBody>
          <a:bodyPr/>
          <a:lstStyle/>
          <a:p>
            <a:pPr algn="ctr" eaLnBrk="1" hangingPunct="1"/>
            <a:endParaRPr lang="en-US" altLang="ko-KR" sz="1800" b="0" dirty="0" smtClean="0">
              <a:ea typeface="굴림" charset="-127"/>
            </a:endParaRPr>
          </a:p>
          <a:p>
            <a:pPr algn="ctr" eaLnBrk="1" hangingPunct="1"/>
            <a:r>
              <a:rPr lang="en-US" altLang="ko-KR" sz="3200" b="0" dirty="0" smtClean="0">
                <a:solidFill>
                  <a:srgbClr val="009900"/>
                </a:solidFill>
                <a:ea typeface="굴림" charset="-127"/>
              </a:rPr>
              <a:t>Hao Wan</a:t>
            </a:r>
          </a:p>
          <a:p>
            <a:pPr algn="ctr" eaLnBrk="1" hangingPunct="1"/>
            <a:r>
              <a:rPr lang="en-US" altLang="ko-KR" sz="2400" b="0" dirty="0" smtClean="0">
                <a:solidFill>
                  <a:srgbClr val="009900"/>
                </a:solidFill>
                <a:ea typeface="굴림" charset="-127"/>
              </a:rPr>
              <a:t>hale@wpi.edu</a:t>
            </a:r>
          </a:p>
          <a:p>
            <a:pPr algn="ctr" eaLnBrk="1" hangingPunct="1"/>
            <a:r>
              <a:rPr lang="en-US" altLang="ko-KR" sz="2400" b="0" dirty="0" smtClean="0">
                <a:solidFill>
                  <a:srgbClr val="009900"/>
                </a:solidFill>
                <a:ea typeface="굴림" charset="-127"/>
              </a:rPr>
              <a:t>01/22/2013</a:t>
            </a:r>
            <a:endParaRPr lang="en-US" altLang="ko-KR" sz="1800" b="0" dirty="0" smtClean="0">
              <a:ea typeface="굴림" charset="-127"/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143000" y="381000"/>
            <a:ext cx="35607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1" lang="en-US" altLang="ko-KR" sz="2400">
                <a:solidFill>
                  <a:srgbClr val="008000"/>
                </a:solidFill>
                <a:latin typeface="Comic Sans MS" charset="0"/>
              </a:rPr>
              <a:t>CS4516 HELP Session 1</a:t>
            </a:r>
            <a:br>
              <a:rPr kumimoji="1" lang="en-US" altLang="ko-KR" sz="2400">
                <a:solidFill>
                  <a:srgbClr val="008000"/>
                </a:solidFill>
                <a:latin typeface="Comic Sans MS" charset="0"/>
              </a:rPr>
            </a:br>
            <a:endParaRPr kumimoji="1" lang="en-US" sz="2400">
              <a:solidFill>
                <a:srgbClr val="008000"/>
              </a:solidFill>
              <a:latin typeface="Comic Sans MS" charset="0"/>
            </a:endParaRP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1066800" y="6324600"/>
            <a:ext cx="40916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r>
              <a:rPr lang="en-US" sz="1800" dirty="0"/>
              <a:t>Modified based on </a:t>
            </a:r>
            <a:r>
              <a:rPr lang="en-US" sz="1800" dirty="0" smtClean="0"/>
              <a:t>CS4516 D11 slides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092636F3-2493-418E-AAA3-BFD8076B4EC8}" type="slidenum">
              <a:rPr lang="en-US" sz="2000">
                <a:latin typeface="Times New Roman" charset="0"/>
              </a:rPr>
              <a:pPr eaLnBrk="1" hangingPunct="1"/>
              <a:t>10</a:t>
            </a:fld>
            <a:endParaRPr lang="en-US" sz="2000">
              <a:latin typeface="Times New Roman" charset="0"/>
            </a:endParaRP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1143000" y="762000"/>
            <a:ext cx="3733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>
                <a:latin typeface="Times New Roman" charset="0"/>
              </a:rPr>
              <a:t>    client APP</a:t>
            </a:r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1828800" y="1371600"/>
            <a:ext cx="2590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User input</a:t>
            </a:r>
          </a:p>
        </p:txBody>
      </p:sp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1828800" y="2133600"/>
            <a:ext cx="2590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latin typeface="Times New Roman" charset="0"/>
              </a:rPr>
              <a:t>Pick a command</a:t>
            </a:r>
          </a:p>
        </p:txBody>
      </p:sp>
      <p:sp>
        <p:nvSpPr>
          <p:cNvPr id="33798" name="Text Box 9"/>
          <p:cNvSpPr txBox="1">
            <a:spLocks noChangeArrowheads="1"/>
          </p:cNvSpPr>
          <p:nvPr/>
        </p:nvSpPr>
        <p:spPr bwMode="auto">
          <a:xfrm>
            <a:off x="4191000" y="32766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i="1">
                <a:latin typeface="Times New Roman" charset="0"/>
              </a:rPr>
              <a:t>Yes</a:t>
            </a:r>
          </a:p>
        </p:txBody>
      </p:sp>
      <p:cxnSp>
        <p:nvCxnSpPr>
          <p:cNvPr id="33799" name="AutoShape 10"/>
          <p:cNvCxnSpPr>
            <a:cxnSpLocks noChangeShapeType="1"/>
            <a:stCxn id="33796" idx="2"/>
            <a:endCxn id="33797" idx="0"/>
          </p:cNvCxnSpPr>
          <p:nvPr/>
        </p:nvCxnSpPr>
        <p:spPr bwMode="auto">
          <a:xfrm>
            <a:off x="3124200" y="1778000"/>
            <a:ext cx="0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0" name="AutoShape 11"/>
          <p:cNvCxnSpPr>
            <a:cxnSpLocks noChangeShapeType="1"/>
            <a:stCxn id="33797" idx="2"/>
            <a:endCxn id="33801" idx="0"/>
          </p:cNvCxnSpPr>
          <p:nvPr/>
        </p:nvCxnSpPr>
        <p:spPr bwMode="auto">
          <a:xfrm>
            <a:off x="3124200" y="2540000"/>
            <a:ext cx="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1" name="AutoShape 12"/>
          <p:cNvSpPr>
            <a:spLocks noChangeArrowheads="1"/>
          </p:cNvSpPr>
          <p:nvPr/>
        </p:nvSpPr>
        <p:spPr bwMode="auto">
          <a:xfrm>
            <a:off x="2209800" y="2819400"/>
            <a:ext cx="1828800" cy="6096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sz="2000">
                <a:latin typeface="Times New Roman" charset="0"/>
              </a:rPr>
              <a:t>q cmd?</a:t>
            </a:r>
          </a:p>
        </p:txBody>
      </p:sp>
      <p:sp>
        <p:nvSpPr>
          <p:cNvPr id="33802" name="Text Box 17"/>
          <p:cNvSpPr txBox="1">
            <a:spLocks noChangeArrowheads="1"/>
          </p:cNvSpPr>
          <p:nvPr/>
        </p:nvSpPr>
        <p:spPr bwMode="auto">
          <a:xfrm>
            <a:off x="2209800" y="3708400"/>
            <a:ext cx="18288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Build Msg</a:t>
            </a:r>
          </a:p>
        </p:txBody>
      </p:sp>
      <p:cxnSp>
        <p:nvCxnSpPr>
          <p:cNvPr id="33803" name="AutoShape 18"/>
          <p:cNvCxnSpPr>
            <a:cxnSpLocks noChangeShapeType="1"/>
            <a:endCxn id="33797" idx="1"/>
          </p:cNvCxnSpPr>
          <p:nvPr/>
        </p:nvCxnSpPr>
        <p:spPr bwMode="auto">
          <a:xfrm rot="16200000" flipV="1">
            <a:off x="977900" y="3187700"/>
            <a:ext cx="2997200" cy="1295400"/>
          </a:xfrm>
          <a:prstGeom prst="bentConnector4">
            <a:avLst>
              <a:gd name="adj1" fmla="val -7625"/>
              <a:gd name="adj2" fmla="val 11764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4" name="Text Box 20"/>
          <p:cNvSpPr txBox="1">
            <a:spLocks noChangeArrowheads="1"/>
          </p:cNvSpPr>
          <p:nvPr/>
        </p:nvSpPr>
        <p:spPr bwMode="auto">
          <a:xfrm>
            <a:off x="1828800" y="4318000"/>
            <a:ext cx="25908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nwl_send(…msg…)</a:t>
            </a:r>
          </a:p>
        </p:txBody>
      </p:sp>
      <p:sp>
        <p:nvSpPr>
          <p:cNvPr id="33805" name="Text Box 21"/>
          <p:cNvSpPr txBox="1">
            <a:spLocks noChangeArrowheads="1"/>
          </p:cNvSpPr>
          <p:nvPr/>
        </p:nvSpPr>
        <p:spPr bwMode="auto">
          <a:xfrm>
            <a:off x="2286000" y="32766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i="1">
                <a:latin typeface="Times New Roman" charset="0"/>
              </a:rPr>
              <a:t>No</a:t>
            </a:r>
          </a:p>
        </p:txBody>
      </p:sp>
      <p:sp>
        <p:nvSpPr>
          <p:cNvPr id="33806" name="Text Box 33"/>
          <p:cNvSpPr txBox="1">
            <a:spLocks noChangeArrowheads="1"/>
          </p:cNvSpPr>
          <p:nvPr/>
        </p:nvSpPr>
        <p:spPr bwMode="auto">
          <a:xfrm>
            <a:off x="5105400" y="685800"/>
            <a:ext cx="3733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>
                <a:latin typeface="Times New Roman" charset="0"/>
              </a:rPr>
              <a:t>    server child process APP</a:t>
            </a:r>
          </a:p>
        </p:txBody>
      </p:sp>
      <p:sp>
        <p:nvSpPr>
          <p:cNvPr id="33807" name="Rectangle 34"/>
          <p:cNvSpPr>
            <a:spLocks noChangeArrowheads="1"/>
          </p:cNvSpPr>
          <p:nvPr/>
        </p:nvSpPr>
        <p:spPr bwMode="auto">
          <a:xfrm>
            <a:off x="685800" y="-762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b="1" dirty="0"/>
              <a:t>How the Functions Work: Layer by Layer</a:t>
            </a:r>
            <a:endParaRPr lang="en-US" sz="2800" u="sng" dirty="0"/>
          </a:p>
        </p:txBody>
      </p:sp>
      <p:cxnSp>
        <p:nvCxnSpPr>
          <p:cNvPr id="33808" name="AutoShape 35"/>
          <p:cNvCxnSpPr>
            <a:cxnSpLocks noChangeShapeType="1"/>
            <a:stCxn id="33801" idx="2"/>
            <a:endCxn id="33802" idx="0"/>
          </p:cNvCxnSpPr>
          <p:nvPr/>
        </p:nvCxnSpPr>
        <p:spPr bwMode="auto">
          <a:xfrm>
            <a:off x="3124200" y="3429000"/>
            <a:ext cx="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36"/>
          <p:cNvCxnSpPr>
            <a:cxnSpLocks noChangeShapeType="1"/>
            <a:stCxn id="33802" idx="2"/>
            <a:endCxn id="33804" idx="0"/>
          </p:cNvCxnSpPr>
          <p:nvPr/>
        </p:nvCxnSpPr>
        <p:spPr bwMode="auto">
          <a:xfrm>
            <a:off x="3124200" y="4114800"/>
            <a:ext cx="0" cy="20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0" name="Text Box 38"/>
          <p:cNvSpPr txBox="1">
            <a:spLocks noChangeArrowheads="1"/>
          </p:cNvSpPr>
          <p:nvPr/>
        </p:nvSpPr>
        <p:spPr bwMode="auto">
          <a:xfrm>
            <a:off x="1828800" y="4927600"/>
            <a:ext cx="25908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nwl_recv(…ack…)</a:t>
            </a:r>
          </a:p>
        </p:txBody>
      </p:sp>
      <p:cxnSp>
        <p:nvCxnSpPr>
          <p:cNvPr id="33811" name="AutoShape 39"/>
          <p:cNvCxnSpPr>
            <a:cxnSpLocks noChangeShapeType="1"/>
            <a:stCxn id="33804" idx="2"/>
          </p:cNvCxnSpPr>
          <p:nvPr/>
        </p:nvCxnSpPr>
        <p:spPr bwMode="auto">
          <a:xfrm>
            <a:off x="3124200" y="4724400"/>
            <a:ext cx="0" cy="2032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2" name="AutoShape 40"/>
          <p:cNvCxnSpPr>
            <a:cxnSpLocks noChangeShapeType="1"/>
            <a:stCxn id="33801" idx="3"/>
          </p:cNvCxnSpPr>
          <p:nvPr/>
        </p:nvCxnSpPr>
        <p:spPr bwMode="auto">
          <a:xfrm>
            <a:off x="4038600" y="3124200"/>
            <a:ext cx="762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3" name="Text Box 41"/>
          <p:cNvSpPr txBox="1">
            <a:spLocks noChangeArrowheads="1"/>
          </p:cNvSpPr>
          <p:nvPr/>
        </p:nvSpPr>
        <p:spPr bwMode="auto">
          <a:xfrm>
            <a:off x="5791200" y="1600200"/>
            <a:ext cx="2590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fork()</a:t>
            </a:r>
          </a:p>
        </p:txBody>
      </p:sp>
      <p:sp>
        <p:nvSpPr>
          <p:cNvPr id="33814" name="Text Box 42"/>
          <p:cNvSpPr txBox="1">
            <a:spLocks noChangeArrowheads="1"/>
          </p:cNvSpPr>
          <p:nvPr/>
        </p:nvSpPr>
        <p:spPr bwMode="auto">
          <a:xfrm>
            <a:off x="5791200" y="2362200"/>
            <a:ext cx="2590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nwl_recv(……)</a:t>
            </a:r>
          </a:p>
        </p:txBody>
      </p:sp>
      <p:sp>
        <p:nvSpPr>
          <p:cNvPr id="33815" name="Text Box 43"/>
          <p:cNvSpPr txBox="1">
            <a:spLocks noChangeArrowheads="1"/>
          </p:cNvSpPr>
          <p:nvPr/>
        </p:nvSpPr>
        <p:spPr bwMode="auto">
          <a:xfrm>
            <a:off x="8153400" y="38100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i="1">
                <a:latin typeface="Times New Roman" charset="0"/>
              </a:rPr>
              <a:t>Yes</a:t>
            </a:r>
          </a:p>
        </p:txBody>
      </p:sp>
      <p:cxnSp>
        <p:nvCxnSpPr>
          <p:cNvPr id="33816" name="AutoShape 44"/>
          <p:cNvCxnSpPr>
            <a:cxnSpLocks noChangeShapeType="1"/>
            <a:stCxn id="33813" idx="2"/>
            <a:endCxn id="33814" idx="0"/>
          </p:cNvCxnSpPr>
          <p:nvPr/>
        </p:nvCxnSpPr>
        <p:spPr bwMode="auto">
          <a:xfrm>
            <a:off x="7086600" y="2006600"/>
            <a:ext cx="0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7" name="AutoShape 45"/>
          <p:cNvCxnSpPr>
            <a:cxnSpLocks noChangeShapeType="1"/>
            <a:stCxn id="33814" idx="2"/>
            <a:endCxn id="33818" idx="0"/>
          </p:cNvCxnSpPr>
          <p:nvPr/>
        </p:nvCxnSpPr>
        <p:spPr bwMode="auto">
          <a:xfrm>
            <a:off x="7086600" y="2768600"/>
            <a:ext cx="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8" name="AutoShape 46"/>
          <p:cNvSpPr>
            <a:spLocks noChangeArrowheads="1"/>
          </p:cNvSpPr>
          <p:nvPr/>
        </p:nvSpPr>
        <p:spPr bwMode="auto">
          <a:xfrm>
            <a:off x="6172200" y="3048000"/>
            <a:ext cx="1828800" cy="6096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sz="2000">
                <a:latin typeface="Times New Roman" charset="0"/>
              </a:rPr>
              <a:t>q cmd?</a:t>
            </a:r>
          </a:p>
        </p:txBody>
      </p:sp>
      <p:sp>
        <p:nvSpPr>
          <p:cNvPr id="33819" name="Text Box 47"/>
          <p:cNvSpPr txBox="1">
            <a:spLocks noChangeArrowheads="1"/>
          </p:cNvSpPr>
          <p:nvPr/>
        </p:nvSpPr>
        <p:spPr bwMode="auto">
          <a:xfrm>
            <a:off x="6172200" y="3937000"/>
            <a:ext cx="18288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Build Msg</a:t>
            </a:r>
          </a:p>
        </p:txBody>
      </p:sp>
      <p:cxnSp>
        <p:nvCxnSpPr>
          <p:cNvPr id="33820" name="AutoShape 48"/>
          <p:cNvCxnSpPr>
            <a:cxnSpLocks noChangeShapeType="1"/>
            <a:stCxn id="33821" idx="2"/>
            <a:endCxn id="33814" idx="1"/>
          </p:cNvCxnSpPr>
          <p:nvPr/>
        </p:nvCxnSpPr>
        <p:spPr bwMode="auto">
          <a:xfrm rot="16200000" flipV="1">
            <a:off x="5245100" y="3111500"/>
            <a:ext cx="2387600" cy="1295400"/>
          </a:xfrm>
          <a:prstGeom prst="bentConnector4">
            <a:avLst>
              <a:gd name="adj1" fmla="val -9574"/>
              <a:gd name="adj2" fmla="val 11764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21" name="Text Box 49"/>
          <p:cNvSpPr txBox="1">
            <a:spLocks noChangeArrowheads="1"/>
          </p:cNvSpPr>
          <p:nvPr/>
        </p:nvSpPr>
        <p:spPr bwMode="auto">
          <a:xfrm>
            <a:off x="5791200" y="4546600"/>
            <a:ext cx="25908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nwl_send(…msg…)</a:t>
            </a:r>
          </a:p>
        </p:txBody>
      </p:sp>
      <p:sp>
        <p:nvSpPr>
          <p:cNvPr id="33822" name="Text Box 50"/>
          <p:cNvSpPr txBox="1">
            <a:spLocks noChangeArrowheads="1"/>
          </p:cNvSpPr>
          <p:nvPr/>
        </p:nvSpPr>
        <p:spPr bwMode="auto">
          <a:xfrm>
            <a:off x="6248400" y="35052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i="1">
                <a:latin typeface="Times New Roman" charset="0"/>
              </a:rPr>
              <a:t>No</a:t>
            </a:r>
          </a:p>
        </p:txBody>
      </p:sp>
      <p:cxnSp>
        <p:nvCxnSpPr>
          <p:cNvPr id="33823" name="AutoShape 51"/>
          <p:cNvCxnSpPr>
            <a:cxnSpLocks noChangeShapeType="1"/>
            <a:stCxn id="33818" idx="2"/>
            <a:endCxn id="33819" idx="0"/>
          </p:cNvCxnSpPr>
          <p:nvPr/>
        </p:nvCxnSpPr>
        <p:spPr bwMode="auto">
          <a:xfrm>
            <a:off x="7086600" y="3657600"/>
            <a:ext cx="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4" name="AutoShape 52"/>
          <p:cNvCxnSpPr>
            <a:cxnSpLocks noChangeShapeType="1"/>
            <a:stCxn id="33819" idx="2"/>
            <a:endCxn id="33821" idx="0"/>
          </p:cNvCxnSpPr>
          <p:nvPr/>
        </p:nvCxnSpPr>
        <p:spPr bwMode="auto">
          <a:xfrm>
            <a:off x="7086600" y="4343400"/>
            <a:ext cx="0" cy="203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5" name="AutoShape 55"/>
          <p:cNvCxnSpPr>
            <a:cxnSpLocks noChangeShapeType="1"/>
            <a:stCxn id="33818" idx="3"/>
          </p:cNvCxnSpPr>
          <p:nvPr/>
        </p:nvCxnSpPr>
        <p:spPr bwMode="auto">
          <a:xfrm>
            <a:off x="8001000" y="3352800"/>
            <a:ext cx="762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3657600" y="577231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to do if “Yes”?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ADFBFC1A-5B09-4128-A2E1-A383FBF735B9}" type="slidenum">
              <a:rPr lang="en-US" sz="2000">
                <a:latin typeface="Times New Roman" charset="0"/>
              </a:rPr>
              <a:pPr eaLnBrk="1" hangingPunct="1"/>
              <a:t>11</a:t>
            </a:fld>
            <a:endParaRPr lang="en-US" sz="2000">
              <a:latin typeface="Times New Roman" charset="0"/>
            </a:endParaRP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1143000" y="914400"/>
            <a:ext cx="373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    nwl_send (… msg …)</a:t>
            </a:r>
          </a:p>
        </p:txBody>
      </p:sp>
      <p:grpSp>
        <p:nvGrpSpPr>
          <p:cNvPr id="35844" name="Group 52"/>
          <p:cNvGrpSpPr>
            <a:grpSpLocks/>
          </p:cNvGrpSpPr>
          <p:nvPr/>
        </p:nvGrpSpPr>
        <p:grpSpPr bwMode="auto">
          <a:xfrm>
            <a:off x="1828800" y="1905000"/>
            <a:ext cx="2667000" cy="4038600"/>
            <a:chOff x="1152" y="1200"/>
            <a:chExt cx="1680" cy="2544"/>
          </a:xfrm>
        </p:grpSpPr>
        <p:sp>
          <p:nvSpPr>
            <p:cNvPr id="35859" name="Text Box 5"/>
            <p:cNvSpPr txBox="1">
              <a:spLocks noChangeArrowheads="1"/>
            </p:cNvSpPr>
            <p:nvPr/>
          </p:nvSpPr>
          <p:spPr bwMode="auto">
            <a:xfrm>
              <a:off x="1152" y="1200"/>
              <a:ext cx="1632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Split msg into pkts</a:t>
              </a:r>
            </a:p>
          </p:txBody>
        </p:sp>
        <p:sp>
          <p:nvSpPr>
            <p:cNvPr id="35860" name="Text Box 8"/>
            <p:cNvSpPr txBox="1">
              <a:spLocks noChangeArrowheads="1"/>
            </p:cNvSpPr>
            <p:nvPr/>
          </p:nvSpPr>
          <p:spPr bwMode="auto">
            <a:xfrm>
              <a:off x="1152" y="1680"/>
              <a:ext cx="1632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Pick a pkt</a:t>
              </a:r>
            </a:p>
          </p:txBody>
        </p:sp>
        <p:sp>
          <p:nvSpPr>
            <p:cNvPr id="35861" name="Line 12"/>
            <p:cNvSpPr>
              <a:spLocks noChangeShapeType="1"/>
            </p:cNvSpPr>
            <p:nvPr/>
          </p:nvSpPr>
          <p:spPr bwMode="auto">
            <a:xfrm>
              <a:off x="1968" y="24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2" name="Text Box 24"/>
            <p:cNvSpPr txBox="1">
              <a:spLocks noChangeArrowheads="1"/>
            </p:cNvSpPr>
            <p:nvPr/>
          </p:nvSpPr>
          <p:spPr bwMode="auto">
            <a:xfrm>
              <a:off x="1632" y="2496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i="1">
                  <a:latin typeface="Times New Roman" charset="0"/>
                </a:rPr>
                <a:t>Yes</a:t>
              </a:r>
            </a:p>
          </p:txBody>
        </p:sp>
        <p:cxnSp>
          <p:nvCxnSpPr>
            <p:cNvPr id="35863" name="AutoShape 32"/>
            <p:cNvCxnSpPr>
              <a:cxnSpLocks noChangeShapeType="1"/>
              <a:stCxn id="35859" idx="2"/>
              <a:endCxn id="35860" idx="0"/>
            </p:cNvCxnSpPr>
            <p:nvPr/>
          </p:nvCxnSpPr>
          <p:spPr bwMode="auto">
            <a:xfrm>
              <a:off x="1968" y="1456"/>
              <a:ext cx="0" cy="2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64" name="AutoShape 33"/>
            <p:cNvCxnSpPr>
              <a:cxnSpLocks noChangeShapeType="1"/>
              <a:stCxn id="35860" idx="2"/>
              <a:endCxn id="35865" idx="0"/>
            </p:cNvCxnSpPr>
            <p:nvPr/>
          </p:nvCxnSpPr>
          <p:spPr bwMode="auto">
            <a:xfrm>
              <a:off x="1968" y="1936"/>
              <a:ext cx="0" cy="2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65" name="AutoShape 34"/>
            <p:cNvSpPr>
              <a:spLocks noChangeArrowheads="1"/>
            </p:cNvSpPr>
            <p:nvPr/>
          </p:nvSpPr>
          <p:spPr bwMode="auto">
            <a:xfrm>
              <a:off x="1392" y="2160"/>
              <a:ext cx="1152" cy="384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latinLnBrk="1"/>
              <a:r>
                <a:rPr kumimoji="1" lang="en-US" sz="2000">
                  <a:latin typeface="Times New Roman" charset="0"/>
                </a:rPr>
                <a:t>Last pkt?</a:t>
              </a:r>
            </a:p>
          </p:txBody>
        </p:sp>
        <p:grpSp>
          <p:nvGrpSpPr>
            <p:cNvPr id="35866" name="Group 42"/>
            <p:cNvGrpSpPr>
              <a:grpSpLocks/>
            </p:cNvGrpSpPr>
            <p:nvPr/>
          </p:nvGrpSpPr>
          <p:grpSpPr bwMode="auto">
            <a:xfrm>
              <a:off x="2544" y="2352"/>
              <a:ext cx="192" cy="912"/>
              <a:chOff x="2400" y="2352"/>
              <a:chExt cx="144" cy="1008"/>
            </a:xfrm>
          </p:grpSpPr>
          <p:sp>
            <p:nvSpPr>
              <p:cNvPr id="35873" name="Line 13"/>
              <p:cNvSpPr>
                <a:spLocks noChangeShapeType="1"/>
              </p:cNvSpPr>
              <p:nvPr/>
            </p:nvSpPr>
            <p:spPr bwMode="auto">
              <a:xfrm>
                <a:off x="2544" y="2352"/>
                <a:ext cx="0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4" name="Line 35"/>
              <p:cNvSpPr>
                <a:spLocks noChangeShapeType="1"/>
              </p:cNvSpPr>
              <p:nvPr/>
            </p:nvSpPr>
            <p:spPr bwMode="auto">
              <a:xfrm flipH="1">
                <a:off x="2400" y="235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867" name="Line 37"/>
            <p:cNvSpPr>
              <a:spLocks noChangeShapeType="1"/>
            </p:cNvSpPr>
            <p:nvPr/>
          </p:nvSpPr>
          <p:spPr bwMode="auto">
            <a:xfrm>
              <a:off x="1968" y="29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8" name="Text Box 9"/>
            <p:cNvSpPr txBox="1">
              <a:spLocks noChangeArrowheads="1"/>
            </p:cNvSpPr>
            <p:nvPr/>
          </p:nvSpPr>
          <p:spPr bwMode="auto">
            <a:xfrm>
              <a:off x="1392" y="2784"/>
              <a:ext cx="1152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Set EOM</a:t>
              </a:r>
            </a:p>
          </p:txBody>
        </p:sp>
        <p:cxnSp>
          <p:nvCxnSpPr>
            <p:cNvPr id="35869" name="AutoShape 38"/>
            <p:cNvCxnSpPr>
              <a:cxnSpLocks noChangeShapeType="1"/>
              <a:stCxn id="35871" idx="1"/>
              <a:endCxn id="35860" idx="1"/>
            </p:cNvCxnSpPr>
            <p:nvPr/>
          </p:nvCxnSpPr>
          <p:spPr bwMode="auto">
            <a:xfrm rot="10800000" flipH="1">
              <a:off x="1152" y="1808"/>
              <a:ext cx="1" cy="1584"/>
            </a:xfrm>
            <a:prstGeom prst="bent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70" name="Line 39"/>
            <p:cNvSpPr>
              <a:spLocks noChangeShapeType="1"/>
            </p:cNvSpPr>
            <p:nvPr/>
          </p:nvSpPr>
          <p:spPr bwMode="auto">
            <a:xfrm>
              <a:off x="1968" y="35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1" name="Text Box 7"/>
            <p:cNvSpPr txBox="1">
              <a:spLocks noChangeArrowheads="1"/>
            </p:cNvSpPr>
            <p:nvPr/>
          </p:nvSpPr>
          <p:spPr bwMode="auto">
            <a:xfrm>
              <a:off x="1152" y="3264"/>
              <a:ext cx="1632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dll_send(…pkt…)</a:t>
              </a:r>
            </a:p>
          </p:txBody>
        </p:sp>
        <p:sp>
          <p:nvSpPr>
            <p:cNvPr id="35872" name="Text Box 41"/>
            <p:cNvSpPr txBox="1">
              <a:spLocks noChangeArrowheads="1"/>
            </p:cNvSpPr>
            <p:nvPr/>
          </p:nvSpPr>
          <p:spPr bwMode="auto">
            <a:xfrm>
              <a:off x="2448" y="2112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i="1">
                  <a:latin typeface="Times New Roman" charset="0"/>
                </a:rPr>
                <a:t>No</a:t>
              </a:r>
            </a:p>
          </p:txBody>
        </p:sp>
      </p:grpSp>
      <p:grpSp>
        <p:nvGrpSpPr>
          <p:cNvPr id="35845" name="Group 51"/>
          <p:cNvGrpSpPr>
            <a:grpSpLocks/>
          </p:cNvGrpSpPr>
          <p:nvPr/>
        </p:nvGrpSpPr>
        <p:grpSpPr bwMode="auto">
          <a:xfrm>
            <a:off x="5486400" y="1905000"/>
            <a:ext cx="3048000" cy="2921000"/>
            <a:chOff x="3408" y="1200"/>
            <a:chExt cx="1920" cy="1840"/>
          </a:xfrm>
        </p:grpSpPr>
        <p:sp>
          <p:nvSpPr>
            <p:cNvPr id="35849" name="Text Box 19"/>
            <p:cNvSpPr txBox="1">
              <a:spLocks noChangeArrowheads="1"/>
            </p:cNvSpPr>
            <p:nvPr/>
          </p:nvSpPr>
          <p:spPr bwMode="auto">
            <a:xfrm>
              <a:off x="3552" y="1200"/>
              <a:ext cx="1632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dll_recv (… pkt …)</a:t>
              </a:r>
            </a:p>
          </p:txBody>
        </p:sp>
        <p:sp>
          <p:nvSpPr>
            <p:cNvPr id="35850" name="Text Box 21"/>
            <p:cNvSpPr txBox="1">
              <a:spLocks noChangeArrowheads="1"/>
            </p:cNvSpPr>
            <p:nvPr/>
          </p:nvSpPr>
          <p:spPr bwMode="auto">
            <a:xfrm>
              <a:off x="3552" y="2784"/>
              <a:ext cx="1632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Return msg to APP</a:t>
              </a:r>
            </a:p>
          </p:txBody>
        </p:sp>
        <p:sp>
          <p:nvSpPr>
            <p:cNvPr id="35851" name="Text Box 25"/>
            <p:cNvSpPr txBox="1">
              <a:spLocks noChangeArrowheads="1"/>
            </p:cNvSpPr>
            <p:nvPr/>
          </p:nvSpPr>
          <p:spPr bwMode="auto">
            <a:xfrm>
              <a:off x="3408" y="2256"/>
              <a:ext cx="1920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Reassemble pkts into msg</a:t>
              </a:r>
            </a:p>
          </p:txBody>
        </p:sp>
        <p:cxnSp>
          <p:nvCxnSpPr>
            <p:cNvPr id="35852" name="AutoShape 43"/>
            <p:cNvCxnSpPr>
              <a:cxnSpLocks noChangeShapeType="1"/>
              <a:stCxn id="35849" idx="2"/>
              <a:endCxn id="35853" idx="0"/>
            </p:cNvCxnSpPr>
            <p:nvPr/>
          </p:nvCxnSpPr>
          <p:spPr bwMode="auto">
            <a:xfrm>
              <a:off x="4368" y="1456"/>
              <a:ext cx="0" cy="1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53" name="AutoShape 44"/>
            <p:cNvSpPr>
              <a:spLocks noChangeArrowheads="1"/>
            </p:cNvSpPr>
            <p:nvPr/>
          </p:nvSpPr>
          <p:spPr bwMode="auto">
            <a:xfrm>
              <a:off x="3792" y="1632"/>
              <a:ext cx="1152" cy="384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latinLnBrk="1"/>
              <a:r>
                <a:rPr kumimoji="1" lang="en-US" sz="2000">
                  <a:latin typeface="Times New Roman" charset="0"/>
                </a:rPr>
                <a:t>Last pkt?</a:t>
              </a:r>
            </a:p>
          </p:txBody>
        </p:sp>
        <p:cxnSp>
          <p:nvCxnSpPr>
            <p:cNvPr id="35854" name="AutoShape 45"/>
            <p:cNvCxnSpPr>
              <a:cxnSpLocks noChangeShapeType="1"/>
              <a:stCxn id="35853" idx="3"/>
              <a:endCxn id="35849" idx="3"/>
            </p:cNvCxnSpPr>
            <p:nvPr/>
          </p:nvCxnSpPr>
          <p:spPr bwMode="auto">
            <a:xfrm flipV="1">
              <a:off x="4944" y="1328"/>
              <a:ext cx="240" cy="496"/>
            </a:xfrm>
            <a:prstGeom prst="bentConnector3">
              <a:avLst>
                <a:gd name="adj1" fmla="val 16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55" name="Text Box 46"/>
            <p:cNvSpPr txBox="1">
              <a:spLocks noChangeArrowheads="1"/>
            </p:cNvSpPr>
            <p:nvPr/>
          </p:nvSpPr>
          <p:spPr bwMode="auto">
            <a:xfrm>
              <a:off x="4944" y="1584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i="1">
                  <a:latin typeface="Times New Roman" charset="0"/>
                </a:rPr>
                <a:t>No</a:t>
              </a:r>
            </a:p>
          </p:txBody>
        </p:sp>
        <p:sp>
          <p:nvSpPr>
            <p:cNvPr id="35856" name="Text Box 47"/>
            <p:cNvSpPr txBox="1">
              <a:spLocks noChangeArrowheads="1"/>
            </p:cNvSpPr>
            <p:nvPr/>
          </p:nvSpPr>
          <p:spPr bwMode="auto">
            <a:xfrm>
              <a:off x="4032" y="2016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i="1">
                  <a:latin typeface="Times New Roman" charset="0"/>
                </a:rPr>
                <a:t>Yes</a:t>
              </a:r>
            </a:p>
          </p:txBody>
        </p:sp>
        <p:cxnSp>
          <p:nvCxnSpPr>
            <p:cNvPr id="35857" name="AutoShape 48"/>
            <p:cNvCxnSpPr>
              <a:cxnSpLocks noChangeShapeType="1"/>
              <a:stCxn id="35853" idx="2"/>
              <a:endCxn id="35851" idx="0"/>
            </p:cNvCxnSpPr>
            <p:nvPr/>
          </p:nvCxnSpPr>
          <p:spPr bwMode="auto">
            <a:xfrm>
              <a:off x="4368" y="2016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8" name="AutoShape 49"/>
            <p:cNvCxnSpPr>
              <a:cxnSpLocks noChangeShapeType="1"/>
              <a:stCxn id="35851" idx="2"/>
              <a:endCxn id="35850" idx="0"/>
            </p:cNvCxnSpPr>
            <p:nvPr/>
          </p:nvCxnSpPr>
          <p:spPr bwMode="auto">
            <a:xfrm>
              <a:off x="4368" y="2512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5846" name="Text Box 50"/>
          <p:cNvSpPr txBox="1">
            <a:spLocks noChangeArrowheads="1"/>
          </p:cNvSpPr>
          <p:nvPr/>
        </p:nvSpPr>
        <p:spPr bwMode="auto">
          <a:xfrm>
            <a:off x="5105400" y="914400"/>
            <a:ext cx="373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    nwl_recv (… msg …)</a:t>
            </a:r>
          </a:p>
        </p:txBody>
      </p:sp>
      <p:sp>
        <p:nvSpPr>
          <p:cNvPr id="35847" name="Rectangle 53"/>
          <p:cNvSpPr>
            <a:spLocks noChangeArrowheads="1"/>
          </p:cNvSpPr>
          <p:nvPr/>
        </p:nvSpPr>
        <p:spPr bwMode="auto">
          <a:xfrm>
            <a:off x="685800" y="-762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b="1"/>
              <a:t>How the Functions Work: Layer by Layer</a:t>
            </a:r>
            <a:endParaRPr lang="en-US" sz="3200" u="sng"/>
          </a:p>
        </p:txBody>
      </p:sp>
      <p:sp>
        <p:nvSpPr>
          <p:cNvPr id="35848" name="Text Box 54"/>
          <p:cNvSpPr txBox="1">
            <a:spLocks noChangeArrowheads="1"/>
          </p:cNvSpPr>
          <p:nvPr/>
        </p:nvSpPr>
        <p:spPr bwMode="auto">
          <a:xfrm>
            <a:off x="5029200" y="4876800"/>
            <a:ext cx="411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9900"/>
                </a:solidFill>
                <a:latin typeface="Comic Sans MS" charset="0"/>
              </a:rPr>
              <a:t>Note: you need have a mechanism to decide the last packet in a message (EOM). The diagram here offers only a reference.</a:t>
            </a:r>
            <a:endParaRPr lang="en-US" b="1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96C32A13-3CD2-449F-BC70-4DE6FCBDAA81}" type="slidenum">
              <a:rPr lang="en-US" sz="2000">
                <a:latin typeface="Times New Roman" charset="0"/>
              </a:rPr>
              <a:pPr eaLnBrk="1" hangingPunct="1"/>
              <a:t>12</a:t>
            </a:fld>
            <a:endParaRPr lang="en-US" sz="2000">
              <a:latin typeface="Times New Roman" charset="0"/>
            </a:endParaRP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2819400" y="762000"/>
            <a:ext cx="426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dll_send (… pkt … ) </a:t>
            </a: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2133600" y="1524000"/>
            <a:ext cx="3581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Split a packet into payloads</a:t>
            </a:r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2133600" y="2209800"/>
            <a:ext cx="3581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Create a new frame</a:t>
            </a:r>
          </a:p>
        </p:txBody>
      </p:sp>
      <p:sp>
        <p:nvSpPr>
          <p:cNvPr id="37894" name="Text Box 7"/>
          <p:cNvSpPr txBox="1">
            <a:spLocks noChangeArrowheads="1"/>
          </p:cNvSpPr>
          <p:nvPr/>
        </p:nvSpPr>
        <p:spPr bwMode="auto">
          <a:xfrm>
            <a:off x="2133600" y="3581400"/>
            <a:ext cx="3581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Send a frame to PHL</a:t>
            </a:r>
          </a:p>
        </p:txBody>
      </p:sp>
      <p:sp>
        <p:nvSpPr>
          <p:cNvPr id="37895" name="Text Box 10"/>
          <p:cNvSpPr txBox="1">
            <a:spLocks noChangeArrowheads="1"/>
          </p:cNvSpPr>
          <p:nvPr/>
        </p:nvSpPr>
        <p:spPr bwMode="auto">
          <a:xfrm>
            <a:off x="2133600" y="2895600"/>
            <a:ext cx="3581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Start a Timer</a:t>
            </a:r>
          </a:p>
        </p:txBody>
      </p:sp>
      <p:sp>
        <p:nvSpPr>
          <p:cNvPr id="37896" name="Text Box 11"/>
          <p:cNvSpPr txBox="1">
            <a:spLocks noChangeArrowheads="1"/>
          </p:cNvSpPr>
          <p:nvPr/>
        </p:nvSpPr>
        <p:spPr bwMode="auto">
          <a:xfrm>
            <a:off x="2133600" y="5638800"/>
            <a:ext cx="6019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Receive a ACK frame correctly, then continue ...</a:t>
            </a:r>
          </a:p>
        </p:txBody>
      </p:sp>
      <p:sp>
        <p:nvSpPr>
          <p:cNvPr id="37897" name="Text Box 14"/>
          <p:cNvSpPr txBox="1">
            <a:spLocks noChangeArrowheads="1"/>
          </p:cNvSpPr>
          <p:nvPr/>
        </p:nvSpPr>
        <p:spPr bwMode="auto">
          <a:xfrm>
            <a:off x="6019800" y="3581400"/>
            <a:ext cx="2133600" cy="406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phl_send (…)</a:t>
            </a:r>
          </a:p>
        </p:txBody>
      </p:sp>
      <p:sp>
        <p:nvSpPr>
          <p:cNvPr id="37898" name="Text Box 15"/>
          <p:cNvSpPr txBox="1">
            <a:spLocks noChangeArrowheads="1"/>
          </p:cNvSpPr>
          <p:nvPr/>
        </p:nvSpPr>
        <p:spPr bwMode="auto">
          <a:xfrm>
            <a:off x="6019800" y="4267200"/>
            <a:ext cx="2133600" cy="406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phl_recv (…)</a:t>
            </a:r>
          </a:p>
        </p:txBody>
      </p:sp>
      <p:sp>
        <p:nvSpPr>
          <p:cNvPr id="37899" name="Line 23"/>
          <p:cNvSpPr>
            <a:spLocks noChangeShapeType="1"/>
          </p:cNvSpPr>
          <p:nvPr/>
        </p:nvSpPr>
        <p:spPr bwMode="auto">
          <a:xfrm>
            <a:off x="51816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24"/>
          <p:cNvSpPr>
            <a:spLocks noChangeShapeType="1"/>
          </p:cNvSpPr>
          <p:nvPr/>
        </p:nvSpPr>
        <p:spPr bwMode="auto">
          <a:xfrm>
            <a:off x="5181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26"/>
          <p:cNvSpPr>
            <a:spLocks noChangeShapeType="1"/>
          </p:cNvSpPr>
          <p:nvPr/>
        </p:nvSpPr>
        <p:spPr bwMode="auto">
          <a:xfrm>
            <a:off x="2667000" y="4572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902" name="AutoShape 27"/>
          <p:cNvCxnSpPr>
            <a:cxnSpLocks noChangeShapeType="1"/>
            <a:stCxn id="37892" idx="2"/>
            <a:endCxn id="37893" idx="0"/>
          </p:cNvCxnSpPr>
          <p:nvPr/>
        </p:nvCxnSpPr>
        <p:spPr bwMode="auto">
          <a:xfrm>
            <a:off x="3924300" y="1930400"/>
            <a:ext cx="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3" name="AutoShape 28"/>
          <p:cNvCxnSpPr>
            <a:cxnSpLocks noChangeShapeType="1"/>
            <a:stCxn id="37893" idx="2"/>
            <a:endCxn id="37895" idx="0"/>
          </p:cNvCxnSpPr>
          <p:nvPr/>
        </p:nvCxnSpPr>
        <p:spPr bwMode="auto">
          <a:xfrm>
            <a:off x="3924300" y="2616200"/>
            <a:ext cx="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4" name="AutoShape 29"/>
          <p:cNvCxnSpPr>
            <a:cxnSpLocks noChangeShapeType="1"/>
            <a:stCxn id="37895" idx="2"/>
            <a:endCxn id="37894" idx="0"/>
          </p:cNvCxnSpPr>
          <p:nvPr/>
        </p:nvCxnSpPr>
        <p:spPr bwMode="auto">
          <a:xfrm>
            <a:off x="3924300" y="3302000"/>
            <a:ext cx="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5" name="AutoShape 30"/>
          <p:cNvCxnSpPr>
            <a:cxnSpLocks noChangeShapeType="1"/>
            <a:stCxn id="37894" idx="1"/>
            <a:endCxn id="37893" idx="1"/>
          </p:cNvCxnSpPr>
          <p:nvPr/>
        </p:nvCxnSpPr>
        <p:spPr bwMode="auto">
          <a:xfrm rot="10800000" flipH="1">
            <a:off x="2133600" y="2413000"/>
            <a:ext cx="1588" cy="1371600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6" name="AutoShape 31"/>
          <p:cNvCxnSpPr>
            <a:cxnSpLocks noChangeShapeType="1"/>
            <a:stCxn id="37894" idx="2"/>
            <a:endCxn id="37907" idx="0"/>
          </p:cNvCxnSpPr>
          <p:nvPr/>
        </p:nvCxnSpPr>
        <p:spPr bwMode="auto">
          <a:xfrm>
            <a:off x="3924300" y="3987800"/>
            <a:ext cx="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7" name="Text Box 8"/>
          <p:cNvSpPr txBox="1">
            <a:spLocks noChangeArrowheads="1"/>
          </p:cNvSpPr>
          <p:nvPr/>
        </p:nvSpPr>
        <p:spPr bwMode="auto">
          <a:xfrm>
            <a:off x="2133600" y="4267200"/>
            <a:ext cx="35814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Wait for receiving a ACK frame</a:t>
            </a:r>
          </a:p>
        </p:txBody>
      </p:sp>
      <p:sp>
        <p:nvSpPr>
          <p:cNvPr id="37908" name="Text Box 9"/>
          <p:cNvSpPr txBox="1">
            <a:spLocks noChangeArrowheads="1"/>
          </p:cNvSpPr>
          <p:nvPr/>
        </p:nvSpPr>
        <p:spPr bwMode="auto">
          <a:xfrm>
            <a:off x="2819400" y="4953000"/>
            <a:ext cx="5334000" cy="406400"/>
          </a:xfrm>
          <a:prstGeom prst="rect">
            <a:avLst/>
          </a:prstGeom>
          <a:solidFill>
            <a:schemeClr val="bg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Retransmit frames </a:t>
            </a:r>
            <a:r>
              <a:rPr lang="en-US" sz="2000" i="1">
                <a:latin typeface="Times New Roman" charset="0"/>
              </a:rPr>
              <a:t>if timeout or error ACK frame!</a:t>
            </a:r>
          </a:p>
        </p:txBody>
      </p:sp>
      <p:sp>
        <p:nvSpPr>
          <p:cNvPr id="37909" name="Rectangle 32"/>
          <p:cNvSpPr>
            <a:spLocks noChangeArrowheads="1"/>
          </p:cNvSpPr>
          <p:nvPr/>
        </p:nvSpPr>
        <p:spPr bwMode="auto">
          <a:xfrm>
            <a:off x="838200" y="76200"/>
            <a:ext cx="7543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b="1" dirty="0"/>
              <a:t>How the Functions Work: Layer by Layer</a:t>
            </a:r>
            <a:endParaRPr lang="en-US" sz="2800" u="sng" dirty="0"/>
          </a:p>
        </p:txBody>
      </p:sp>
      <p:sp>
        <p:nvSpPr>
          <p:cNvPr id="37910" name="Text Box 33"/>
          <p:cNvSpPr txBox="1">
            <a:spLocks noChangeArrowheads="1"/>
          </p:cNvSpPr>
          <p:nvPr/>
        </p:nvSpPr>
        <p:spPr bwMode="auto">
          <a:xfrm>
            <a:off x="6172200" y="1676400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009900"/>
                </a:solidFill>
                <a:latin typeface="Times New Roman" charset="0"/>
              </a:rPr>
              <a:t>Sliding window size =1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E80853C2-8290-4E18-9759-D8C021139B51}" type="slidenum">
              <a:rPr lang="en-US" sz="2000">
                <a:latin typeface="Times New Roman" charset="0"/>
              </a:rPr>
              <a:pPr eaLnBrk="1" hangingPunct="1"/>
              <a:t>13</a:t>
            </a:fld>
            <a:endParaRPr lang="en-US" sz="2000">
              <a:latin typeface="Times New Roman" charset="0"/>
            </a:endParaRP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2438400" y="1524000"/>
            <a:ext cx="4114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Receive a frame from PHL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2438400" y="2133600"/>
            <a:ext cx="4114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Compute ED byte and check error</a:t>
            </a: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2438400" y="3962400"/>
            <a:ext cx="4114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Reassemble the packet</a:t>
            </a:r>
          </a:p>
        </p:txBody>
      </p:sp>
      <p:sp>
        <p:nvSpPr>
          <p:cNvPr id="39942" name="Text Box 8"/>
          <p:cNvSpPr txBox="1">
            <a:spLocks noChangeArrowheads="1"/>
          </p:cNvSpPr>
          <p:nvPr/>
        </p:nvSpPr>
        <p:spPr bwMode="auto">
          <a:xfrm>
            <a:off x="2438400" y="4572000"/>
            <a:ext cx="4114800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If EOP, forward the packet to NWL</a:t>
            </a:r>
          </a:p>
        </p:txBody>
      </p:sp>
      <p:sp>
        <p:nvSpPr>
          <p:cNvPr id="39943" name="Text Box 12"/>
          <p:cNvSpPr txBox="1">
            <a:spLocks noChangeArrowheads="1"/>
          </p:cNvSpPr>
          <p:nvPr/>
        </p:nvSpPr>
        <p:spPr bwMode="auto">
          <a:xfrm>
            <a:off x="6781800" y="3352800"/>
            <a:ext cx="1676400" cy="406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phl_send (…)</a:t>
            </a:r>
          </a:p>
        </p:txBody>
      </p:sp>
      <p:sp>
        <p:nvSpPr>
          <p:cNvPr id="39944" name="Text Box 13"/>
          <p:cNvSpPr txBox="1">
            <a:spLocks noChangeArrowheads="1"/>
          </p:cNvSpPr>
          <p:nvPr/>
        </p:nvSpPr>
        <p:spPr bwMode="auto">
          <a:xfrm>
            <a:off x="6781800" y="1524000"/>
            <a:ext cx="1676400" cy="406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phl_recv (…)</a:t>
            </a:r>
          </a:p>
        </p:txBody>
      </p:sp>
      <p:sp>
        <p:nvSpPr>
          <p:cNvPr id="39945" name="Text Box 18"/>
          <p:cNvSpPr txBox="1">
            <a:spLocks noChangeArrowheads="1"/>
          </p:cNvSpPr>
          <p:nvPr/>
        </p:nvSpPr>
        <p:spPr bwMode="auto">
          <a:xfrm>
            <a:off x="2438400" y="3352800"/>
            <a:ext cx="4114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Drop if duplicate, else send ACK</a:t>
            </a:r>
          </a:p>
        </p:txBody>
      </p:sp>
      <p:sp>
        <p:nvSpPr>
          <p:cNvPr id="39946" name="Text Box 25"/>
          <p:cNvSpPr txBox="1">
            <a:spLocks noChangeArrowheads="1"/>
          </p:cNvSpPr>
          <p:nvPr/>
        </p:nvSpPr>
        <p:spPr bwMode="auto">
          <a:xfrm>
            <a:off x="2438400" y="2743200"/>
            <a:ext cx="4114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Drop if error detected</a:t>
            </a:r>
          </a:p>
        </p:txBody>
      </p:sp>
      <p:sp>
        <p:nvSpPr>
          <p:cNvPr id="39947" name="Text Box 26"/>
          <p:cNvSpPr txBox="1">
            <a:spLocks noChangeArrowheads="1"/>
          </p:cNvSpPr>
          <p:nvPr/>
        </p:nvSpPr>
        <p:spPr bwMode="auto">
          <a:xfrm>
            <a:off x="2819400" y="762000"/>
            <a:ext cx="426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dll_recv (… pkt … )</a:t>
            </a:r>
          </a:p>
        </p:txBody>
      </p:sp>
      <p:cxnSp>
        <p:nvCxnSpPr>
          <p:cNvPr id="39948" name="AutoShape 28"/>
          <p:cNvCxnSpPr>
            <a:cxnSpLocks noChangeShapeType="1"/>
            <a:stCxn id="39942" idx="1"/>
            <a:endCxn id="39939" idx="1"/>
          </p:cNvCxnSpPr>
          <p:nvPr/>
        </p:nvCxnSpPr>
        <p:spPr bwMode="auto">
          <a:xfrm rot="10800000" flipH="1">
            <a:off x="2438400" y="1727200"/>
            <a:ext cx="1588" cy="3055938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9" name="Rectangle 29"/>
          <p:cNvSpPr>
            <a:spLocks noChangeArrowheads="1"/>
          </p:cNvSpPr>
          <p:nvPr/>
        </p:nvSpPr>
        <p:spPr bwMode="auto">
          <a:xfrm>
            <a:off x="685800" y="-762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b="1" dirty="0"/>
              <a:t>How the Functions Work: Layer by Layer</a:t>
            </a:r>
            <a:endParaRPr lang="en-US" sz="2800" u="sng" dirty="0"/>
          </a:p>
        </p:txBody>
      </p:sp>
      <p:sp>
        <p:nvSpPr>
          <p:cNvPr id="39950" name="Text Box 30"/>
          <p:cNvSpPr txBox="1">
            <a:spLocks noChangeArrowheads="1"/>
          </p:cNvSpPr>
          <p:nvPr/>
        </p:nvSpPr>
        <p:spPr bwMode="auto">
          <a:xfrm>
            <a:off x="1219200" y="5257800"/>
            <a:ext cx="596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r>
              <a:rPr lang="en-US" sz="1800"/>
              <a:t>Question: When is the correct time to send </a:t>
            </a:r>
            <a:r>
              <a:rPr lang="en-US" sz="1800" i="1"/>
              <a:t>NAK or ACK</a:t>
            </a:r>
            <a:r>
              <a:rPr lang="en-US" sz="1800"/>
              <a:t>?</a:t>
            </a:r>
          </a:p>
        </p:txBody>
      </p:sp>
      <p:sp>
        <p:nvSpPr>
          <p:cNvPr id="161823" name="Text Box 31"/>
          <p:cNvSpPr txBox="1">
            <a:spLocks noChangeArrowheads="1"/>
          </p:cNvSpPr>
          <p:nvPr/>
        </p:nvSpPr>
        <p:spPr bwMode="auto">
          <a:xfrm>
            <a:off x="1219200" y="5638800"/>
            <a:ext cx="6267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r>
              <a:rPr lang="en-US" sz="1800"/>
              <a:t>Not after ED drop, but on receiving next frame or dup frame.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F6E47B58-AB67-4AB2-9F9E-D2173FC040DF}" type="slidenum">
              <a:rPr lang="en-US" sz="2000">
                <a:latin typeface="Times New Roman" charset="0"/>
              </a:rPr>
              <a:pPr eaLnBrk="1" hangingPunct="1"/>
              <a:t>14</a:t>
            </a:fld>
            <a:endParaRPr lang="en-US" sz="2000">
              <a:latin typeface="Times New Roman" charset="0"/>
            </a:endParaRPr>
          </a:p>
        </p:txBody>
      </p:sp>
      <p:sp>
        <p:nvSpPr>
          <p:cNvPr id="41987" name="Rectangle 29"/>
          <p:cNvSpPr>
            <a:spLocks noChangeArrowheads="1"/>
          </p:cNvSpPr>
          <p:nvPr/>
        </p:nvSpPr>
        <p:spPr bwMode="auto">
          <a:xfrm>
            <a:off x="14478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200" b="1"/>
              <a:t>Debugging output</a:t>
            </a:r>
            <a:endParaRPr lang="en-US" sz="3200" u="sng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676400" y="1143000"/>
            <a:ext cx="7010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charset="2"/>
              <a:buChar char="q"/>
            </a:pPr>
            <a:r>
              <a:rPr lang="en-US" sz="2400"/>
              <a:t> Output that helps debugging the program</a:t>
            </a:r>
          </a:p>
          <a:p>
            <a:pPr>
              <a:buFont typeface="Wingdings" charset="2"/>
              <a:buChar char="q"/>
            </a:pPr>
            <a:r>
              <a:rPr lang="en-US" sz="2400"/>
              <a:t> Can be easily turned on/off by a macro</a:t>
            </a:r>
          </a:p>
          <a:p>
            <a:pPr>
              <a:buFont typeface="Wingdings" charset="2"/>
              <a:buChar char="q"/>
            </a:pPr>
            <a:r>
              <a:rPr lang="en-US" sz="2400"/>
              <a:t> The following statistics must be calculated and reported: </a:t>
            </a:r>
          </a:p>
          <a:p>
            <a:pPr lvl="1">
              <a:buFont typeface="Arial" charset="0"/>
              <a:buChar char="•"/>
            </a:pPr>
            <a:r>
              <a:rPr lang="en-US" sz="2400"/>
              <a:t> </a:t>
            </a:r>
            <a:r>
              <a:rPr lang="en-US"/>
              <a:t>The total number of data frames transmitted successfully</a:t>
            </a:r>
          </a:p>
          <a:p>
            <a:pPr lvl="1">
              <a:buFont typeface="Arial" charset="0"/>
              <a:buChar char="•"/>
            </a:pPr>
            <a:r>
              <a:rPr lang="en-US"/>
              <a:t> The total number of data frames received successfully </a:t>
            </a:r>
          </a:p>
          <a:p>
            <a:pPr lvl="1">
              <a:buFont typeface="Arial" charset="0"/>
              <a:buChar char="•"/>
            </a:pPr>
            <a:r>
              <a:rPr lang="en-US"/>
              <a:t> The total number of data frames received with errors</a:t>
            </a:r>
          </a:p>
          <a:p>
            <a:pPr lvl="1">
              <a:buFont typeface="Arial" charset="0"/>
              <a:buChar char="•"/>
            </a:pPr>
            <a:r>
              <a:rPr lang="en-US"/>
              <a:t> The total number of ACK’s transmitted successfully </a:t>
            </a:r>
          </a:p>
          <a:p>
            <a:pPr lvl="1">
              <a:buFont typeface="Arial" charset="0"/>
              <a:buChar char="•"/>
            </a:pPr>
            <a:r>
              <a:rPr lang="en-US"/>
              <a:t> The total number of ACK’s received successfully </a:t>
            </a:r>
          </a:p>
          <a:p>
            <a:pPr lvl="1">
              <a:buFont typeface="Arial" charset="0"/>
              <a:buChar char="•"/>
            </a:pPr>
            <a:r>
              <a:rPr lang="en-US"/>
              <a:t> The total number of ACK’s received with errors </a:t>
            </a:r>
          </a:p>
          <a:p>
            <a:pPr lvl="1">
              <a:buFont typeface="Arial" charset="0"/>
              <a:buChar char="•"/>
            </a:pPr>
            <a:r>
              <a:rPr lang="en-US"/>
              <a:t> The total number of duplicate frames received.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A3C7B9C8-1216-4C1F-B6DF-ABBA477E92F1}" type="slidenum">
              <a:rPr lang="en-US" sz="2000">
                <a:latin typeface="Times New Roman" charset="0"/>
              </a:rPr>
              <a:pPr eaLnBrk="1" hangingPunct="1"/>
              <a:t>15</a:t>
            </a:fld>
            <a:endParaRPr lang="en-US" sz="2000">
              <a:latin typeface="Times New Roman" charset="0"/>
            </a:endParaRPr>
          </a:p>
        </p:txBody>
      </p:sp>
      <p:sp>
        <p:nvSpPr>
          <p:cNvPr id="43011" name="Rectangle 8"/>
          <p:cNvSpPr>
            <a:spLocks noGrp="1" noChangeArrowheads="1"/>
          </p:cNvSpPr>
          <p:nvPr>
            <p:ph type="title"/>
          </p:nvPr>
        </p:nvSpPr>
        <p:spPr>
          <a:xfrm>
            <a:off x="1189038" y="274638"/>
            <a:ext cx="7543800" cy="1143000"/>
          </a:xfrm>
        </p:spPr>
        <p:txBody>
          <a:bodyPr/>
          <a:lstStyle/>
          <a:p>
            <a:pPr eaLnBrk="1" hangingPunct="1"/>
            <a:r>
              <a:rPr lang="en-US" smtClean="0"/>
              <a:t>Project Tips-1</a:t>
            </a:r>
          </a:p>
        </p:txBody>
      </p:sp>
      <p:sp>
        <p:nvSpPr>
          <p:cNvPr id="4301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7620000" cy="4114800"/>
          </a:xfrm>
          <a:noFill/>
        </p:spPr>
        <p:txBody>
          <a:bodyPr/>
          <a:lstStyle/>
          <a:p>
            <a:pPr eaLnBrk="1" hangingPunct="1"/>
            <a:r>
              <a:rPr lang="en-US" sz="2400" smtClean="0"/>
              <a:t>Sliding Window Protocol: Selective repeat (N&gt;=4)</a:t>
            </a:r>
          </a:p>
          <a:p>
            <a:pPr lvl="1" eaLnBrk="1" hangingPunct="1"/>
            <a:r>
              <a:rPr lang="en-US" sz="2000" smtClean="0"/>
              <a:t>Try to implement windows size 1 first</a:t>
            </a:r>
          </a:p>
          <a:p>
            <a:pPr lvl="1" eaLnBrk="1" hangingPunct="1"/>
            <a:r>
              <a:rPr lang="en-US" sz="2000" smtClean="0"/>
              <a:t>Then implement N (multiple timers) </a:t>
            </a:r>
          </a:p>
          <a:p>
            <a:pPr eaLnBrk="1" hangingPunct="1"/>
            <a:r>
              <a:rPr lang="en-US" sz="2400" smtClean="0"/>
              <a:t>Follow the example in the book (protocol 6)</a:t>
            </a:r>
          </a:p>
          <a:p>
            <a:pPr eaLnBrk="1" hangingPunct="1"/>
            <a:r>
              <a:rPr lang="en-US" sz="2400" smtClean="0"/>
              <a:t>How to terminate client process:</a:t>
            </a:r>
          </a:p>
          <a:p>
            <a:pPr lvl="1" eaLnBrk="1" hangingPunct="1"/>
            <a:r>
              <a:rPr lang="en-US" sz="2000" smtClean="0"/>
              <a:t>When the client gets the response to the quit     message</a:t>
            </a:r>
          </a:p>
          <a:p>
            <a:pPr lvl="1" eaLnBrk="1" hangingPunct="1"/>
            <a:r>
              <a:rPr lang="en-US" sz="2000" smtClean="0"/>
              <a:t>A “clean” way to terminate the server child           process/thread? Use wait()/pthread_join()!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0BB8CE1C-A502-41F4-B4A8-7F5C99C0A454}" type="slidenum">
              <a:rPr lang="en-US" sz="2000">
                <a:latin typeface="Times New Roman" charset="0"/>
              </a:rPr>
              <a:pPr eaLnBrk="1" hangingPunct="1"/>
              <a:t>16</a:t>
            </a:fld>
            <a:endParaRPr lang="en-US" sz="2000">
              <a:latin typeface="Times New Roman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Simulate multiple timer in software</a:t>
            </a:r>
          </a:p>
          <a:p>
            <a:pPr lvl="1" eaLnBrk="1" hangingPunct="1"/>
            <a:r>
              <a:rPr lang="en-US" dirty="0" smtClean="0"/>
              <a:t>Approach I</a:t>
            </a:r>
          </a:p>
          <a:p>
            <a:pPr lvl="2" eaLnBrk="1" hangingPunct="1"/>
            <a:r>
              <a:rPr lang="en-US" dirty="0" smtClean="0"/>
              <a:t>Using link list or array</a:t>
            </a:r>
          </a:p>
          <a:p>
            <a:pPr lvl="2" eaLnBrk="1" hangingPunct="1"/>
            <a:r>
              <a:rPr lang="en-US" dirty="0" smtClean="0"/>
              <a:t>pp.223 </a:t>
            </a:r>
            <a:r>
              <a:rPr lang="en-US" dirty="0" smtClean="0"/>
              <a:t>of </a:t>
            </a:r>
            <a:r>
              <a:rPr lang="en-US" dirty="0" err="1" smtClean="0"/>
              <a:t>Tanenbaum</a:t>
            </a:r>
            <a:r>
              <a:rPr lang="en-US" dirty="0" smtClean="0"/>
              <a:t> handout</a:t>
            </a:r>
            <a:endParaRPr lang="en-US" dirty="0" smtClean="0"/>
          </a:p>
          <a:p>
            <a:pPr lvl="2" eaLnBrk="1" hangingPunct="1"/>
            <a:r>
              <a:rPr lang="en-US" dirty="0" smtClean="0"/>
              <a:t>Need signal()</a:t>
            </a:r>
          </a:p>
          <a:p>
            <a:pPr lvl="1" eaLnBrk="1" hangingPunct="1"/>
            <a:r>
              <a:rPr lang="en-US" dirty="0" smtClean="0"/>
              <a:t>Approach II</a:t>
            </a:r>
          </a:p>
          <a:p>
            <a:pPr lvl="2" eaLnBrk="1" hangingPunct="1"/>
            <a:r>
              <a:rPr lang="en-US" dirty="0" smtClean="0"/>
              <a:t>Using link list or array</a:t>
            </a:r>
          </a:p>
          <a:p>
            <a:pPr lvl="2" eaLnBrk="1" hangingPunct="1"/>
            <a:r>
              <a:rPr lang="en-US" dirty="0" smtClean="0"/>
              <a:t>Update the </a:t>
            </a:r>
            <a:r>
              <a:rPr lang="en-US" i="1" dirty="0" err="1" smtClean="0"/>
              <a:t>struct</a:t>
            </a:r>
            <a:r>
              <a:rPr lang="en-US" i="1" dirty="0" smtClean="0"/>
              <a:t> </a:t>
            </a:r>
            <a:r>
              <a:rPr lang="en-US" i="1" dirty="0" err="1" smtClean="0"/>
              <a:t>timeval</a:t>
            </a:r>
            <a:r>
              <a:rPr lang="en-US" i="1" dirty="0" smtClean="0"/>
              <a:t> </a:t>
            </a:r>
            <a:r>
              <a:rPr lang="en-US" dirty="0" smtClean="0"/>
              <a:t>for next select() call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Project Tips-2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16FD6E63-682C-4DE7-A690-19B9264E2110}" type="slidenum">
              <a:rPr lang="en-US" sz="2000">
                <a:latin typeface="Times New Roman" charset="0"/>
              </a:rPr>
              <a:pPr eaLnBrk="1" hangingPunct="1"/>
              <a:t>17</a:t>
            </a:fld>
            <a:endParaRPr lang="en-US" sz="2000"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Project Tip3	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7772400" cy="4724400"/>
          </a:xfrm>
        </p:spPr>
        <p:txBody>
          <a:bodyPr/>
          <a:lstStyle/>
          <a:p>
            <a:pPr eaLnBrk="1" hangingPunct="1"/>
            <a:r>
              <a:rPr lang="en-US" sz="2800" i="1" smtClean="0"/>
              <a:t>How could the NWL </a:t>
            </a:r>
            <a:r>
              <a:rPr lang="en-US" sz="2800" i="1" smtClean="0">
                <a:solidFill>
                  <a:srgbClr val="009900"/>
                </a:solidFill>
              </a:rPr>
              <a:t>Keep sending</a:t>
            </a:r>
            <a:r>
              <a:rPr lang="en-US" sz="2800" i="1" smtClean="0"/>
              <a:t> packets until </a:t>
            </a:r>
            <a:r>
              <a:rPr lang="en-US" sz="2800" i="1" smtClean="0">
                <a:solidFill>
                  <a:srgbClr val="009900"/>
                </a:solidFill>
              </a:rPr>
              <a:t>blocked</a:t>
            </a:r>
            <a:r>
              <a:rPr lang="en-US" sz="2800" i="1" smtClean="0"/>
              <a:t> by the Data Link Layer ?</a:t>
            </a:r>
            <a:endParaRPr lang="en-US" sz="2800" i="1" smtClean="0">
              <a:solidFill>
                <a:srgbClr val="009900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smtClean="0"/>
              <a:t>	Our suggestion is that you could use </a:t>
            </a:r>
            <a:r>
              <a:rPr lang="en-US" sz="2800" smtClean="0">
                <a:solidFill>
                  <a:srgbClr val="009900"/>
                </a:solidFill>
              </a:rPr>
              <a:t>pipe </a:t>
            </a:r>
            <a:r>
              <a:rPr lang="en-US" sz="2800" smtClean="0"/>
              <a:t>to implement it: NWL keeps writing packets to the pipe until the </a:t>
            </a:r>
            <a:r>
              <a:rPr lang="en-US" sz="2800" smtClean="0">
                <a:solidFill>
                  <a:srgbClr val="009900"/>
                </a:solidFill>
              </a:rPr>
              <a:t>pipe</a:t>
            </a:r>
            <a:r>
              <a:rPr lang="en-US" sz="2800" smtClean="0"/>
              <a:t> is full. </a:t>
            </a:r>
          </a:p>
          <a:p>
            <a:pPr eaLnBrk="1" hangingPunct="1"/>
            <a:r>
              <a:rPr lang="en-US" sz="2800" smtClean="0"/>
              <a:t>A simple code of </a:t>
            </a:r>
            <a:r>
              <a:rPr lang="en-US" sz="2800" smtClean="0">
                <a:solidFill>
                  <a:srgbClr val="009900"/>
                </a:solidFill>
              </a:rPr>
              <a:t>pipe</a:t>
            </a:r>
            <a:r>
              <a:rPr lang="en-US" sz="2800" smtClean="0"/>
              <a:t> could be found at 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009900"/>
                </a:solidFill>
              </a:rPr>
              <a:t>	</a:t>
            </a:r>
            <a:r>
              <a:rPr lang="en-US" smtClean="0">
                <a:solidFill>
                  <a:srgbClr val="009900"/>
                </a:solidFill>
                <a:hlinkClick r:id="rId3"/>
              </a:rPr>
              <a:t>http://web.umr.edu/~ercal/284/PipeExamples/Examples.html</a:t>
            </a:r>
            <a:r>
              <a:rPr lang="en-US" smtClean="0">
                <a:solidFill>
                  <a:srgbClr val="009900"/>
                </a:solidFill>
              </a:rPr>
              <a:t> </a:t>
            </a:r>
            <a:endParaRPr lang="en-US" sz="2800" smtClean="0">
              <a:solidFill>
                <a:srgbClr val="009900"/>
              </a:solidFill>
            </a:endParaRPr>
          </a:p>
          <a:p>
            <a:pPr eaLnBrk="1" hangingPunct="1"/>
            <a:r>
              <a:rPr lang="en-US" sz="2800" smtClean="0"/>
              <a:t>Pipe is more like a socket between local processes.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2DCA09A6-A687-474A-83BE-DF95D5A3E608}" type="slidenum">
              <a:rPr lang="en-US" sz="2000">
                <a:latin typeface="Times New Roman" charset="0"/>
              </a:rPr>
              <a:pPr eaLnBrk="1" hangingPunct="1"/>
              <a:t>18</a:t>
            </a:fld>
            <a:endParaRPr lang="en-US" sz="2000"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543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Concurrent TCP Server </a:t>
            </a:r>
            <a:r>
              <a:rPr lang="en-US" sz="3200" b="0" u="sng" smtClean="0"/>
              <a:t>Example (fork)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5181600" cy="514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pid_t pid;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int listenfd, connfd; 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sz="1200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/* 1. create a socket socket() */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if ((listenfd = socket(AF_INET, SOCK_STREAM, 0)) &lt; 0 )                                       err_quit("build server socket error\n", -1);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/* 2. fill in sockaddr_in{ } with server's well-known port */ 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…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/* 3. bind socket to a sockaddr_in structure bind() */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bind (listenfd, ...);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/* 4. specify the backlog of incoming connection requests  listen() */</a:t>
            </a:r>
            <a:r>
              <a:rPr lang="en-US" sz="1200"/>
              <a:t> </a:t>
            </a:r>
            <a:endParaRPr lang="en-US" sz="1200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listen (listenfd, LISTENQ); 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while(1){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    connfd = accept(listenfd, ... );  /* probably blocks */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    if(( pid = fork()) == 0){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        close(listenfd);  /* child closes listening socket */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        doit(connfd);     /* process the request */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        close(connfd);    /* done with this client */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        exit(0);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    }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    close(connfd);    /* parent closes connected socket */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Times New Roman" charset="0"/>
                <a:cs typeface="Times New Roman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Select()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1066800" y="2667000"/>
            <a:ext cx="3733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400" b="0" i="1" smtClean="0"/>
              <a:t>       int main(void)</a:t>
            </a:r>
          </a:p>
          <a:p>
            <a:pPr eaLnBrk="1" hangingPunct="1">
              <a:buFontTx/>
              <a:buNone/>
            </a:pPr>
            <a:r>
              <a:rPr lang="en-US" sz="1400" b="0" i="1" smtClean="0"/>
              <a:t>       {</a:t>
            </a:r>
          </a:p>
          <a:p>
            <a:pPr eaLnBrk="1" hangingPunct="1">
              <a:buFontTx/>
              <a:buNone/>
            </a:pPr>
            <a:r>
              <a:rPr lang="en-US" sz="1400" b="0" i="1" smtClean="0"/>
              <a:t>           fd_set rfds;</a:t>
            </a:r>
          </a:p>
          <a:p>
            <a:pPr eaLnBrk="1" hangingPunct="1">
              <a:buFontTx/>
              <a:buNone/>
            </a:pPr>
            <a:r>
              <a:rPr lang="en-US" sz="1400" b="0" i="1" smtClean="0"/>
              <a:t>           struct timeval tv;</a:t>
            </a:r>
          </a:p>
          <a:p>
            <a:pPr eaLnBrk="1" hangingPunct="1">
              <a:buFontTx/>
              <a:buNone/>
            </a:pPr>
            <a:r>
              <a:rPr lang="en-US" sz="1400" b="0" i="1" smtClean="0"/>
              <a:t>           int retval;</a:t>
            </a:r>
          </a:p>
          <a:p>
            <a:pPr eaLnBrk="1" hangingPunct="1">
              <a:buFontTx/>
              <a:buNone/>
            </a:pPr>
            <a:endParaRPr lang="en-US" sz="1400" b="0" i="1" smtClean="0"/>
          </a:p>
          <a:p>
            <a:pPr eaLnBrk="1" hangingPunct="1">
              <a:buFontTx/>
              <a:buNone/>
            </a:pPr>
            <a:r>
              <a:rPr lang="en-US" sz="1400" b="0" i="1" smtClean="0"/>
              <a:t>           /* Watch stdin (fd 0) to see when it has input. */</a:t>
            </a:r>
          </a:p>
          <a:p>
            <a:pPr eaLnBrk="1" hangingPunct="1">
              <a:buFontTx/>
              <a:buNone/>
            </a:pPr>
            <a:r>
              <a:rPr lang="en-US" sz="1400" b="0" i="1" smtClean="0"/>
              <a:t>           FD_ZERO(&amp;rfds);</a:t>
            </a:r>
          </a:p>
          <a:p>
            <a:pPr eaLnBrk="1" hangingPunct="1">
              <a:buFontTx/>
              <a:buNone/>
            </a:pPr>
            <a:r>
              <a:rPr lang="en-US" sz="1400" b="0" i="1" smtClean="0"/>
              <a:t>           FD_SET(0, &amp;rfds);</a:t>
            </a:r>
          </a:p>
          <a:p>
            <a:pPr eaLnBrk="1" hangingPunct="1">
              <a:buFontTx/>
              <a:buNone/>
            </a:pPr>
            <a:endParaRPr lang="en-US" sz="1400" b="0" i="1" smtClean="0"/>
          </a:p>
          <a:p>
            <a:pPr eaLnBrk="1" hangingPunct="1">
              <a:buFontTx/>
              <a:buNone/>
            </a:pPr>
            <a:r>
              <a:rPr lang="en-US" sz="1400" b="0" i="1" smtClean="0"/>
              <a:t>           /* Wait up to five seconds. */</a:t>
            </a:r>
          </a:p>
          <a:p>
            <a:pPr eaLnBrk="1" hangingPunct="1">
              <a:buFontTx/>
              <a:buNone/>
            </a:pPr>
            <a:r>
              <a:rPr lang="en-US" sz="1400" b="0" i="1" smtClean="0"/>
              <a:t>           tv.tv_sec = 5;</a:t>
            </a:r>
          </a:p>
          <a:p>
            <a:pPr eaLnBrk="1" hangingPunct="1">
              <a:buFontTx/>
              <a:buNone/>
            </a:pPr>
            <a:r>
              <a:rPr lang="en-US" sz="1400" b="0" i="1" smtClean="0"/>
              <a:t>           tv.tv_usec = 0;</a:t>
            </a:r>
          </a:p>
          <a:p>
            <a:pPr eaLnBrk="1" hangingPunct="1">
              <a:buFontTx/>
              <a:buNone/>
            </a:pPr>
            <a:endParaRPr lang="en-US" sz="1400" b="0" i="1" smtClean="0"/>
          </a:p>
          <a:p>
            <a:pPr eaLnBrk="1" hangingPunct="1">
              <a:buFontTx/>
              <a:buNone/>
            </a:pPr>
            <a:r>
              <a:rPr lang="en-US" sz="1400" b="0" i="1" smtClean="0"/>
              <a:t>           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20DC4235-48C4-4D5B-9350-87ACB10F6B69}" type="slidenum">
              <a:rPr lang="en-US" sz="2000">
                <a:latin typeface="Times New Roman" charset="0"/>
              </a:rPr>
              <a:pPr eaLnBrk="1" hangingPunct="1"/>
              <a:t>19</a:t>
            </a:fld>
            <a:endParaRPr lang="en-US" sz="2000">
              <a:latin typeface="Times New Roman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876800" y="2667000"/>
            <a:ext cx="3733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400" i="1" dirty="0" err="1">
                <a:solidFill>
                  <a:srgbClr val="FF0000"/>
                </a:solidFill>
                <a:cs typeface="굴림" charset="-127"/>
              </a:rPr>
              <a:t>retval</a:t>
            </a:r>
            <a:r>
              <a:rPr lang="en-US" sz="1400" i="1" dirty="0">
                <a:solidFill>
                  <a:srgbClr val="FF0000"/>
                </a:solidFill>
                <a:cs typeface="굴림" charset="-127"/>
              </a:rPr>
              <a:t> = select(1, &amp;</a:t>
            </a:r>
            <a:r>
              <a:rPr lang="en-US" sz="1400" i="1" dirty="0" err="1">
                <a:solidFill>
                  <a:srgbClr val="FF0000"/>
                </a:solidFill>
                <a:cs typeface="굴림" charset="-127"/>
              </a:rPr>
              <a:t>rfds</a:t>
            </a:r>
            <a:r>
              <a:rPr lang="en-US" sz="1400" i="1" dirty="0">
                <a:solidFill>
                  <a:srgbClr val="FF0000"/>
                </a:solidFill>
                <a:cs typeface="굴림" charset="-127"/>
              </a:rPr>
              <a:t>, NULL, NULL, &amp;</a:t>
            </a:r>
            <a:r>
              <a:rPr lang="en-US" sz="1400" i="1" dirty="0" err="1">
                <a:solidFill>
                  <a:srgbClr val="FF0000"/>
                </a:solidFill>
                <a:cs typeface="굴림" charset="-127"/>
              </a:rPr>
              <a:t>tv</a:t>
            </a:r>
            <a:r>
              <a:rPr lang="en-US" sz="1400" i="1" dirty="0">
                <a:solidFill>
                  <a:srgbClr val="FF0000"/>
                </a:solidFill>
                <a:cs typeface="굴림" charset="-127"/>
              </a:rPr>
              <a:t>);</a:t>
            </a:r>
          </a:p>
          <a:p>
            <a:pPr>
              <a:defRPr/>
            </a:pPr>
            <a:r>
              <a:rPr lang="en-US" sz="1400" i="1" dirty="0">
                <a:solidFill>
                  <a:srgbClr val="FF0000"/>
                </a:solidFill>
                <a:cs typeface="굴림" charset="-127"/>
              </a:rPr>
              <a:t>           /* Don't rely on the value of </a:t>
            </a:r>
            <a:r>
              <a:rPr lang="en-US" sz="1400" i="1" dirty="0" err="1">
                <a:solidFill>
                  <a:srgbClr val="FF0000"/>
                </a:solidFill>
                <a:cs typeface="굴림" charset="-127"/>
              </a:rPr>
              <a:t>tv</a:t>
            </a:r>
            <a:r>
              <a:rPr lang="en-US" sz="1400" i="1" dirty="0">
                <a:solidFill>
                  <a:srgbClr val="FF0000"/>
                </a:solidFill>
                <a:cs typeface="굴림" charset="-127"/>
              </a:rPr>
              <a:t> now! */</a:t>
            </a:r>
          </a:p>
          <a:p>
            <a:pPr>
              <a:defRPr/>
            </a:pPr>
            <a:r>
              <a:rPr lang="en-US" sz="1400" i="1" dirty="0">
                <a:solidFill>
                  <a:srgbClr val="FF0000"/>
                </a:solidFill>
                <a:cs typeface="굴림" charset="-127"/>
              </a:rPr>
              <a:t> </a:t>
            </a:r>
          </a:p>
          <a:p>
            <a:pPr>
              <a:defRPr/>
            </a:pPr>
            <a:r>
              <a:rPr lang="en-US" sz="1400" i="1" dirty="0">
                <a:cs typeface="굴림" charset="-127"/>
              </a:rPr>
              <a:t>if (</a:t>
            </a:r>
            <a:r>
              <a:rPr lang="en-US" sz="1400" i="1" dirty="0" err="1">
                <a:cs typeface="굴림" charset="-127"/>
              </a:rPr>
              <a:t>retval</a:t>
            </a:r>
            <a:r>
              <a:rPr lang="en-US" sz="1400" i="1" dirty="0">
                <a:cs typeface="굴림" charset="-127"/>
              </a:rPr>
              <a:t> == </a:t>
            </a:r>
            <a:r>
              <a:rPr lang="en-US" sz="1400" i="1" dirty="0">
                <a:solidFill>
                  <a:srgbClr val="FF0000"/>
                </a:solidFill>
                <a:cs typeface="굴림" charset="-127"/>
              </a:rPr>
              <a:t>-1</a:t>
            </a:r>
            <a:r>
              <a:rPr lang="en-US" sz="1400" i="1" dirty="0">
                <a:cs typeface="굴림" charset="-127"/>
              </a:rPr>
              <a:t>)</a:t>
            </a:r>
          </a:p>
          <a:p>
            <a:pPr>
              <a:defRPr/>
            </a:pPr>
            <a:r>
              <a:rPr lang="en-US" sz="1400" i="1" dirty="0">
                <a:cs typeface="굴림" charset="-127"/>
              </a:rPr>
              <a:t>               </a:t>
            </a:r>
            <a:r>
              <a:rPr lang="en-US" sz="1400" i="1" dirty="0" err="1">
                <a:cs typeface="굴림" charset="-127"/>
              </a:rPr>
              <a:t>perror("select</a:t>
            </a:r>
            <a:r>
              <a:rPr lang="en-US" sz="1400" i="1" dirty="0">
                <a:cs typeface="굴림" charset="-127"/>
              </a:rPr>
              <a:t>()");</a:t>
            </a:r>
          </a:p>
          <a:p>
            <a:pPr>
              <a:defRPr/>
            </a:pPr>
            <a:r>
              <a:rPr lang="en-US" sz="1400" i="1" dirty="0">
                <a:cs typeface="굴림" charset="-127"/>
              </a:rPr>
              <a:t>           else if (</a:t>
            </a:r>
            <a:r>
              <a:rPr lang="en-US" sz="1400" i="1" dirty="0" err="1">
                <a:solidFill>
                  <a:srgbClr val="FF0000"/>
                </a:solidFill>
                <a:cs typeface="굴림" charset="-127"/>
              </a:rPr>
              <a:t>retval</a:t>
            </a:r>
            <a:r>
              <a:rPr lang="en-US" sz="1400" i="1" dirty="0">
                <a:cs typeface="굴림" charset="-127"/>
              </a:rPr>
              <a:t>)</a:t>
            </a:r>
          </a:p>
          <a:p>
            <a:pPr>
              <a:defRPr/>
            </a:pPr>
            <a:r>
              <a:rPr lang="en-US" sz="1400" i="1" dirty="0">
                <a:cs typeface="굴림" charset="-127"/>
              </a:rPr>
              <a:t>               </a:t>
            </a:r>
            <a:r>
              <a:rPr lang="en-US" sz="1400" i="1" dirty="0" err="1">
                <a:cs typeface="굴림" charset="-127"/>
              </a:rPr>
              <a:t>printf("Data</a:t>
            </a:r>
            <a:r>
              <a:rPr lang="en-US" sz="1400" i="1" dirty="0">
                <a:cs typeface="굴림" charset="-127"/>
              </a:rPr>
              <a:t> is available now.\</a:t>
            </a:r>
            <a:r>
              <a:rPr lang="en-US" sz="1400" i="1" dirty="0" err="1">
                <a:cs typeface="굴림" charset="-127"/>
              </a:rPr>
              <a:t>n</a:t>
            </a:r>
            <a:r>
              <a:rPr lang="en-US" sz="1400" i="1" dirty="0">
                <a:cs typeface="굴림" charset="-127"/>
              </a:rPr>
              <a:t>");</a:t>
            </a:r>
          </a:p>
          <a:p>
            <a:pPr>
              <a:defRPr/>
            </a:pPr>
            <a:r>
              <a:rPr lang="en-US" sz="1400" i="1" dirty="0">
                <a:cs typeface="굴림" charset="-127"/>
              </a:rPr>
              <a:t>               /* FD_ISSET(0, &amp;</a:t>
            </a:r>
            <a:r>
              <a:rPr lang="en-US" sz="1400" i="1" dirty="0" err="1">
                <a:cs typeface="굴림" charset="-127"/>
              </a:rPr>
              <a:t>rfds</a:t>
            </a:r>
            <a:r>
              <a:rPr lang="en-US" sz="1400" i="1" dirty="0">
                <a:cs typeface="굴림" charset="-127"/>
              </a:rPr>
              <a:t>) will be true. */</a:t>
            </a:r>
          </a:p>
          <a:p>
            <a:pPr>
              <a:defRPr/>
            </a:pPr>
            <a:r>
              <a:rPr lang="en-US" sz="1400" i="1" dirty="0">
                <a:cs typeface="굴림" charset="-127"/>
              </a:rPr>
              <a:t>           else // </a:t>
            </a:r>
            <a:r>
              <a:rPr lang="en-US" sz="1400" i="1" dirty="0" err="1">
                <a:solidFill>
                  <a:srgbClr val="FF0000"/>
                </a:solidFill>
                <a:cs typeface="굴림" charset="-127"/>
              </a:rPr>
              <a:t>retval</a:t>
            </a:r>
            <a:r>
              <a:rPr lang="en-US" sz="1400" i="1" dirty="0">
                <a:solidFill>
                  <a:srgbClr val="FF0000"/>
                </a:solidFill>
                <a:cs typeface="굴림" charset="-127"/>
              </a:rPr>
              <a:t> == 0 here</a:t>
            </a:r>
          </a:p>
          <a:p>
            <a:pPr>
              <a:defRPr/>
            </a:pPr>
            <a:r>
              <a:rPr lang="en-US" sz="1400" i="1" dirty="0">
                <a:cs typeface="굴림" charset="-127"/>
              </a:rPr>
              <a:t>               </a:t>
            </a:r>
            <a:r>
              <a:rPr lang="en-US" sz="1400" i="1" dirty="0" err="1">
                <a:cs typeface="굴림" charset="-127"/>
              </a:rPr>
              <a:t>printf("No</a:t>
            </a:r>
            <a:r>
              <a:rPr lang="en-US" sz="1400" i="1" dirty="0">
                <a:cs typeface="굴림" charset="-127"/>
              </a:rPr>
              <a:t> data within five seconds.\</a:t>
            </a:r>
            <a:r>
              <a:rPr lang="en-US" sz="1400" i="1" dirty="0" err="1">
                <a:cs typeface="굴림" charset="-127"/>
              </a:rPr>
              <a:t>n</a:t>
            </a:r>
            <a:r>
              <a:rPr lang="en-US" sz="1400" i="1" dirty="0">
                <a:cs typeface="굴림" charset="-127"/>
              </a:rPr>
              <a:t>");</a:t>
            </a:r>
          </a:p>
          <a:p>
            <a:pPr>
              <a:defRPr/>
            </a:pPr>
            <a:endParaRPr lang="en-US" sz="1400" i="1" dirty="0">
              <a:cs typeface="굴림" charset="-127"/>
            </a:endParaRPr>
          </a:p>
          <a:p>
            <a:pPr>
              <a:defRPr/>
            </a:pPr>
            <a:r>
              <a:rPr lang="en-US" sz="1400" i="1" dirty="0">
                <a:cs typeface="굴림" charset="-127"/>
              </a:rPr>
              <a:t>           </a:t>
            </a:r>
            <a:r>
              <a:rPr lang="en-US" sz="1400" i="1" dirty="0" err="1">
                <a:cs typeface="굴림" charset="-127"/>
              </a:rPr>
              <a:t>exit(EXIT_SUCCESS</a:t>
            </a:r>
            <a:r>
              <a:rPr lang="en-US" sz="1400" i="1" dirty="0">
                <a:cs typeface="굴림" charset="-127"/>
              </a:rPr>
              <a:t>);</a:t>
            </a:r>
          </a:p>
          <a:p>
            <a:pPr>
              <a:defRPr/>
            </a:pPr>
            <a:endParaRPr lang="en-US" sz="1400" i="1" kern="0" dirty="0">
              <a:latin typeface="+mn-lt"/>
              <a:ea typeface="+mn-ea"/>
            </a:endParaRPr>
          </a:p>
          <a:p>
            <a:pPr>
              <a:defRPr/>
            </a:pPr>
            <a:r>
              <a:rPr lang="en-US" sz="1400" i="1" kern="0" dirty="0">
                <a:latin typeface="+mn-lt"/>
                <a:ea typeface="+mn-ea"/>
              </a:rPr>
              <a:t>}</a:t>
            </a:r>
          </a:p>
        </p:txBody>
      </p:sp>
      <p:sp>
        <p:nvSpPr>
          <p:cNvPr id="51206" name="TextBox 5"/>
          <p:cNvSpPr txBox="1">
            <a:spLocks noChangeArrowheads="1"/>
          </p:cNvSpPr>
          <p:nvPr/>
        </p:nvSpPr>
        <p:spPr bwMode="auto">
          <a:xfrm>
            <a:off x="1524000" y="1295400"/>
            <a:ext cx="6553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sz="1800"/>
              <a:t> Why select()? (recv() and send() at the same time)</a:t>
            </a:r>
          </a:p>
          <a:p>
            <a:pPr eaLnBrk="1" hangingPunct="1"/>
            <a:endParaRPr lang="en-US" sz="1800"/>
          </a:p>
          <a:p>
            <a:pPr eaLnBrk="1" hangingPunct="1"/>
            <a:r>
              <a:rPr lang="en-US" sz="1800"/>
              <a:t>int select(int nfds, fd_set *readfds, fd_set *writefds,</a:t>
            </a:r>
          </a:p>
          <a:p>
            <a:pPr eaLnBrk="1" hangingPunct="1"/>
            <a:r>
              <a:rPr lang="en-US" sz="1800"/>
              <a:t>                  fd_set *exceptfds, struct timeval *timeout);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722C2ACA-76BF-4CBA-8F4D-9AC28DD74974}" type="slidenum">
              <a:rPr lang="en-US" sz="2000">
                <a:latin typeface="Times New Roman" charset="0"/>
              </a:rPr>
              <a:pPr eaLnBrk="1" hangingPunct="1"/>
              <a:t>2</a:t>
            </a:fld>
            <a:endParaRPr lang="en-US" sz="2000">
              <a:latin typeface="Times New Roman" charset="0"/>
            </a:endParaRP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ko-KR" sz="3200" b="0" smtClean="0">
                <a:ea typeface="굴림" charset="-127"/>
              </a:rPr>
              <a:t>Description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696200" cy="4724400"/>
          </a:xfrm>
        </p:spPr>
        <p:txBody>
          <a:bodyPr/>
          <a:lstStyle/>
          <a:p>
            <a:pPr eaLnBrk="1" hangingPunct="1"/>
            <a:r>
              <a:rPr lang="en-US" altLang="ko-KR" sz="2400" smtClean="0">
                <a:ea typeface="굴림" charset="-127"/>
              </a:rPr>
              <a:t>Objective:</a:t>
            </a:r>
          </a:p>
          <a:p>
            <a:pPr eaLnBrk="1" hangingPunct="1">
              <a:buFontTx/>
              <a:buNone/>
            </a:pPr>
            <a:r>
              <a:rPr lang="en-US" altLang="ko-KR" sz="2400" smtClean="0">
                <a:ea typeface="굴림" charset="-127"/>
              </a:rPr>
              <a:t>	To implement a simple </a:t>
            </a:r>
            <a:r>
              <a:rPr lang="en-US" altLang="ko-KR" sz="2400" smtClean="0">
                <a:solidFill>
                  <a:srgbClr val="009900"/>
                </a:solidFill>
                <a:ea typeface="굴림" charset="-127"/>
              </a:rPr>
              <a:t>concurrent server</a:t>
            </a:r>
            <a:r>
              <a:rPr lang="en-US" altLang="ko-KR" sz="2400" smtClean="0">
                <a:ea typeface="굴림" charset="-127"/>
              </a:rPr>
              <a:t> that has </a:t>
            </a:r>
            <a:r>
              <a:rPr lang="en-US" altLang="ko-KR" sz="2400" smtClean="0">
                <a:solidFill>
                  <a:srgbClr val="009900"/>
                </a:solidFill>
                <a:ea typeface="굴림" charset="-127"/>
              </a:rPr>
              <a:t>four</a:t>
            </a:r>
            <a:r>
              <a:rPr lang="en-US" altLang="ko-KR" sz="2400" smtClean="0">
                <a:solidFill>
                  <a:schemeClr val="accent1"/>
                </a:solidFill>
                <a:ea typeface="굴림" charset="-127"/>
              </a:rPr>
              <a:t> </a:t>
            </a:r>
            <a:r>
              <a:rPr lang="en-US" altLang="ko-KR" sz="2400" smtClean="0">
                <a:ea typeface="굴림" charset="-127"/>
              </a:rPr>
              <a:t>emulated network protocol stacks.</a:t>
            </a:r>
          </a:p>
          <a:p>
            <a:pPr lvl="1" eaLnBrk="1" hangingPunct="1"/>
            <a:r>
              <a:rPr lang="en-US" altLang="ko-KR" sz="2000" smtClean="0">
                <a:ea typeface="굴림" charset="-127"/>
              </a:rPr>
              <a:t>Application layer: Messages</a:t>
            </a:r>
            <a:endParaRPr lang="en-US" altLang="ko-KR" sz="1600" smtClean="0">
              <a:ea typeface="굴림" charset="-127"/>
            </a:endParaRPr>
          </a:p>
          <a:p>
            <a:pPr lvl="1" eaLnBrk="1" hangingPunct="1"/>
            <a:r>
              <a:rPr lang="en-US" altLang="ko-KR" sz="2000" smtClean="0">
                <a:ea typeface="굴림" charset="-127"/>
              </a:rPr>
              <a:t>Network layer: Messages</a:t>
            </a:r>
            <a:r>
              <a:rPr lang="en-US" altLang="ko-KR" sz="2000" smtClean="0">
                <a:ea typeface="굴림" charset="-127"/>
                <a:sym typeface="Wingdings" charset="2"/>
              </a:rPr>
              <a:t></a:t>
            </a:r>
            <a:r>
              <a:rPr lang="en-US" altLang="ko-KR" sz="2000" smtClean="0">
                <a:ea typeface="굴림" charset="-127"/>
              </a:rPr>
              <a:t>Packets</a:t>
            </a:r>
          </a:p>
          <a:p>
            <a:pPr lvl="1" eaLnBrk="1" hangingPunct="1"/>
            <a:r>
              <a:rPr lang="en-US" altLang="ko-KR" sz="2000" smtClean="0">
                <a:ea typeface="굴림" charset="-127"/>
              </a:rPr>
              <a:t>Datalink layer: Packets </a:t>
            </a:r>
            <a:r>
              <a:rPr lang="en-US" altLang="ko-KR" sz="2000" smtClean="0">
                <a:ea typeface="굴림" charset="-127"/>
                <a:sym typeface="Wingdings" charset="2"/>
              </a:rPr>
              <a:t></a:t>
            </a:r>
            <a:r>
              <a:rPr lang="en-US" altLang="ko-KR" sz="2000" smtClean="0">
                <a:ea typeface="굴림" charset="-127"/>
              </a:rPr>
              <a:t> Frames and</a:t>
            </a:r>
            <a:r>
              <a:rPr lang="en-US" altLang="ko-KR" sz="2000" smtClean="0">
                <a:solidFill>
                  <a:srgbClr val="009900"/>
                </a:solidFill>
                <a:ea typeface="굴림" charset="-127"/>
              </a:rPr>
              <a:t> Selective Repeat Sliding Window</a:t>
            </a:r>
            <a:r>
              <a:rPr lang="en-US" altLang="ko-KR" sz="2000" smtClean="0">
                <a:ea typeface="굴림" charset="-127"/>
              </a:rPr>
              <a:t> protocol</a:t>
            </a:r>
          </a:p>
          <a:p>
            <a:pPr lvl="1" eaLnBrk="1" hangingPunct="1"/>
            <a:r>
              <a:rPr lang="en-US" altLang="ko-KR" sz="2000" smtClean="0">
                <a:ea typeface="굴림" charset="-127"/>
              </a:rPr>
              <a:t>Physical layer: TCP connection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80FCFC2E-C590-4A31-A790-FF5E2CBF912D}" type="slidenum">
              <a:rPr lang="en-US" sz="2000">
                <a:latin typeface="Times New Roman" charset="0"/>
              </a:rPr>
              <a:pPr eaLnBrk="1" hangingPunct="1"/>
              <a:t>20</a:t>
            </a:fld>
            <a:endParaRPr lang="en-US" sz="2000">
              <a:latin typeface="Times New Roman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905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Questions?</a:t>
            </a:r>
          </a:p>
        </p:txBody>
      </p:sp>
      <p:pic>
        <p:nvPicPr>
          <p:cNvPr id="52228" name="Picture 8" descr="MMj0283551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0"/>
            <a:ext cx="1123950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FA5C1603-0D29-43AB-AB1D-696B6F3F52AB}" type="slidenum">
              <a:rPr lang="en-US" sz="2000">
                <a:latin typeface="Times New Roman" charset="0"/>
              </a:rPr>
              <a:pPr eaLnBrk="1" hangingPunct="1"/>
              <a:t>3</a:t>
            </a:fld>
            <a:endParaRPr lang="en-US" sz="2000">
              <a:latin typeface="Times New Roman" charset="0"/>
            </a:endParaRPr>
          </a:p>
        </p:txBody>
      </p:sp>
      <p:sp>
        <p:nvSpPr>
          <p:cNvPr id="19459" name="Line 13"/>
          <p:cNvSpPr>
            <a:spLocks noChangeShapeType="1"/>
          </p:cNvSpPr>
          <p:nvPr/>
        </p:nvSpPr>
        <p:spPr bwMode="auto">
          <a:xfrm flipV="1">
            <a:off x="2895600" y="1828800"/>
            <a:ext cx="2743200" cy="381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Line 14"/>
          <p:cNvSpPr>
            <a:spLocks noChangeShapeType="1"/>
          </p:cNvSpPr>
          <p:nvPr/>
        </p:nvSpPr>
        <p:spPr bwMode="auto">
          <a:xfrm flipV="1">
            <a:off x="2895600" y="2057400"/>
            <a:ext cx="2819400" cy="1981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18"/>
          <p:cNvSpPr>
            <a:spLocks noChangeShapeType="1"/>
          </p:cNvSpPr>
          <p:nvPr/>
        </p:nvSpPr>
        <p:spPr bwMode="auto">
          <a:xfrm>
            <a:off x="2819400" y="2590800"/>
            <a:ext cx="2362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19"/>
          <p:cNvSpPr>
            <a:spLocks noChangeShapeType="1"/>
          </p:cNvSpPr>
          <p:nvPr/>
        </p:nvSpPr>
        <p:spPr bwMode="auto">
          <a:xfrm>
            <a:off x="2971800" y="4267200"/>
            <a:ext cx="3048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20"/>
          <p:cNvSpPr>
            <a:spLocks noChangeShapeType="1"/>
          </p:cNvSpPr>
          <p:nvPr/>
        </p:nvSpPr>
        <p:spPr bwMode="auto">
          <a:xfrm flipH="1">
            <a:off x="5867400" y="2286000"/>
            <a:ext cx="304800" cy="83820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21"/>
          <p:cNvSpPr>
            <a:spLocks noChangeShapeType="1"/>
          </p:cNvSpPr>
          <p:nvPr/>
        </p:nvSpPr>
        <p:spPr bwMode="auto">
          <a:xfrm>
            <a:off x="6629400" y="2286000"/>
            <a:ext cx="304800" cy="198120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AutoShape 23"/>
          <p:cNvSpPr>
            <a:spLocks noChangeArrowheads="1"/>
          </p:cNvSpPr>
          <p:nvPr/>
        </p:nvSpPr>
        <p:spPr bwMode="auto">
          <a:xfrm>
            <a:off x="7848600" y="3124200"/>
            <a:ext cx="685800" cy="762000"/>
          </a:xfrm>
          <a:prstGeom prst="can">
            <a:avLst>
              <a:gd name="adj" fmla="val 27778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24"/>
          <p:cNvSpPr>
            <a:spLocks noChangeShapeType="1"/>
          </p:cNvSpPr>
          <p:nvPr/>
        </p:nvSpPr>
        <p:spPr bwMode="auto">
          <a:xfrm flipV="1">
            <a:off x="6477000" y="3429000"/>
            <a:ext cx="1371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25"/>
          <p:cNvSpPr>
            <a:spLocks noChangeShapeType="1"/>
          </p:cNvSpPr>
          <p:nvPr/>
        </p:nvSpPr>
        <p:spPr bwMode="auto">
          <a:xfrm flipV="1">
            <a:off x="7315200" y="3505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Text Box 27"/>
          <p:cNvSpPr txBox="1">
            <a:spLocks noChangeArrowheads="1"/>
          </p:cNvSpPr>
          <p:nvPr/>
        </p:nvSpPr>
        <p:spPr bwMode="auto">
          <a:xfrm>
            <a:off x="3657600" y="1600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charset="0"/>
              </a:rPr>
              <a:t>(1)</a:t>
            </a:r>
          </a:p>
        </p:txBody>
      </p:sp>
      <p:sp>
        <p:nvSpPr>
          <p:cNvPr id="19469" name="Text Box 28"/>
          <p:cNvSpPr txBox="1">
            <a:spLocks noChangeArrowheads="1"/>
          </p:cNvSpPr>
          <p:nvPr/>
        </p:nvSpPr>
        <p:spPr bwMode="auto">
          <a:xfrm>
            <a:off x="5181600" y="2438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charset="0"/>
              </a:rPr>
              <a:t>(2) fork()</a:t>
            </a:r>
          </a:p>
        </p:txBody>
      </p:sp>
      <p:sp>
        <p:nvSpPr>
          <p:cNvPr id="19470" name="Text Box 29"/>
          <p:cNvSpPr txBox="1">
            <a:spLocks noChangeArrowheads="1"/>
          </p:cNvSpPr>
          <p:nvPr/>
        </p:nvSpPr>
        <p:spPr bwMode="auto">
          <a:xfrm>
            <a:off x="4419600" y="2209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charset="0"/>
              </a:rPr>
              <a:t>(3)</a:t>
            </a:r>
          </a:p>
        </p:txBody>
      </p:sp>
      <p:sp>
        <p:nvSpPr>
          <p:cNvPr id="19471" name="Text Box 37"/>
          <p:cNvSpPr txBox="1">
            <a:spLocks noChangeArrowheads="1"/>
          </p:cNvSpPr>
          <p:nvPr/>
        </p:nvSpPr>
        <p:spPr bwMode="auto">
          <a:xfrm>
            <a:off x="1219200" y="4724400"/>
            <a:ext cx="7467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Times New Roman" charset="0"/>
              </a:rPr>
              <a:t>You can either use </a:t>
            </a:r>
            <a:r>
              <a:rPr lang="en-US" sz="2000" dirty="0" err="1">
                <a:latin typeface="Times New Roman" charset="0"/>
              </a:rPr>
              <a:t>multiprocesses</a:t>
            </a:r>
            <a:r>
              <a:rPr lang="en-US" sz="2000" dirty="0">
                <a:latin typeface="Times New Roman" charset="0"/>
              </a:rPr>
              <a:t> (fork())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Times New Roman" charset="0"/>
              </a:rPr>
              <a:t>or multithreading (</a:t>
            </a:r>
            <a:r>
              <a:rPr lang="en-US" sz="2000" dirty="0" err="1">
                <a:latin typeface="Times New Roman" charset="0"/>
              </a:rPr>
              <a:t>pthread</a:t>
            </a:r>
            <a:r>
              <a:rPr lang="en-US" sz="2000" dirty="0">
                <a:latin typeface="Times New Roman" charset="0"/>
              </a:rPr>
              <a:t>) 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Times New Roman" charset="0"/>
              </a:rPr>
              <a:t>You need to implement concurrent access to the </a:t>
            </a:r>
            <a:r>
              <a:rPr lang="en-US" sz="2000" dirty="0" smtClean="0">
                <a:latin typeface="Times New Roman" charset="0"/>
              </a:rPr>
              <a:t>database (lock).</a:t>
            </a:r>
          </a:p>
        </p:txBody>
      </p:sp>
      <p:grpSp>
        <p:nvGrpSpPr>
          <p:cNvPr id="19472" name="Group 3"/>
          <p:cNvGrpSpPr>
            <a:grpSpLocks/>
          </p:cNvGrpSpPr>
          <p:nvPr/>
        </p:nvGrpSpPr>
        <p:grpSpPr bwMode="auto">
          <a:xfrm>
            <a:off x="1219200" y="1905000"/>
            <a:ext cx="1676400" cy="958850"/>
            <a:chOff x="576" y="1152"/>
            <a:chExt cx="1248" cy="864"/>
          </a:xfrm>
        </p:grpSpPr>
        <p:sp>
          <p:nvSpPr>
            <p:cNvPr id="19483" name="Oval 4"/>
            <p:cNvSpPr>
              <a:spLocks noChangeArrowheads="1"/>
            </p:cNvSpPr>
            <p:nvPr/>
          </p:nvSpPr>
          <p:spPr bwMode="auto">
            <a:xfrm>
              <a:off x="576" y="1152"/>
              <a:ext cx="1248" cy="8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Text Box 5"/>
            <p:cNvSpPr txBox="1">
              <a:spLocks noChangeArrowheads="1"/>
            </p:cNvSpPr>
            <p:nvPr/>
          </p:nvSpPr>
          <p:spPr bwMode="auto">
            <a:xfrm>
              <a:off x="815" y="1391"/>
              <a:ext cx="818" cy="4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Client</a:t>
              </a:r>
              <a:r>
                <a:rPr lang="en-US" b="1" i="1">
                  <a:latin typeface="Times New Roman" charset="0"/>
                </a:rPr>
                <a:t>1</a:t>
              </a:r>
            </a:p>
          </p:txBody>
        </p:sp>
      </p:grpSp>
      <p:grpSp>
        <p:nvGrpSpPr>
          <p:cNvPr id="19473" name="Group 40"/>
          <p:cNvGrpSpPr>
            <a:grpSpLocks/>
          </p:cNvGrpSpPr>
          <p:nvPr/>
        </p:nvGrpSpPr>
        <p:grpSpPr bwMode="auto">
          <a:xfrm>
            <a:off x="1295400" y="3810000"/>
            <a:ext cx="1676400" cy="958850"/>
            <a:chOff x="576" y="1152"/>
            <a:chExt cx="1248" cy="864"/>
          </a:xfrm>
        </p:grpSpPr>
        <p:sp>
          <p:nvSpPr>
            <p:cNvPr id="19481" name="Oval 41"/>
            <p:cNvSpPr>
              <a:spLocks noChangeArrowheads="1"/>
            </p:cNvSpPr>
            <p:nvPr/>
          </p:nvSpPr>
          <p:spPr bwMode="auto">
            <a:xfrm>
              <a:off x="576" y="1152"/>
              <a:ext cx="1248" cy="8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Text Box 42"/>
            <p:cNvSpPr txBox="1">
              <a:spLocks noChangeArrowheads="1"/>
            </p:cNvSpPr>
            <p:nvPr/>
          </p:nvSpPr>
          <p:spPr bwMode="auto">
            <a:xfrm>
              <a:off x="815" y="1391"/>
              <a:ext cx="818" cy="4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Client</a:t>
              </a:r>
              <a:r>
                <a:rPr lang="en-US" b="1" i="1">
                  <a:latin typeface="Times New Roman" charset="0"/>
                </a:rPr>
                <a:t>2</a:t>
              </a:r>
            </a:p>
          </p:txBody>
        </p:sp>
      </p:grpSp>
      <p:grpSp>
        <p:nvGrpSpPr>
          <p:cNvPr id="19474" name="Group 9"/>
          <p:cNvGrpSpPr>
            <a:grpSpLocks/>
          </p:cNvGrpSpPr>
          <p:nvPr/>
        </p:nvGrpSpPr>
        <p:grpSpPr bwMode="auto">
          <a:xfrm>
            <a:off x="5638800" y="1371600"/>
            <a:ext cx="1600200" cy="914400"/>
            <a:chOff x="576" y="1152"/>
            <a:chExt cx="1248" cy="864"/>
          </a:xfrm>
        </p:grpSpPr>
        <p:sp>
          <p:nvSpPr>
            <p:cNvPr id="19479" name="Oval 10"/>
            <p:cNvSpPr>
              <a:spLocks noChangeArrowheads="1"/>
            </p:cNvSpPr>
            <p:nvPr/>
          </p:nvSpPr>
          <p:spPr bwMode="auto">
            <a:xfrm>
              <a:off x="576" y="1152"/>
              <a:ext cx="1248" cy="86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Text Box 11"/>
            <p:cNvSpPr txBox="1">
              <a:spLocks noChangeArrowheads="1"/>
            </p:cNvSpPr>
            <p:nvPr/>
          </p:nvSpPr>
          <p:spPr bwMode="auto">
            <a:xfrm>
              <a:off x="816" y="1392"/>
              <a:ext cx="816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Server</a:t>
              </a:r>
            </a:p>
          </p:txBody>
        </p:sp>
      </p:grpSp>
      <p:sp>
        <p:nvSpPr>
          <p:cNvPr id="19475" name="Rectangle 15"/>
          <p:cNvSpPr>
            <a:spLocks noChangeArrowheads="1"/>
          </p:cNvSpPr>
          <p:nvPr/>
        </p:nvSpPr>
        <p:spPr bwMode="auto">
          <a:xfrm>
            <a:off x="5181600" y="3124200"/>
            <a:ext cx="1295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sz="2000">
                <a:latin typeface="Times New Roman" charset="0"/>
              </a:rPr>
              <a:t>Child</a:t>
            </a:r>
          </a:p>
          <a:p>
            <a:pPr algn="ctr" latinLnBrk="1"/>
            <a:r>
              <a:rPr kumimoji="1" lang="en-US" sz="2000">
                <a:latin typeface="Times New Roman" charset="0"/>
              </a:rPr>
              <a:t>Process</a:t>
            </a:r>
            <a:r>
              <a:rPr kumimoji="1" lang="en-US" sz="2000" b="1" i="1">
                <a:latin typeface="Times New Roman" charset="0"/>
              </a:rPr>
              <a:t>1</a:t>
            </a:r>
          </a:p>
        </p:txBody>
      </p:sp>
      <p:sp>
        <p:nvSpPr>
          <p:cNvPr id="19476" name="Rectangle 43"/>
          <p:cNvSpPr>
            <a:spLocks noChangeArrowheads="1"/>
          </p:cNvSpPr>
          <p:nvPr/>
        </p:nvSpPr>
        <p:spPr bwMode="auto">
          <a:xfrm>
            <a:off x="6019800" y="4267200"/>
            <a:ext cx="1295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sz="2000">
                <a:latin typeface="Times New Roman" charset="0"/>
              </a:rPr>
              <a:t>Child</a:t>
            </a:r>
          </a:p>
          <a:p>
            <a:pPr algn="ctr" latinLnBrk="1"/>
            <a:r>
              <a:rPr kumimoji="1" lang="en-US" sz="2000">
                <a:latin typeface="Times New Roman" charset="0"/>
              </a:rPr>
              <a:t>Process</a:t>
            </a:r>
            <a:r>
              <a:rPr kumimoji="1" lang="en-US" sz="2000" b="1" i="1">
                <a:latin typeface="Times New Roman" charset="0"/>
              </a:rPr>
              <a:t>2</a:t>
            </a:r>
          </a:p>
        </p:txBody>
      </p:sp>
      <p:sp>
        <p:nvSpPr>
          <p:cNvPr id="19477" name="Text Box 44"/>
          <p:cNvSpPr txBox="1">
            <a:spLocks noChangeArrowheads="1"/>
          </p:cNvSpPr>
          <p:nvPr/>
        </p:nvSpPr>
        <p:spPr bwMode="auto">
          <a:xfrm>
            <a:off x="6553200" y="25146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charset="0"/>
              </a:rPr>
              <a:t>(4) fork()</a:t>
            </a:r>
          </a:p>
        </p:txBody>
      </p:sp>
      <p:sp>
        <p:nvSpPr>
          <p:cNvPr id="19478" name="Rectangle 45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543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System 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2CED66D4-173C-4C06-87B2-30953EA26C62}" type="slidenum">
              <a:rPr lang="en-US" sz="2000">
                <a:latin typeface="Times New Roman" charset="0"/>
              </a:rPr>
              <a:pPr eaLnBrk="1" hangingPunct="1"/>
              <a:t>4</a:t>
            </a:fld>
            <a:endParaRPr lang="en-US" sz="2000">
              <a:latin typeface="Times New Roman" charset="0"/>
            </a:endParaRPr>
          </a:p>
        </p:txBody>
      </p:sp>
      <p:sp>
        <p:nvSpPr>
          <p:cNvPr id="21507" name="Rectangle 34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543800" cy="914400"/>
          </a:xfrm>
        </p:spPr>
        <p:txBody>
          <a:bodyPr/>
          <a:lstStyle/>
          <a:p>
            <a:pPr eaLnBrk="1" hangingPunct="1"/>
            <a:r>
              <a:rPr lang="en-US" altLang="ko-KR" sz="3200" smtClean="0">
                <a:ea typeface="굴림" charset="-127"/>
              </a:rPr>
              <a:t>System Framework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1905000" y="2743200"/>
            <a:ext cx="2286000" cy="525463"/>
            <a:chOff x="1104" y="1104"/>
            <a:chExt cx="1584" cy="384"/>
          </a:xfrm>
        </p:grpSpPr>
        <p:sp>
          <p:nvSpPr>
            <p:cNvPr id="21541" name="Rectangle 5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2" name="Text Box 6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307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ko-KR">
                  <a:latin typeface="Times New Roman" charset="0"/>
                </a:rPr>
                <a:t>NW Layer</a:t>
              </a:r>
            </a:p>
          </p:txBody>
        </p:sp>
      </p:grpSp>
      <p:grpSp>
        <p:nvGrpSpPr>
          <p:cNvPr id="21509" name="Group 7"/>
          <p:cNvGrpSpPr>
            <a:grpSpLocks/>
          </p:cNvGrpSpPr>
          <p:nvPr/>
        </p:nvGrpSpPr>
        <p:grpSpPr bwMode="auto">
          <a:xfrm>
            <a:off x="1905000" y="3581400"/>
            <a:ext cx="2286000" cy="533400"/>
            <a:chOff x="1104" y="1104"/>
            <a:chExt cx="1584" cy="384"/>
          </a:xfrm>
        </p:grpSpPr>
        <p:sp>
          <p:nvSpPr>
            <p:cNvPr id="21539" name="Rectangle 8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0" name="Text Box 9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303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ko-KR">
                  <a:latin typeface="Times New Roman" charset="0"/>
                </a:rPr>
                <a:t>DLL</a:t>
              </a:r>
            </a:p>
          </p:txBody>
        </p:sp>
      </p:grpSp>
      <p:grpSp>
        <p:nvGrpSpPr>
          <p:cNvPr id="21510" name="Group 10"/>
          <p:cNvGrpSpPr>
            <a:grpSpLocks/>
          </p:cNvGrpSpPr>
          <p:nvPr/>
        </p:nvGrpSpPr>
        <p:grpSpPr bwMode="auto">
          <a:xfrm>
            <a:off x="1905000" y="4419600"/>
            <a:ext cx="2286000" cy="533400"/>
            <a:chOff x="1104" y="1104"/>
            <a:chExt cx="1584" cy="384"/>
          </a:xfrm>
        </p:grpSpPr>
        <p:sp>
          <p:nvSpPr>
            <p:cNvPr id="21537" name="Rectangle 11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8" name="Text Box 12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303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ko-KR">
                  <a:latin typeface="Times New Roman" charset="0"/>
                </a:rPr>
                <a:t>PHL</a:t>
              </a:r>
            </a:p>
          </p:txBody>
        </p:sp>
      </p:grpSp>
      <p:sp>
        <p:nvSpPr>
          <p:cNvPr id="124957" name="Text Box 29"/>
          <p:cNvSpPr txBox="1">
            <a:spLocks noChangeArrowheads="1"/>
          </p:cNvSpPr>
          <p:nvPr/>
        </p:nvSpPr>
        <p:spPr bwMode="auto">
          <a:xfrm>
            <a:off x="2209800" y="12192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ko-KR" sz="280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굴림" charset="-127"/>
              </a:rPr>
              <a:t>Client</a:t>
            </a:r>
          </a:p>
        </p:txBody>
      </p:sp>
      <p:sp>
        <p:nvSpPr>
          <p:cNvPr id="124958" name="Text Box 30"/>
          <p:cNvSpPr txBox="1">
            <a:spLocks noChangeArrowheads="1"/>
          </p:cNvSpPr>
          <p:nvPr/>
        </p:nvSpPr>
        <p:spPr bwMode="auto">
          <a:xfrm>
            <a:off x="5943600" y="12192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ko-KR" sz="280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굴림" charset="-127"/>
              </a:rPr>
              <a:t>Server</a:t>
            </a:r>
          </a:p>
        </p:txBody>
      </p:sp>
      <p:cxnSp>
        <p:nvCxnSpPr>
          <p:cNvPr id="21513" name="AutoShape 36"/>
          <p:cNvCxnSpPr>
            <a:cxnSpLocks noChangeShapeType="1"/>
            <a:stCxn id="21535" idx="2"/>
            <a:endCxn id="21541" idx="0"/>
          </p:cNvCxnSpPr>
          <p:nvPr/>
        </p:nvCxnSpPr>
        <p:spPr bwMode="auto">
          <a:xfrm>
            <a:off x="3048000" y="2438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4" name="AutoShape 37"/>
          <p:cNvCxnSpPr>
            <a:cxnSpLocks noChangeShapeType="1"/>
            <a:stCxn id="21539" idx="2"/>
            <a:endCxn id="21537" idx="0"/>
          </p:cNvCxnSpPr>
          <p:nvPr/>
        </p:nvCxnSpPr>
        <p:spPr bwMode="auto">
          <a:xfrm>
            <a:off x="3048000" y="41148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5" name="AutoShape 38"/>
          <p:cNvCxnSpPr>
            <a:cxnSpLocks noChangeShapeType="1"/>
            <a:stCxn id="21537" idx="2"/>
            <a:endCxn id="21529" idx="2"/>
          </p:cNvCxnSpPr>
          <p:nvPr/>
        </p:nvCxnSpPr>
        <p:spPr bwMode="auto">
          <a:xfrm rot="16200000" flipH="1">
            <a:off x="4914106" y="3086894"/>
            <a:ext cx="1588" cy="3733800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1516" name="Group 43"/>
          <p:cNvGrpSpPr>
            <a:grpSpLocks/>
          </p:cNvGrpSpPr>
          <p:nvPr/>
        </p:nvGrpSpPr>
        <p:grpSpPr bwMode="auto">
          <a:xfrm>
            <a:off x="1905000" y="1905000"/>
            <a:ext cx="2286000" cy="533400"/>
            <a:chOff x="1104" y="1104"/>
            <a:chExt cx="1584" cy="384"/>
          </a:xfrm>
        </p:grpSpPr>
        <p:sp>
          <p:nvSpPr>
            <p:cNvPr id="21535" name="Rectangle 44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6" name="Text Box 45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303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ko-KR">
                  <a:latin typeface="Times New Roman" charset="0"/>
                </a:rPr>
                <a:t>APP Layer</a:t>
              </a:r>
            </a:p>
          </p:txBody>
        </p:sp>
      </p:grpSp>
      <p:cxnSp>
        <p:nvCxnSpPr>
          <p:cNvPr id="21517" name="AutoShape 49"/>
          <p:cNvCxnSpPr>
            <a:cxnSpLocks noChangeShapeType="1"/>
            <a:stCxn id="21541" idx="2"/>
            <a:endCxn id="21539" idx="0"/>
          </p:cNvCxnSpPr>
          <p:nvPr/>
        </p:nvCxnSpPr>
        <p:spPr bwMode="auto">
          <a:xfrm>
            <a:off x="3048000" y="3268663"/>
            <a:ext cx="0" cy="31273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8" name="Text Box 51"/>
          <p:cNvSpPr txBox="1">
            <a:spLocks noChangeArrowheads="1"/>
          </p:cNvSpPr>
          <p:nvPr/>
        </p:nvSpPr>
        <p:spPr bwMode="auto">
          <a:xfrm>
            <a:off x="3810000" y="51054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Times New Roman" charset="0"/>
              </a:rPr>
              <a:t>TCP Connection</a:t>
            </a:r>
          </a:p>
        </p:txBody>
      </p:sp>
      <p:grpSp>
        <p:nvGrpSpPr>
          <p:cNvPr id="21519" name="Group 52"/>
          <p:cNvGrpSpPr>
            <a:grpSpLocks/>
          </p:cNvGrpSpPr>
          <p:nvPr/>
        </p:nvGrpSpPr>
        <p:grpSpPr bwMode="auto">
          <a:xfrm>
            <a:off x="5638800" y="2743200"/>
            <a:ext cx="2286000" cy="525463"/>
            <a:chOff x="1104" y="1104"/>
            <a:chExt cx="1584" cy="384"/>
          </a:xfrm>
        </p:grpSpPr>
        <p:sp>
          <p:nvSpPr>
            <p:cNvPr id="21533" name="Rectangle 53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" name="Text Box 54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307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ko-KR">
                  <a:latin typeface="Times New Roman" charset="0"/>
                </a:rPr>
                <a:t>NW Layer</a:t>
              </a:r>
            </a:p>
          </p:txBody>
        </p:sp>
      </p:grpSp>
      <p:grpSp>
        <p:nvGrpSpPr>
          <p:cNvPr id="21520" name="Group 55"/>
          <p:cNvGrpSpPr>
            <a:grpSpLocks/>
          </p:cNvGrpSpPr>
          <p:nvPr/>
        </p:nvGrpSpPr>
        <p:grpSpPr bwMode="auto">
          <a:xfrm>
            <a:off x="5638800" y="3581400"/>
            <a:ext cx="2286000" cy="533400"/>
            <a:chOff x="1104" y="1104"/>
            <a:chExt cx="1584" cy="384"/>
          </a:xfrm>
        </p:grpSpPr>
        <p:sp>
          <p:nvSpPr>
            <p:cNvPr id="21531" name="Rectangle 56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2" name="Text Box 57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303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ko-KR">
                  <a:latin typeface="Times New Roman" charset="0"/>
                </a:rPr>
                <a:t>DLL</a:t>
              </a:r>
            </a:p>
          </p:txBody>
        </p:sp>
      </p:grpSp>
      <p:grpSp>
        <p:nvGrpSpPr>
          <p:cNvPr id="21521" name="Group 58"/>
          <p:cNvGrpSpPr>
            <a:grpSpLocks/>
          </p:cNvGrpSpPr>
          <p:nvPr/>
        </p:nvGrpSpPr>
        <p:grpSpPr bwMode="auto">
          <a:xfrm>
            <a:off x="5638800" y="4419600"/>
            <a:ext cx="2286000" cy="533400"/>
            <a:chOff x="1104" y="1104"/>
            <a:chExt cx="1584" cy="384"/>
          </a:xfrm>
        </p:grpSpPr>
        <p:sp>
          <p:nvSpPr>
            <p:cNvPr id="21529" name="Rectangle 59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0" name="Text Box 60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303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ko-KR">
                  <a:latin typeface="Times New Roman" charset="0"/>
                </a:rPr>
                <a:t>PHL</a:t>
              </a:r>
            </a:p>
          </p:txBody>
        </p:sp>
      </p:grpSp>
      <p:cxnSp>
        <p:nvCxnSpPr>
          <p:cNvPr id="21522" name="AutoShape 61"/>
          <p:cNvCxnSpPr>
            <a:cxnSpLocks noChangeShapeType="1"/>
            <a:stCxn id="21527" idx="2"/>
            <a:endCxn id="21533" idx="0"/>
          </p:cNvCxnSpPr>
          <p:nvPr/>
        </p:nvCxnSpPr>
        <p:spPr bwMode="auto">
          <a:xfrm>
            <a:off x="6781800" y="2438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3" name="AutoShape 62"/>
          <p:cNvCxnSpPr>
            <a:cxnSpLocks noChangeShapeType="1"/>
            <a:stCxn id="21531" idx="2"/>
            <a:endCxn id="21529" idx="0"/>
          </p:cNvCxnSpPr>
          <p:nvPr/>
        </p:nvCxnSpPr>
        <p:spPr bwMode="auto">
          <a:xfrm>
            <a:off x="6781800" y="41148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1524" name="Group 63"/>
          <p:cNvGrpSpPr>
            <a:grpSpLocks/>
          </p:cNvGrpSpPr>
          <p:nvPr/>
        </p:nvGrpSpPr>
        <p:grpSpPr bwMode="auto">
          <a:xfrm>
            <a:off x="5638800" y="1905000"/>
            <a:ext cx="2286000" cy="533400"/>
            <a:chOff x="1104" y="1104"/>
            <a:chExt cx="1584" cy="384"/>
          </a:xfrm>
        </p:grpSpPr>
        <p:sp>
          <p:nvSpPr>
            <p:cNvPr id="21527" name="Rectangle 64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8" name="Text Box 65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303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ko-KR">
                  <a:latin typeface="Times New Roman" charset="0"/>
                </a:rPr>
                <a:t>APP Layer</a:t>
              </a:r>
            </a:p>
          </p:txBody>
        </p:sp>
      </p:grpSp>
      <p:cxnSp>
        <p:nvCxnSpPr>
          <p:cNvPr id="21525" name="AutoShape 66"/>
          <p:cNvCxnSpPr>
            <a:cxnSpLocks noChangeShapeType="1"/>
            <a:stCxn id="21533" idx="2"/>
            <a:endCxn id="21531" idx="0"/>
          </p:cNvCxnSpPr>
          <p:nvPr/>
        </p:nvCxnSpPr>
        <p:spPr bwMode="auto">
          <a:xfrm>
            <a:off x="6781800" y="3268663"/>
            <a:ext cx="0" cy="31273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26" name="Text Box 67"/>
          <p:cNvSpPr txBox="1">
            <a:spLocks noChangeArrowheads="1"/>
          </p:cNvSpPr>
          <p:nvPr/>
        </p:nvSpPr>
        <p:spPr bwMode="auto">
          <a:xfrm>
            <a:off x="2819400" y="55626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9900"/>
                </a:solidFill>
                <a:latin typeface="Comic Sans MS" charset="0"/>
              </a:rPr>
              <a:t>Four Layer </a:t>
            </a:r>
            <a:r>
              <a:rPr lang="en-US" dirty="0">
                <a:solidFill>
                  <a:srgbClr val="009900"/>
                </a:solidFill>
                <a:latin typeface="Comic Sans MS" charset="0"/>
              </a:rPr>
              <a:t>S</a:t>
            </a:r>
            <a:r>
              <a:rPr lang="en-US" dirty="0" smtClean="0">
                <a:solidFill>
                  <a:srgbClr val="009900"/>
                </a:solidFill>
                <a:latin typeface="Comic Sans MS" charset="0"/>
              </a:rPr>
              <a:t>tack</a:t>
            </a:r>
            <a:endParaRPr lang="en-US" dirty="0">
              <a:solidFill>
                <a:srgbClr val="009900"/>
              </a:solidFill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88DC47DA-AF52-40B0-B33F-D666C0E3F371}" type="slidenum">
              <a:rPr lang="en-US" sz="2000">
                <a:latin typeface="Times New Roman" charset="0"/>
              </a:rPr>
              <a:pPr eaLnBrk="1" hangingPunct="1"/>
              <a:t>5</a:t>
            </a:fld>
            <a:endParaRPr lang="en-US" sz="2000">
              <a:latin typeface="Times New Roman" charset="0"/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2133600" y="14478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Client</a:t>
            </a:r>
            <a:r>
              <a:rPr lang="en-US" sz="2800" b="1" i="1">
                <a:latin typeface="Times New Roman" charset="0"/>
              </a:rPr>
              <a:t>i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5943600" y="1447800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Server</a:t>
            </a:r>
          </a:p>
        </p:txBody>
      </p:sp>
      <p:sp>
        <p:nvSpPr>
          <p:cNvPr id="23557" name="Line 10"/>
          <p:cNvSpPr>
            <a:spLocks noChangeShapeType="1"/>
          </p:cNvSpPr>
          <p:nvPr/>
        </p:nvSpPr>
        <p:spPr bwMode="auto">
          <a:xfrm>
            <a:off x="3276600" y="3048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11"/>
          <p:cNvSpPr>
            <a:spLocks noChangeShapeType="1"/>
          </p:cNvSpPr>
          <p:nvPr/>
        </p:nvSpPr>
        <p:spPr bwMode="auto">
          <a:xfrm>
            <a:off x="6553200" y="3048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59" name="Group 33"/>
          <p:cNvGrpSpPr>
            <a:grpSpLocks/>
          </p:cNvGrpSpPr>
          <p:nvPr/>
        </p:nvGrpSpPr>
        <p:grpSpPr bwMode="auto">
          <a:xfrm>
            <a:off x="3200400" y="4038600"/>
            <a:ext cx="3429000" cy="457200"/>
            <a:chOff x="1776" y="2976"/>
            <a:chExt cx="2208" cy="288"/>
          </a:xfrm>
        </p:grpSpPr>
        <p:sp>
          <p:nvSpPr>
            <p:cNvPr id="23575" name="Line 13"/>
            <p:cNvSpPr>
              <a:spLocks noChangeShapeType="1"/>
            </p:cNvSpPr>
            <p:nvPr/>
          </p:nvSpPr>
          <p:spPr bwMode="auto">
            <a:xfrm>
              <a:off x="1776" y="29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Line 14"/>
            <p:cNvSpPr>
              <a:spLocks noChangeShapeType="1"/>
            </p:cNvSpPr>
            <p:nvPr/>
          </p:nvSpPr>
          <p:spPr bwMode="auto">
            <a:xfrm>
              <a:off x="3984" y="29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Line 15"/>
            <p:cNvSpPr>
              <a:spLocks noChangeShapeType="1"/>
            </p:cNvSpPr>
            <p:nvPr/>
          </p:nvSpPr>
          <p:spPr bwMode="auto">
            <a:xfrm>
              <a:off x="1776" y="3264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6690" name="Text Box 18"/>
          <p:cNvSpPr txBox="1">
            <a:spLocks noChangeArrowheads="1"/>
          </p:cNvSpPr>
          <p:nvPr/>
        </p:nvSpPr>
        <p:spPr bwMode="auto">
          <a:xfrm>
            <a:off x="838200" y="3124200"/>
            <a:ext cx="22098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cs typeface="굴림" charset="-127"/>
              </a:rPr>
              <a:t>Client Requests: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굴림" charset="-127"/>
              </a:rPr>
              <a:t>Application depended</a:t>
            </a:r>
          </a:p>
        </p:txBody>
      </p:sp>
      <p:sp>
        <p:nvSpPr>
          <p:cNvPr id="23561" name="Text Box 30"/>
          <p:cNvSpPr txBox="1">
            <a:spLocks noChangeArrowheads="1"/>
          </p:cNvSpPr>
          <p:nvPr/>
        </p:nvSpPr>
        <p:spPr bwMode="auto">
          <a:xfrm>
            <a:off x="1219200" y="4419600"/>
            <a:ext cx="74676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sz="2000" i="1" dirty="0">
                <a:latin typeface="Times New Roman" charset="0"/>
              </a:rPr>
              <a:t> At least </a:t>
            </a:r>
            <a:r>
              <a:rPr lang="en-US" sz="2000" i="1" dirty="0" smtClean="0">
                <a:latin typeface="Times New Roman" charset="0"/>
              </a:rPr>
              <a:t>6 operations: both uploading and downloading a photo of a person, and dealing with the two types of users</a:t>
            </a:r>
            <a:endParaRPr lang="en-US" sz="2000" i="1" dirty="0">
              <a:latin typeface="Times New Roman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sz="2000" i="1" dirty="0">
                <a:latin typeface="Times New Roman" charset="0"/>
              </a:rPr>
              <a:t> Message that specifies the client type </a:t>
            </a:r>
            <a:r>
              <a:rPr lang="en-US" sz="2000" i="1" dirty="0" smtClean="0">
                <a:latin typeface="Times New Roman" charset="0"/>
              </a:rPr>
              <a:t>(FEMA-authorized or query client)</a:t>
            </a:r>
            <a:endParaRPr lang="en-US" sz="2000" i="1" dirty="0">
              <a:latin typeface="Times New Roman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sz="2000" i="1" dirty="0">
                <a:latin typeface="Times New Roman" charset="0"/>
              </a:rPr>
              <a:t> </a:t>
            </a:r>
            <a:r>
              <a:rPr lang="en-US" sz="2000" i="1" dirty="0" smtClean="0">
                <a:latin typeface="Times New Roman" charset="0"/>
              </a:rPr>
              <a:t>Ability to q</a:t>
            </a:r>
            <a:r>
              <a:rPr lang="en-US" sz="2000" i="1" dirty="0" smtClean="0">
                <a:latin typeface="Times New Roman" charset="0"/>
              </a:rPr>
              <a:t>uery </a:t>
            </a:r>
            <a:r>
              <a:rPr lang="en-US" sz="2000" i="1" dirty="0" smtClean="0">
                <a:latin typeface="Times New Roman" charset="0"/>
              </a:rPr>
              <a:t>all victims in a specific </a:t>
            </a:r>
            <a:r>
              <a:rPr lang="en-US" sz="2000" i="1" dirty="0" smtClean="0">
                <a:latin typeface="Times New Roman" charset="0"/>
              </a:rPr>
              <a:t>location.</a:t>
            </a:r>
            <a:endParaRPr lang="en-US" sz="2000" i="1" dirty="0">
              <a:latin typeface="Times New Roman" charset="0"/>
            </a:endParaRPr>
          </a:p>
        </p:txBody>
      </p:sp>
      <p:sp>
        <p:nvSpPr>
          <p:cNvPr id="23562" name="Text Box 32"/>
          <p:cNvSpPr txBox="1">
            <a:spLocks noChangeArrowheads="1"/>
          </p:cNvSpPr>
          <p:nvPr/>
        </p:nvSpPr>
        <p:spPr bwMode="auto">
          <a:xfrm>
            <a:off x="3200400" y="3429000"/>
            <a:ext cx="3352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dirty="0" err="1">
                <a:latin typeface="Times New Roman" charset="0"/>
              </a:rPr>
              <a:t>nwl_send</a:t>
            </a:r>
            <a:r>
              <a:rPr lang="en-US" dirty="0">
                <a:latin typeface="Times New Roman" charset="0"/>
              </a:rPr>
              <a:t> (… </a:t>
            </a:r>
            <a:r>
              <a:rPr lang="en-US" dirty="0" err="1">
                <a:latin typeface="Times New Roman" charset="0"/>
              </a:rPr>
              <a:t>msg</a:t>
            </a:r>
            <a:r>
              <a:rPr lang="en-US" dirty="0">
                <a:latin typeface="Times New Roman" charset="0"/>
              </a:rPr>
              <a:t> …)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dirty="0" err="1">
                <a:latin typeface="Times New Roman" charset="0"/>
              </a:rPr>
              <a:t>nwl_recv</a:t>
            </a:r>
            <a:r>
              <a:rPr lang="en-US" dirty="0">
                <a:latin typeface="Times New Roman" charset="0"/>
              </a:rPr>
              <a:t> (… </a:t>
            </a:r>
            <a:r>
              <a:rPr lang="en-US" dirty="0" err="1">
                <a:latin typeface="Times New Roman" charset="0"/>
              </a:rPr>
              <a:t>msg</a:t>
            </a:r>
            <a:r>
              <a:rPr lang="en-US" dirty="0">
                <a:latin typeface="Times New Roman" charset="0"/>
              </a:rPr>
              <a:t> …)</a:t>
            </a:r>
          </a:p>
        </p:txBody>
      </p:sp>
      <p:grpSp>
        <p:nvGrpSpPr>
          <p:cNvPr id="23563" name="Group 4"/>
          <p:cNvGrpSpPr>
            <a:grpSpLocks/>
          </p:cNvGrpSpPr>
          <p:nvPr/>
        </p:nvGrpSpPr>
        <p:grpSpPr bwMode="auto">
          <a:xfrm>
            <a:off x="2590800" y="2438400"/>
            <a:ext cx="1371600" cy="609600"/>
            <a:chOff x="1104" y="1104"/>
            <a:chExt cx="1584" cy="384"/>
          </a:xfrm>
        </p:grpSpPr>
        <p:sp>
          <p:nvSpPr>
            <p:cNvPr id="23573" name="Rectangle 5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Text Box 6"/>
            <p:cNvSpPr txBox="1">
              <a:spLocks noChangeArrowheads="1"/>
            </p:cNvSpPr>
            <p:nvPr/>
          </p:nvSpPr>
          <p:spPr bwMode="auto">
            <a:xfrm>
              <a:off x="1154" y="1152"/>
              <a:ext cx="1534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APP</a:t>
              </a:r>
            </a:p>
          </p:txBody>
        </p:sp>
      </p:grpSp>
      <p:grpSp>
        <p:nvGrpSpPr>
          <p:cNvPr id="23564" name="Group 7"/>
          <p:cNvGrpSpPr>
            <a:grpSpLocks/>
          </p:cNvGrpSpPr>
          <p:nvPr/>
        </p:nvGrpSpPr>
        <p:grpSpPr bwMode="auto">
          <a:xfrm>
            <a:off x="5867400" y="2438400"/>
            <a:ext cx="1371600" cy="609600"/>
            <a:chOff x="1104" y="1104"/>
            <a:chExt cx="1584" cy="384"/>
          </a:xfrm>
        </p:grpSpPr>
        <p:sp>
          <p:nvSpPr>
            <p:cNvPr id="23571" name="Rectangle 8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Text Box 9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APP</a:t>
              </a:r>
            </a:p>
          </p:txBody>
        </p:sp>
      </p:grpSp>
      <p:sp>
        <p:nvSpPr>
          <p:cNvPr id="23565" name="Rectangle 35"/>
          <p:cNvSpPr>
            <a:spLocks noChangeArrowheads="1"/>
          </p:cNvSpPr>
          <p:nvPr/>
        </p:nvSpPr>
        <p:spPr bwMode="auto">
          <a:xfrm>
            <a:off x="7239000" y="1524000"/>
            <a:ext cx="1371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r>
              <a:rPr kumimoji="1" lang="en-US" sz="2000">
                <a:solidFill>
                  <a:srgbClr val="009900"/>
                </a:solidFill>
                <a:latin typeface="Times New Roman" charset="0"/>
              </a:rPr>
              <a:t>Child</a:t>
            </a:r>
          </a:p>
          <a:p>
            <a:pPr algn="ctr" latinLnBrk="1">
              <a:lnSpc>
                <a:spcPct val="80000"/>
              </a:lnSpc>
            </a:pPr>
            <a:r>
              <a:rPr kumimoji="1" lang="en-US" sz="2000">
                <a:solidFill>
                  <a:srgbClr val="009900"/>
                </a:solidFill>
                <a:latin typeface="Times New Roman" charset="0"/>
              </a:rPr>
              <a:t>Process </a:t>
            </a:r>
            <a:r>
              <a:rPr kumimoji="1" lang="en-US" sz="2000" b="1" i="1">
                <a:solidFill>
                  <a:srgbClr val="009900"/>
                </a:solidFill>
                <a:latin typeface="Times New Roman" charset="0"/>
              </a:rPr>
              <a:t>i</a:t>
            </a:r>
          </a:p>
        </p:txBody>
      </p:sp>
      <p:sp>
        <p:nvSpPr>
          <p:cNvPr id="23566" name="Rectangle 38"/>
          <p:cNvSpPr>
            <a:spLocks noChangeArrowheads="1"/>
          </p:cNvSpPr>
          <p:nvPr/>
        </p:nvSpPr>
        <p:spPr bwMode="auto">
          <a:xfrm>
            <a:off x="914400" y="228600"/>
            <a:ext cx="7543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/>
              <a:t>How the System Works: Layer by Layer</a:t>
            </a:r>
            <a:br>
              <a:rPr lang="en-US" sz="2800" b="1"/>
            </a:br>
            <a:r>
              <a:rPr lang="en-US" sz="2800" b="1"/>
              <a:t>Application Layer</a:t>
            </a:r>
            <a:endParaRPr lang="en-US" sz="2800" u="sng"/>
          </a:p>
        </p:txBody>
      </p:sp>
      <p:cxnSp>
        <p:nvCxnSpPr>
          <p:cNvPr id="23567" name="AutoShape 39"/>
          <p:cNvCxnSpPr>
            <a:cxnSpLocks noChangeShapeType="1"/>
          </p:cNvCxnSpPr>
          <p:nvPr/>
        </p:nvCxnSpPr>
        <p:spPr bwMode="auto">
          <a:xfrm>
            <a:off x="4114800" y="1752600"/>
            <a:ext cx="1524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8" name="Text Box 40"/>
          <p:cNvSpPr txBox="1">
            <a:spLocks noChangeArrowheads="1"/>
          </p:cNvSpPr>
          <p:nvPr/>
        </p:nvSpPr>
        <p:spPr bwMode="auto">
          <a:xfrm>
            <a:off x="4191000" y="1295400"/>
            <a:ext cx="157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1" hangingPunct="1">
              <a:spcBef>
                <a:spcPct val="20000"/>
              </a:spcBef>
            </a:pPr>
            <a:r>
              <a:rPr kumimoji="1" lang="en-US">
                <a:solidFill>
                  <a:srgbClr val="FF6600"/>
                </a:solidFill>
              </a:rPr>
              <a:t>Messages</a:t>
            </a:r>
          </a:p>
        </p:txBody>
      </p:sp>
      <p:sp>
        <p:nvSpPr>
          <p:cNvPr id="23569" name="Text Box 42"/>
          <p:cNvSpPr txBox="1">
            <a:spLocks noChangeArrowheads="1"/>
          </p:cNvSpPr>
          <p:nvPr/>
        </p:nvSpPr>
        <p:spPr bwMode="auto">
          <a:xfrm>
            <a:off x="4191000" y="1752600"/>
            <a:ext cx="157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1" hangingPunct="1">
              <a:spcBef>
                <a:spcPct val="20000"/>
              </a:spcBef>
            </a:pPr>
            <a:r>
              <a:rPr kumimoji="1" lang="en-US">
                <a:solidFill>
                  <a:srgbClr val="FF6600"/>
                </a:solidFill>
              </a:rPr>
              <a:t>Messages</a:t>
            </a:r>
          </a:p>
        </p:txBody>
      </p:sp>
      <p:sp>
        <p:nvSpPr>
          <p:cNvPr id="156716" name="Text Box 44"/>
          <p:cNvSpPr txBox="1">
            <a:spLocks noChangeArrowheads="1"/>
          </p:cNvSpPr>
          <p:nvPr/>
        </p:nvSpPr>
        <p:spPr bwMode="auto">
          <a:xfrm>
            <a:off x="6781800" y="3124200"/>
            <a:ext cx="22098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latin typeface="Times New Roman" charset="0"/>
                <a:cs typeface="굴림" charset="-127"/>
              </a:rPr>
              <a:t>Server Responses: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굴림" charset="-127"/>
              </a:rPr>
              <a:t>Application depended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34CE515F-40EB-4AF7-8559-E359DDEB920B}" type="slidenum">
              <a:rPr lang="en-US" sz="2000">
                <a:latin typeface="Times New Roman" charset="0"/>
              </a:rPr>
              <a:pPr eaLnBrk="1" hangingPunct="1"/>
              <a:t>6</a:t>
            </a:fld>
            <a:endParaRPr lang="en-US" sz="2000">
              <a:latin typeface="Times New Roman" charset="0"/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286000" y="9906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Client</a:t>
            </a:r>
            <a:r>
              <a:rPr lang="en-US" sz="2800" b="1" i="1">
                <a:latin typeface="Times New Roman" charset="0"/>
              </a:rPr>
              <a:t>i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5486400" y="990600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Server</a:t>
            </a:r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>
            <a:off x="3124200" y="3048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>
            <a:off x="6096000" y="3048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07" name="Group 6"/>
          <p:cNvGrpSpPr>
            <a:grpSpLocks/>
          </p:cNvGrpSpPr>
          <p:nvPr/>
        </p:nvGrpSpPr>
        <p:grpSpPr bwMode="auto">
          <a:xfrm>
            <a:off x="3124200" y="4800600"/>
            <a:ext cx="2971800" cy="457200"/>
            <a:chOff x="1776" y="2976"/>
            <a:chExt cx="2208" cy="288"/>
          </a:xfrm>
        </p:grpSpPr>
        <p:sp>
          <p:nvSpPr>
            <p:cNvPr id="25628" name="Line 7"/>
            <p:cNvSpPr>
              <a:spLocks noChangeShapeType="1"/>
            </p:cNvSpPr>
            <p:nvPr/>
          </p:nvSpPr>
          <p:spPr bwMode="auto">
            <a:xfrm>
              <a:off x="1776" y="29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9" name="Line 8"/>
            <p:cNvSpPr>
              <a:spLocks noChangeShapeType="1"/>
            </p:cNvSpPr>
            <p:nvPr/>
          </p:nvSpPr>
          <p:spPr bwMode="auto">
            <a:xfrm>
              <a:off x="3984" y="29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0" name="Line 9"/>
            <p:cNvSpPr>
              <a:spLocks noChangeShapeType="1"/>
            </p:cNvSpPr>
            <p:nvPr/>
          </p:nvSpPr>
          <p:spPr bwMode="auto">
            <a:xfrm>
              <a:off x="1776" y="3264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8" name="Text Box 18"/>
          <p:cNvSpPr txBox="1">
            <a:spLocks noChangeArrowheads="1"/>
          </p:cNvSpPr>
          <p:nvPr/>
        </p:nvSpPr>
        <p:spPr bwMode="auto">
          <a:xfrm>
            <a:off x="3200400" y="3886200"/>
            <a:ext cx="28194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>
                <a:latin typeface="Times New Roman" charset="0"/>
              </a:rPr>
              <a:t>dll_send (… pkt …)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>
                <a:latin typeface="Times New Roman" charset="0"/>
              </a:rPr>
              <a:t>dll_recv (… pkt …)</a:t>
            </a:r>
          </a:p>
        </p:txBody>
      </p:sp>
      <p:grpSp>
        <p:nvGrpSpPr>
          <p:cNvPr id="25609" name="Group 19"/>
          <p:cNvGrpSpPr>
            <a:grpSpLocks/>
          </p:cNvGrpSpPr>
          <p:nvPr/>
        </p:nvGrpSpPr>
        <p:grpSpPr bwMode="auto">
          <a:xfrm>
            <a:off x="2438400" y="2438400"/>
            <a:ext cx="1371600" cy="609600"/>
            <a:chOff x="1104" y="1104"/>
            <a:chExt cx="1584" cy="384"/>
          </a:xfrm>
        </p:grpSpPr>
        <p:sp>
          <p:nvSpPr>
            <p:cNvPr id="25626" name="Rectangle 20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7" name="Text Box 21"/>
            <p:cNvSpPr txBox="1">
              <a:spLocks noChangeArrowheads="1"/>
            </p:cNvSpPr>
            <p:nvPr/>
          </p:nvSpPr>
          <p:spPr bwMode="auto">
            <a:xfrm>
              <a:off x="1154" y="1152"/>
              <a:ext cx="1534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NWL</a:t>
              </a:r>
            </a:p>
          </p:txBody>
        </p:sp>
      </p:grpSp>
      <p:grpSp>
        <p:nvGrpSpPr>
          <p:cNvPr id="25610" name="Group 22"/>
          <p:cNvGrpSpPr>
            <a:grpSpLocks/>
          </p:cNvGrpSpPr>
          <p:nvPr/>
        </p:nvGrpSpPr>
        <p:grpSpPr bwMode="auto">
          <a:xfrm>
            <a:off x="5410200" y="2438400"/>
            <a:ext cx="1371600" cy="609600"/>
            <a:chOff x="1104" y="1104"/>
            <a:chExt cx="1584" cy="384"/>
          </a:xfrm>
        </p:grpSpPr>
        <p:sp>
          <p:nvSpPr>
            <p:cNvPr id="25624" name="Rectangle 23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Text Box 24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NWL</a:t>
              </a:r>
            </a:p>
          </p:txBody>
        </p:sp>
      </p:grpSp>
      <p:sp>
        <p:nvSpPr>
          <p:cNvPr id="25611" name="Line 33"/>
          <p:cNvSpPr>
            <a:spLocks noChangeShapeType="1"/>
          </p:cNvSpPr>
          <p:nvPr/>
        </p:nvSpPr>
        <p:spPr bwMode="auto">
          <a:xfrm>
            <a:off x="3124200" y="1676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34"/>
          <p:cNvSpPr>
            <a:spLocks noChangeShapeType="1"/>
          </p:cNvSpPr>
          <p:nvPr/>
        </p:nvSpPr>
        <p:spPr bwMode="auto">
          <a:xfrm>
            <a:off x="6096000" y="1676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Text Box 35"/>
          <p:cNvSpPr txBox="1">
            <a:spLocks noChangeArrowheads="1"/>
          </p:cNvSpPr>
          <p:nvPr/>
        </p:nvSpPr>
        <p:spPr bwMode="auto">
          <a:xfrm>
            <a:off x="6400800" y="1676400"/>
            <a:ext cx="1371600" cy="4667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  <a:latin typeface="Times New Roman" charset="0"/>
              </a:rPr>
              <a:t>Message </a:t>
            </a:r>
          </a:p>
        </p:txBody>
      </p:sp>
      <p:sp>
        <p:nvSpPr>
          <p:cNvPr id="25614" name="Text Box 36"/>
          <p:cNvSpPr txBox="1">
            <a:spLocks noChangeArrowheads="1"/>
          </p:cNvSpPr>
          <p:nvPr/>
        </p:nvSpPr>
        <p:spPr bwMode="auto">
          <a:xfrm>
            <a:off x="1600200" y="1676400"/>
            <a:ext cx="1371600" cy="4667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  <a:latin typeface="Times New Roman" charset="0"/>
              </a:rPr>
              <a:t>Message</a:t>
            </a:r>
          </a:p>
        </p:txBody>
      </p:sp>
      <p:sp>
        <p:nvSpPr>
          <p:cNvPr id="25615" name="Text Box 37"/>
          <p:cNvSpPr txBox="1">
            <a:spLocks noChangeArrowheads="1"/>
          </p:cNvSpPr>
          <p:nvPr/>
        </p:nvSpPr>
        <p:spPr bwMode="auto">
          <a:xfrm>
            <a:off x="1066800" y="3733800"/>
            <a:ext cx="1905000" cy="1566863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charset="2"/>
              <a:buNone/>
            </a:pPr>
            <a:r>
              <a:rPr lang="en-US" i="1">
                <a:latin typeface="Times New Roman" charset="0"/>
              </a:rPr>
              <a:t> </a:t>
            </a:r>
            <a:r>
              <a:rPr lang="en-US" sz="1800" i="1">
                <a:latin typeface="Times New Roman" charset="0"/>
              </a:rPr>
              <a:t>End of Message</a:t>
            </a:r>
          </a:p>
          <a:p>
            <a:pPr eaLnBrk="1" hangingPunct="1">
              <a:spcBef>
                <a:spcPct val="50000"/>
              </a:spcBef>
              <a:buFont typeface="Wingdings" charset="2"/>
              <a:buNone/>
            </a:pPr>
            <a:r>
              <a:rPr lang="en-US" sz="1600" i="1">
                <a:latin typeface="Times New Roman" charset="0"/>
              </a:rPr>
              <a:t>Can be an special packet, OR a special position in each packet, eg. 1</a:t>
            </a:r>
            <a:r>
              <a:rPr lang="en-US" sz="1600" i="1" baseline="30000">
                <a:latin typeface="Times New Roman" charset="0"/>
              </a:rPr>
              <a:t>st</a:t>
            </a:r>
            <a:r>
              <a:rPr lang="en-US" sz="1600" i="1">
                <a:latin typeface="Times New Roman" charset="0"/>
              </a:rPr>
              <a:t> byte</a:t>
            </a:r>
          </a:p>
        </p:txBody>
      </p:sp>
      <p:sp>
        <p:nvSpPr>
          <p:cNvPr id="25616" name="Text Box 38"/>
          <p:cNvSpPr txBox="1">
            <a:spLocks noChangeArrowheads="1"/>
          </p:cNvSpPr>
          <p:nvPr/>
        </p:nvSpPr>
        <p:spPr bwMode="auto">
          <a:xfrm>
            <a:off x="914400" y="5699125"/>
            <a:ext cx="784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1" dirty="0">
                <a:latin typeface="Times New Roman" charset="0"/>
              </a:rPr>
              <a:t>Note: The network layer will send packets until blocked by the Data Link Layer. But  </a:t>
            </a:r>
            <a:r>
              <a:rPr lang="en-US" sz="2000" i="1" dirty="0">
                <a:solidFill>
                  <a:srgbClr val="009900"/>
                </a:solidFill>
                <a:latin typeface="Times New Roman" charset="0"/>
              </a:rPr>
              <a:t>HOW?  </a:t>
            </a:r>
          </a:p>
        </p:txBody>
      </p:sp>
      <p:sp>
        <p:nvSpPr>
          <p:cNvPr id="25617" name="Rectangle 39"/>
          <p:cNvSpPr>
            <a:spLocks noChangeArrowheads="1"/>
          </p:cNvSpPr>
          <p:nvPr/>
        </p:nvSpPr>
        <p:spPr bwMode="auto">
          <a:xfrm>
            <a:off x="990600" y="0"/>
            <a:ext cx="7239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/>
              <a:t>How the System Works: Layer by Layer</a:t>
            </a:r>
            <a:br>
              <a:rPr lang="en-US" sz="2800" b="1"/>
            </a:br>
            <a:r>
              <a:rPr lang="en-US" sz="2800" b="1"/>
              <a:t>Network Layer</a:t>
            </a:r>
            <a:endParaRPr lang="en-US" sz="2800" u="sng"/>
          </a:p>
        </p:txBody>
      </p:sp>
      <p:sp>
        <p:nvSpPr>
          <p:cNvPr id="25618" name="Text Box 40"/>
          <p:cNvSpPr txBox="1">
            <a:spLocks noChangeArrowheads="1"/>
          </p:cNvSpPr>
          <p:nvPr/>
        </p:nvSpPr>
        <p:spPr bwMode="auto">
          <a:xfrm>
            <a:off x="1447800" y="3048000"/>
            <a:ext cx="1524000" cy="4667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charset="0"/>
              </a:rPr>
              <a:t>n</a:t>
            </a:r>
            <a:r>
              <a:rPr lang="en-US">
                <a:latin typeface="Times New Roman" charset="0"/>
              </a:rPr>
              <a:t>_packets</a:t>
            </a:r>
          </a:p>
        </p:txBody>
      </p:sp>
      <p:sp>
        <p:nvSpPr>
          <p:cNvPr id="25619" name="Text Box 41"/>
          <p:cNvSpPr txBox="1">
            <a:spLocks noChangeArrowheads="1"/>
          </p:cNvSpPr>
          <p:nvPr/>
        </p:nvSpPr>
        <p:spPr bwMode="auto">
          <a:xfrm>
            <a:off x="6477000" y="3048000"/>
            <a:ext cx="1524000" cy="4667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charset="0"/>
              </a:rPr>
              <a:t>n</a:t>
            </a:r>
            <a:r>
              <a:rPr lang="en-US">
                <a:latin typeface="Times New Roman" charset="0"/>
              </a:rPr>
              <a:t>_packets</a:t>
            </a:r>
          </a:p>
        </p:txBody>
      </p:sp>
      <p:sp>
        <p:nvSpPr>
          <p:cNvPr id="25620" name="Text Box 43"/>
          <p:cNvSpPr txBox="1">
            <a:spLocks noChangeArrowheads="1"/>
          </p:cNvSpPr>
          <p:nvPr/>
        </p:nvSpPr>
        <p:spPr bwMode="auto">
          <a:xfrm>
            <a:off x="6172200" y="3581400"/>
            <a:ext cx="2971800" cy="210314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spcBef>
                <a:spcPts val="838"/>
              </a:spcBef>
              <a:buFont typeface="Wingdings" charset="2"/>
              <a:buNone/>
            </a:pPr>
            <a:r>
              <a:rPr lang="en-US" i="1" dirty="0">
                <a:latin typeface="Times New Roman" charset="0"/>
              </a:rPr>
              <a:t> </a:t>
            </a:r>
            <a:r>
              <a:rPr lang="en-US" sz="1800" i="1" dirty="0">
                <a:latin typeface="Times New Roman" charset="0"/>
              </a:rPr>
              <a:t>Tasks for NWL</a:t>
            </a:r>
          </a:p>
          <a:p>
            <a:pPr eaLnBrk="1" hangingPunct="1">
              <a:spcBef>
                <a:spcPts val="838"/>
              </a:spcBef>
              <a:buFont typeface="Wingdings" charset="2"/>
              <a:buNone/>
            </a:pPr>
            <a:r>
              <a:rPr lang="en-US" sz="1600" i="1" dirty="0">
                <a:latin typeface="Times New Roman" charset="0"/>
              </a:rPr>
              <a:t>Disassemble and assemble packets from Msg.</a:t>
            </a:r>
          </a:p>
          <a:p>
            <a:pPr eaLnBrk="1" hangingPunct="1">
              <a:spcBef>
                <a:spcPts val="838"/>
              </a:spcBef>
              <a:buFont typeface="Wingdings" charset="2"/>
              <a:buNone/>
            </a:pPr>
            <a:r>
              <a:rPr lang="en-US" sz="1600" i="1" dirty="0">
                <a:latin typeface="Times New Roman" charset="0"/>
              </a:rPr>
              <a:t>No ACK  in this </a:t>
            </a:r>
            <a:r>
              <a:rPr lang="en-US" sz="1600" i="1" dirty="0" smtClean="0">
                <a:latin typeface="Times New Roman" charset="0"/>
              </a:rPr>
              <a:t>layer</a:t>
            </a:r>
          </a:p>
          <a:p>
            <a:pPr eaLnBrk="1" hangingPunct="1">
              <a:spcBef>
                <a:spcPts val="838"/>
              </a:spcBef>
              <a:buFont typeface="Wingdings" charset="2"/>
              <a:buNone/>
            </a:pPr>
            <a:r>
              <a:rPr lang="en-US" sz="1600" i="1" dirty="0" smtClean="0">
                <a:latin typeface="Times New Roman" charset="0"/>
              </a:rPr>
              <a:t>≤200 Bytes of  message payload </a:t>
            </a:r>
            <a:endParaRPr lang="en-US" sz="1600" i="1" dirty="0">
              <a:latin typeface="Times New Roman" charset="0"/>
            </a:endParaRPr>
          </a:p>
          <a:p>
            <a:pPr eaLnBrk="1" hangingPunct="1">
              <a:spcBef>
                <a:spcPts val="838"/>
              </a:spcBef>
              <a:buFont typeface="Wingdings" charset="2"/>
              <a:buNone/>
            </a:pPr>
            <a:r>
              <a:rPr lang="en-US" sz="1600" i="1" dirty="0" smtClean="0">
                <a:latin typeface="Times New Roman" charset="0"/>
              </a:rPr>
              <a:t>2 Bytes </a:t>
            </a:r>
            <a:r>
              <a:rPr lang="en-US" sz="1600" i="1" dirty="0">
                <a:latin typeface="Times New Roman" charset="0"/>
              </a:rPr>
              <a:t>sequence no. for packets</a:t>
            </a:r>
          </a:p>
        </p:txBody>
      </p:sp>
      <p:cxnSp>
        <p:nvCxnSpPr>
          <p:cNvPr id="25621" name="AutoShape 39"/>
          <p:cNvCxnSpPr>
            <a:cxnSpLocks noChangeShapeType="1"/>
          </p:cNvCxnSpPr>
          <p:nvPr/>
        </p:nvCxnSpPr>
        <p:spPr bwMode="auto">
          <a:xfrm>
            <a:off x="3810000" y="1828800"/>
            <a:ext cx="1524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2" name="Text Box 40"/>
          <p:cNvSpPr txBox="1">
            <a:spLocks noChangeArrowheads="1"/>
          </p:cNvSpPr>
          <p:nvPr/>
        </p:nvSpPr>
        <p:spPr bwMode="auto">
          <a:xfrm>
            <a:off x="3886200" y="1371600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1" hangingPunct="1">
              <a:spcBef>
                <a:spcPct val="20000"/>
              </a:spcBef>
            </a:pPr>
            <a:r>
              <a:rPr kumimoji="1" lang="en-US">
                <a:solidFill>
                  <a:srgbClr val="FF6600"/>
                </a:solidFill>
              </a:rPr>
              <a:t>Packets</a:t>
            </a:r>
          </a:p>
        </p:txBody>
      </p:sp>
      <p:sp>
        <p:nvSpPr>
          <p:cNvPr id="25623" name="Text Box 42"/>
          <p:cNvSpPr txBox="1">
            <a:spLocks noChangeArrowheads="1"/>
          </p:cNvSpPr>
          <p:nvPr/>
        </p:nvSpPr>
        <p:spPr bwMode="auto">
          <a:xfrm>
            <a:off x="3886200" y="1828800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1" hangingPunct="1">
              <a:spcBef>
                <a:spcPct val="20000"/>
              </a:spcBef>
            </a:pPr>
            <a:r>
              <a:rPr kumimoji="1" lang="en-US">
                <a:solidFill>
                  <a:srgbClr val="FF6600"/>
                </a:solidFill>
              </a:rPr>
              <a:t>Packets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3B7ABC5C-0036-4939-8522-6D902BABA969}" type="slidenum">
              <a:rPr lang="en-US" sz="2000">
                <a:latin typeface="Times New Roman" charset="0"/>
              </a:rPr>
              <a:pPr eaLnBrk="1" hangingPunct="1"/>
              <a:t>7</a:t>
            </a:fld>
            <a:endParaRPr lang="en-US" sz="2000">
              <a:latin typeface="Times New Roman" charset="0"/>
            </a:endParaRP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2667000" y="9906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Client</a:t>
            </a:r>
            <a:r>
              <a:rPr lang="en-US" sz="2800" b="1" i="1">
                <a:latin typeface="Times New Roman" charset="0"/>
              </a:rPr>
              <a:t>i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6096000" y="928688"/>
            <a:ext cx="114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Server</a:t>
            </a: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3657600" y="2971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6629400" y="2971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55" name="Group 6"/>
          <p:cNvGrpSpPr>
            <a:grpSpLocks/>
          </p:cNvGrpSpPr>
          <p:nvPr/>
        </p:nvGrpSpPr>
        <p:grpSpPr bwMode="auto">
          <a:xfrm>
            <a:off x="3657600" y="4724400"/>
            <a:ext cx="2971800" cy="457200"/>
            <a:chOff x="1776" y="2976"/>
            <a:chExt cx="2208" cy="288"/>
          </a:xfrm>
        </p:grpSpPr>
        <p:sp>
          <p:nvSpPr>
            <p:cNvPr id="27678" name="Line 7"/>
            <p:cNvSpPr>
              <a:spLocks noChangeShapeType="1"/>
            </p:cNvSpPr>
            <p:nvPr/>
          </p:nvSpPr>
          <p:spPr bwMode="auto">
            <a:xfrm>
              <a:off x="1776" y="29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Line 8"/>
            <p:cNvSpPr>
              <a:spLocks noChangeShapeType="1"/>
            </p:cNvSpPr>
            <p:nvPr/>
          </p:nvSpPr>
          <p:spPr bwMode="auto">
            <a:xfrm>
              <a:off x="3984" y="29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Line 9"/>
            <p:cNvSpPr>
              <a:spLocks noChangeShapeType="1"/>
            </p:cNvSpPr>
            <p:nvPr/>
          </p:nvSpPr>
          <p:spPr bwMode="auto">
            <a:xfrm>
              <a:off x="1776" y="3264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6" name="Text Box 10"/>
          <p:cNvSpPr txBox="1">
            <a:spLocks noChangeArrowheads="1"/>
          </p:cNvSpPr>
          <p:nvPr/>
        </p:nvSpPr>
        <p:spPr bwMode="auto">
          <a:xfrm>
            <a:off x="3505200" y="3962400"/>
            <a:ext cx="3352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>
                <a:latin typeface="Times New Roman" charset="0"/>
              </a:rPr>
              <a:t>phl_send (… frm …)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>
                <a:latin typeface="Times New Roman" charset="0"/>
              </a:rPr>
              <a:t>phl_recv (… frm …)</a:t>
            </a:r>
          </a:p>
        </p:txBody>
      </p:sp>
      <p:grpSp>
        <p:nvGrpSpPr>
          <p:cNvPr id="27657" name="Group 11"/>
          <p:cNvGrpSpPr>
            <a:grpSpLocks/>
          </p:cNvGrpSpPr>
          <p:nvPr/>
        </p:nvGrpSpPr>
        <p:grpSpPr bwMode="auto">
          <a:xfrm>
            <a:off x="2971800" y="2362200"/>
            <a:ext cx="1371600" cy="609600"/>
            <a:chOff x="1104" y="1104"/>
            <a:chExt cx="1584" cy="384"/>
          </a:xfrm>
        </p:grpSpPr>
        <p:sp>
          <p:nvSpPr>
            <p:cNvPr id="27676" name="Rectangle 12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7" name="Text Box 13"/>
            <p:cNvSpPr txBox="1">
              <a:spLocks noChangeArrowheads="1"/>
            </p:cNvSpPr>
            <p:nvPr/>
          </p:nvSpPr>
          <p:spPr bwMode="auto">
            <a:xfrm>
              <a:off x="1154" y="1152"/>
              <a:ext cx="1534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DLL</a:t>
              </a:r>
            </a:p>
          </p:txBody>
        </p:sp>
      </p:grpSp>
      <p:grpSp>
        <p:nvGrpSpPr>
          <p:cNvPr id="27658" name="Group 14"/>
          <p:cNvGrpSpPr>
            <a:grpSpLocks/>
          </p:cNvGrpSpPr>
          <p:nvPr/>
        </p:nvGrpSpPr>
        <p:grpSpPr bwMode="auto">
          <a:xfrm>
            <a:off x="5943600" y="2362200"/>
            <a:ext cx="1371600" cy="609600"/>
            <a:chOff x="1104" y="1104"/>
            <a:chExt cx="1584" cy="384"/>
          </a:xfrm>
        </p:grpSpPr>
        <p:sp>
          <p:nvSpPr>
            <p:cNvPr id="27674" name="Rectangle 15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5" name="Text Box 16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DLL</a:t>
              </a:r>
            </a:p>
          </p:txBody>
        </p:sp>
      </p:grpSp>
      <p:sp>
        <p:nvSpPr>
          <p:cNvPr id="27659" name="Line 17"/>
          <p:cNvSpPr>
            <a:spLocks noChangeShapeType="1"/>
          </p:cNvSpPr>
          <p:nvPr/>
        </p:nvSpPr>
        <p:spPr bwMode="auto">
          <a:xfrm>
            <a:off x="3657600" y="1600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8"/>
          <p:cNvSpPr>
            <a:spLocks noChangeShapeType="1"/>
          </p:cNvSpPr>
          <p:nvPr/>
        </p:nvSpPr>
        <p:spPr bwMode="auto">
          <a:xfrm>
            <a:off x="6629400" y="1600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Text Box 19"/>
          <p:cNvSpPr txBox="1">
            <a:spLocks noChangeArrowheads="1"/>
          </p:cNvSpPr>
          <p:nvPr/>
        </p:nvSpPr>
        <p:spPr bwMode="auto">
          <a:xfrm>
            <a:off x="6934200" y="1676400"/>
            <a:ext cx="1371600" cy="4667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charset="0"/>
              </a:rPr>
              <a:t>packet</a:t>
            </a:r>
          </a:p>
        </p:txBody>
      </p:sp>
      <p:sp>
        <p:nvSpPr>
          <p:cNvPr id="27662" name="Text Box 20"/>
          <p:cNvSpPr txBox="1">
            <a:spLocks noChangeArrowheads="1"/>
          </p:cNvSpPr>
          <p:nvPr/>
        </p:nvSpPr>
        <p:spPr bwMode="auto">
          <a:xfrm>
            <a:off x="2133600" y="1752600"/>
            <a:ext cx="1371600" cy="4667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charset="0"/>
              </a:rPr>
              <a:t>packet</a:t>
            </a:r>
          </a:p>
        </p:txBody>
      </p:sp>
      <p:sp>
        <p:nvSpPr>
          <p:cNvPr id="27663" name="Text Box 21"/>
          <p:cNvSpPr txBox="1">
            <a:spLocks noChangeArrowheads="1"/>
          </p:cNvSpPr>
          <p:nvPr/>
        </p:nvSpPr>
        <p:spPr bwMode="auto">
          <a:xfrm>
            <a:off x="990600" y="3733800"/>
            <a:ext cx="2590800" cy="1147763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sz="1800" i="1">
                <a:latin typeface="Times New Roman" charset="0"/>
              </a:rPr>
              <a:t>1 Byte End of Packet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charset="2"/>
              <a:buChar char="§"/>
            </a:pPr>
            <a:r>
              <a:rPr lang="en-US" sz="1800" i="1">
                <a:latin typeface="Times New Roman" charset="0"/>
              </a:rPr>
              <a:t>2 Bytes Error Detection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charset="2"/>
              <a:buChar char="§"/>
            </a:pPr>
            <a:r>
              <a:rPr lang="en-US" sz="1800" i="1">
                <a:latin typeface="Times New Roman" charset="0"/>
              </a:rPr>
              <a:t>2 Bytes SEQ#</a:t>
            </a:r>
          </a:p>
        </p:txBody>
      </p:sp>
      <p:sp>
        <p:nvSpPr>
          <p:cNvPr id="175126" name="Text Box 22"/>
          <p:cNvSpPr txBox="1">
            <a:spLocks noChangeArrowheads="1"/>
          </p:cNvSpPr>
          <p:nvPr/>
        </p:nvSpPr>
        <p:spPr bwMode="auto">
          <a:xfrm>
            <a:off x="1295400" y="5257800"/>
            <a:ext cx="78486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Maximum packet size </a:t>
            </a:r>
            <a:r>
              <a:rPr lang="en-US" sz="20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1-120 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bytes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Sliding window size &gt;=4</a:t>
            </a:r>
          </a:p>
        </p:txBody>
      </p:sp>
      <p:sp>
        <p:nvSpPr>
          <p:cNvPr id="27665" name="Rectangle 23"/>
          <p:cNvSpPr>
            <a:spLocks noChangeArrowheads="1"/>
          </p:cNvSpPr>
          <p:nvPr/>
        </p:nvSpPr>
        <p:spPr bwMode="auto">
          <a:xfrm>
            <a:off x="914400" y="152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/>
              <a:t>How the System Works: Layer by Layer</a:t>
            </a:r>
            <a:br>
              <a:rPr lang="en-US" sz="2800" b="1"/>
            </a:br>
            <a:r>
              <a:rPr lang="en-US" sz="2800" b="1"/>
              <a:t>DataLink Layer</a:t>
            </a:r>
            <a:endParaRPr lang="en-US" sz="2800" u="sng"/>
          </a:p>
        </p:txBody>
      </p:sp>
      <p:sp>
        <p:nvSpPr>
          <p:cNvPr id="27666" name="Text Box 24"/>
          <p:cNvSpPr txBox="1">
            <a:spLocks noChangeArrowheads="1"/>
          </p:cNvSpPr>
          <p:nvPr/>
        </p:nvSpPr>
        <p:spPr bwMode="auto">
          <a:xfrm>
            <a:off x="2133600" y="3114675"/>
            <a:ext cx="1371600" cy="4667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charset="0"/>
              </a:rPr>
              <a:t>n</a:t>
            </a:r>
            <a:r>
              <a:rPr lang="en-US">
                <a:latin typeface="Times New Roman" charset="0"/>
              </a:rPr>
              <a:t>_frames</a:t>
            </a:r>
          </a:p>
        </p:txBody>
      </p:sp>
      <p:sp>
        <p:nvSpPr>
          <p:cNvPr id="27667" name="Text Box 25"/>
          <p:cNvSpPr txBox="1">
            <a:spLocks noChangeArrowheads="1"/>
          </p:cNvSpPr>
          <p:nvPr/>
        </p:nvSpPr>
        <p:spPr bwMode="auto">
          <a:xfrm>
            <a:off x="6934200" y="3276600"/>
            <a:ext cx="1371600" cy="4667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i="1">
                <a:latin typeface="Times New Roman" charset="0"/>
              </a:rPr>
              <a:t>n</a:t>
            </a:r>
            <a:r>
              <a:rPr lang="en-US">
                <a:latin typeface="Times New Roman" charset="0"/>
              </a:rPr>
              <a:t>_frames</a:t>
            </a:r>
          </a:p>
        </p:txBody>
      </p:sp>
      <p:cxnSp>
        <p:nvCxnSpPr>
          <p:cNvPr id="27668" name="AutoShape 26"/>
          <p:cNvCxnSpPr>
            <a:cxnSpLocks noChangeShapeType="1"/>
          </p:cNvCxnSpPr>
          <p:nvPr/>
        </p:nvCxnSpPr>
        <p:spPr bwMode="auto">
          <a:xfrm>
            <a:off x="4343400" y="2759075"/>
            <a:ext cx="1524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9" name="Text Box 27"/>
          <p:cNvSpPr txBox="1">
            <a:spLocks noChangeArrowheads="1"/>
          </p:cNvSpPr>
          <p:nvPr/>
        </p:nvSpPr>
        <p:spPr bwMode="auto">
          <a:xfrm>
            <a:off x="4419600" y="838200"/>
            <a:ext cx="16525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1" hangingPunct="1"/>
            <a:r>
              <a:rPr kumimoji="1" lang="en-US" sz="1800" i="1">
                <a:solidFill>
                  <a:srgbClr val="FF6600"/>
                </a:solidFill>
              </a:rPr>
              <a:t>ACK or NAK?</a:t>
            </a:r>
          </a:p>
          <a:p>
            <a:pPr eaLnBrk="1" latinLnBrk="1" hangingPunct="1"/>
            <a:r>
              <a:rPr kumimoji="1" lang="en-US" sz="1800" i="1">
                <a:solidFill>
                  <a:srgbClr val="FF6600"/>
                </a:solidFill>
              </a:rPr>
              <a:t>Piggyback?</a:t>
            </a:r>
          </a:p>
        </p:txBody>
      </p:sp>
      <p:sp>
        <p:nvSpPr>
          <p:cNvPr id="27670" name="Text Box 28"/>
          <p:cNvSpPr txBox="1">
            <a:spLocks noChangeArrowheads="1"/>
          </p:cNvSpPr>
          <p:nvPr/>
        </p:nvSpPr>
        <p:spPr bwMode="auto">
          <a:xfrm>
            <a:off x="4437063" y="2759075"/>
            <a:ext cx="15065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latinLnBrk="1" hangingPunct="1"/>
            <a:r>
              <a:rPr kumimoji="1" lang="en-US">
                <a:solidFill>
                  <a:srgbClr val="FF6600"/>
                </a:solidFill>
              </a:rPr>
              <a:t>Selective </a:t>
            </a:r>
          </a:p>
          <a:p>
            <a:pPr algn="ctr" eaLnBrk="1" latinLnBrk="1" hangingPunct="1"/>
            <a:r>
              <a:rPr kumimoji="1" lang="en-US">
                <a:solidFill>
                  <a:srgbClr val="FF6600"/>
                </a:solidFill>
              </a:rPr>
              <a:t>Repeat</a:t>
            </a:r>
          </a:p>
        </p:txBody>
      </p:sp>
      <p:cxnSp>
        <p:nvCxnSpPr>
          <p:cNvPr id="27671" name="AutoShape 39"/>
          <p:cNvCxnSpPr>
            <a:cxnSpLocks noChangeShapeType="1"/>
          </p:cNvCxnSpPr>
          <p:nvPr/>
        </p:nvCxnSpPr>
        <p:spPr bwMode="auto">
          <a:xfrm>
            <a:off x="4495800" y="2057400"/>
            <a:ext cx="1524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2" name="Text Box 40"/>
          <p:cNvSpPr txBox="1">
            <a:spLocks noChangeArrowheads="1"/>
          </p:cNvSpPr>
          <p:nvPr/>
        </p:nvSpPr>
        <p:spPr bwMode="auto">
          <a:xfrm>
            <a:off x="4572000" y="1600200"/>
            <a:ext cx="1227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1" hangingPunct="1">
              <a:spcBef>
                <a:spcPct val="20000"/>
              </a:spcBef>
            </a:pPr>
            <a:r>
              <a:rPr kumimoji="1" lang="en-US">
                <a:solidFill>
                  <a:srgbClr val="FF6600"/>
                </a:solidFill>
              </a:rPr>
              <a:t>Frames</a:t>
            </a:r>
          </a:p>
        </p:txBody>
      </p:sp>
      <p:sp>
        <p:nvSpPr>
          <p:cNvPr id="27673" name="Text Box 42"/>
          <p:cNvSpPr txBox="1">
            <a:spLocks noChangeArrowheads="1"/>
          </p:cNvSpPr>
          <p:nvPr/>
        </p:nvSpPr>
        <p:spPr bwMode="auto">
          <a:xfrm>
            <a:off x="4572000" y="2057400"/>
            <a:ext cx="1227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1" hangingPunct="1">
              <a:spcBef>
                <a:spcPct val="20000"/>
              </a:spcBef>
            </a:pPr>
            <a:r>
              <a:rPr kumimoji="1" lang="en-US">
                <a:solidFill>
                  <a:srgbClr val="FF6600"/>
                </a:solidFill>
              </a:rPr>
              <a:t>Frames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851E1318-BF4D-4024-A3AF-B76AD4267343}" type="slidenum">
              <a:rPr lang="en-US" sz="2000">
                <a:latin typeface="Times New Roman" charset="0"/>
              </a:rPr>
              <a:pPr eaLnBrk="1" hangingPunct="1"/>
              <a:t>8</a:t>
            </a:fld>
            <a:endParaRPr lang="en-US" sz="2000">
              <a:latin typeface="Times New Roman" charset="0"/>
            </a:endParaRPr>
          </a:p>
        </p:txBody>
      </p:sp>
      <p:sp>
        <p:nvSpPr>
          <p:cNvPr id="29699" name="Rectangle 1030"/>
          <p:cNvSpPr>
            <a:spLocks noChangeArrowheads="1"/>
          </p:cNvSpPr>
          <p:nvPr/>
        </p:nvSpPr>
        <p:spPr bwMode="auto">
          <a:xfrm>
            <a:off x="328613" y="2662238"/>
            <a:ext cx="573087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defTabSz="2057400" eaLnBrk="0" hangingPunct="0"/>
            <a:r>
              <a:rPr lang="en-US" sz="2700">
                <a:latin typeface="Times New Roman" charset="0"/>
              </a:rPr>
              <a:t> </a:t>
            </a:r>
            <a:r>
              <a:rPr lang="en-US" sz="2300">
                <a:latin typeface="Times New Roman" charset="0"/>
              </a:rPr>
              <a:t>A</a:t>
            </a:r>
            <a:endParaRPr lang="en-US" sz="2700">
              <a:latin typeface="Times New Roman" charset="0"/>
            </a:endParaRPr>
          </a:p>
        </p:txBody>
      </p:sp>
      <p:sp>
        <p:nvSpPr>
          <p:cNvPr id="29700" name="Rectangle 1031"/>
          <p:cNvSpPr>
            <a:spLocks noChangeArrowheads="1"/>
          </p:cNvSpPr>
          <p:nvPr/>
        </p:nvSpPr>
        <p:spPr bwMode="auto">
          <a:xfrm>
            <a:off x="325438" y="3976688"/>
            <a:ext cx="55721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defTabSz="2057400" eaLnBrk="0" hangingPunct="0"/>
            <a:r>
              <a:rPr lang="en-US" sz="2700">
                <a:latin typeface="Times New Roman" charset="0"/>
              </a:rPr>
              <a:t> </a:t>
            </a:r>
            <a:r>
              <a:rPr lang="en-US" sz="2300">
                <a:latin typeface="Times New Roman" charset="0"/>
              </a:rPr>
              <a:t>B</a:t>
            </a:r>
            <a:endParaRPr lang="en-US" sz="2700">
              <a:latin typeface="Times New Roman" charset="0"/>
            </a:endParaRPr>
          </a:p>
        </p:txBody>
      </p:sp>
      <p:sp>
        <p:nvSpPr>
          <p:cNvPr id="29701" name="Rectangle 1035"/>
          <p:cNvSpPr>
            <a:spLocks noChangeArrowheads="1"/>
          </p:cNvSpPr>
          <p:nvPr/>
        </p:nvSpPr>
        <p:spPr bwMode="auto">
          <a:xfrm>
            <a:off x="723900" y="51625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1091"/>
          <p:cNvSpPr>
            <a:spLocks noChangeArrowheads="1"/>
          </p:cNvSpPr>
          <p:nvPr/>
        </p:nvSpPr>
        <p:spPr bwMode="auto">
          <a:xfrm>
            <a:off x="1219200" y="304800"/>
            <a:ext cx="6934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9900"/>
                </a:solidFill>
                <a:latin typeface="Comic Sans MS" charset="0"/>
              </a:rPr>
              <a:t>Selective Repeat</a:t>
            </a:r>
          </a:p>
        </p:txBody>
      </p:sp>
      <p:sp>
        <p:nvSpPr>
          <p:cNvPr id="29703" name="Line 1155"/>
          <p:cNvSpPr>
            <a:spLocks noChangeShapeType="1"/>
          </p:cNvSpPr>
          <p:nvPr/>
        </p:nvSpPr>
        <p:spPr bwMode="auto">
          <a:xfrm>
            <a:off x="1282700" y="2662238"/>
            <a:ext cx="7577138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1156"/>
          <p:cNvSpPr>
            <a:spLocks noChangeShapeType="1"/>
          </p:cNvSpPr>
          <p:nvPr/>
        </p:nvSpPr>
        <p:spPr bwMode="auto">
          <a:xfrm>
            <a:off x="1238250" y="4084638"/>
            <a:ext cx="7621588" cy="3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Rectangle 1157"/>
          <p:cNvSpPr>
            <a:spLocks noChangeArrowheads="1"/>
          </p:cNvSpPr>
          <p:nvPr/>
        </p:nvSpPr>
        <p:spPr bwMode="auto">
          <a:xfrm>
            <a:off x="858838" y="2417763"/>
            <a:ext cx="49847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defTabSz="2057400" eaLnBrk="0" hangingPunct="0"/>
            <a:r>
              <a:rPr lang="en-US">
                <a:latin typeface="Times New Roman" charset="0"/>
              </a:rPr>
              <a:t> A</a:t>
            </a:r>
          </a:p>
        </p:txBody>
      </p:sp>
      <p:sp>
        <p:nvSpPr>
          <p:cNvPr id="29706" name="Rectangle 1158"/>
          <p:cNvSpPr>
            <a:spLocks noChangeArrowheads="1"/>
          </p:cNvSpPr>
          <p:nvPr/>
        </p:nvSpPr>
        <p:spPr bwMode="auto">
          <a:xfrm>
            <a:off x="858838" y="4005263"/>
            <a:ext cx="485775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defTabSz="2057400" eaLnBrk="0" hangingPunct="0"/>
            <a:r>
              <a:rPr lang="en-US">
                <a:latin typeface="Times New Roman" charset="0"/>
              </a:rPr>
              <a:t> B</a:t>
            </a:r>
          </a:p>
        </p:txBody>
      </p:sp>
      <p:sp>
        <p:nvSpPr>
          <p:cNvPr id="29707" name="Line 1159"/>
          <p:cNvSpPr>
            <a:spLocks noChangeShapeType="1"/>
          </p:cNvSpPr>
          <p:nvPr/>
        </p:nvSpPr>
        <p:spPr bwMode="auto">
          <a:xfrm>
            <a:off x="1855788" y="26908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Rectangle 1160"/>
          <p:cNvSpPr>
            <a:spLocks noChangeArrowheads="1"/>
          </p:cNvSpPr>
          <p:nvPr/>
        </p:nvSpPr>
        <p:spPr bwMode="auto">
          <a:xfrm>
            <a:off x="1654175" y="2090738"/>
            <a:ext cx="3937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0</a:t>
            </a:r>
          </a:p>
        </p:txBody>
      </p:sp>
      <p:sp>
        <p:nvSpPr>
          <p:cNvPr id="29709" name="Rectangle 1161"/>
          <p:cNvSpPr>
            <a:spLocks noChangeArrowheads="1"/>
          </p:cNvSpPr>
          <p:nvPr/>
        </p:nvSpPr>
        <p:spPr bwMode="auto">
          <a:xfrm>
            <a:off x="8461375" y="2057400"/>
            <a:ext cx="6826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defTabSz="2057400" eaLnBrk="0" hangingPunct="0"/>
            <a:r>
              <a:rPr lang="en-US">
                <a:latin typeface="Times New Roman" charset="0"/>
              </a:rPr>
              <a:t>time</a:t>
            </a:r>
          </a:p>
        </p:txBody>
      </p:sp>
      <p:sp>
        <p:nvSpPr>
          <p:cNvPr id="29710" name="Rectangle 1162"/>
          <p:cNvSpPr>
            <a:spLocks noChangeArrowheads="1"/>
          </p:cNvSpPr>
          <p:nvPr/>
        </p:nvSpPr>
        <p:spPr bwMode="auto">
          <a:xfrm>
            <a:off x="2085975" y="2116138"/>
            <a:ext cx="3937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1</a:t>
            </a:r>
          </a:p>
        </p:txBody>
      </p:sp>
      <p:sp>
        <p:nvSpPr>
          <p:cNvPr id="29711" name="Line 1163"/>
          <p:cNvSpPr>
            <a:spLocks noChangeShapeType="1"/>
          </p:cNvSpPr>
          <p:nvPr/>
        </p:nvSpPr>
        <p:spPr bwMode="auto">
          <a:xfrm>
            <a:off x="2236788" y="26781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Rectangle 1164"/>
          <p:cNvSpPr>
            <a:spLocks noChangeArrowheads="1"/>
          </p:cNvSpPr>
          <p:nvPr/>
        </p:nvSpPr>
        <p:spPr bwMode="auto">
          <a:xfrm>
            <a:off x="2466975" y="2116138"/>
            <a:ext cx="3937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2</a:t>
            </a:r>
          </a:p>
        </p:txBody>
      </p:sp>
      <p:sp>
        <p:nvSpPr>
          <p:cNvPr id="29713" name="Line 1165"/>
          <p:cNvSpPr>
            <a:spLocks noChangeShapeType="1"/>
          </p:cNvSpPr>
          <p:nvPr/>
        </p:nvSpPr>
        <p:spPr bwMode="auto">
          <a:xfrm>
            <a:off x="3046413" y="2674938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166"/>
          <p:cNvSpPr>
            <a:spLocks noChangeArrowheads="1"/>
          </p:cNvSpPr>
          <p:nvPr/>
        </p:nvSpPr>
        <p:spPr bwMode="auto">
          <a:xfrm>
            <a:off x="2847975" y="2128838"/>
            <a:ext cx="3937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3</a:t>
            </a:r>
          </a:p>
        </p:txBody>
      </p:sp>
      <p:sp>
        <p:nvSpPr>
          <p:cNvPr id="29715" name="Line 1167"/>
          <p:cNvSpPr>
            <a:spLocks noChangeShapeType="1"/>
          </p:cNvSpPr>
          <p:nvPr/>
        </p:nvSpPr>
        <p:spPr bwMode="auto">
          <a:xfrm>
            <a:off x="3494088" y="27035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Rectangle 1168"/>
          <p:cNvSpPr>
            <a:spLocks noChangeArrowheads="1"/>
          </p:cNvSpPr>
          <p:nvPr/>
        </p:nvSpPr>
        <p:spPr bwMode="auto">
          <a:xfrm>
            <a:off x="3267075" y="2128838"/>
            <a:ext cx="3937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4</a:t>
            </a:r>
          </a:p>
        </p:txBody>
      </p:sp>
      <p:grpSp>
        <p:nvGrpSpPr>
          <p:cNvPr id="29717" name="Group 1169"/>
          <p:cNvGrpSpPr>
            <a:grpSpLocks/>
          </p:cNvGrpSpPr>
          <p:nvPr/>
        </p:nvGrpSpPr>
        <p:grpSpPr bwMode="auto">
          <a:xfrm>
            <a:off x="2674938" y="2720975"/>
            <a:ext cx="622300" cy="1108075"/>
            <a:chOff x="1348" y="1517"/>
            <a:chExt cx="392" cy="698"/>
          </a:xfrm>
        </p:grpSpPr>
        <p:sp>
          <p:nvSpPr>
            <p:cNvPr id="29762" name="Line 1170"/>
            <p:cNvSpPr>
              <a:spLocks noChangeShapeType="1"/>
            </p:cNvSpPr>
            <p:nvPr/>
          </p:nvSpPr>
          <p:spPr bwMode="auto">
            <a:xfrm>
              <a:off x="1348" y="1517"/>
              <a:ext cx="392" cy="63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3" name="Line 1171"/>
            <p:cNvSpPr>
              <a:spLocks noChangeShapeType="1"/>
            </p:cNvSpPr>
            <p:nvPr/>
          </p:nvSpPr>
          <p:spPr bwMode="auto">
            <a:xfrm flipH="1">
              <a:off x="1640" y="2167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8" name="Line 1172"/>
          <p:cNvSpPr>
            <a:spLocks noChangeShapeType="1"/>
          </p:cNvSpPr>
          <p:nvPr/>
        </p:nvSpPr>
        <p:spPr bwMode="auto">
          <a:xfrm>
            <a:off x="3925888" y="27035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Line 1173"/>
          <p:cNvSpPr>
            <a:spLocks noChangeShapeType="1"/>
          </p:cNvSpPr>
          <p:nvPr/>
        </p:nvSpPr>
        <p:spPr bwMode="auto">
          <a:xfrm>
            <a:off x="4306888" y="26908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Line 1174"/>
          <p:cNvSpPr>
            <a:spLocks noChangeShapeType="1"/>
          </p:cNvSpPr>
          <p:nvPr/>
        </p:nvSpPr>
        <p:spPr bwMode="auto">
          <a:xfrm>
            <a:off x="4840288" y="27035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1175"/>
          <p:cNvSpPr>
            <a:spLocks noChangeArrowheads="1"/>
          </p:cNvSpPr>
          <p:nvPr/>
        </p:nvSpPr>
        <p:spPr bwMode="auto">
          <a:xfrm>
            <a:off x="3648075" y="2128838"/>
            <a:ext cx="3937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5</a:t>
            </a:r>
          </a:p>
        </p:txBody>
      </p:sp>
      <p:sp>
        <p:nvSpPr>
          <p:cNvPr id="29722" name="Rectangle 1176"/>
          <p:cNvSpPr>
            <a:spLocks noChangeArrowheads="1"/>
          </p:cNvSpPr>
          <p:nvPr/>
        </p:nvSpPr>
        <p:spPr bwMode="auto">
          <a:xfrm>
            <a:off x="4044950" y="2166938"/>
            <a:ext cx="50323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6</a:t>
            </a:r>
          </a:p>
        </p:txBody>
      </p:sp>
      <p:sp>
        <p:nvSpPr>
          <p:cNvPr id="29723" name="Rectangle 1177"/>
          <p:cNvSpPr>
            <a:spLocks noChangeArrowheads="1"/>
          </p:cNvSpPr>
          <p:nvPr/>
        </p:nvSpPr>
        <p:spPr bwMode="auto">
          <a:xfrm>
            <a:off x="4552950" y="2154238"/>
            <a:ext cx="50323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2</a:t>
            </a:r>
          </a:p>
        </p:txBody>
      </p:sp>
      <p:sp>
        <p:nvSpPr>
          <p:cNvPr id="29724" name="Line 1178"/>
          <p:cNvSpPr>
            <a:spLocks noChangeShapeType="1"/>
          </p:cNvSpPr>
          <p:nvPr/>
        </p:nvSpPr>
        <p:spPr bwMode="auto">
          <a:xfrm flipV="1">
            <a:off x="2738438" y="2693988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Line 1179"/>
          <p:cNvSpPr>
            <a:spLocks noChangeShapeType="1"/>
          </p:cNvSpPr>
          <p:nvPr/>
        </p:nvSpPr>
        <p:spPr bwMode="auto">
          <a:xfrm flipV="1">
            <a:off x="3144838" y="2706688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Line 1180"/>
          <p:cNvSpPr>
            <a:spLocks noChangeShapeType="1"/>
          </p:cNvSpPr>
          <p:nvPr/>
        </p:nvSpPr>
        <p:spPr bwMode="auto">
          <a:xfrm flipV="1">
            <a:off x="3944938" y="2713038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7" name="Rectangle 1181"/>
          <p:cNvSpPr>
            <a:spLocks noChangeArrowheads="1"/>
          </p:cNvSpPr>
          <p:nvPr/>
        </p:nvSpPr>
        <p:spPr bwMode="auto">
          <a:xfrm>
            <a:off x="2592388" y="4175125"/>
            <a:ext cx="2159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ACK1</a:t>
            </a:r>
          </a:p>
        </p:txBody>
      </p:sp>
      <p:sp>
        <p:nvSpPr>
          <p:cNvPr id="29728" name="Line 1182"/>
          <p:cNvSpPr>
            <a:spLocks noChangeShapeType="1"/>
          </p:cNvSpPr>
          <p:nvPr/>
        </p:nvSpPr>
        <p:spPr bwMode="auto">
          <a:xfrm flipH="1" flipV="1">
            <a:off x="3467100" y="4116388"/>
            <a:ext cx="215900" cy="58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1183"/>
          <p:cNvSpPr>
            <a:spLocks noChangeArrowheads="1"/>
          </p:cNvSpPr>
          <p:nvPr/>
        </p:nvSpPr>
        <p:spPr bwMode="auto">
          <a:xfrm>
            <a:off x="3322638" y="4722813"/>
            <a:ext cx="6254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>
                <a:latin typeface="Times New Roman" charset="0"/>
              </a:rPr>
              <a:t>error</a:t>
            </a:r>
          </a:p>
        </p:txBody>
      </p:sp>
      <p:sp>
        <p:nvSpPr>
          <p:cNvPr id="29730" name="Line 1184"/>
          <p:cNvSpPr>
            <a:spLocks noChangeShapeType="1"/>
          </p:cNvSpPr>
          <p:nvPr/>
        </p:nvSpPr>
        <p:spPr bwMode="auto">
          <a:xfrm>
            <a:off x="5221288" y="26781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1" name="Line 1185"/>
          <p:cNvSpPr>
            <a:spLocks noChangeShapeType="1"/>
          </p:cNvSpPr>
          <p:nvPr/>
        </p:nvSpPr>
        <p:spPr bwMode="auto">
          <a:xfrm>
            <a:off x="5653088" y="26781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Line 1186"/>
          <p:cNvSpPr>
            <a:spLocks noChangeShapeType="1"/>
          </p:cNvSpPr>
          <p:nvPr/>
        </p:nvSpPr>
        <p:spPr bwMode="auto">
          <a:xfrm>
            <a:off x="6034088" y="26654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3" name="Rectangle 1187"/>
          <p:cNvSpPr>
            <a:spLocks noChangeArrowheads="1"/>
          </p:cNvSpPr>
          <p:nvPr/>
        </p:nvSpPr>
        <p:spPr bwMode="auto">
          <a:xfrm>
            <a:off x="5400675" y="2154238"/>
            <a:ext cx="3937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8</a:t>
            </a:r>
          </a:p>
        </p:txBody>
      </p:sp>
      <p:sp>
        <p:nvSpPr>
          <p:cNvPr id="29734" name="Rectangle 1188"/>
          <p:cNvSpPr>
            <a:spLocks noChangeArrowheads="1"/>
          </p:cNvSpPr>
          <p:nvPr/>
        </p:nvSpPr>
        <p:spPr bwMode="auto">
          <a:xfrm>
            <a:off x="5759450" y="2166938"/>
            <a:ext cx="50323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9</a:t>
            </a:r>
          </a:p>
        </p:txBody>
      </p:sp>
      <p:sp>
        <p:nvSpPr>
          <p:cNvPr id="29735" name="Rectangle 1189"/>
          <p:cNvSpPr>
            <a:spLocks noChangeArrowheads="1"/>
          </p:cNvSpPr>
          <p:nvPr/>
        </p:nvSpPr>
        <p:spPr bwMode="auto">
          <a:xfrm>
            <a:off x="4999038" y="2154238"/>
            <a:ext cx="3937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7</a:t>
            </a:r>
          </a:p>
        </p:txBody>
      </p:sp>
      <p:sp>
        <p:nvSpPr>
          <p:cNvPr id="29736" name="Line 1190"/>
          <p:cNvSpPr>
            <a:spLocks noChangeShapeType="1"/>
          </p:cNvSpPr>
          <p:nvPr/>
        </p:nvSpPr>
        <p:spPr bwMode="auto">
          <a:xfrm flipV="1">
            <a:off x="5761038" y="2659063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7" name="Line 1191"/>
          <p:cNvSpPr>
            <a:spLocks noChangeShapeType="1"/>
          </p:cNvSpPr>
          <p:nvPr/>
        </p:nvSpPr>
        <p:spPr bwMode="auto">
          <a:xfrm flipV="1">
            <a:off x="6154738" y="2668588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8" name="Line 1192"/>
          <p:cNvSpPr>
            <a:spLocks noChangeShapeType="1"/>
          </p:cNvSpPr>
          <p:nvPr/>
        </p:nvSpPr>
        <p:spPr bwMode="auto">
          <a:xfrm flipV="1">
            <a:off x="6586538" y="2693988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9" name="Line 1193"/>
          <p:cNvSpPr>
            <a:spLocks noChangeShapeType="1"/>
          </p:cNvSpPr>
          <p:nvPr/>
        </p:nvSpPr>
        <p:spPr bwMode="auto">
          <a:xfrm flipV="1">
            <a:off x="6942138" y="2693988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0" name="Line 1194"/>
          <p:cNvSpPr>
            <a:spLocks noChangeShapeType="1"/>
          </p:cNvSpPr>
          <p:nvPr/>
        </p:nvSpPr>
        <p:spPr bwMode="auto">
          <a:xfrm flipV="1">
            <a:off x="7297738" y="2693988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1" name="Line 1195"/>
          <p:cNvSpPr>
            <a:spLocks noChangeShapeType="1"/>
          </p:cNvSpPr>
          <p:nvPr/>
        </p:nvSpPr>
        <p:spPr bwMode="auto">
          <a:xfrm flipV="1">
            <a:off x="7678738" y="2719388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2" name="Line 1196"/>
          <p:cNvSpPr>
            <a:spLocks noChangeShapeType="1"/>
          </p:cNvSpPr>
          <p:nvPr/>
        </p:nvSpPr>
        <p:spPr bwMode="auto">
          <a:xfrm>
            <a:off x="6427788" y="26908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3" name="Line 1197"/>
          <p:cNvSpPr>
            <a:spLocks noChangeShapeType="1"/>
          </p:cNvSpPr>
          <p:nvPr/>
        </p:nvSpPr>
        <p:spPr bwMode="auto">
          <a:xfrm>
            <a:off x="6821488" y="27035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4" name="Line 1198"/>
          <p:cNvSpPr>
            <a:spLocks noChangeShapeType="1"/>
          </p:cNvSpPr>
          <p:nvPr/>
        </p:nvSpPr>
        <p:spPr bwMode="auto">
          <a:xfrm>
            <a:off x="7189788" y="2690813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45" name="Rectangle 1199"/>
          <p:cNvSpPr>
            <a:spLocks noChangeArrowheads="1"/>
          </p:cNvSpPr>
          <p:nvPr/>
        </p:nvSpPr>
        <p:spPr bwMode="auto">
          <a:xfrm>
            <a:off x="6178550" y="2179638"/>
            <a:ext cx="50323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10</a:t>
            </a:r>
          </a:p>
        </p:txBody>
      </p:sp>
      <p:sp>
        <p:nvSpPr>
          <p:cNvPr id="29746" name="Rectangle 1200"/>
          <p:cNvSpPr>
            <a:spLocks noChangeArrowheads="1"/>
          </p:cNvSpPr>
          <p:nvPr/>
        </p:nvSpPr>
        <p:spPr bwMode="auto">
          <a:xfrm>
            <a:off x="6546850" y="2179638"/>
            <a:ext cx="50323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11</a:t>
            </a:r>
          </a:p>
        </p:txBody>
      </p:sp>
      <p:sp>
        <p:nvSpPr>
          <p:cNvPr id="29747" name="Rectangle 1201"/>
          <p:cNvSpPr>
            <a:spLocks noChangeArrowheads="1"/>
          </p:cNvSpPr>
          <p:nvPr/>
        </p:nvSpPr>
        <p:spPr bwMode="auto">
          <a:xfrm>
            <a:off x="6940550" y="2179638"/>
            <a:ext cx="50323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>
                <a:latin typeface="Times New Roman" charset="0"/>
              </a:rPr>
              <a:t>fr</a:t>
            </a:r>
          </a:p>
          <a:p>
            <a:pPr algn="ctr" defTabSz="2057400" eaLnBrk="0" hangingPunct="0"/>
            <a:r>
              <a:rPr lang="en-US" sz="1400">
                <a:latin typeface="Times New Roman" charset="0"/>
              </a:rPr>
              <a:t>12</a:t>
            </a:r>
          </a:p>
        </p:txBody>
      </p:sp>
      <p:sp>
        <p:nvSpPr>
          <p:cNvPr id="29748" name="Rectangle 1202"/>
          <p:cNvSpPr>
            <a:spLocks noChangeArrowheads="1"/>
          </p:cNvSpPr>
          <p:nvPr/>
        </p:nvSpPr>
        <p:spPr bwMode="auto">
          <a:xfrm>
            <a:off x="4244975" y="4160838"/>
            <a:ext cx="2159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ACK2</a:t>
            </a:r>
          </a:p>
        </p:txBody>
      </p:sp>
      <p:sp>
        <p:nvSpPr>
          <p:cNvPr id="29749" name="Rectangle 1203"/>
          <p:cNvSpPr>
            <a:spLocks noChangeArrowheads="1"/>
          </p:cNvSpPr>
          <p:nvPr/>
        </p:nvSpPr>
        <p:spPr bwMode="auto">
          <a:xfrm>
            <a:off x="3876675" y="4162425"/>
            <a:ext cx="2159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NAK2</a:t>
            </a:r>
          </a:p>
        </p:txBody>
      </p:sp>
      <p:sp>
        <p:nvSpPr>
          <p:cNvPr id="29750" name="Rectangle 1204"/>
          <p:cNvSpPr>
            <a:spLocks noChangeArrowheads="1"/>
          </p:cNvSpPr>
          <p:nvPr/>
        </p:nvSpPr>
        <p:spPr bwMode="auto">
          <a:xfrm>
            <a:off x="5626100" y="4170363"/>
            <a:ext cx="2159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ACK7</a:t>
            </a:r>
          </a:p>
        </p:txBody>
      </p:sp>
      <p:sp>
        <p:nvSpPr>
          <p:cNvPr id="29751" name="Rectangle 1205"/>
          <p:cNvSpPr>
            <a:spLocks noChangeArrowheads="1"/>
          </p:cNvSpPr>
          <p:nvPr/>
        </p:nvSpPr>
        <p:spPr bwMode="auto">
          <a:xfrm>
            <a:off x="6019800" y="4170363"/>
            <a:ext cx="2159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ACK8</a:t>
            </a:r>
          </a:p>
        </p:txBody>
      </p:sp>
      <p:sp>
        <p:nvSpPr>
          <p:cNvPr id="29752" name="Rectangle 1206"/>
          <p:cNvSpPr>
            <a:spLocks noChangeArrowheads="1"/>
          </p:cNvSpPr>
          <p:nvPr/>
        </p:nvSpPr>
        <p:spPr bwMode="auto">
          <a:xfrm>
            <a:off x="6400800" y="4170363"/>
            <a:ext cx="2159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ACK9</a:t>
            </a:r>
          </a:p>
        </p:txBody>
      </p:sp>
      <p:sp>
        <p:nvSpPr>
          <p:cNvPr id="29753" name="Rectangle 1207"/>
          <p:cNvSpPr>
            <a:spLocks noChangeArrowheads="1"/>
          </p:cNvSpPr>
          <p:nvPr/>
        </p:nvSpPr>
        <p:spPr bwMode="auto">
          <a:xfrm>
            <a:off x="6807200" y="4170363"/>
            <a:ext cx="215900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ACK10</a:t>
            </a:r>
          </a:p>
        </p:txBody>
      </p:sp>
      <p:sp>
        <p:nvSpPr>
          <p:cNvPr id="29754" name="Rectangle 1208"/>
          <p:cNvSpPr>
            <a:spLocks noChangeArrowheads="1"/>
          </p:cNvSpPr>
          <p:nvPr/>
        </p:nvSpPr>
        <p:spPr bwMode="auto">
          <a:xfrm>
            <a:off x="7200900" y="4170363"/>
            <a:ext cx="215900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ACK11</a:t>
            </a:r>
          </a:p>
        </p:txBody>
      </p:sp>
      <p:sp>
        <p:nvSpPr>
          <p:cNvPr id="29755" name="Rectangle 1209"/>
          <p:cNvSpPr>
            <a:spLocks noChangeArrowheads="1"/>
          </p:cNvSpPr>
          <p:nvPr/>
        </p:nvSpPr>
        <p:spPr bwMode="auto">
          <a:xfrm>
            <a:off x="7594600" y="4170363"/>
            <a:ext cx="215900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ACK12</a:t>
            </a:r>
          </a:p>
        </p:txBody>
      </p:sp>
      <p:sp>
        <p:nvSpPr>
          <p:cNvPr id="29756" name="Rectangle 1210"/>
          <p:cNvSpPr>
            <a:spLocks noChangeArrowheads="1"/>
          </p:cNvSpPr>
          <p:nvPr/>
        </p:nvSpPr>
        <p:spPr bwMode="auto">
          <a:xfrm>
            <a:off x="2974975" y="4181475"/>
            <a:ext cx="2159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ACK2</a:t>
            </a:r>
          </a:p>
        </p:txBody>
      </p:sp>
      <p:sp>
        <p:nvSpPr>
          <p:cNvPr id="29757" name="Rectangle 1211"/>
          <p:cNvSpPr>
            <a:spLocks noChangeArrowheads="1"/>
          </p:cNvSpPr>
          <p:nvPr/>
        </p:nvSpPr>
        <p:spPr bwMode="auto">
          <a:xfrm>
            <a:off x="4672013" y="4170363"/>
            <a:ext cx="2159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ACK2</a:t>
            </a:r>
          </a:p>
        </p:txBody>
      </p:sp>
      <p:sp>
        <p:nvSpPr>
          <p:cNvPr id="29758" name="Rectangle 1212"/>
          <p:cNvSpPr>
            <a:spLocks noChangeArrowheads="1"/>
          </p:cNvSpPr>
          <p:nvPr/>
        </p:nvSpPr>
        <p:spPr bwMode="auto">
          <a:xfrm>
            <a:off x="5078413" y="4170363"/>
            <a:ext cx="2159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>
                <a:latin typeface="Times New Roman" charset="0"/>
              </a:rPr>
              <a:t>ACK2</a:t>
            </a:r>
          </a:p>
        </p:txBody>
      </p:sp>
      <p:sp>
        <p:nvSpPr>
          <p:cNvPr id="29759" name="Line 1213"/>
          <p:cNvSpPr>
            <a:spLocks noChangeShapeType="1"/>
          </p:cNvSpPr>
          <p:nvPr/>
        </p:nvSpPr>
        <p:spPr bwMode="auto">
          <a:xfrm flipV="1">
            <a:off x="4422775" y="2682875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0" name="Line 1214"/>
          <p:cNvSpPr>
            <a:spLocks noChangeShapeType="1"/>
          </p:cNvSpPr>
          <p:nvPr/>
        </p:nvSpPr>
        <p:spPr bwMode="auto">
          <a:xfrm flipV="1">
            <a:off x="4829175" y="2673350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61" name="Line 1215"/>
          <p:cNvSpPr>
            <a:spLocks noChangeShapeType="1"/>
          </p:cNvSpPr>
          <p:nvPr/>
        </p:nvSpPr>
        <p:spPr bwMode="auto">
          <a:xfrm flipV="1">
            <a:off x="5235575" y="2663825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60675" y="5638800"/>
            <a:ext cx="368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Errors could happen in both sides!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fld id="{17269087-9D8B-4BBD-B3E5-0517DC37F25B}" type="slidenum">
              <a:rPr lang="en-US" sz="2000">
                <a:latin typeface="Times New Roman" charset="0"/>
              </a:rPr>
              <a:pPr eaLnBrk="1" hangingPunct="1"/>
              <a:t>9</a:t>
            </a:fld>
            <a:endParaRPr lang="en-US" sz="2000">
              <a:latin typeface="Times New Roman" charset="0"/>
            </a:endParaRP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1752600" y="9906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Client</a:t>
            </a:r>
            <a:r>
              <a:rPr lang="en-US" sz="2800" b="1" i="1">
                <a:latin typeface="Times New Roman" charset="0"/>
              </a:rPr>
              <a:t>i</a:t>
            </a: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5715000" y="990600"/>
            <a:ext cx="114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charset="0"/>
              </a:rPr>
              <a:t>Server</a:t>
            </a:r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>
            <a:off x="2895600" y="3048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6324600" y="3048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1751" name="Group 6"/>
          <p:cNvGrpSpPr>
            <a:grpSpLocks/>
          </p:cNvGrpSpPr>
          <p:nvPr/>
        </p:nvGrpSpPr>
        <p:grpSpPr bwMode="auto">
          <a:xfrm>
            <a:off x="2895600" y="4800600"/>
            <a:ext cx="3429000" cy="457200"/>
            <a:chOff x="1776" y="2976"/>
            <a:chExt cx="2208" cy="288"/>
          </a:xfrm>
        </p:grpSpPr>
        <p:sp>
          <p:nvSpPr>
            <p:cNvPr id="31766" name="Line 7"/>
            <p:cNvSpPr>
              <a:spLocks noChangeShapeType="1"/>
            </p:cNvSpPr>
            <p:nvPr/>
          </p:nvSpPr>
          <p:spPr bwMode="auto">
            <a:xfrm>
              <a:off x="1776" y="29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Line 8"/>
            <p:cNvSpPr>
              <a:spLocks noChangeShapeType="1"/>
            </p:cNvSpPr>
            <p:nvPr/>
          </p:nvSpPr>
          <p:spPr bwMode="auto">
            <a:xfrm>
              <a:off x="3984" y="29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9"/>
            <p:cNvSpPr>
              <a:spLocks noChangeShapeType="1"/>
            </p:cNvSpPr>
            <p:nvPr/>
          </p:nvSpPr>
          <p:spPr bwMode="auto">
            <a:xfrm>
              <a:off x="1776" y="3264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2" name="Text Box 10"/>
          <p:cNvSpPr txBox="1">
            <a:spLocks noChangeArrowheads="1"/>
          </p:cNvSpPr>
          <p:nvPr/>
        </p:nvSpPr>
        <p:spPr bwMode="auto">
          <a:xfrm>
            <a:off x="2895600" y="3962400"/>
            <a:ext cx="33528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>
                <a:latin typeface="Times New Roman" charset="0"/>
              </a:rPr>
              <a:t>read (… data …)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>
                <a:latin typeface="Times New Roman" charset="0"/>
              </a:rPr>
              <a:t>write (… data …)</a:t>
            </a:r>
          </a:p>
        </p:txBody>
      </p:sp>
      <p:grpSp>
        <p:nvGrpSpPr>
          <p:cNvPr id="31753" name="Group 11"/>
          <p:cNvGrpSpPr>
            <a:grpSpLocks/>
          </p:cNvGrpSpPr>
          <p:nvPr/>
        </p:nvGrpSpPr>
        <p:grpSpPr bwMode="auto">
          <a:xfrm>
            <a:off x="2209800" y="2438400"/>
            <a:ext cx="1371600" cy="609600"/>
            <a:chOff x="1104" y="1104"/>
            <a:chExt cx="1584" cy="384"/>
          </a:xfrm>
        </p:grpSpPr>
        <p:sp>
          <p:nvSpPr>
            <p:cNvPr id="31764" name="Rectangle 12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5" name="Text Box 13"/>
            <p:cNvSpPr txBox="1">
              <a:spLocks noChangeArrowheads="1"/>
            </p:cNvSpPr>
            <p:nvPr/>
          </p:nvSpPr>
          <p:spPr bwMode="auto">
            <a:xfrm>
              <a:off x="1154" y="1152"/>
              <a:ext cx="1534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PHL</a:t>
              </a:r>
            </a:p>
          </p:txBody>
        </p:sp>
      </p:grpSp>
      <p:grpSp>
        <p:nvGrpSpPr>
          <p:cNvPr id="31754" name="Group 14"/>
          <p:cNvGrpSpPr>
            <a:grpSpLocks/>
          </p:cNvGrpSpPr>
          <p:nvPr/>
        </p:nvGrpSpPr>
        <p:grpSpPr bwMode="auto">
          <a:xfrm>
            <a:off x="5638800" y="2438400"/>
            <a:ext cx="1371600" cy="609600"/>
            <a:chOff x="1104" y="1104"/>
            <a:chExt cx="1584" cy="384"/>
          </a:xfrm>
        </p:grpSpPr>
        <p:sp>
          <p:nvSpPr>
            <p:cNvPr id="31762" name="Rectangle 15"/>
            <p:cNvSpPr>
              <a:spLocks noChangeArrowheads="1"/>
            </p:cNvSpPr>
            <p:nvPr/>
          </p:nvSpPr>
          <p:spPr bwMode="auto">
            <a:xfrm>
              <a:off x="1104" y="1104"/>
              <a:ext cx="158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3" name="Text Box 16"/>
            <p:cNvSpPr txBox="1">
              <a:spLocks noChangeArrowheads="1"/>
            </p:cNvSpPr>
            <p:nvPr/>
          </p:nvSpPr>
          <p:spPr bwMode="auto">
            <a:xfrm>
              <a:off x="1152" y="1152"/>
              <a:ext cx="1536" cy="28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Times New Roman" charset="0"/>
                </a:rPr>
                <a:t>PHL</a:t>
              </a:r>
            </a:p>
          </p:txBody>
        </p:sp>
      </p:grpSp>
      <p:sp>
        <p:nvSpPr>
          <p:cNvPr id="31755" name="Line 17"/>
          <p:cNvSpPr>
            <a:spLocks noChangeShapeType="1"/>
          </p:cNvSpPr>
          <p:nvPr/>
        </p:nvSpPr>
        <p:spPr bwMode="auto">
          <a:xfrm>
            <a:off x="2895600" y="1676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18"/>
          <p:cNvSpPr>
            <a:spLocks noChangeShapeType="1"/>
          </p:cNvSpPr>
          <p:nvPr/>
        </p:nvSpPr>
        <p:spPr bwMode="auto">
          <a:xfrm>
            <a:off x="6324600" y="1676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Text Box 19"/>
          <p:cNvSpPr txBox="1">
            <a:spLocks noChangeArrowheads="1"/>
          </p:cNvSpPr>
          <p:nvPr/>
        </p:nvSpPr>
        <p:spPr bwMode="auto">
          <a:xfrm>
            <a:off x="6705600" y="1828800"/>
            <a:ext cx="1371600" cy="4667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charset="0"/>
              </a:rPr>
              <a:t>frame</a:t>
            </a:r>
          </a:p>
        </p:txBody>
      </p:sp>
      <p:sp>
        <p:nvSpPr>
          <p:cNvPr id="31758" name="Text Box 20"/>
          <p:cNvSpPr txBox="1">
            <a:spLocks noChangeArrowheads="1"/>
          </p:cNvSpPr>
          <p:nvPr/>
        </p:nvSpPr>
        <p:spPr bwMode="auto">
          <a:xfrm>
            <a:off x="1219200" y="1828800"/>
            <a:ext cx="1371600" cy="4667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charset="0"/>
              </a:rPr>
              <a:t>frame</a:t>
            </a:r>
          </a:p>
        </p:txBody>
      </p:sp>
      <p:sp>
        <p:nvSpPr>
          <p:cNvPr id="31759" name="Text Box 21"/>
          <p:cNvSpPr txBox="1">
            <a:spLocks noChangeArrowheads="1"/>
          </p:cNvSpPr>
          <p:nvPr/>
        </p:nvSpPr>
        <p:spPr bwMode="auto">
          <a:xfrm>
            <a:off x="6477000" y="3276600"/>
            <a:ext cx="2438400" cy="191135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charset="2"/>
              <a:buChar char="§"/>
            </a:pPr>
            <a:r>
              <a:rPr lang="en-US" i="1" dirty="0">
                <a:latin typeface="Times New Roman" charset="0"/>
              </a:rPr>
              <a:t>Force Single Bit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i="1" dirty="0">
                <a:latin typeface="Times New Roman" charset="0"/>
              </a:rPr>
              <a:t>   Errors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000" i="1" dirty="0">
                <a:latin typeface="Times New Roman" charset="0"/>
              </a:rPr>
              <a:t>   - Data: </a:t>
            </a:r>
            <a:r>
              <a:rPr lang="en-US" sz="2000" i="1" dirty="0" smtClean="0">
                <a:latin typeface="Times New Roman" charset="0"/>
              </a:rPr>
              <a:t>7</a:t>
            </a:r>
            <a:r>
              <a:rPr lang="en-US" sz="2000" i="1" baseline="30000" dirty="0" smtClean="0">
                <a:latin typeface="Times New Roman" charset="0"/>
              </a:rPr>
              <a:t>th</a:t>
            </a:r>
            <a:r>
              <a:rPr lang="en-US" sz="2000" i="1" dirty="0" smtClean="0">
                <a:latin typeface="Times New Roman" charset="0"/>
              </a:rPr>
              <a:t> </a:t>
            </a:r>
            <a:r>
              <a:rPr lang="en-US" sz="2000" i="1" dirty="0">
                <a:latin typeface="Times New Roman" charset="0"/>
              </a:rPr>
              <a:t>frame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000" i="1" dirty="0">
                <a:latin typeface="Times New Roman" charset="0"/>
              </a:rPr>
              <a:t>   - </a:t>
            </a:r>
            <a:r>
              <a:rPr lang="en-US" sz="2000" i="1" dirty="0" err="1">
                <a:latin typeface="Times New Roman" charset="0"/>
              </a:rPr>
              <a:t>Ack</a:t>
            </a:r>
            <a:r>
              <a:rPr lang="en-US" sz="2000" i="1" dirty="0">
                <a:latin typeface="Times New Roman" charset="0"/>
              </a:rPr>
              <a:t>: </a:t>
            </a:r>
            <a:r>
              <a:rPr lang="en-US" sz="2000" i="1" dirty="0" smtClean="0">
                <a:latin typeface="Times New Roman" charset="0"/>
              </a:rPr>
              <a:t>11</a:t>
            </a:r>
            <a:r>
              <a:rPr lang="en-US" sz="2000" i="1" baseline="30000" dirty="0" smtClean="0">
                <a:latin typeface="Times New Roman" charset="0"/>
              </a:rPr>
              <a:t>th</a:t>
            </a:r>
            <a:r>
              <a:rPr lang="en-US" sz="2000" i="1" dirty="0" smtClean="0">
                <a:latin typeface="Times New Roman" charset="0"/>
              </a:rPr>
              <a:t>  </a:t>
            </a:r>
            <a:r>
              <a:rPr lang="en-US" sz="2000" i="1" dirty="0">
                <a:latin typeface="Times New Roman" charset="0"/>
              </a:rPr>
              <a:t>frame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 typeface="Wingdings" charset="2"/>
              <a:buNone/>
            </a:pPr>
            <a:r>
              <a:rPr lang="en-US" sz="2000" i="1" dirty="0">
                <a:latin typeface="Times New Roman" charset="0"/>
              </a:rPr>
              <a:t>   - Server and clients</a:t>
            </a:r>
          </a:p>
        </p:txBody>
      </p:sp>
      <p:sp>
        <p:nvSpPr>
          <p:cNvPr id="31760" name="Text Box 23"/>
          <p:cNvSpPr txBox="1">
            <a:spLocks noChangeArrowheads="1"/>
          </p:cNvSpPr>
          <p:nvPr/>
        </p:nvSpPr>
        <p:spPr bwMode="auto">
          <a:xfrm>
            <a:off x="2965430" y="5410200"/>
            <a:ext cx="33504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latinLnBrk="1" hangingPunct="1"/>
            <a:r>
              <a:rPr kumimoji="1" lang="en-US" dirty="0">
                <a:latin typeface="Times New Roman" charset="0"/>
              </a:rPr>
              <a:t>TCP </a:t>
            </a:r>
            <a:r>
              <a:rPr kumimoji="1" lang="en-US" dirty="0" smtClean="0">
                <a:latin typeface="Times New Roman" charset="0"/>
              </a:rPr>
              <a:t>Connection (Socket)</a:t>
            </a:r>
            <a:endParaRPr kumimoji="1" lang="en-US" dirty="0">
              <a:latin typeface="Times New Roman" charset="0"/>
            </a:endParaRPr>
          </a:p>
        </p:txBody>
      </p:sp>
      <p:sp>
        <p:nvSpPr>
          <p:cNvPr id="31761" name="Rectangle 24"/>
          <p:cNvSpPr>
            <a:spLocks noChangeArrowheads="1"/>
          </p:cNvSpPr>
          <p:nvPr/>
        </p:nvSpPr>
        <p:spPr bwMode="auto">
          <a:xfrm>
            <a:off x="990600" y="-762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b="1"/>
              <a:t>How the System Works: Layer by Layer</a:t>
            </a:r>
          </a:p>
          <a:p>
            <a:r>
              <a:rPr lang="en-US" sz="2800" b="1"/>
              <a:t>Physical Layer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washburn">
  <a:themeElements>
    <a:clrScheme name="whitewashburn 16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0C0C0"/>
      </a:accent1>
      <a:accent2>
        <a:srgbClr val="FFEFE7"/>
      </a:accent2>
      <a:accent3>
        <a:srgbClr val="FFFFFF"/>
      </a:accent3>
      <a:accent4>
        <a:srgbClr val="000000"/>
      </a:accent4>
      <a:accent5>
        <a:srgbClr val="DCDCDC"/>
      </a:accent5>
      <a:accent6>
        <a:srgbClr val="E7D9D1"/>
      </a:accent6>
      <a:hlink>
        <a:srgbClr val="820000"/>
      </a:hlink>
      <a:folHlink>
        <a:srgbClr val="FFEFA9"/>
      </a:folHlink>
    </a:clrScheme>
    <a:fontScheme name="whitewashbu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굴림" charset="-127"/>
            <a:cs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굴림" charset="-127"/>
            <a:cs typeface="굴림" charset="-127"/>
          </a:defRPr>
        </a:defPPr>
      </a:lstStyle>
    </a:lnDef>
  </a:objectDefaults>
  <a:extraClrSchemeLst>
    <a:extraClrScheme>
      <a:clrScheme name="whitewashbur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washburn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8200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washburn 1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FFEFE7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E7D9D1"/>
        </a:accent6>
        <a:hlink>
          <a:srgbClr val="820000"/>
        </a:hlink>
        <a:folHlink>
          <a:srgbClr val="FFEF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whitewashburn</Template>
  <TotalTime>8392</TotalTime>
  <Words>1178</Words>
  <Application>Microsoft Office PowerPoint</Application>
  <PresentationFormat>On-screen Show (4:3)</PresentationFormat>
  <Paragraphs>355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whitewashburn</vt:lpstr>
      <vt:lpstr>Disaster Victim Location Database Server </vt:lpstr>
      <vt:lpstr>Description</vt:lpstr>
      <vt:lpstr>System Overview</vt:lpstr>
      <vt:lpstr>System Framework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Project Tips-1</vt:lpstr>
      <vt:lpstr>Project Tips-2</vt:lpstr>
      <vt:lpstr>Project Tip3 </vt:lpstr>
      <vt:lpstr>Concurrent TCP Server Example (fork)</vt:lpstr>
      <vt:lpstr>Select()</vt:lpstr>
      <vt:lpstr>Questions?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Router Support for  Better Video Transmission</dc:title>
  <dc:creator>Jae Chung</dc:creator>
  <cp:lastModifiedBy>Professor Kinicki</cp:lastModifiedBy>
  <cp:revision>244</cp:revision>
  <cp:lastPrinted>2004-11-25T15:32:30Z</cp:lastPrinted>
  <dcterms:created xsi:type="dcterms:W3CDTF">2011-03-19T22:40:10Z</dcterms:created>
  <dcterms:modified xsi:type="dcterms:W3CDTF">2013-01-18T13:30:44Z</dcterms:modified>
</cp:coreProperties>
</file>