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399" r:id="rId10"/>
    <p:sldId id="400" r:id="rId11"/>
    <p:sldId id="373" r:id="rId12"/>
    <p:sldId id="397" r:id="rId13"/>
    <p:sldId id="398" r:id="rId14"/>
    <p:sldId id="378" r:id="rId15"/>
    <p:sldId id="392" r:id="rId16"/>
    <p:sldId id="379" r:id="rId17"/>
    <p:sldId id="380" r:id="rId18"/>
    <p:sldId id="382" r:id="rId19"/>
    <p:sldId id="39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4" r:id="rId28"/>
    <p:sldId id="396" r:id="rId2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19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20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21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22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23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24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25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26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14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16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17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18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(part 2)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6021288"/>
            <a:ext cx="6005513" cy="72008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115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5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6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9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7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8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7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9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7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7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8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112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2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6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4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5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4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6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4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4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3189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109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9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10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3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111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2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111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33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111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11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05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105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5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5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8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6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8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6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6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3230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4102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102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2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3250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32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3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4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3251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29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0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1031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cxnSp>
        <p:nvCxnSpPr>
          <p:cNvPr id="257" name="Straight Connector 256"/>
          <p:cNvCxnSpPr/>
          <p:nvPr/>
        </p:nvCxnSpPr>
        <p:spPr>
          <a:xfrm>
            <a:off x="4329113" y="536575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1495425" y="5624513"/>
            <a:ext cx="281146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3" name="TextBox 258"/>
          <p:cNvSpPr txBox="1">
            <a:spLocks noChangeArrowheads="1"/>
          </p:cNvSpPr>
          <p:nvPr/>
        </p:nvSpPr>
        <p:spPr bwMode="auto">
          <a:xfrm>
            <a:off x="1906588" y="5308600"/>
            <a:ext cx="21113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radio access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Universal Terrestrial Radio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Access Network (UTRAN)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1512888" y="4970463"/>
            <a:ext cx="6350" cy="919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4346575" y="5613400"/>
            <a:ext cx="2533650" cy="635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6" name="TextBox 261"/>
          <p:cNvSpPr txBox="1">
            <a:spLocks noChangeArrowheads="1"/>
          </p:cNvSpPr>
          <p:nvPr/>
        </p:nvSpPr>
        <p:spPr bwMode="auto">
          <a:xfrm>
            <a:off x="4456113" y="5280025"/>
            <a:ext cx="2282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core network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General Packet Radio Service </a:t>
            </a:r>
          </a:p>
          <a:p>
            <a:pPr algn="ctr"/>
            <a:r>
              <a:rPr lang="en-US" sz="1200">
                <a:latin typeface="Arial" pitchFamily="34" charset="0"/>
                <a:cs typeface="Arial" pitchFamily="34" charset="0"/>
              </a:rPr>
              <a:t> (GPRS) Core Network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6908800" y="5348288"/>
            <a:ext cx="0" cy="496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6937375" y="5613400"/>
            <a:ext cx="428625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9" name="TextBox 264"/>
          <p:cNvSpPr txBox="1">
            <a:spLocks noChangeArrowheads="1"/>
          </p:cNvSpPr>
          <p:nvPr/>
        </p:nvSpPr>
        <p:spPr bwMode="auto">
          <a:xfrm>
            <a:off x="7216775" y="5297488"/>
            <a:ext cx="8826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ctr"/>
            <a:r>
              <a:rPr lang="en-US" sz="1600">
                <a:latin typeface="Arial" pitchFamily="34" charset="0"/>
                <a:cs typeface="Arial" pitchFamily="34" charset="0"/>
              </a:rPr>
              <a:t>Internet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6" name="Straight Connector 265"/>
          <p:cNvCxnSpPr/>
          <p:nvPr/>
        </p:nvCxnSpPr>
        <p:spPr>
          <a:xfrm flipH="1">
            <a:off x="3502025" y="4949825"/>
            <a:ext cx="7938" cy="31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1511300" y="5148263"/>
            <a:ext cx="1982788" cy="3175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2" name="TextBox 267"/>
          <p:cNvSpPr txBox="1">
            <a:spLocks noChangeArrowheads="1"/>
          </p:cNvSpPr>
          <p:nvPr/>
        </p:nvSpPr>
        <p:spPr bwMode="auto">
          <a:xfrm>
            <a:off x="1754188" y="4913313"/>
            <a:ext cx="1484312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radio interface</a:t>
            </a:r>
          </a:p>
          <a:p>
            <a:pPr algn="ctr">
              <a:lnSpc>
                <a:spcPts val="1400"/>
              </a:lnSpc>
            </a:pPr>
            <a:r>
              <a:rPr lang="en-US" sz="1200">
                <a:latin typeface="Arial" pitchFamily="34" charset="0"/>
                <a:cs typeface="Arial" pitchFamily="34" charset="0"/>
              </a:rPr>
              <a:t>(WCDMA, HSPA</a:t>
            </a:r>
            <a:r>
              <a:rPr lang="en-US" sz="1600">
                <a:latin typeface="Arial" pitchFamily="34" charset="0"/>
                <a:cs typeface="Arial" pitchFamily="34" charset="0"/>
              </a:rPr>
              <a:t>)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tangle 2"/>
          <p:cNvSpPr>
            <a:spLocks noChangeArrowheads="1"/>
          </p:cNvSpPr>
          <p:nvPr/>
        </p:nvSpPr>
        <p:spPr bwMode="auto">
          <a:xfrm>
            <a:off x="14364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sp>
        <p:nvSpPr>
          <p:cNvPr id="225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sp>
        <p:nvSpPr>
          <p:cNvPr id="226" name="Footer Placeholder 24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7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3G Cellular - Brief Overview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032" y="1052736"/>
            <a:ext cx="8980488" cy="5256584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800" dirty="0">
                <a:solidFill>
                  <a:srgbClr val="800000"/>
                </a:solidFill>
              </a:rPr>
              <a:t>3G systems: </a:t>
            </a:r>
            <a:r>
              <a:rPr lang="en-US" sz="2800" dirty="0" smtClean="0"/>
              <a:t>voice/data  with digital technology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- higher data rates than 2.5G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800000"/>
                </a:solidFill>
              </a:rPr>
              <a:t>U</a:t>
            </a:r>
            <a:r>
              <a:rPr lang="en-US" sz="2400" dirty="0"/>
              <a:t>niversal </a:t>
            </a:r>
            <a:r>
              <a:rPr lang="en-US" sz="2400" dirty="0">
                <a:solidFill>
                  <a:srgbClr val="800000"/>
                </a:solidFill>
              </a:rPr>
              <a:t>M</a:t>
            </a:r>
            <a:r>
              <a:rPr lang="en-US" sz="2400" dirty="0"/>
              <a:t>obile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/>
              <a:t>elecommunications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/>
              <a:t>ervice </a:t>
            </a:r>
            <a:r>
              <a:rPr lang="en-US" sz="2400" dirty="0">
                <a:solidFill>
                  <a:srgbClr val="800000"/>
                </a:solidFill>
              </a:rPr>
              <a:t>(UMTS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Leaves the existing 2.5G system in place.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service: High Speed Uplink/Downlink </a:t>
            </a:r>
            <a:r>
              <a:rPr lang="en-US" sz="2400" dirty="0" smtClean="0"/>
              <a:t>Packet </a:t>
            </a:r>
            <a:r>
              <a:rPr lang="en-US" sz="2400" dirty="0"/>
              <a:t>Access (</a:t>
            </a:r>
            <a:r>
              <a:rPr lang="en-US" sz="2400" dirty="0" smtClean="0"/>
              <a:t>HSDPA/HSUPA)  up to 14 Mbps.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: CDMA in TDMA slots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1.67 </a:t>
            </a:r>
            <a:r>
              <a:rPr lang="en-US" sz="2000" dirty="0" err="1"/>
              <a:t>ms</a:t>
            </a:r>
            <a:r>
              <a:rPr lang="en-US" sz="2000" dirty="0"/>
              <a:t> slots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Wireless AT sends DRC back to BS to adjust sending rate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Uses ‘turbo code’ FEC on multiple slots with ‘early </a:t>
            </a:r>
            <a:r>
              <a:rPr lang="en-US" sz="2000" dirty="0" smtClean="0"/>
              <a:t>completion’.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Many K&amp;R details later in chapter not covered!!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</a:t>
            </a:r>
            <a:r>
              <a:rPr lang="en-US" dirty="0"/>
              <a:t>LTE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on downlink in cellular space. 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</a:p>
          <a:p>
            <a:r>
              <a:rPr lang="en-US" dirty="0" smtClean="0"/>
              <a:t>Has a CP (cyclic prefix) to avoid symbol distortion over a ‘slot’.</a:t>
            </a:r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Slots consist of 6 or 7 OFDM symbols.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00600"/>
          </a:xfrm>
        </p:spPr>
        <p:txBody>
          <a:bodyPr/>
          <a:lstStyle/>
          <a:p>
            <a:r>
              <a:rPr lang="en-US" dirty="0" smtClean="0"/>
              <a:t>OFDMA allocates a PRB (Physical Resource Block) to users.  A PRB consists of 12 consecutive subcarriers (15 kHz bandwidth) for one slot.</a:t>
            </a:r>
          </a:p>
          <a:p>
            <a:r>
              <a:rPr lang="en-US" dirty="0" smtClean="0"/>
              <a:t>PRB is then (6 or 7) symbols x 12 subcarriers.</a:t>
            </a:r>
          </a:p>
          <a:p>
            <a:r>
              <a:rPr lang="en-US" dirty="0" smtClean="0"/>
              <a:t>Instead of PHY preambles (802.11), reference symbols are embedded in the PRB.</a:t>
            </a:r>
          </a:p>
          <a:p>
            <a:r>
              <a:rPr lang="en-US" dirty="0" smtClean="0"/>
              <a:t>LTE also employs MIMO.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Home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b="1" dirty="0">
                <a:solidFill>
                  <a:srgbClr val="0033CC"/>
                </a:solidFill>
              </a:rPr>
              <a:t>can always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9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" name="Slide Number Placeholder 1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32" name="Footer Placeholder 13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5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6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4" name="Footer Placeholder 13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28670"/>
            <a:ext cx="8663435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located.   </a:t>
            </a:r>
            <a:r>
              <a:rPr lang="en-US" sz="2400" dirty="0" smtClean="0">
                <a:solidFill>
                  <a:srgbClr val="008000"/>
                </a:solidFill>
              </a:rPr>
              <a:t>{use OSPF </a:t>
            </a:r>
            <a:r>
              <a:rPr lang="en-US" sz="2400" dirty="0" err="1" smtClean="0">
                <a:solidFill>
                  <a:srgbClr val="008000"/>
                </a:solidFill>
              </a:rPr>
              <a:t>intradomain</a:t>
            </a:r>
            <a:r>
              <a:rPr lang="en-US" sz="2400" dirty="0" smtClean="0">
                <a:solidFill>
                  <a:srgbClr val="008000"/>
                </a:solidFill>
              </a:rPr>
              <a:t> &amp; </a:t>
            </a:r>
            <a:r>
              <a:rPr lang="en-US" sz="2400" dirty="0" err="1" smtClean="0">
                <a:solidFill>
                  <a:srgbClr val="008000"/>
                </a:solidFill>
              </a:rPr>
              <a:t>interdomain</a:t>
            </a:r>
            <a:r>
              <a:rPr lang="en-US" sz="2400" dirty="0" smtClean="0">
                <a:solidFill>
                  <a:srgbClr val="008000"/>
                </a:solidFill>
              </a:rPr>
              <a:t> routing info}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</a:t>
            </a:r>
            <a:r>
              <a:rPr lang="en-US" dirty="0" smtClean="0"/>
              <a:t>2.5G, 3G and 4G LTE</a:t>
            </a:r>
            <a:endParaRPr lang="en-US" dirty="0" smtClean="0"/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‘Registration’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4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5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395538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sp>
        <p:nvSpPr>
          <p:cNvPr id="137" name="Slide Number Placeholder 1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38" name="Footer Placeholder 13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flipV="1">
            <a:off x="4458494" y="3143249"/>
            <a:ext cx="42069" cy="77385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3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4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670877"/>
            <a:ext cx="3714747" cy="615249"/>
            <a:chOff x="1689" y="2207"/>
            <a:chExt cx="2655" cy="436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70" y="2207"/>
              <a:ext cx="215" cy="256"/>
              <a:chOff x="605" y="3118"/>
              <a:chExt cx="215" cy="256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05" y="3118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156" name="Slide Number Placeholder 1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57" name="Footer Placeholder 1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67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68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143" name="Slide Number Placeholder 1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44" name="Footer Placeholder 14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1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2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55" name="Slide Number Placeholder 15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56" name="Footer Placeholder 15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12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13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4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8" name="Slide Number Placeholder 1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9" name="Footer Placeholder 1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37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38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167" name="Slide Number Placeholder 1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68" name="Footer Placeholder 16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2G, GSM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FontTx/>
              <a:buChar char="-"/>
            </a:pPr>
            <a:r>
              <a:rPr lang="en-US" dirty="0"/>
              <a:t>4G LTE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OFDM, MIMO</a:t>
            </a:r>
            <a:endParaRPr lang="en-US" dirty="0">
              <a:solidFill>
                <a:srgbClr val="800000"/>
              </a:solidFill>
            </a:endParaRPr>
          </a:p>
          <a:p>
            <a:pPr lvl="1">
              <a:buFontTx/>
              <a:buChar char="-"/>
            </a:pPr>
            <a:endParaRPr lang="en-US" dirty="0" smtClean="0">
              <a:solidFill>
                <a:srgbClr val="800000"/>
              </a:solidFill>
            </a:endParaRP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8" name="Slide Number Placeholder 277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3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279" name="Footer Placeholder 27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87" name="Slide Number Placeholder 8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8" name="Footer Placeholder 8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Slide Number Placeholder 328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6</a:t>
            </a:fld>
            <a:endParaRPr lang="en-US" dirty="0">
              <a:latin typeface="+mn-lt"/>
            </a:endParaRPr>
          </a:p>
        </p:txBody>
      </p:sp>
      <p:sp>
        <p:nvSpPr>
          <p:cNvPr id="330" name="Footer Placeholder 3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084168" y="2060848"/>
            <a:ext cx="3024336" cy="28803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800000"/>
                </a:solidFill>
              </a:rPr>
              <a:t>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ush came from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Iphone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users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508104" y="1988840"/>
            <a:ext cx="576064" cy="21602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8</a:t>
            </a:fld>
            <a:endParaRPr lang="en-US" dirty="0">
              <a:latin typeface="+mn-lt"/>
            </a:endParaRPr>
          </a:p>
        </p:txBody>
      </p:sp>
      <p:sp>
        <p:nvSpPr>
          <p:cNvPr id="243" name="Footer Placeholder 24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31494" y="188640"/>
            <a:ext cx="89050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3G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Voice+Data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)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  <a:cs typeface="Arial" charset="0"/>
              </a:rPr>
              <a:t>Network Architecture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0"/>
              <a:cs typeface="Arial" charset="0"/>
            </a:endParaRPr>
          </a:p>
        </p:txBody>
      </p:sp>
      <p:grpSp>
        <p:nvGrpSpPr>
          <p:cNvPr id="92164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40163" name="Line 4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4" name="Line 5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5" name="Line 6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6" name="Line 7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7" name="Line 8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8" name="Line 9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69" name="Line 10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0" name="Line 11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1" name="Line 12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2" name="Line 13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3" name="Line 14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4" name="Line 15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5" name="Line 16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6" name="Line 17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77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401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89" name="Line 20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0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1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92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2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85" name="Line 25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6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7" name="Line 27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8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403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81" name="Line 30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2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3" name="Line 32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84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5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40133" name="Line 35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4" name="Line 36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5" name="Line 37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6" name="Line 38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7" name="Line 39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8" name="Line 40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39" name="Line 41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0" name="Line 42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1" name="Line 43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2" name="Line 44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3" name="Line 45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4" name="Line 46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5" name="Line 47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6" name="Line 48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4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71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59" name="Line 51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6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2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55" name="Line 56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6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7" name="Line 58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8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73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51" name="Line 61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2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3" name="Line 63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54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2166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40103" name="Line 66"/>
            <p:cNvSpPr>
              <a:spLocks noChangeShapeType="1"/>
            </p:cNvSpPr>
            <p:nvPr/>
          </p:nvSpPr>
          <p:spPr bwMode="auto">
            <a:xfrm flipH="1">
              <a:off x="3994" y="1480"/>
              <a:ext cx="232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4" name="Line 67"/>
            <p:cNvSpPr>
              <a:spLocks noChangeShapeType="1"/>
            </p:cNvSpPr>
            <p:nvPr/>
          </p:nvSpPr>
          <p:spPr bwMode="auto">
            <a:xfrm>
              <a:off x="4226" y="1480"/>
              <a:ext cx="237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5" name="Line 68"/>
            <p:cNvSpPr>
              <a:spLocks noChangeShapeType="1"/>
            </p:cNvSpPr>
            <p:nvPr/>
          </p:nvSpPr>
          <p:spPr bwMode="auto">
            <a:xfrm>
              <a:off x="3994" y="2199"/>
              <a:ext cx="23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6" name="Line 69"/>
            <p:cNvSpPr>
              <a:spLocks noChangeShapeType="1"/>
            </p:cNvSpPr>
            <p:nvPr/>
          </p:nvSpPr>
          <p:spPr bwMode="auto">
            <a:xfrm flipH="1">
              <a:off x="4226" y="2199"/>
              <a:ext cx="23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7" name="Line 70"/>
            <p:cNvSpPr>
              <a:spLocks noChangeShapeType="1"/>
            </p:cNvSpPr>
            <p:nvPr/>
          </p:nvSpPr>
          <p:spPr bwMode="auto">
            <a:xfrm>
              <a:off x="4226" y="1496"/>
              <a:ext cx="0" cy="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8" name="Line 71"/>
            <p:cNvSpPr>
              <a:spLocks noChangeShapeType="1"/>
            </p:cNvSpPr>
            <p:nvPr/>
          </p:nvSpPr>
          <p:spPr bwMode="auto">
            <a:xfrm flipV="1">
              <a:off x="3994" y="2126"/>
              <a:ext cx="232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09" name="Line 72"/>
            <p:cNvSpPr>
              <a:spLocks noChangeShapeType="1"/>
            </p:cNvSpPr>
            <p:nvPr/>
          </p:nvSpPr>
          <p:spPr bwMode="auto">
            <a:xfrm flipH="1" flipV="1">
              <a:off x="4226" y="2126"/>
              <a:ext cx="237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0" name="Line 73"/>
            <p:cNvSpPr>
              <a:spLocks noChangeShapeType="1"/>
            </p:cNvSpPr>
            <p:nvPr/>
          </p:nvSpPr>
          <p:spPr bwMode="auto">
            <a:xfrm>
              <a:off x="4090" y="1892"/>
              <a:ext cx="136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1" name="Line 74"/>
            <p:cNvSpPr>
              <a:spLocks noChangeShapeType="1"/>
            </p:cNvSpPr>
            <p:nvPr/>
          </p:nvSpPr>
          <p:spPr bwMode="auto">
            <a:xfrm flipV="1">
              <a:off x="4226" y="1892"/>
              <a:ext cx="147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2" name="Line 75"/>
            <p:cNvSpPr>
              <a:spLocks noChangeShapeType="1"/>
            </p:cNvSpPr>
            <p:nvPr/>
          </p:nvSpPr>
          <p:spPr bwMode="auto">
            <a:xfrm>
              <a:off x="4045" y="1997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3" name="Line 76"/>
            <p:cNvSpPr>
              <a:spLocks noChangeShapeType="1"/>
            </p:cNvSpPr>
            <p:nvPr/>
          </p:nvSpPr>
          <p:spPr bwMode="auto">
            <a:xfrm flipV="1">
              <a:off x="4226" y="201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4" name="Line 77"/>
            <p:cNvSpPr>
              <a:spLocks noChangeShapeType="1"/>
            </p:cNvSpPr>
            <p:nvPr/>
          </p:nvSpPr>
          <p:spPr bwMode="auto">
            <a:xfrm flipV="1">
              <a:off x="4226" y="1783"/>
              <a:ext cx="9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5" name="Line 78"/>
            <p:cNvSpPr>
              <a:spLocks noChangeShapeType="1"/>
            </p:cNvSpPr>
            <p:nvPr/>
          </p:nvSpPr>
          <p:spPr bwMode="auto">
            <a:xfrm flipV="1">
              <a:off x="4226" y="1633"/>
              <a:ext cx="57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6" name="Line 79"/>
            <p:cNvSpPr>
              <a:spLocks noChangeShapeType="1"/>
            </p:cNvSpPr>
            <p:nvPr/>
          </p:nvSpPr>
          <p:spPr bwMode="auto">
            <a:xfrm>
              <a:off x="4124" y="1771"/>
              <a:ext cx="113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117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4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40129" name="Line 82"/>
              <p:cNvSpPr>
                <a:spLocks noChangeShapeType="1"/>
              </p:cNvSpPr>
              <p:nvPr/>
            </p:nvSpPr>
            <p:spPr bwMode="auto">
              <a:xfrm>
                <a:off x="4231" y="1607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0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1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89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32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40125" name="Line 87"/>
              <p:cNvSpPr>
                <a:spLocks noChangeShapeType="1"/>
              </p:cNvSpPr>
              <p:nvPr/>
            </p:nvSpPr>
            <p:spPr bwMode="auto">
              <a:xfrm>
                <a:off x="4226" y="1611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0" y="1219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7" name="Line 89"/>
              <p:cNvSpPr>
                <a:spLocks noChangeShapeType="1"/>
              </p:cNvSpPr>
              <p:nvPr/>
            </p:nvSpPr>
            <p:spPr bwMode="auto">
              <a:xfrm rot="6361956">
                <a:off x="4598" y="1402"/>
                <a:ext cx="178" cy="2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3" y="1300"/>
                <a:ext cx="189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34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40121" name="Line 92"/>
              <p:cNvSpPr>
                <a:spLocks noChangeShapeType="1"/>
              </p:cNvSpPr>
              <p:nvPr/>
            </p:nvSpPr>
            <p:spPr bwMode="auto">
              <a:xfrm>
                <a:off x="4231" y="1605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2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72" y="120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3" name="Line 94"/>
              <p:cNvSpPr>
                <a:spLocks noChangeShapeType="1"/>
              </p:cNvSpPr>
              <p:nvPr/>
            </p:nvSpPr>
            <p:spPr bwMode="auto">
              <a:xfrm rot="6361956">
                <a:off x="4615" y="1387"/>
                <a:ext cx="191" cy="21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124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4"/>
                <a:ext cx="191" cy="498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4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4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70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4009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1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2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1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4008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30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1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9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50" name="Text Box 120"/>
          <p:cNvSpPr txBox="1">
            <a:spLocks noChangeArrowheads="1"/>
          </p:cNvSpPr>
          <p:nvPr/>
        </p:nvSpPr>
        <p:spPr bwMode="auto">
          <a:xfrm>
            <a:off x="3529013" y="2430463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radio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network </a:t>
            </a:r>
          </a:p>
          <a:p>
            <a:pPr eaLnBrk="1" hangingPunct="1">
              <a:lnSpc>
                <a:spcPts val="17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39951" name="Text Box 121"/>
          <p:cNvSpPr txBox="1">
            <a:spLocks noChangeArrowheads="1"/>
          </p:cNvSpPr>
          <p:nvPr/>
        </p:nvSpPr>
        <p:spPr bwMode="auto">
          <a:xfrm>
            <a:off x="4613275" y="1196752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2175" name="Picture 122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6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92305" name="Picture 124" descr="lgv_fqmg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8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8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9954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92178" name="Picture 128" descr="imgyjavg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4007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30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7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39958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2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40063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4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5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0066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067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9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0073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4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5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9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0070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1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72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39960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1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185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telephone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9964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88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4005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7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8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7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66" name="Text Box 169"/>
          <p:cNvSpPr txBox="1">
            <a:spLocks noChangeArrowheads="1"/>
          </p:cNvSpPr>
          <p:nvPr/>
        </p:nvSpPr>
        <p:spPr bwMode="auto">
          <a:xfrm>
            <a:off x="6359525" y="2573338"/>
            <a:ext cx="108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9967" name="Text Box 170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8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69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0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1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2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73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2197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40010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92234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40034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8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>
                  <a:gd name="T0" fmla="*/ 3 w 62"/>
                  <a:gd name="T1" fmla="*/ 0 h 74"/>
                  <a:gd name="T2" fmla="*/ 5 w 62"/>
                  <a:gd name="T3" fmla="*/ 1758 h 74"/>
                  <a:gd name="T4" fmla="*/ 0 w 62"/>
                  <a:gd name="T5" fmla="*/ 228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9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>
                  <a:gd name="T0" fmla="*/ 1 w 63"/>
                  <a:gd name="T1" fmla="*/ 395 h 225"/>
                  <a:gd name="T2" fmla="*/ 0 w 63"/>
                  <a:gd name="T3" fmla="*/ 5650 h 225"/>
                  <a:gd name="T4" fmla="*/ 5 w 63"/>
                  <a:gd name="T5" fmla="*/ 5073 h 225"/>
                  <a:gd name="T6" fmla="*/ 5 w 63"/>
                  <a:gd name="T7" fmla="*/ 0 h 225"/>
                  <a:gd name="T8" fmla="*/ 1 w 63"/>
                  <a:gd name="T9" fmla="*/ 395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0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>
                  <a:gd name="T0" fmla="*/ 1 w 47"/>
                  <a:gd name="T1" fmla="*/ 0 h 78"/>
                  <a:gd name="T2" fmla="*/ 3 w 47"/>
                  <a:gd name="T3" fmla="*/ 2502 h 78"/>
                  <a:gd name="T4" fmla="*/ 1 w 47"/>
                  <a:gd name="T5" fmla="*/ 2461 h 78"/>
                  <a:gd name="T6" fmla="*/ 0 w 47"/>
                  <a:gd name="T7" fmla="*/ 1108 h 78"/>
                  <a:gd name="T8" fmla="*/ 1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1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>
                  <a:gd name="T0" fmla="*/ 2 w 44"/>
                  <a:gd name="T1" fmla="*/ 0 h 51"/>
                  <a:gd name="T2" fmla="*/ 0 w 44"/>
                  <a:gd name="T3" fmla="*/ 1643 h 51"/>
                  <a:gd name="T4" fmla="*/ 3 w 44"/>
                  <a:gd name="T5" fmla="*/ 1449 h 51"/>
                  <a:gd name="T6" fmla="*/ 2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2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>
                  <a:gd name="T0" fmla="*/ 0 w 417"/>
                  <a:gd name="T1" fmla="*/ 3014 h 95"/>
                  <a:gd name="T2" fmla="*/ 5 w 417"/>
                  <a:gd name="T3" fmla="*/ 37 h 95"/>
                  <a:gd name="T4" fmla="*/ 30 w 417"/>
                  <a:gd name="T5" fmla="*/ 0 h 95"/>
                  <a:gd name="T6" fmla="*/ 27 w 417"/>
                  <a:gd name="T7" fmla="*/ 3014 h 95"/>
                  <a:gd name="T8" fmla="*/ 0 w 417"/>
                  <a:gd name="T9" fmla="*/ 3014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263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40041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6"/>
                  <a:ext cx="356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2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3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5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44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3" cy="5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latin typeface="Times New Roman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045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6" cy="112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grpSp>
              <p:nvGrpSpPr>
                <p:cNvPr id="92269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4005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9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5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1"/>
                    <a:ext cx="52" cy="9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2270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40048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4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4005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3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</p:grpSp>
        </p:grpSp>
        <p:grpSp>
          <p:nvGrpSpPr>
            <p:cNvPr id="92235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40028" name="Rectangle 201"/>
              <p:cNvSpPr>
                <a:spLocks noChangeArrowheads="1"/>
              </p:cNvSpPr>
              <p:nvPr/>
            </p:nvSpPr>
            <p:spPr bwMode="auto">
              <a:xfrm>
                <a:off x="3047" y="2041"/>
                <a:ext cx="261" cy="45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92252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>
                  <a:gd name="T0" fmla="*/ 8 w 62"/>
                  <a:gd name="T1" fmla="*/ 0 h 74"/>
                  <a:gd name="T2" fmla="*/ 13 w 62"/>
                  <a:gd name="T3" fmla="*/ 6540 h 74"/>
                  <a:gd name="T4" fmla="*/ 0 w 62"/>
                  <a:gd name="T5" fmla="*/ 8452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3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>
                  <a:gd name="T0" fmla="*/ 2 w 63"/>
                  <a:gd name="T1" fmla="*/ 1431 h 225"/>
                  <a:gd name="T2" fmla="*/ 0 w 63"/>
                  <a:gd name="T3" fmla="*/ 19918 h 225"/>
                  <a:gd name="T4" fmla="*/ 14 w 63"/>
                  <a:gd name="T5" fmla="*/ 17858 h 225"/>
                  <a:gd name="T6" fmla="*/ 14 w 63"/>
                  <a:gd name="T7" fmla="*/ 0 h 225"/>
                  <a:gd name="T8" fmla="*/ 2 w 63"/>
                  <a:gd name="T9" fmla="*/ 1431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4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>
                  <a:gd name="T0" fmla="*/ 2 w 47"/>
                  <a:gd name="T1" fmla="*/ 0 h 78"/>
                  <a:gd name="T2" fmla="*/ 9 w 47"/>
                  <a:gd name="T3" fmla="*/ 8662 h 78"/>
                  <a:gd name="T4" fmla="*/ 3 w 47"/>
                  <a:gd name="T5" fmla="*/ 8565 h 78"/>
                  <a:gd name="T6" fmla="*/ 0 w 47"/>
                  <a:gd name="T7" fmla="*/ 3907 h 78"/>
                  <a:gd name="T8" fmla="*/ 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5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>
                  <a:gd name="T0" fmla="*/ 5 w 44"/>
                  <a:gd name="T1" fmla="*/ 0 h 51"/>
                  <a:gd name="T2" fmla="*/ 0 w 44"/>
                  <a:gd name="T3" fmla="*/ 5721 h 51"/>
                  <a:gd name="T4" fmla="*/ 9 w 44"/>
                  <a:gd name="T5" fmla="*/ 5053 h 51"/>
                  <a:gd name="T6" fmla="*/ 5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6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>
                  <a:gd name="T0" fmla="*/ 0 w 417"/>
                  <a:gd name="T1" fmla="*/ 10773 h 95"/>
                  <a:gd name="T2" fmla="*/ 14 w 417"/>
                  <a:gd name="T3" fmla="*/ 97 h 95"/>
                  <a:gd name="T4" fmla="*/ 88 w 417"/>
                  <a:gd name="T5" fmla="*/ 0 h 95"/>
                  <a:gd name="T6" fmla="*/ 79 w 417"/>
                  <a:gd name="T7" fmla="*/ 10773 h 95"/>
                  <a:gd name="T8" fmla="*/ 0 w 417"/>
                  <a:gd name="T9" fmla="*/ 10773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36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40015" name="Oval 208"/>
              <p:cNvSpPr>
                <a:spLocks noChangeArrowheads="1"/>
              </p:cNvSpPr>
              <p:nvPr/>
            </p:nvSpPr>
            <p:spPr bwMode="auto">
              <a:xfrm>
                <a:off x="3604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6" name="Line 209"/>
              <p:cNvSpPr>
                <a:spLocks noChangeShapeType="1"/>
              </p:cNvSpPr>
              <p:nvPr/>
            </p:nvSpPr>
            <p:spPr bwMode="auto">
              <a:xfrm>
                <a:off x="3604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7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18" name="Rectangle 211"/>
              <p:cNvSpPr>
                <a:spLocks noChangeArrowheads="1"/>
              </p:cNvSpPr>
              <p:nvPr/>
            </p:nvSpPr>
            <p:spPr bwMode="auto">
              <a:xfrm>
                <a:off x="3604" y="289"/>
                <a:ext cx="354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019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grpSp>
            <p:nvGrpSpPr>
              <p:cNvPr id="92243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02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6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7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2244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022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3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0024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1"/>
                  <a:ext cx="53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40014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92198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Public </a:t>
            </a:r>
          </a:p>
          <a:p>
            <a:pPr eaLnBrk="1" hangingPunct="1">
              <a:defRPr/>
            </a:pPr>
            <a:r>
              <a:rPr lang="en-US" sz="1600" smtClean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2200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40001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2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3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8" name="Text Box 234"/>
          <p:cNvSpPr txBox="1">
            <a:spLocks noChangeArrowheads="1"/>
          </p:cNvSpPr>
          <p:nvPr/>
        </p:nvSpPr>
        <p:spPr bwMode="auto">
          <a:xfrm>
            <a:off x="6469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US" smtClean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39979" name="Text Box 235"/>
          <p:cNvSpPr txBox="1">
            <a:spLocks noChangeArrowheads="1"/>
          </p:cNvSpPr>
          <p:nvPr/>
        </p:nvSpPr>
        <p:spPr bwMode="auto">
          <a:xfrm>
            <a:off x="6591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80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1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2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3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39984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3057" name="Text Box 241"/>
          <p:cNvSpPr txBox="1">
            <a:spLocks noChangeArrowheads="1"/>
          </p:cNvSpPr>
          <p:nvPr/>
        </p:nvSpPr>
        <p:spPr bwMode="auto">
          <a:xfrm>
            <a:off x="263525" y="3895725"/>
            <a:ext cx="47688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Gill Sans MT" pitchFamily="34" charset="0"/>
                <a:ea typeface="+mn-ea"/>
              </a:rPr>
              <a:t>Key insight: </a:t>
            </a:r>
            <a:r>
              <a:rPr lang="en-US" sz="2400" dirty="0" smtClean="0">
                <a:latin typeface="Gill Sans MT" pitchFamily="34" charset="0"/>
                <a:ea typeface="+mn-ea"/>
              </a:rPr>
              <a:t>new cellular data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network operates </a:t>
            </a:r>
            <a:r>
              <a:rPr lang="en-US" sz="2400" i="1" dirty="0" smtClean="0">
                <a:latin typeface="Gill Sans MT" pitchFamily="34" charset="0"/>
                <a:ea typeface="+mn-ea"/>
              </a:rPr>
              <a:t>in parallel</a:t>
            </a:r>
            <a:r>
              <a:rPr lang="en-US" sz="2400" dirty="0" smtClean="0">
                <a:latin typeface="Gill Sans MT" pitchFamily="34" charset="0"/>
                <a:ea typeface="+mn-ea"/>
              </a:rPr>
              <a:t>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(except at edge) with existing </a:t>
            </a:r>
          </a:p>
          <a:p>
            <a:pPr algn="l"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cellular voice network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voice network unchanged in core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Gill Sans MT" pitchFamily="34" charset="0"/>
                <a:ea typeface="+mn-ea"/>
              </a:rPr>
              <a:t> data network operates in parallel</a:t>
            </a:r>
          </a:p>
          <a:p>
            <a:pPr marL="342900" indent="-342900"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endParaRPr lang="en-US" sz="2000" dirty="0" smtClean="0">
              <a:latin typeface="Gill Sans MT" pitchFamily="34" charset="0"/>
              <a:ea typeface="+mn-ea"/>
            </a:endParaRPr>
          </a:p>
        </p:txBody>
      </p:sp>
      <p:grpSp>
        <p:nvGrpSpPr>
          <p:cNvPr id="92209" name="Group 139"/>
          <p:cNvGrpSpPr>
            <a:grpSpLocks/>
          </p:cNvGrpSpPr>
          <p:nvPr/>
        </p:nvGrpSpPr>
        <p:grpSpPr bwMode="auto">
          <a:xfrm>
            <a:off x="6400800" y="3981450"/>
            <a:ext cx="693738" cy="314325"/>
            <a:chOff x="3600" y="219"/>
            <a:chExt cx="360" cy="175"/>
          </a:xfrm>
        </p:grpSpPr>
        <p:sp>
          <p:nvSpPr>
            <p:cNvPr id="3998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8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999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3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9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92216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99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000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92217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9995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6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9997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sp>
        <p:nvSpPr>
          <p:cNvPr id="257" name="Footer Placeholder 24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9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09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3484</TotalTime>
  <Words>1847</Words>
  <Application>Microsoft Office PowerPoint</Application>
  <PresentationFormat>On-screen Show (4:3)</PresentationFormat>
  <Paragraphs>425</Paragraphs>
  <Slides>28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Revised_Master</vt:lpstr>
      <vt:lpstr> Cellular and Mobile Wireless Networks (part 2)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Brief Survey</vt:lpstr>
      <vt:lpstr>PowerPoint Presentation</vt:lpstr>
      <vt:lpstr>PowerPoint Presentation</vt:lpstr>
      <vt:lpstr>PowerPoint Presentation</vt:lpstr>
      <vt:lpstr>3G Cellular - Brief Overview</vt:lpstr>
      <vt:lpstr>3GPP LTE (Long Term Evolution)</vt:lpstr>
      <vt:lpstr>3GPP LTE (Long Term Evolution)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‘Registration’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146</cp:revision>
  <dcterms:created xsi:type="dcterms:W3CDTF">2004-01-21T20:05:10Z</dcterms:created>
  <dcterms:modified xsi:type="dcterms:W3CDTF">2013-02-21T00:38:53Z</dcterms:modified>
</cp:coreProperties>
</file>