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83" r:id="rId17"/>
    <p:sldId id="279" r:id="rId18"/>
    <p:sldId id="281" r:id="rId19"/>
    <p:sldId id="282" r:id="rId20"/>
    <p:sldId id="274" r:id="rId21"/>
    <p:sldId id="275" r:id="rId22"/>
    <p:sldId id="276" r:id="rId23"/>
    <p:sldId id="277" r:id="rId24"/>
    <p:sldId id="278" r:id="rId25"/>
  </p:sldIdLst>
  <p:sldSz cx="9144000" cy="6858000" type="screen4x3"/>
  <p:notesSz cx="6858000" cy="9144000"/>
  <p:defaultTextStyle>
    <a:defPPr>
      <a:defRPr lang="ko-K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굴림" pitchFamily="34" charset="-127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굴림" pitchFamily="34" charset="-127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굴림" pitchFamily="34" charset="-127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굴림" pitchFamily="34" charset="-127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굴림" pitchFamily="34" charset="-127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굴림" pitchFamily="34" charset="-127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굴림" pitchFamily="34" charset="-127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굴림" pitchFamily="34" charset="-127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굴림" pitchFamily="34" charset="-127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0099"/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678" autoAdjust="0"/>
    <p:restoredTop sz="94660"/>
  </p:normalViewPr>
  <p:slideViewPr>
    <p:cSldViewPr>
      <p:cViewPr varScale="1">
        <p:scale>
          <a:sx n="74" d="100"/>
          <a:sy n="74" d="100"/>
        </p:scale>
        <p:origin x="-42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7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latinLnBrk="1">
              <a:defRPr kumimoji="1" sz="1200" smtClean="0">
                <a:latin typeface="굴림" pitchFamily="34" charset="-127"/>
                <a:cs typeface="+mn-cs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latinLnBrk="1">
              <a:defRPr kumimoji="1" sz="1200" smtClean="0">
                <a:latin typeface="굴림" pitchFamily="34" charset="-127"/>
                <a:cs typeface="+mn-cs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latinLnBrk="1">
              <a:defRPr kumimoji="1" sz="1200" smtClean="0">
                <a:latin typeface="굴림" pitchFamily="34" charset="-127"/>
                <a:cs typeface="+mn-cs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latinLnBrk="1">
              <a:defRPr kumimoji="1" sz="1200" smtClean="0">
                <a:latin typeface="굴림" pitchFamily="34" charset="-127"/>
                <a:cs typeface="+mn-cs"/>
              </a:defRPr>
            </a:lvl1pPr>
          </a:lstStyle>
          <a:p>
            <a:pPr>
              <a:defRPr/>
            </a:pPr>
            <a:fld id="{880E8A5A-28F2-4731-A771-84B61C4EEB3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latinLnBrk="1">
              <a:defRPr kumimoji="1" sz="1200" smtClean="0">
                <a:latin typeface="굴림" pitchFamily="34" charset="-127"/>
                <a:cs typeface="+mn-cs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latinLnBrk="1">
              <a:defRPr kumimoji="1" sz="1200" smtClean="0">
                <a:latin typeface="굴림" pitchFamily="34" charset="-127"/>
                <a:cs typeface="+mn-cs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76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latinLnBrk="1">
              <a:defRPr kumimoji="1" sz="1200" smtClean="0">
                <a:latin typeface="굴림" pitchFamily="34" charset="-127"/>
                <a:cs typeface="+mn-cs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57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latinLnBrk="1">
              <a:defRPr kumimoji="1" sz="1200" smtClean="0">
                <a:latin typeface="굴림" pitchFamily="34" charset="-127"/>
                <a:cs typeface="+mn-cs"/>
              </a:defRPr>
            </a:lvl1pPr>
          </a:lstStyle>
          <a:p>
            <a:pPr>
              <a:defRPr/>
            </a:pPr>
            <a:fld id="{C517D5AF-2F49-4C69-9CDD-6732F201273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34" charset="-127"/>
        <a:ea typeface="굴림" pitchFamily="34" charset="-127"/>
        <a:cs typeface="Arial" charset="0"/>
      </a:defRPr>
    </a:lvl1pPr>
    <a:lvl2pPr marL="457200"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34" charset="-127"/>
        <a:ea typeface="굴림" pitchFamily="34" charset="-127"/>
        <a:cs typeface="Arial" charset="0"/>
      </a:defRPr>
    </a:lvl2pPr>
    <a:lvl3pPr marL="914400"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34" charset="-127"/>
        <a:ea typeface="굴림" pitchFamily="34" charset="-127"/>
        <a:cs typeface="Arial" charset="0"/>
      </a:defRPr>
    </a:lvl3pPr>
    <a:lvl4pPr marL="1371600"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34" charset="-127"/>
        <a:ea typeface="굴림" pitchFamily="34" charset="-127"/>
        <a:cs typeface="Arial" charset="0"/>
      </a:defRPr>
    </a:lvl4pPr>
    <a:lvl5pPr marL="1828800"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34" charset="-127"/>
        <a:ea typeface="굴림" pitchFamily="34" charset="-127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677F82-21BD-424C-8321-20973FD366D6}" type="slidenum">
              <a:rPr lang="en-US" altLang="ko-KR"/>
              <a:pPr/>
              <a:t>1</a:t>
            </a:fld>
            <a:endParaRPr lang="en-US" altLang="ko-KR"/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DA93D5-2231-48BA-A0ED-C0734E3B776F}" type="slidenum">
              <a:rPr lang="en-US" altLang="ko-KR"/>
              <a:pPr/>
              <a:t>10</a:t>
            </a:fld>
            <a:endParaRPr lang="en-US" altLang="ko-KR"/>
          </a:p>
        </p:txBody>
      </p:sp>
      <p:sp>
        <p:nvSpPr>
          <p:cNvPr id="378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E747DC-B127-4B9E-ABD0-7A702144946C}" type="slidenum">
              <a:rPr lang="en-US" altLang="ko-KR"/>
              <a:pPr/>
              <a:t>11</a:t>
            </a:fld>
            <a:endParaRPr lang="en-US" altLang="ko-KR"/>
          </a:p>
        </p:txBody>
      </p:sp>
      <p:sp>
        <p:nvSpPr>
          <p:cNvPr id="389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4FE95E-0424-4A2C-B6B6-EE51CAE2FFFC}" type="slidenum">
              <a:rPr lang="en-US" altLang="ko-KR"/>
              <a:pPr/>
              <a:t>12</a:t>
            </a:fld>
            <a:endParaRPr lang="en-US" altLang="ko-KR"/>
          </a:p>
        </p:txBody>
      </p:sp>
      <p:sp>
        <p:nvSpPr>
          <p:cNvPr id="399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0B0786-CB91-4F15-A2B1-91380F8D40E0}" type="slidenum">
              <a:rPr lang="en-US" altLang="ko-KR"/>
              <a:pPr/>
              <a:t>13</a:t>
            </a:fld>
            <a:endParaRPr lang="en-US" altLang="ko-KR"/>
          </a:p>
        </p:txBody>
      </p:sp>
      <p:sp>
        <p:nvSpPr>
          <p:cNvPr id="409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75B7C5-E570-4091-A285-5EB612842886}" type="slidenum">
              <a:rPr lang="en-US" altLang="ko-KR"/>
              <a:pPr/>
              <a:t>14</a:t>
            </a:fld>
            <a:endParaRPr lang="en-US" altLang="ko-KR"/>
          </a:p>
        </p:txBody>
      </p:sp>
      <p:sp>
        <p:nvSpPr>
          <p:cNvPr id="419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7ED9B1-9327-42C4-A8EC-61621614EA29}" type="slidenum">
              <a:rPr lang="en-US" altLang="ko-KR"/>
              <a:pPr/>
              <a:t>15</a:t>
            </a:fld>
            <a:endParaRPr lang="en-US" altLang="ko-KR"/>
          </a:p>
        </p:txBody>
      </p:sp>
      <p:sp>
        <p:nvSpPr>
          <p:cNvPr id="430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83768B-654A-4938-96CB-302BDA0DD356}" type="slidenum">
              <a:rPr lang="en-US" altLang="ko-KR"/>
              <a:pPr/>
              <a:t>20</a:t>
            </a:fld>
            <a:endParaRPr lang="en-US" altLang="ko-KR"/>
          </a:p>
        </p:txBody>
      </p:sp>
      <p:sp>
        <p:nvSpPr>
          <p:cNvPr id="440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47E146-53C6-49EF-B15A-ADA026E85B68}" type="slidenum">
              <a:rPr lang="en-US" altLang="ko-KR"/>
              <a:pPr/>
              <a:t>21</a:t>
            </a:fld>
            <a:endParaRPr lang="en-US" altLang="ko-KR"/>
          </a:p>
        </p:txBody>
      </p:sp>
      <p:sp>
        <p:nvSpPr>
          <p:cNvPr id="450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A9CEB4-C069-43CC-90E6-E1468033B1CC}" type="slidenum">
              <a:rPr lang="en-US" altLang="ko-KR"/>
              <a:pPr/>
              <a:t>22</a:t>
            </a:fld>
            <a:endParaRPr lang="en-US" altLang="ko-KR"/>
          </a:p>
        </p:txBody>
      </p:sp>
      <p:sp>
        <p:nvSpPr>
          <p:cNvPr id="460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537D04-C2DB-4819-821A-634C7FFF615B}" type="slidenum">
              <a:rPr lang="en-US" altLang="ko-KR"/>
              <a:pPr/>
              <a:t>23</a:t>
            </a:fld>
            <a:endParaRPr lang="en-US" altLang="ko-KR"/>
          </a:p>
        </p:txBody>
      </p:sp>
      <p:sp>
        <p:nvSpPr>
          <p:cNvPr id="471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17C6D7-4F2C-4C45-9A12-BFD730F6C604}" type="slidenum">
              <a:rPr lang="en-US" altLang="ko-KR"/>
              <a:pPr/>
              <a:t>2</a:t>
            </a:fld>
            <a:endParaRPr lang="en-US" altLang="ko-KR"/>
          </a:p>
        </p:txBody>
      </p:sp>
      <p:sp>
        <p:nvSpPr>
          <p:cNvPr id="296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6F54B6-F0C9-4897-ABD6-E1BB79395265}" type="slidenum">
              <a:rPr lang="en-US" altLang="ko-KR"/>
              <a:pPr/>
              <a:t>24</a:t>
            </a:fld>
            <a:endParaRPr lang="en-US" altLang="ko-KR"/>
          </a:p>
        </p:txBody>
      </p:sp>
      <p:sp>
        <p:nvSpPr>
          <p:cNvPr id="481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407F4C-AF63-454D-8D2E-BD4045F87C08}" type="slidenum">
              <a:rPr lang="en-US" altLang="ko-KR"/>
              <a:pPr/>
              <a:t>3</a:t>
            </a:fld>
            <a:endParaRPr lang="en-US" altLang="ko-KR"/>
          </a:p>
        </p:txBody>
      </p:sp>
      <p:sp>
        <p:nvSpPr>
          <p:cNvPr id="307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EC3A0A-62FB-4349-99D3-02BF2FFAF1F2}" type="slidenum">
              <a:rPr lang="en-US" altLang="ko-KR"/>
              <a:pPr/>
              <a:t>4</a:t>
            </a:fld>
            <a:endParaRPr lang="en-US" altLang="ko-KR"/>
          </a:p>
        </p:txBody>
      </p:sp>
      <p:sp>
        <p:nvSpPr>
          <p:cNvPr id="317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90CE9D-B84A-463E-9BBA-A3D86087E2B1}" type="slidenum">
              <a:rPr lang="en-US" altLang="ko-KR"/>
              <a:pPr/>
              <a:t>5</a:t>
            </a:fld>
            <a:endParaRPr lang="en-US" altLang="ko-KR"/>
          </a:p>
        </p:txBody>
      </p:sp>
      <p:sp>
        <p:nvSpPr>
          <p:cNvPr id="327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E38395-56A3-4A80-8051-BE0F5C613D7E}" type="slidenum">
              <a:rPr lang="en-US" altLang="ko-KR"/>
              <a:pPr/>
              <a:t>6</a:t>
            </a:fld>
            <a:endParaRPr lang="en-US" altLang="ko-KR"/>
          </a:p>
        </p:txBody>
      </p:sp>
      <p:sp>
        <p:nvSpPr>
          <p:cNvPr id="337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F21042-3933-4053-90F3-51BACC102343}" type="slidenum">
              <a:rPr lang="en-US" altLang="ko-KR"/>
              <a:pPr/>
              <a:t>7</a:t>
            </a:fld>
            <a:endParaRPr lang="en-US" altLang="ko-KR"/>
          </a:p>
        </p:txBody>
      </p:sp>
      <p:sp>
        <p:nvSpPr>
          <p:cNvPr id="348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494557-4925-4075-94ED-B299181BAF71}" type="slidenum">
              <a:rPr lang="en-US" altLang="ko-KR"/>
              <a:pPr/>
              <a:t>8</a:t>
            </a:fld>
            <a:endParaRPr lang="en-US" altLang="ko-KR"/>
          </a:p>
        </p:txBody>
      </p:sp>
      <p:sp>
        <p:nvSpPr>
          <p:cNvPr id="358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98B0B1-DA20-4512-AF73-0D4C12353C95}" type="slidenum">
              <a:rPr lang="en-US" altLang="ko-KR"/>
              <a:pPr/>
              <a:t>9</a:t>
            </a:fld>
            <a:endParaRPr lang="en-US" altLang="ko-KR"/>
          </a:p>
        </p:txBody>
      </p:sp>
      <p:sp>
        <p:nvSpPr>
          <p:cNvPr id="368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E028599C-A193-45E9-8A54-8AAF3295C47B}" type="datetimeFigureOut">
              <a:rPr lang="en-US"/>
              <a:pPr/>
              <a:t>1/27/2010</a:t>
            </a:fld>
            <a:endParaRPr lang="en-US" altLang="en-US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4215D20-4A9E-48C6-9D1B-476A840D192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8855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56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D7182A-06C0-428B-B404-B8AA260205F3}" type="datetimeFigureOut">
              <a:rPr lang="en-US"/>
              <a:pPr/>
              <a:t>1/27/2010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FD8A37-0EAE-4E36-A223-EF1DB8583FA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156AB3-6C0A-439F-AAAB-C1EDF2D0EB77}" type="datetimeFigureOut">
              <a:rPr lang="en-US"/>
              <a:pPr/>
              <a:t>1/27/2010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72F140-98E2-4DD9-A8E1-6742274906F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61C4D2-9CF5-4341-9C45-85C5749E5125}" type="datetimeFigureOut">
              <a:rPr lang="en-US"/>
              <a:pPr/>
              <a:t>1/27/2010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83BEBD-B7EC-4BFA-9BA7-A7FC7B64A68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7E384A-E32F-4D7D-8CBD-576C695DD57D}" type="datetimeFigureOut">
              <a:rPr lang="en-US"/>
              <a:pPr/>
              <a:t>1/27/2010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DAEE20-469A-4CCD-B52A-0876178AC8D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76DA3F-B54E-49C0-9398-1C9EDEB816AC}" type="datetimeFigureOut">
              <a:rPr lang="en-US"/>
              <a:pPr/>
              <a:t>1/27/2010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68BA67-9EDE-4270-8E55-D7C29B8ED46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942227-78A8-4025-926B-A683AF915BBA}" type="datetimeFigureOut">
              <a:rPr lang="en-US"/>
              <a:pPr/>
              <a:t>1/27/2010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59307C-38B7-4E59-A26A-364DF90E09D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623A87-A86E-4FD4-AFC9-BBAC46C32EA5}" type="datetimeFigureOut">
              <a:rPr lang="en-US"/>
              <a:pPr/>
              <a:t>1/27/2010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52A4F0-46D2-4B9B-AB8F-544AB449329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CE1E34-AA40-4C3E-B629-298977561065}" type="datetimeFigureOut">
              <a:rPr lang="en-US"/>
              <a:pPr/>
              <a:t>1/27/2010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ED5DE1-3028-4B03-9B0A-A49650D289D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0DCC08-CCD9-4AD4-A01B-8781963962AB}" type="datetimeFigureOut">
              <a:rPr lang="en-US"/>
              <a:pPr/>
              <a:t>1/27/2010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11F824-E457-448F-A2F6-8617AACD2B9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A62A33-EC5D-4F1F-AFAE-6508766389FC}" type="datetimeFigureOut">
              <a:rPr lang="en-US"/>
              <a:pPr/>
              <a:t>1/27/2010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853E15-4498-4D25-A2EA-C265E36DF61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fld id="{E4C86E2C-A73D-4722-99DB-66A698EF8B20}" type="datetimeFigureOut">
              <a:rPr lang="en-US"/>
              <a:pPr/>
              <a:t>1/27/2010</a:t>
            </a:fld>
            <a:endParaRPr lang="en-US" alt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6D9A213B-21AD-44CA-8236-B96AFC512A0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78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78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  <a:cs typeface="+mn-cs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  <a:cs typeface="+mn-cs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  <a:cs typeface="+mn-cs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 latinLnBrk="1"/>
            <a:fld id="{7822CEE3-BD4C-4913-A294-4335816B0C97}" type="slidenum">
              <a:rPr lang="en-US" altLang="ko-KR">
                <a:latin typeface="굴림" pitchFamily="34" charset="-127"/>
              </a:rPr>
              <a:pPr latinLnBrk="1"/>
              <a:t>1</a:t>
            </a:fld>
            <a:endParaRPr lang="en-US" altLang="ko-KR">
              <a:latin typeface="굴림" pitchFamily="34" charset="-127"/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914400" y="1524000"/>
            <a:ext cx="7623175" cy="1752600"/>
          </a:xfrm>
        </p:spPr>
        <p:txBody>
          <a:bodyPr/>
          <a:lstStyle/>
          <a:p>
            <a:r>
              <a:rPr lang="en-US" altLang="ko-KR" sz="5000">
                <a:latin typeface="Verdana" pitchFamily="34" charset="0"/>
                <a:ea typeface="굴림" pitchFamily="34" charset="-127"/>
              </a:rPr>
              <a:t>CS4516 Program 2 </a:t>
            </a:r>
            <a:br>
              <a:rPr lang="en-US" altLang="ko-KR" sz="5000">
                <a:latin typeface="Verdana" pitchFamily="34" charset="0"/>
                <a:ea typeface="굴림" pitchFamily="34" charset="-127"/>
              </a:rPr>
            </a:br>
            <a:r>
              <a:rPr lang="en-US" altLang="ko-KR" sz="5000">
                <a:latin typeface="Verdana" pitchFamily="34" charset="0"/>
                <a:ea typeface="굴림" pitchFamily="34" charset="-127"/>
              </a:rPr>
              <a:t>Help Session</a:t>
            </a:r>
            <a:r>
              <a:rPr lang="en-US" altLang="ko-KR" sz="4600">
                <a:latin typeface="Verdana" pitchFamily="34" charset="0"/>
                <a:ea typeface="굴림" pitchFamily="34" charset="-127"/>
              </a:rPr>
              <a:t> </a:t>
            </a:r>
            <a:br>
              <a:rPr lang="en-US" altLang="ko-KR" sz="4600">
                <a:latin typeface="Verdana" pitchFamily="34" charset="0"/>
                <a:ea typeface="굴림" pitchFamily="34" charset="-127"/>
              </a:rPr>
            </a:br>
            <a:r>
              <a:rPr lang="en-US" altLang="ko-KR" sz="3400">
                <a:latin typeface="Verdana" pitchFamily="34" charset="0"/>
                <a:ea typeface="굴림" pitchFamily="34" charset="-127"/>
              </a:rPr>
              <a:t>(C10)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524000" y="3962400"/>
            <a:ext cx="6554788" cy="17526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endParaRPr lang="en-US" altLang="ko-KR" sz="2600">
              <a:latin typeface="Verdana" pitchFamily="34" charset="0"/>
              <a:ea typeface="굴림" pitchFamily="34" charset="-127"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ko-KR" sz="2600">
                <a:latin typeface="Verdana" pitchFamily="34" charset="0"/>
                <a:ea typeface="굴림" pitchFamily="34" charset="-127"/>
              </a:rPr>
              <a:t>Choong-Soo Lee and Rabin Karki 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ko-KR" sz="2600">
                <a:latin typeface="Verdana" pitchFamily="34" charset="0"/>
                <a:ea typeface="굴림" pitchFamily="34" charset="-127"/>
              </a:rPr>
              <a:t>Jan. 26, 2010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atinLnBrk="1"/>
            <a:fld id="{1AACA052-69C6-4AFF-A90A-85E366B64AEA}" type="slidenum">
              <a:rPr lang="en-US" altLang="ko-KR">
                <a:latin typeface="굴림" pitchFamily="34" charset="-127"/>
              </a:rPr>
              <a:pPr latinLnBrk="1"/>
              <a:t>10</a:t>
            </a:fld>
            <a:endParaRPr lang="en-US" altLang="ko-KR">
              <a:latin typeface="굴림" pitchFamily="34" charset="-127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ko-KR">
                <a:ea typeface="굴림" pitchFamily="34" charset="-127"/>
              </a:rPr>
              <a:t>Create ACK Frame</a:t>
            </a:r>
          </a:p>
        </p:txBody>
      </p:sp>
      <p:sp>
        <p:nvSpPr>
          <p:cNvPr id="12292" name="Rectangle 25"/>
          <p:cNvSpPr>
            <a:spLocks noChangeArrowheads="1"/>
          </p:cNvSpPr>
          <p:nvPr/>
        </p:nvSpPr>
        <p:spPr bwMode="auto">
          <a:xfrm>
            <a:off x="4038600" y="2362200"/>
            <a:ext cx="990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ko-KR">
                <a:latin typeface="Verdana" pitchFamily="34" charset="0"/>
              </a:rPr>
              <a:t>Seq</a:t>
            </a:r>
          </a:p>
        </p:txBody>
      </p:sp>
      <p:sp>
        <p:nvSpPr>
          <p:cNvPr id="12293" name="Rectangle 26"/>
          <p:cNvSpPr>
            <a:spLocks noChangeArrowheads="1"/>
          </p:cNvSpPr>
          <p:nvPr/>
        </p:nvSpPr>
        <p:spPr bwMode="auto">
          <a:xfrm>
            <a:off x="533400" y="1981200"/>
            <a:ext cx="31242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marL="457200" indent="-457200"/>
            <a:r>
              <a:rPr lang="en-US" altLang="ko-KR">
                <a:latin typeface="Verdana" pitchFamily="34" charset="0"/>
              </a:rPr>
              <a:t>1. Compute Seq Number</a:t>
            </a:r>
          </a:p>
          <a:p>
            <a:pPr marL="457200" indent="-457200"/>
            <a:r>
              <a:rPr lang="en-US" altLang="ko-KR">
                <a:latin typeface="Verdana" pitchFamily="34" charset="0"/>
              </a:rPr>
              <a:t>    and Frame Type </a:t>
            </a:r>
          </a:p>
          <a:p>
            <a:pPr marL="457200" indent="-457200"/>
            <a:r>
              <a:rPr lang="en-US" altLang="ko-KR">
                <a:latin typeface="Verdana" pitchFamily="34" charset="0"/>
              </a:rPr>
              <a:t>    </a:t>
            </a:r>
          </a:p>
        </p:txBody>
      </p:sp>
      <p:sp>
        <p:nvSpPr>
          <p:cNvPr id="12294" name="Rectangle 28"/>
          <p:cNvSpPr>
            <a:spLocks noChangeArrowheads="1"/>
          </p:cNvSpPr>
          <p:nvPr/>
        </p:nvSpPr>
        <p:spPr bwMode="auto">
          <a:xfrm>
            <a:off x="5715000" y="3733800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ko-KR">
                <a:latin typeface="Verdana" pitchFamily="34" charset="0"/>
              </a:rPr>
              <a:t>ED</a:t>
            </a:r>
          </a:p>
        </p:txBody>
      </p:sp>
      <p:sp>
        <p:nvSpPr>
          <p:cNvPr id="12295" name="Line 29"/>
          <p:cNvSpPr>
            <a:spLocks noChangeShapeType="1"/>
          </p:cNvSpPr>
          <p:nvPr/>
        </p:nvSpPr>
        <p:spPr bwMode="auto">
          <a:xfrm>
            <a:off x="4038600" y="2743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296" name="Line 30"/>
          <p:cNvSpPr>
            <a:spLocks noChangeShapeType="1"/>
          </p:cNvSpPr>
          <p:nvPr/>
        </p:nvSpPr>
        <p:spPr bwMode="auto">
          <a:xfrm flipH="1">
            <a:off x="5715000" y="2743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297" name="Rectangle 31"/>
          <p:cNvSpPr>
            <a:spLocks noChangeArrowheads="1"/>
          </p:cNvSpPr>
          <p:nvPr/>
        </p:nvSpPr>
        <p:spPr bwMode="auto">
          <a:xfrm>
            <a:off x="533400" y="3581400"/>
            <a:ext cx="31242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marL="457200" indent="-457200"/>
            <a:r>
              <a:rPr lang="en-US" altLang="ko-KR">
                <a:latin typeface="Verdana" pitchFamily="34" charset="0"/>
              </a:rPr>
              <a:t>2. Error-Detection (ED)</a:t>
            </a:r>
          </a:p>
          <a:p>
            <a:pPr marL="457200" indent="-457200"/>
            <a:r>
              <a:rPr lang="en-US" altLang="ko-KR">
                <a:latin typeface="Verdana" pitchFamily="34" charset="0"/>
              </a:rPr>
              <a:t>    bytes (ED = Seq)</a:t>
            </a:r>
          </a:p>
        </p:txBody>
      </p:sp>
      <p:sp>
        <p:nvSpPr>
          <p:cNvPr id="12298" name="Text Box 33"/>
          <p:cNvSpPr txBox="1">
            <a:spLocks noChangeArrowheads="1"/>
          </p:cNvSpPr>
          <p:nvPr/>
        </p:nvSpPr>
        <p:spPr bwMode="auto">
          <a:xfrm>
            <a:off x="1676400" y="5334000"/>
            <a:ext cx="60372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atinLnBrk="1"/>
            <a:r>
              <a:rPr lang="en-US" altLang="ko-KR">
                <a:latin typeface="굴림" pitchFamily="34" charset="-127"/>
              </a:rPr>
              <a:t>EOP: End of Packet		ED: Error Detection</a:t>
            </a:r>
          </a:p>
          <a:p>
            <a:pPr latinLnBrk="1"/>
            <a:r>
              <a:rPr kumimoji="1" lang="en-US" altLang="ko-KR">
                <a:latin typeface="굴림" pitchFamily="34" charset="-127"/>
              </a:rPr>
              <a:t>FT: </a:t>
            </a:r>
            <a:r>
              <a:rPr lang="en-US" altLang="ko-KR">
                <a:latin typeface="굴림" pitchFamily="34" charset="-127"/>
              </a:rPr>
              <a:t>Frame Type 			Seq: Sequence Num</a:t>
            </a:r>
          </a:p>
        </p:txBody>
      </p:sp>
      <p:sp>
        <p:nvSpPr>
          <p:cNvPr id="12299" name="Text Box 34"/>
          <p:cNvSpPr txBox="1">
            <a:spLocks noChangeArrowheads="1"/>
          </p:cNvSpPr>
          <p:nvPr/>
        </p:nvSpPr>
        <p:spPr bwMode="auto">
          <a:xfrm>
            <a:off x="5791200" y="4205288"/>
            <a:ext cx="9826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atinLnBrk="1"/>
            <a:r>
              <a:rPr kumimoji="1" lang="en-US">
                <a:latin typeface="굴림" pitchFamily="34" charset="-127"/>
              </a:rPr>
              <a:t>2 Bytes</a:t>
            </a:r>
          </a:p>
        </p:txBody>
      </p:sp>
      <p:sp>
        <p:nvSpPr>
          <p:cNvPr id="12300" name="Rectangle 38"/>
          <p:cNvSpPr>
            <a:spLocks noChangeArrowheads="1"/>
          </p:cNvSpPr>
          <p:nvPr/>
        </p:nvSpPr>
        <p:spPr bwMode="auto">
          <a:xfrm>
            <a:off x="4038600" y="3733800"/>
            <a:ext cx="990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ko-KR">
                <a:latin typeface="Verdana" pitchFamily="34" charset="0"/>
              </a:rPr>
              <a:t>Seq</a:t>
            </a:r>
          </a:p>
        </p:txBody>
      </p:sp>
      <p:sp>
        <p:nvSpPr>
          <p:cNvPr id="12301" name="Text Box 40"/>
          <p:cNvSpPr txBox="1">
            <a:spLocks noChangeArrowheads="1"/>
          </p:cNvSpPr>
          <p:nvPr/>
        </p:nvSpPr>
        <p:spPr bwMode="auto">
          <a:xfrm>
            <a:off x="3970338" y="4205288"/>
            <a:ext cx="9826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atinLnBrk="1"/>
            <a:r>
              <a:rPr kumimoji="1" lang="en-US">
                <a:latin typeface="굴림" pitchFamily="34" charset="-127"/>
              </a:rPr>
              <a:t>2 Bytes</a:t>
            </a:r>
          </a:p>
        </p:txBody>
      </p:sp>
      <p:sp>
        <p:nvSpPr>
          <p:cNvPr id="12302" name="Rectangle 41"/>
          <p:cNvSpPr>
            <a:spLocks noChangeArrowheads="1"/>
          </p:cNvSpPr>
          <p:nvPr/>
        </p:nvSpPr>
        <p:spPr bwMode="auto">
          <a:xfrm>
            <a:off x="5029200" y="3733800"/>
            <a:ext cx="685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ko-KR">
                <a:latin typeface="Verdana" pitchFamily="34" charset="0"/>
              </a:rPr>
              <a:t>FT</a:t>
            </a:r>
          </a:p>
        </p:txBody>
      </p:sp>
      <p:sp>
        <p:nvSpPr>
          <p:cNvPr id="12303" name="Rectangle 42"/>
          <p:cNvSpPr>
            <a:spLocks noChangeArrowheads="1"/>
          </p:cNvSpPr>
          <p:nvPr/>
        </p:nvSpPr>
        <p:spPr bwMode="auto">
          <a:xfrm>
            <a:off x="5029200" y="2362200"/>
            <a:ext cx="685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ko-KR">
                <a:latin typeface="Verdana" pitchFamily="34" charset="0"/>
              </a:rPr>
              <a:t>FT</a:t>
            </a:r>
          </a:p>
        </p:txBody>
      </p:sp>
      <p:sp>
        <p:nvSpPr>
          <p:cNvPr id="12304" name="Text Box 43"/>
          <p:cNvSpPr txBox="1">
            <a:spLocks noChangeArrowheads="1"/>
          </p:cNvSpPr>
          <p:nvPr/>
        </p:nvSpPr>
        <p:spPr bwMode="auto">
          <a:xfrm>
            <a:off x="4929188" y="4205288"/>
            <a:ext cx="8620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atinLnBrk="1"/>
            <a:r>
              <a:rPr kumimoji="1" lang="en-US">
                <a:latin typeface="굴림" pitchFamily="34" charset="-127"/>
              </a:rPr>
              <a:t>1 Byte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atinLnBrk="1"/>
            <a:fld id="{67D13E3A-63C2-4F4C-A1AB-61586B7966B0}" type="slidenum">
              <a:rPr lang="en-US" altLang="ko-KR">
                <a:latin typeface="굴림" pitchFamily="34" charset="-127"/>
              </a:rPr>
              <a:pPr latinLnBrk="1"/>
              <a:t>11</a:t>
            </a:fld>
            <a:endParaRPr lang="en-US" altLang="ko-KR">
              <a:latin typeface="굴림" pitchFamily="34" charset="-127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ko-KR">
                <a:latin typeface="Verdana" pitchFamily="34" charset="0"/>
                <a:ea typeface="굴림" pitchFamily="34" charset="-127"/>
              </a:rPr>
              <a:t>Timers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ko-KR">
                <a:latin typeface="Verdana" pitchFamily="34" charset="0"/>
                <a:ea typeface="굴림" pitchFamily="34" charset="-127"/>
              </a:rPr>
              <a:t>The client uses a timer to detect a frame loss.</a:t>
            </a:r>
          </a:p>
          <a:p>
            <a:pPr lvl="1">
              <a:lnSpc>
                <a:spcPct val="90000"/>
              </a:lnSpc>
            </a:pPr>
            <a:r>
              <a:rPr lang="en-US" altLang="ko-KR">
                <a:latin typeface="Verdana" pitchFamily="34" charset="0"/>
                <a:ea typeface="굴림" pitchFamily="34" charset="-127"/>
              </a:rPr>
              <a:t>The client sets a timer when it transmits a frame.</a:t>
            </a:r>
          </a:p>
          <a:p>
            <a:pPr lvl="1">
              <a:lnSpc>
                <a:spcPct val="90000"/>
              </a:lnSpc>
            </a:pPr>
            <a:r>
              <a:rPr lang="en-US" altLang="ko-KR">
                <a:latin typeface="Verdana" pitchFamily="34" charset="0"/>
                <a:ea typeface="굴림" pitchFamily="34" charset="-127"/>
              </a:rPr>
              <a:t>When the timer expires, the client retransmits the frame.</a:t>
            </a:r>
          </a:p>
          <a:p>
            <a:pPr>
              <a:lnSpc>
                <a:spcPct val="90000"/>
              </a:lnSpc>
            </a:pPr>
            <a:endParaRPr lang="en-US" altLang="ko-KR">
              <a:latin typeface="Verdana" pitchFamily="34" charset="0"/>
              <a:ea typeface="굴림" pitchFamily="34" charset="-127"/>
            </a:endParaRPr>
          </a:p>
          <a:p>
            <a:pPr>
              <a:lnSpc>
                <a:spcPct val="90000"/>
              </a:lnSpc>
            </a:pPr>
            <a:r>
              <a:rPr lang="en-US" altLang="ko-KR">
                <a:latin typeface="Verdana" pitchFamily="34" charset="0"/>
                <a:ea typeface="굴림" pitchFamily="34" charset="-127"/>
              </a:rPr>
              <a:t>Two kinds of timer</a:t>
            </a:r>
          </a:p>
          <a:p>
            <a:pPr lvl="1">
              <a:lnSpc>
                <a:spcPct val="90000"/>
              </a:lnSpc>
            </a:pPr>
            <a:r>
              <a:rPr lang="en-US" altLang="ko-KR">
                <a:latin typeface="Verdana" pitchFamily="34" charset="0"/>
                <a:ea typeface="굴림" pitchFamily="34" charset="-127"/>
              </a:rPr>
              <a:t>Select : easier to use</a:t>
            </a:r>
          </a:p>
          <a:p>
            <a:pPr lvl="1">
              <a:lnSpc>
                <a:spcPct val="90000"/>
              </a:lnSpc>
            </a:pPr>
            <a:r>
              <a:rPr lang="en-US" altLang="ko-KR">
                <a:latin typeface="Verdana" pitchFamily="34" charset="0"/>
                <a:ea typeface="굴림" pitchFamily="34" charset="-127"/>
              </a:rPr>
              <a:t>Signal and Timer : nicer implementation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atinLnBrk="1"/>
            <a:fld id="{E4392BBF-87BB-4D3B-984E-8220A5A448F9}" type="slidenum">
              <a:rPr lang="en-US" altLang="ko-KR">
                <a:latin typeface="굴림" pitchFamily="34" charset="-127"/>
              </a:rPr>
              <a:pPr latinLnBrk="1"/>
              <a:t>12</a:t>
            </a:fld>
            <a:endParaRPr lang="en-US" altLang="ko-KR">
              <a:latin typeface="굴림" pitchFamily="34" charset="-127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ko-KR" sz="3800">
                <a:latin typeface="Verdana" pitchFamily="34" charset="0"/>
                <a:ea typeface="굴림" pitchFamily="34" charset="-127"/>
              </a:rPr>
              <a:t>Select: Monitor Given FDs (SDs)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981200"/>
            <a:ext cx="7924800" cy="4114800"/>
          </a:xfrm>
          <a:noFill/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2100">
                <a:latin typeface="Verdana" pitchFamily="34" charset="0"/>
              </a:rPr>
              <a:t># include &lt;sys/select.h&gt;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2100">
                <a:latin typeface="Verdana" pitchFamily="34" charset="0"/>
              </a:rPr>
              <a:t># include &lt;sys/time.h&gt;     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sz="2100">
              <a:latin typeface="Verdana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2100">
                <a:latin typeface="Verdana" pitchFamily="34" charset="0"/>
              </a:rPr>
              <a:t>int select (int maxfdp1, fd_set *readset, fd_set *writeset,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2100">
                <a:latin typeface="Verdana" pitchFamily="34" charset="0"/>
              </a:rPr>
              <a:t>		    fd_set *exceptset, const struct timeval *timeout);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sz="2100">
              <a:latin typeface="Verdana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2100">
                <a:latin typeface="Verdana" pitchFamily="34" charset="0"/>
              </a:rPr>
              <a:t>struct timeval {                                               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2100">
                <a:latin typeface="Verdana" pitchFamily="34" charset="0"/>
              </a:rPr>
              <a:t>		      long tv_sec</a:t>
            </a:r>
            <a:r>
              <a:rPr lang="en-GB" altLang="ko-KR" sz="2100">
                <a:latin typeface="Verdana" pitchFamily="34" charset="0"/>
                <a:ea typeface="굴림" pitchFamily="34" charset="-127"/>
              </a:rPr>
              <a:t>;		</a:t>
            </a:r>
            <a:r>
              <a:rPr lang="en-GB" sz="2100">
                <a:latin typeface="Verdana" pitchFamily="34" charset="0"/>
              </a:rPr>
              <a:t>/* seconds */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2100">
                <a:latin typeface="Verdana" pitchFamily="34" charset="0"/>
              </a:rPr>
              <a:t>                 long tv_usec;</a:t>
            </a:r>
            <a:r>
              <a:rPr lang="en-GB" altLang="ko-KR" sz="2100">
                <a:latin typeface="Verdana" pitchFamily="34" charset="0"/>
                <a:ea typeface="굴림" pitchFamily="34" charset="-127"/>
              </a:rPr>
              <a:t>		</a:t>
            </a:r>
            <a:r>
              <a:rPr lang="en-GB" sz="2100">
                <a:latin typeface="Verdana" pitchFamily="34" charset="0"/>
              </a:rPr>
              <a:t>/* microseconds */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2100">
                <a:latin typeface="Verdana" pitchFamily="34" charset="0"/>
              </a:rPr>
              <a:t>}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atinLnBrk="1"/>
            <a:fld id="{0EDDAA40-EA48-44E9-9611-477C381A2F33}" type="slidenum">
              <a:rPr lang="en-US" altLang="ko-KR">
                <a:latin typeface="굴림" pitchFamily="34" charset="-127"/>
              </a:rPr>
              <a:pPr latinLnBrk="1"/>
              <a:t>13</a:t>
            </a:fld>
            <a:endParaRPr lang="en-US" altLang="ko-KR">
              <a:latin typeface="굴림" pitchFamily="34" charset="-127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ko-KR">
                <a:latin typeface="Verdana" pitchFamily="34" charset="0"/>
                <a:ea typeface="굴림" pitchFamily="34" charset="-127"/>
              </a:rPr>
              <a:t>Example: Select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905000"/>
            <a:ext cx="4038600" cy="45307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1800">
                <a:latin typeface="Verdana" pitchFamily="34" charset="0"/>
                <a:ea typeface="굴림" pitchFamily="34" charset="-127"/>
              </a:rPr>
              <a:t>fd_set bvfdRead;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1800">
                <a:latin typeface="Verdana" pitchFamily="34" charset="0"/>
                <a:ea typeface="굴림" pitchFamily="34" charset="-127"/>
              </a:rPr>
              <a:t>int readyNo;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1800">
                <a:latin typeface="Verdana" pitchFamily="34" charset="0"/>
                <a:ea typeface="굴림" pitchFamily="34" charset="-127"/>
              </a:rPr>
              <a:t>struct timeval timeout;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1800">
                <a:latin typeface="Verdana" pitchFamily="34" charset="0"/>
                <a:ea typeface="굴림" pitchFamily="34" charset="-127"/>
              </a:rPr>
              <a:t>int sockfd;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ko-KR" sz="1800">
              <a:latin typeface="Verdana" pitchFamily="34" charset="0"/>
              <a:ea typeface="굴림" pitchFamily="34" charset="-127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1800">
                <a:latin typeface="Verdana" pitchFamily="34" charset="0"/>
                <a:ea typeface="굴림" pitchFamily="34" charset="-127"/>
              </a:rPr>
              <a:t>while (1) {                    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1800">
                <a:latin typeface="Verdana" pitchFamily="34" charset="0"/>
                <a:ea typeface="굴림" pitchFamily="34" charset="-127"/>
              </a:rPr>
              <a:t>	timeout.tv_sec = 0;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1800">
                <a:latin typeface="Verdana" pitchFamily="34" charset="0"/>
                <a:ea typeface="굴림" pitchFamily="34" charset="-127"/>
              </a:rPr>
              <a:t>	timeout.tv_usec = 500;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1800">
                <a:latin typeface="Verdana" pitchFamily="34" charset="0"/>
                <a:ea typeface="굴림" pitchFamily="34" charset="-127"/>
              </a:rPr>
              <a:t>	FD_ZERO(&amp;bvfdRead);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1800">
                <a:latin typeface="Verdana" pitchFamily="34" charset="0"/>
                <a:ea typeface="굴림" pitchFamily="34" charset="-127"/>
              </a:rPr>
              <a:t>	FD_SET(sockfd, &amp;bvfdRead);</a:t>
            </a:r>
          </a:p>
        </p:txBody>
      </p:sp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4648200" y="1905000"/>
            <a:ext cx="4038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latinLnBrk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kumimoji="1" lang="en-US" altLang="ko-KR">
                <a:latin typeface="Verdana" pitchFamily="34" charset="0"/>
              </a:rPr>
              <a:t>	readyNo = select(sockfd+1, </a:t>
            </a:r>
          </a:p>
          <a:p>
            <a:pPr marL="342900" indent="-342900" latinLnBrk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kumimoji="1" lang="en-US" altLang="ko-KR">
                <a:latin typeface="Verdana" pitchFamily="34" charset="0"/>
              </a:rPr>
              <a:t>	&amp;bvfdRead, 0, 0, &amp;timeout);</a:t>
            </a:r>
          </a:p>
          <a:p>
            <a:pPr marL="342900" indent="-342900" latinLnBrk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kumimoji="1" lang="en-US" altLang="ko-KR">
              <a:latin typeface="Verdana" pitchFamily="34" charset="0"/>
            </a:endParaRPr>
          </a:p>
          <a:p>
            <a:pPr marL="342900" indent="-342900" latinLnBrk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kumimoji="1" lang="en-US" altLang="ko-KR">
                <a:latin typeface="Verdana" pitchFamily="34" charset="0"/>
              </a:rPr>
              <a:t>	if(readyNo &lt; 0)</a:t>
            </a:r>
          </a:p>
          <a:p>
            <a:pPr marL="342900" indent="-342900" latinLnBrk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kumimoji="1" lang="en-US" altLang="ko-KR">
                <a:latin typeface="Verdana" pitchFamily="34" charset="0"/>
              </a:rPr>
              <a:t>		error_handler();</a:t>
            </a:r>
          </a:p>
          <a:p>
            <a:pPr marL="342900" indent="-342900" latinLnBrk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kumimoji="1" lang="en-US" altLang="ko-KR">
                <a:latin typeface="Verdana" pitchFamily="34" charset="0"/>
              </a:rPr>
              <a:t>	else if(readyNo == 0)</a:t>
            </a:r>
          </a:p>
          <a:p>
            <a:pPr marL="342900" indent="-342900" latinLnBrk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kumimoji="1" lang="en-US" altLang="ko-KR">
                <a:latin typeface="Verdana" pitchFamily="34" charset="0"/>
              </a:rPr>
              <a:t>		timeout_handler();</a:t>
            </a:r>
          </a:p>
          <a:p>
            <a:pPr marL="342900" indent="-342900" latinLnBrk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kumimoji="1" lang="en-US" altLang="ko-KR">
                <a:latin typeface="Verdana" pitchFamily="34" charset="0"/>
              </a:rPr>
              <a:t>	else {</a:t>
            </a:r>
          </a:p>
          <a:p>
            <a:pPr marL="342900" indent="-342900" latinLnBrk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kumimoji="1" lang="en-US" altLang="ko-KR">
                <a:latin typeface="Verdana" pitchFamily="34" charset="0"/>
              </a:rPr>
              <a:t>		FD_ZERO(&amp;bvfdRead);</a:t>
            </a:r>
          </a:p>
          <a:p>
            <a:pPr marL="342900" indent="-342900" latinLnBrk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kumimoji="1" lang="en-US" altLang="ko-KR">
                <a:latin typeface="Verdana" pitchFamily="34" charset="0"/>
              </a:rPr>
              <a:t>		receive_handler();</a:t>
            </a:r>
          </a:p>
          <a:p>
            <a:pPr marL="342900" indent="-342900" latinLnBrk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kumimoji="1" lang="en-US" altLang="ko-KR">
                <a:latin typeface="Verdana" pitchFamily="34" charset="0"/>
              </a:rPr>
              <a:t>	}  </a:t>
            </a:r>
          </a:p>
          <a:p>
            <a:pPr marL="342900" indent="-342900" latinLnBrk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kumimoji="1" lang="en-US" altLang="ko-KR">
                <a:latin typeface="Verdana" pitchFamily="34" charset="0"/>
              </a:rPr>
              <a:t>}</a:t>
            </a:r>
          </a:p>
        </p:txBody>
      </p:sp>
      <p:sp>
        <p:nvSpPr>
          <p:cNvPr id="15366" name="Line 5"/>
          <p:cNvSpPr>
            <a:spLocks noChangeShapeType="1"/>
          </p:cNvSpPr>
          <p:nvPr/>
        </p:nvSpPr>
        <p:spPr bwMode="auto">
          <a:xfrm flipV="1">
            <a:off x="4495800" y="1828800"/>
            <a:ext cx="0" cy="419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atinLnBrk="1"/>
            <a:fld id="{7CA7B93F-7074-4376-ABF4-4D018C13CBCF}" type="slidenum">
              <a:rPr lang="en-US" altLang="ko-KR">
                <a:latin typeface="굴림" pitchFamily="34" charset="-127"/>
              </a:rPr>
              <a:pPr latinLnBrk="1"/>
              <a:t>14</a:t>
            </a:fld>
            <a:endParaRPr lang="en-US" altLang="ko-KR">
              <a:latin typeface="굴림" pitchFamily="34" charset="-127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ko-KR" sz="3800">
                <a:latin typeface="Verdana" pitchFamily="34" charset="0"/>
                <a:ea typeface="굴림" pitchFamily="34" charset="-127"/>
              </a:rPr>
              <a:t>Signal and Timer: Soft Interrupt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ko-KR" sz="2600">
                <a:latin typeface="Verdana" pitchFamily="34" charset="0"/>
                <a:ea typeface="굴림" pitchFamily="34" charset="-127"/>
              </a:rPr>
              <a:t>Head files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200">
                <a:latin typeface="Verdana" pitchFamily="34" charset="0"/>
                <a:ea typeface="굴림" pitchFamily="34" charset="-127"/>
              </a:rPr>
              <a:t>	#include &lt;signal.h&gt;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200">
                <a:latin typeface="Verdana" pitchFamily="34" charset="0"/>
                <a:ea typeface="굴림" pitchFamily="34" charset="-127"/>
              </a:rPr>
              <a:t>	#include &lt;time.h&gt;</a:t>
            </a:r>
          </a:p>
          <a:p>
            <a:r>
              <a:rPr lang="en-US" altLang="ko-KR" sz="2600">
                <a:latin typeface="Verdana" pitchFamily="34" charset="0"/>
                <a:ea typeface="굴림" pitchFamily="34" charset="-127"/>
              </a:rPr>
              <a:t>Register a function to TIMEOUT signal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200">
                <a:latin typeface="Verdana" pitchFamily="34" charset="0"/>
                <a:ea typeface="굴림" pitchFamily="34" charset="-127"/>
              </a:rPr>
              <a:t>	signal (SIGALRM, timeout);</a:t>
            </a:r>
          </a:p>
          <a:p>
            <a:r>
              <a:rPr lang="en-US" altLang="ko-KR" sz="2600">
                <a:latin typeface="Verdana" pitchFamily="34" charset="0"/>
                <a:ea typeface="굴림" pitchFamily="34" charset="-127"/>
              </a:rPr>
              <a:t>Create a timer and begin to run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200">
                <a:latin typeface="Verdana" pitchFamily="34" charset="0"/>
                <a:ea typeface="굴림" pitchFamily="34" charset="-127"/>
              </a:rPr>
              <a:t>	timer_create();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200">
                <a:latin typeface="Verdana" pitchFamily="34" charset="0"/>
                <a:ea typeface="굴림" pitchFamily="34" charset="-127"/>
              </a:rPr>
              <a:t>	timer_settime();</a:t>
            </a:r>
          </a:p>
          <a:p>
            <a:r>
              <a:rPr lang="en-US" altLang="ko-KR" sz="2600">
                <a:latin typeface="Verdana" pitchFamily="34" charset="0"/>
                <a:ea typeface="굴림" pitchFamily="34" charset="-127"/>
              </a:rPr>
              <a:t>Compile with option “-lrt” (link runtime library)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atinLnBrk="1"/>
            <a:fld id="{8D2B0B94-D03E-44C5-9AAF-04B1BC0BA314}" type="slidenum">
              <a:rPr lang="en-US" altLang="ko-KR">
                <a:latin typeface="굴림" pitchFamily="34" charset="-127"/>
              </a:rPr>
              <a:pPr latinLnBrk="1"/>
              <a:t>15</a:t>
            </a:fld>
            <a:endParaRPr lang="en-US" altLang="ko-KR">
              <a:latin typeface="굴림" pitchFamily="34" charset="-127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ko-KR">
                <a:latin typeface="Verdana" pitchFamily="34" charset="0"/>
                <a:ea typeface="굴림" pitchFamily="34" charset="-127"/>
              </a:rPr>
              <a:t>Example: Signal and Timer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752600"/>
            <a:ext cx="4343400" cy="460692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sz="1800">
                <a:latin typeface="Verdana" pitchFamily="34" charset="0"/>
                <a:ea typeface="굴림" pitchFamily="34" charset="-127"/>
              </a:rPr>
              <a:t>timer_t timer_id;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altLang="ko-KR" sz="1800">
              <a:latin typeface="Verdana" pitchFamily="34" charset="0"/>
              <a:ea typeface="굴림" pitchFamily="34" charset="-127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sz="1800">
                <a:latin typeface="Verdana" pitchFamily="34" charset="0"/>
                <a:ea typeface="굴림" pitchFamily="34" charset="-127"/>
              </a:rPr>
              <a:t>void timeout(int signal_number){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sz="1800">
                <a:latin typeface="Verdana" pitchFamily="34" charset="0"/>
                <a:ea typeface="굴림" pitchFamily="34" charset="-127"/>
              </a:rPr>
              <a:t> 	printf("\n SIGNUM: %d\n", 		     signal_number);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sz="1800">
                <a:latin typeface="Verdana" pitchFamily="34" charset="0"/>
                <a:ea typeface="굴림" pitchFamily="34" charset="-127"/>
              </a:rPr>
              <a:t>    exit(0);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sz="1800">
                <a:latin typeface="Verdana" pitchFamily="34" charset="0"/>
                <a:ea typeface="굴림" pitchFamily="34" charset="-127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altLang="ko-KR" sz="1800">
              <a:latin typeface="Verdana" pitchFamily="34" charset="0"/>
              <a:ea typeface="굴림" pitchFamily="34" charset="-127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sz="1800">
                <a:latin typeface="Verdana" pitchFamily="34" charset="0"/>
                <a:ea typeface="굴림" pitchFamily="34" charset="-127"/>
              </a:rPr>
              <a:t>void start_timer(){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sz="1800">
                <a:latin typeface="Verdana" pitchFamily="34" charset="0"/>
                <a:ea typeface="굴림" pitchFamily="34" charset="-127"/>
              </a:rPr>
              <a:t>	struct itimerspec time_val;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sz="1800">
                <a:latin typeface="Verdana" pitchFamily="34" charset="0"/>
                <a:ea typeface="굴림" pitchFamily="34" charset="-127"/>
              </a:rPr>
              <a:t>	signal (SIGALRM, timeout);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sz="1800">
                <a:latin typeface="Verdana" pitchFamily="34" charset="0"/>
                <a:ea typeface="굴림" pitchFamily="34" charset="-127"/>
              </a:rPr>
              <a:t>	timer_create(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sz="1800">
                <a:latin typeface="Verdana" pitchFamily="34" charset="0"/>
                <a:ea typeface="굴림" pitchFamily="34" charset="-127"/>
              </a:rPr>
              <a:t>		CLOCK_REALTIME,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sz="1800">
                <a:latin typeface="Verdana" pitchFamily="34" charset="0"/>
                <a:ea typeface="굴림" pitchFamily="34" charset="-127"/>
              </a:rPr>
              <a:t>		NULL, &amp;timer_id);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altLang="ko-KR" sz="1800">
              <a:latin typeface="Verdana" pitchFamily="34" charset="0"/>
              <a:ea typeface="굴림" pitchFamily="34" charset="-127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4724400" y="1752600"/>
            <a:ext cx="41910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latinLnBrk="1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kumimoji="1" lang="en-US" altLang="ko-KR">
                <a:latin typeface="Verdana" pitchFamily="34" charset="0"/>
              </a:rPr>
              <a:t>/* set timeout to 1 second */</a:t>
            </a:r>
          </a:p>
          <a:p>
            <a:pPr marL="342900" indent="-342900" latinLnBrk="1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kumimoji="1" lang="en-US" altLang="ko-KR">
                <a:latin typeface="Verdana" pitchFamily="34" charset="0"/>
              </a:rPr>
              <a:t>time_val.it_value.tv_sec     = 1;      </a:t>
            </a:r>
          </a:p>
          <a:p>
            <a:pPr marL="342900" indent="-342900" latinLnBrk="1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kumimoji="1" lang="en-US" altLang="ko-KR">
                <a:latin typeface="Verdana" pitchFamily="34" charset="0"/>
              </a:rPr>
              <a:t>time_val.it_value.tv_nsec   = 0;</a:t>
            </a:r>
          </a:p>
          <a:p>
            <a:pPr marL="342900" indent="-342900" latinLnBrk="1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kumimoji="1" lang="en-US" altLang="ko-KR">
                <a:latin typeface="Verdana" pitchFamily="34" charset="0"/>
              </a:rPr>
              <a:t>time_val.it_interval.tv_sec  = 0;</a:t>
            </a:r>
          </a:p>
          <a:p>
            <a:pPr marL="342900" indent="-342900" latinLnBrk="1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kumimoji="1" lang="en-US" altLang="ko-KR">
                <a:latin typeface="Verdana" pitchFamily="34" charset="0"/>
              </a:rPr>
              <a:t>time_val.it_interval.tv_nsec = 0;</a:t>
            </a:r>
          </a:p>
          <a:p>
            <a:pPr marL="342900" indent="-342900" latinLnBrk="1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kumimoji="1" lang="en-US" altLang="ko-KR">
                <a:latin typeface="Verdana" pitchFamily="34" charset="0"/>
              </a:rPr>
              <a:t>timer_settime(timer_id, 0, </a:t>
            </a:r>
          </a:p>
          <a:p>
            <a:pPr marL="342900" indent="-342900" latinLnBrk="1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kumimoji="1" lang="en-US" altLang="ko-KR">
                <a:latin typeface="Verdana" pitchFamily="34" charset="0"/>
              </a:rPr>
              <a:t>		          &amp;time_val, NULL);</a:t>
            </a:r>
          </a:p>
          <a:p>
            <a:pPr marL="342900" indent="-342900" latinLnBrk="1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kumimoji="1" lang="en-US" altLang="ko-KR">
                <a:latin typeface="Verdana" pitchFamily="34" charset="0"/>
              </a:rPr>
              <a:t>}</a:t>
            </a:r>
          </a:p>
          <a:p>
            <a:pPr marL="342900" indent="-342900" latinLnBrk="1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kumimoji="1" lang="en-US" altLang="ko-KR">
              <a:latin typeface="Verdana" pitchFamily="34" charset="0"/>
            </a:endParaRPr>
          </a:p>
          <a:p>
            <a:pPr marL="342900" indent="-342900" latinLnBrk="1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kumimoji="1" lang="en-US" altLang="ko-KR">
                <a:latin typeface="Verdana" pitchFamily="34" charset="0"/>
              </a:rPr>
              <a:t>main(){</a:t>
            </a:r>
          </a:p>
          <a:p>
            <a:pPr marL="342900" indent="-342900" latinLnBrk="1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kumimoji="1" lang="en-US" altLang="ko-KR">
                <a:latin typeface="Verdana" pitchFamily="34" charset="0"/>
              </a:rPr>
              <a:t>	start_timer();</a:t>
            </a:r>
          </a:p>
          <a:p>
            <a:pPr marL="342900" indent="-342900" latinLnBrk="1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kumimoji="1" lang="en-US" altLang="ko-KR">
                <a:latin typeface="Verdana" pitchFamily="34" charset="0"/>
              </a:rPr>
              <a:t>	while(1);</a:t>
            </a:r>
          </a:p>
          <a:p>
            <a:pPr marL="342900" indent="-342900" latinLnBrk="1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kumimoji="1" lang="en-US" altLang="ko-KR">
                <a:latin typeface="Verdana" pitchFamily="34" charset="0"/>
              </a:rPr>
              <a:t>}</a:t>
            </a:r>
          </a:p>
        </p:txBody>
      </p:sp>
      <p:sp>
        <p:nvSpPr>
          <p:cNvPr id="17414" name="Line 7"/>
          <p:cNvSpPr>
            <a:spLocks noChangeShapeType="1"/>
          </p:cNvSpPr>
          <p:nvPr/>
        </p:nvSpPr>
        <p:spPr bwMode="auto">
          <a:xfrm>
            <a:off x="4572000" y="1600200"/>
            <a:ext cx="0" cy="434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latinLnBrk="1"/>
            <a:fld id="{49CF7E90-C726-47B0-B219-637BC8DC6FE4}" type="datetime1">
              <a:rPr lang="en-US">
                <a:latin typeface="굴림" pitchFamily="34" charset="-127"/>
              </a:rPr>
              <a:pPr latinLnBrk="1"/>
              <a:t>1/27/2010</a:t>
            </a:fld>
            <a:endParaRPr lang="en-US">
              <a:latin typeface="굴림" pitchFamily="34" charset="-127"/>
            </a:endParaRPr>
          </a:p>
        </p:txBody>
      </p:sp>
      <p:sp>
        <p:nvSpPr>
          <p:cNvPr id="1843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atinLnBrk="1"/>
            <a:fld id="{C0E47540-B8B6-4220-81BB-F252306401D0}" type="slidenum">
              <a:rPr lang="en-US">
                <a:latin typeface="굴림" pitchFamily="34" charset="-127"/>
              </a:rPr>
              <a:pPr latinLnBrk="1"/>
              <a:t>16</a:t>
            </a:fld>
            <a:endParaRPr lang="en-US">
              <a:latin typeface="굴림" pitchFamily="34" charset="-127"/>
            </a:endParaRPr>
          </a:p>
        </p:txBody>
      </p:sp>
      <p:sp>
        <p:nvSpPr>
          <p:cNvPr id="18436" name="Line 2"/>
          <p:cNvSpPr>
            <a:spLocks noChangeShapeType="1"/>
          </p:cNvSpPr>
          <p:nvPr/>
        </p:nvSpPr>
        <p:spPr bwMode="auto">
          <a:xfrm>
            <a:off x="8153400" y="1143000"/>
            <a:ext cx="0" cy="3810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37" name="AutoShape 12"/>
          <p:cNvSpPr>
            <a:spLocks noChangeArrowheads="1"/>
          </p:cNvSpPr>
          <p:nvPr/>
        </p:nvSpPr>
        <p:spPr bwMode="auto">
          <a:xfrm>
            <a:off x="7848600" y="1524000"/>
            <a:ext cx="685800" cy="762000"/>
          </a:xfrm>
          <a:prstGeom prst="can">
            <a:avLst>
              <a:gd name="adj" fmla="val 27778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latinLnBrk="1"/>
            <a:endParaRPr kumimoji="1" lang="en-US">
              <a:latin typeface="굴림" pitchFamily="34" charset="-127"/>
            </a:endParaRPr>
          </a:p>
        </p:txBody>
      </p:sp>
      <p:sp>
        <p:nvSpPr>
          <p:cNvPr id="18438" name="Line 13"/>
          <p:cNvSpPr>
            <a:spLocks noChangeShapeType="1"/>
          </p:cNvSpPr>
          <p:nvPr/>
        </p:nvSpPr>
        <p:spPr bwMode="auto">
          <a:xfrm flipV="1">
            <a:off x="2895600" y="1828800"/>
            <a:ext cx="2743200" cy="3810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39" name="Line 14"/>
          <p:cNvSpPr>
            <a:spLocks noChangeShapeType="1"/>
          </p:cNvSpPr>
          <p:nvPr/>
        </p:nvSpPr>
        <p:spPr bwMode="auto">
          <a:xfrm flipV="1">
            <a:off x="2895600" y="2057400"/>
            <a:ext cx="2819400" cy="19812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0" name="Line 18"/>
          <p:cNvSpPr>
            <a:spLocks noChangeShapeType="1"/>
          </p:cNvSpPr>
          <p:nvPr/>
        </p:nvSpPr>
        <p:spPr bwMode="auto">
          <a:xfrm>
            <a:off x="2819400" y="2590800"/>
            <a:ext cx="2362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1" name="Line 19"/>
          <p:cNvSpPr>
            <a:spLocks noChangeShapeType="1"/>
          </p:cNvSpPr>
          <p:nvPr/>
        </p:nvSpPr>
        <p:spPr bwMode="auto">
          <a:xfrm>
            <a:off x="2971800" y="4267200"/>
            <a:ext cx="3048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2" name="Line 20"/>
          <p:cNvSpPr>
            <a:spLocks noChangeShapeType="1"/>
          </p:cNvSpPr>
          <p:nvPr/>
        </p:nvSpPr>
        <p:spPr bwMode="auto">
          <a:xfrm flipH="1">
            <a:off x="5867400" y="2286000"/>
            <a:ext cx="304800" cy="838200"/>
          </a:xfrm>
          <a:prstGeom prst="line">
            <a:avLst/>
          </a:prstGeom>
          <a:noFill/>
          <a:ln w="9525">
            <a:solidFill>
              <a:schemeClr val="accent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3" name="Line 21"/>
          <p:cNvSpPr>
            <a:spLocks noChangeShapeType="1"/>
          </p:cNvSpPr>
          <p:nvPr/>
        </p:nvSpPr>
        <p:spPr bwMode="auto">
          <a:xfrm>
            <a:off x="6629400" y="2286000"/>
            <a:ext cx="304800" cy="1981200"/>
          </a:xfrm>
          <a:prstGeom prst="line">
            <a:avLst/>
          </a:prstGeom>
          <a:noFill/>
          <a:ln w="9525">
            <a:solidFill>
              <a:schemeClr val="accent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4" name="AutoShape 22"/>
          <p:cNvSpPr>
            <a:spLocks noChangeArrowheads="1"/>
          </p:cNvSpPr>
          <p:nvPr/>
        </p:nvSpPr>
        <p:spPr bwMode="auto">
          <a:xfrm>
            <a:off x="7848600" y="4343400"/>
            <a:ext cx="685800" cy="762000"/>
          </a:xfrm>
          <a:prstGeom prst="can">
            <a:avLst>
              <a:gd name="adj" fmla="val 27778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latinLnBrk="1"/>
            <a:endParaRPr kumimoji="1" lang="en-US">
              <a:latin typeface="굴림" pitchFamily="34" charset="-127"/>
            </a:endParaRPr>
          </a:p>
        </p:txBody>
      </p:sp>
      <p:sp>
        <p:nvSpPr>
          <p:cNvPr id="18445" name="AutoShape 23"/>
          <p:cNvSpPr>
            <a:spLocks noChangeArrowheads="1"/>
          </p:cNvSpPr>
          <p:nvPr/>
        </p:nvSpPr>
        <p:spPr bwMode="auto">
          <a:xfrm>
            <a:off x="7848600" y="3124200"/>
            <a:ext cx="685800" cy="762000"/>
          </a:xfrm>
          <a:prstGeom prst="can">
            <a:avLst>
              <a:gd name="adj" fmla="val 27778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latinLnBrk="1"/>
            <a:endParaRPr kumimoji="1" lang="en-US">
              <a:latin typeface="굴림" pitchFamily="34" charset="-127"/>
            </a:endParaRPr>
          </a:p>
        </p:txBody>
      </p:sp>
      <p:sp>
        <p:nvSpPr>
          <p:cNvPr id="18446" name="Line 24"/>
          <p:cNvSpPr>
            <a:spLocks noChangeShapeType="1"/>
          </p:cNvSpPr>
          <p:nvPr/>
        </p:nvSpPr>
        <p:spPr bwMode="auto">
          <a:xfrm flipV="1">
            <a:off x="6477000" y="3429000"/>
            <a:ext cx="13716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7" name="Line 25"/>
          <p:cNvSpPr>
            <a:spLocks noChangeShapeType="1"/>
          </p:cNvSpPr>
          <p:nvPr/>
        </p:nvSpPr>
        <p:spPr bwMode="auto">
          <a:xfrm>
            <a:off x="7315200" y="4648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8" name="Line 26"/>
          <p:cNvSpPr>
            <a:spLocks noChangeShapeType="1"/>
          </p:cNvSpPr>
          <p:nvPr/>
        </p:nvSpPr>
        <p:spPr bwMode="auto">
          <a:xfrm>
            <a:off x="7239000" y="1828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9" name="Text Box 27"/>
          <p:cNvSpPr txBox="1">
            <a:spLocks noChangeArrowheads="1"/>
          </p:cNvSpPr>
          <p:nvPr/>
        </p:nvSpPr>
        <p:spPr bwMode="auto">
          <a:xfrm>
            <a:off x="3657600" y="16002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1">
              <a:spcBef>
                <a:spcPct val="50000"/>
              </a:spcBef>
            </a:pPr>
            <a:r>
              <a:rPr kumimoji="1" lang="en-US">
                <a:latin typeface="Times New Roman" pitchFamily="18" charset="0"/>
              </a:rPr>
              <a:t>(1)</a:t>
            </a:r>
          </a:p>
        </p:txBody>
      </p:sp>
      <p:sp>
        <p:nvSpPr>
          <p:cNvPr id="18450" name="Text Box 28"/>
          <p:cNvSpPr txBox="1">
            <a:spLocks noChangeArrowheads="1"/>
          </p:cNvSpPr>
          <p:nvPr/>
        </p:nvSpPr>
        <p:spPr bwMode="auto">
          <a:xfrm>
            <a:off x="5181600" y="24384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1">
              <a:spcBef>
                <a:spcPct val="50000"/>
              </a:spcBef>
            </a:pPr>
            <a:r>
              <a:rPr kumimoji="1" lang="en-US">
                <a:latin typeface="Times New Roman" pitchFamily="18" charset="0"/>
              </a:rPr>
              <a:t>(2) fork()</a:t>
            </a:r>
          </a:p>
        </p:txBody>
      </p:sp>
      <p:sp>
        <p:nvSpPr>
          <p:cNvPr id="18451" name="Text Box 29"/>
          <p:cNvSpPr txBox="1">
            <a:spLocks noChangeArrowheads="1"/>
          </p:cNvSpPr>
          <p:nvPr/>
        </p:nvSpPr>
        <p:spPr bwMode="auto">
          <a:xfrm>
            <a:off x="4419600" y="22098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1">
              <a:spcBef>
                <a:spcPct val="50000"/>
              </a:spcBef>
            </a:pPr>
            <a:r>
              <a:rPr kumimoji="1" lang="en-US">
                <a:latin typeface="Times New Roman" pitchFamily="18" charset="0"/>
              </a:rPr>
              <a:t>(3)</a:t>
            </a:r>
          </a:p>
        </p:txBody>
      </p:sp>
      <p:grpSp>
        <p:nvGrpSpPr>
          <p:cNvPr id="18452" name="Group 46"/>
          <p:cNvGrpSpPr>
            <a:grpSpLocks/>
          </p:cNvGrpSpPr>
          <p:nvPr/>
        </p:nvGrpSpPr>
        <p:grpSpPr bwMode="auto">
          <a:xfrm>
            <a:off x="7391400" y="381000"/>
            <a:ext cx="1524000" cy="795338"/>
            <a:chOff x="4656" y="480"/>
            <a:chExt cx="960" cy="501"/>
          </a:xfrm>
        </p:grpSpPr>
        <p:grpSp>
          <p:nvGrpSpPr>
            <p:cNvPr id="18485" name="Group 30"/>
            <p:cNvGrpSpPr>
              <a:grpSpLocks/>
            </p:cNvGrpSpPr>
            <p:nvPr/>
          </p:nvGrpSpPr>
          <p:grpSpPr bwMode="auto">
            <a:xfrm>
              <a:off x="4656" y="480"/>
              <a:ext cx="960" cy="501"/>
              <a:chOff x="4848" y="528"/>
              <a:chExt cx="480" cy="961"/>
            </a:xfrm>
          </p:grpSpPr>
          <p:sp>
            <p:nvSpPr>
              <p:cNvPr id="18487" name="Text Box 31"/>
              <p:cNvSpPr txBox="1">
                <a:spLocks noChangeArrowheads="1"/>
              </p:cNvSpPr>
              <p:nvPr/>
            </p:nvSpPr>
            <p:spPr bwMode="auto">
              <a:xfrm>
                <a:off x="4848" y="528"/>
                <a:ext cx="480" cy="96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latinLnBrk="1">
                  <a:lnSpc>
                    <a:spcPct val="70000"/>
                  </a:lnSpc>
                  <a:spcBef>
                    <a:spcPct val="50000"/>
                  </a:spcBef>
                </a:pPr>
                <a:endParaRPr kumimoji="1" lang="en-US">
                  <a:latin typeface="Times New Roman" pitchFamily="18" charset="0"/>
                </a:endParaRPr>
              </a:p>
              <a:p>
                <a:pPr algn="ctr" latinLnBrk="1">
                  <a:lnSpc>
                    <a:spcPct val="70000"/>
                  </a:lnSpc>
                  <a:spcBef>
                    <a:spcPct val="50000"/>
                  </a:spcBef>
                </a:pPr>
                <a:endParaRPr kumimoji="1" lang="en-US">
                  <a:latin typeface="Times New Roman" pitchFamily="18" charset="0"/>
                </a:endParaRPr>
              </a:p>
            </p:txBody>
          </p:sp>
          <p:sp>
            <p:nvSpPr>
              <p:cNvPr id="18488" name="Line 32"/>
              <p:cNvSpPr>
                <a:spLocks noChangeShapeType="1"/>
              </p:cNvSpPr>
              <p:nvPr/>
            </p:nvSpPr>
            <p:spPr bwMode="auto">
              <a:xfrm>
                <a:off x="4944" y="672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89" name="Line 33"/>
              <p:cNvSpPr>
                <a:spLocks noChangeShapeType="1"/>
              </p:cNvSpPr>
              <p:nvPr/>
            </p:nvSpPr>
            <p:spPr bwMode="auto">
              <a:xfrm>
                <a:off x="4944" y="768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90" name="Line 34"/>
              <p:cNvSpPr>
                <a:spLocks noChangeShapeType="1"/>
              </p:cNvSpPr>
              <p:nvPr/>
            </p:nvSpPr>
            <p:spPr bwMode="auto">
              <a:xfrm>
                <a:off x="4944" y="844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91" name="Line 35"/>
              <p:cNvSpPr>
                <a:spLocks noChangeShapeType="1"/>
              </p:cNvSpPr>
              <p:nvPr/>
            </p:nvSpPr>
            <p:spPr bwMode="auto">
              <a:xfrm>
                <a:off x="5040" y="1008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486" name="Text Box 36"/>
            <p:cNvSpPr txBox="1">
              <a:spLocks noChangeArrowheads="1"/>
            </p:cNvSpPr>
            <p:nvPr/>
          </p:nvSpPr>
          <p:spPr bwMode="auto">
            <a:xfrm>
              <a:off x="4704" y="720"/>
              <a:ext cx="86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latinLnBrk="1">
                <a:spcBef>
                  <a:spcPct val="50000"/>
                </a:spcBef>
              </a:pPr>
              <a:r>
                <a:rPr kumimoji="1" lang="en-US" sz="1600">
                  <a:latin typeface="Times New Roman" pitchFamily="18" charset="0"/>
                </a:rPr>
                <a:t>serverbase.txt</a:t>
              </a:r>
            </a:p>
          </p:txBody>
        </p:sp>
      </p:grpSp>
      <p:sp>
        <p:nvSpPr>
          <p:cNvPr id="18453" name="Text Box 37"/>
          <p:cNvSpPr txBox="1">
            <a:spLocks noChangeArrowheads="1"/>
          </p:cNvSpPr>
          <p:nvPr/>
        </p:nvSpPr>
        <p:spPr bwMode="auto">
          <a:xfrm>
            <a:off x="1676400" y="5029200"/>
            <a:ext cx="64008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1">
              <a:spcBef>
                <a:spcPct val="50000"/>
              </a:spcBef>
            </a:pPr>
            <a:r>
              <a:rPr kumimoji="1" lang="en-US" sz="2000">
                <a:latin typeface="Times New Roman" pitchFamily="18" charset="0"/>
              </a:rPr>
              <a:t>Note: each child process keeps a separate copy of the DB.</a:t>
            </a:r>
          </a:p>
          <a:p>
            <a:pPr latinLnBrk="1">
              <a:spcBef>
                <a:spcPct val="50000"/>
              </a:spcBef>
            </a:pPr>
            <a:r>
              <a:rPr kumimoji="1" lang="en-US" sz="2000">
                <a:latin typeface="Times New Roman" pitchFamily="18" charset="0"/>
              </a:rPr>
              <a:t>          we do not keep data consistency for the serverbase</a:t>
            </a:r>
          </a:p>
          <a:p>
            <a:pPr latinLnBrk="1">
              <a:spcBef>
                <a:spcPct val="50000"/>
              </a:spcBef>
            </a:pPr>
            <a:r>
              <a:rPr kumimoji="1" lang="en-US" sz="2000">
                <a:latin typeface="Times New Roman" pitchFamily="18" charset="0"/>
              </a:rPr>
              <a:t>This is automatically done by using  fork()</a:t>
            </a:r>
          </a:p>
        </p:txBody>
      </p:sp>
      <p:grpSp>
        <p:nvGrpSpPr>
          <p:cNvPr id="18454" name="Group 3"/>
          <p:cNvGrpSpPr>
            <a:grpSpLocks/>
          </p:cNvGrpSpPr>
          <p:nvPr/>
        </p:nvGrpSpPr>
        <p:grpSpPr bwMode="auto">
          <a:xfrm>
            <a:off x="1219200" y="1905000"/>
            <a:ext cx="1676400" cy="958850"/>
            <a:chOff x="576" y="1152"/>
            <a:chExt cx="1248" cy="864"/>
          </a:xfrm>
        </p:grpSpPr>
        <p:sp>
          <p:nvSpPr>
            <p:cNvPr id="18483" name="Oval 4"/>
            <p:cNvSpPr>
              <a:spLocks noChangeArrowheads="1"/>
            </p:cNvSpPr>
            <p:nvPr/>
          </p:nvSpPr>
          <p:spPr bwMode="auto">
            <a:xfrm>
              <a:off x="576" y="1152"/>
              <a:ext cx="1248" cy="86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latinLnBrk="1"/>
              <a:endParaRPr kumimoji="1" lang="en-US">
                <a:latin typeface="굴림" pitchFamily="34" charset="-127"/>
              </a:endParaRPr>
            </a:p>
          </p:txBody>
        </p:sp>
        <p:sp>
          <p:nvSpPr>
            <p:cNvPr id="18484" name="Text Box 5"/>
            <p:cNvSpPr txBox="1">
              <a:spLocks noChangeArrowheads="1"/>
            </p:cNvSpPr>
            <p:nvPr/>
          </p:nvSpPr>
          <p:spPr bwMode="auto">
            <a:xfrm>
              <a:off x="815" y="1391"/>
              <a:ext cx="818" cy="41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latinLnBrk="1">
                <a:spcBef>
                  <a:spcPct val="50000"/>
                </a:spcBef>
              </a:pPr>
              <a:r>
                <a:rPr kumimoji="1" lang="en-US">
                  <a:latin typeface="Times New Roman" pitchFamily="18" charset="0"/>
                </a:rPr>
                <a:t>Client</a:t>
              </a:r>
              <a:r>
                <a:rPr kumimoji="1" lang="en-US" b="1" i="1">
                  <a:latin typeface="Times New Roman" pitchFamily="18" charset="0"/>
                </a:rPr>
                <a:t>1</a:t>
              </a:r>
            </a:p>
          </p:txBody>
        </p:sp>
      </p:grpSp>
      <p:grpSp>
        <p:nvGrpSpPr>
          <p:cNvPr id="18455" name="Group 40"/>
          <p:cNvGrpSpPr>
            <a:grpSpLocks/>
          </p:cNvGrpSpPr>
          <p:nvPr/>
        </p:nvGrpSpPr>
        <p:grpSpPr bwMode="auto">
          <a:xfrm>
            <a:off x="1295400" y="3810000"/>
            <a:ext cx="1676400" cy="958850"/>
            <a:chOff x="576" y="1152"/>
            <a:chExt cx="1248" cy="864"/>
          </a:xfrm>
        </p:grpSpPr>
        <p:sp>
          <p:nvSpPr>
            <p:cNvPr id="18481" name="Oval 41"/>
            <p:cNvSpPr>
              <a:spLocks noChangeArrowheads="1"/>
            </p:cNvSpPr>
            <p:nvPr/>
          </p:nvSpPr>
          <p:spPr bwMode="auto">
            <a:xfrm>
              <a:off x="576" y="1152"/>
              <a:ext cx="1248" cy="86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latinLnBrk="1"/>
              <a:endParaRPr kumimoji="1" lang="en-US">
                <a:latin typeface="굴림" pitchFamily="34" charset="-127"/>
              </a:endParaRPr>
            </a:p>
          </p:txBody>
        </p:sp>
        <p:sp>
          <p:nvSpPr>
            <p:cNvPr id="18482" name="Text Box 42"/>
            <p:cNvSpPr txBox="1">
              <a:spLocks noChangeArrowheads="1"/>
            </p:cNvSpPr>
            <p:nvPr/>
          </p:nvSpPr>
          <p:spPr bwMode="auto">
            <a:xfrm>
              <a:off x="815" y="1391"/>
              <a:ext cx="818" cy="41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latinLnBrk="1">
                <a:spcBef>
                  <a:spcPct val="50000"/>
                </a:spcBef>
              </a:pPr>
              <a:r>
                <a:rPr kumimoji="1" lang="en-US">
                  <a:latin typeface="Times New Roman" pitchFamily="18" charset="0"/>
                </a:rPr>
                <a:t>Client</a:t>
              </a:r>
              <a:r>
                <a:rPr kumimoji="1" lang="en-US" b="1" i="1">
                  <a:latin typeface="Times New Roman" pitchFamily="18" charset="0"/>
                </a:rPr>
                <a:t>2</a:t>
              </a:r>
            </a:p>
          </p:txBody>
        </p:sp>
      </p:grpSp>
      <p:grpSp>
        <p:nvGrpSpPr>
          <p:cNvPr id="18456" name="Group 9"/>
          <p:cNvGrpSpPr>
            <a:grpSpLocks/>
          </p:cNvGrpSpPr>
          <p:nvPr/>
        </p:nvGrpSpPr>
        <p:grpSpPr bwMode="auto">
          <a:xfrm>
            <a:off x="5638800" y="1371600"/>
            <a:ext cx="1600200" cy="914400"/>
            <a:chOff x="576" y="1152"/>
            <a:chExt cx="1248" cy="864"/>
          </a:xfrm>
        </p:grpSpPr>
        <p:sp>
          <p:nvSpPr>
            <p:cNvPr id="18479" name="Oval 10"/>
            <p:cNvSpPr>
              <a:spLocks noChangeArrowheads="1"/>
            </p:cNvSpPr>
            <p:nvPr/>
          </p:nvSpPr>
          <p:spPr bwMode="auto">
            <a:xfrm>
              <a:off x="576" y="1152"/>
              <a:ext cx="1248" cy="86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latinLnBrk="1"/>
              <a:endParaRPr kumimoji="1" lang="en-US">
                <a:latin typeface="굴림" pitchFamily="34" charset="-127"/>
              </a:endParaRPr>
            </a:p>
          </p:txBody>
        </p:sp>
        <p:sp>
          <p:nvSpPr>
            <p:cNvPr id="18480" name="Text Box 11"/>
            <p:cNvSpPr txBox="1">
              <a:spLocks noChangeArrowheads="1"/>
            </p:cNvSpPr>
            <p:nvPr/>
          </p:nvSpPr>
          <p:spPr bwMode="auto">
            <a:xfrm>
              <a:off x="816" y="1392"/>
              <a:ext cx="816" cy="43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latinLnBrk="1">
                <a:spcBef>
                  <a:spcPct val="50000"/>
                </a:spcBef>
              </a:pPr>
              <a:r>
                <a:rPr kumimoji="1" lang="en-US">
                  <a:latin typeface="Times New Roman" pitchFamily="18" charset="0"/>
                </a:rPr>
                <a:t>Server</a:t>
              </a:r>
            </a:p>
          </p:txBody>
        </p:sp>
      </p:grpSp>
      <p:sp>
        <p:nvSpPr>
          <p:cNvPr id="18457" name="Rectangle 15"/>
          <p:cNvSpPr>
            <a:spLocks noChangeArrowheads="1"/>
          </p:cNvSpPr>
          <p:nvPr/>
        </p:nvSpPr>
        <p:spPr bwMode="auto">
          <a:xfrm>
            <a:off x="5181600" y="3124200"/>
            <a:ext cx="12954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1"/>
            <a:r>
              <a:rPr kumimoji="1" lang="en-US" sz="2000">
                <a:latin typeface="Times New Roman" pitchFamily="18" charset="0"/>
              </a:rPr>
              <a:t>Child</a:t>
            </a:r>
          </a:p>
          <a:p>
            <a:pPr algn="ctr" latinLnBrk="1"/>
            <a:r>
              <a:rPr kumimoji="1" lang="en-US" sz="2000">
                <a:latin typeface="Times New Roman" pitchFamily="18" charset="0"/>
              </a:rPr>
              <a:t>Process</a:t>
            </a:r>
            <a:r>
              <a:rPr kumimoji="1" lang="en-US" sz="2000" b="1" i="1">
                <a:latin typeface="Times New Roman" pitchFamily="18" charset="0"/>
              </a:rPr>
              <a:t>1</a:t>
            </a:r>
          </a:p>
        </p:txBody>
      </p:sp>
      <p:sp>
        <p:nvSpPr>
          <p:cNvPr id="18458" name="Rectangle 43"/>
          <p:cNvSpPr>
            <a:spLocks noChangeArrowheads="1"/>
          </p:cNvSpPr>
          <p:nvPr/>
        </p:nvSpPr>
        <p:spPr bwMode="auto">
          <a:xfrm>
            <a:off x="6019800" y="4267200"/>
            <a:ext cx="12954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1"/>
            <a:r>
              <a:rPr kumimoji="1" lang="en-US" sz="2000">
                <a:latin typeface="Times New Roman" pitchFamily="18" charset="0"/>
              </a:rPr>
              <a:t>Child</a:t>
            </a:r>
          </a:p>
          <a:p>
            <a:pPr algn="ctr" latinLnBrk="1"/>
            <a:r>
              <a:rPr kumimoji="1" lang="en-US" sz="2000">
                <a:latin typeface="Times New Roman" pitchFamily="18" charset="0"/>
              </a:rPr>
              <a:t>Process</a:t>
            </a:r>
            <a:r>
              <a:rPr kumimoji="1" lang="en-US" sz="2000" b="1" i="1">
                <a:latin typeface="Times New Roman" pitchFamily="18" charset="0"/>
              </a:rPr>
              <a:t>2</a:t>
            </a:r>
          </a:p>
        </p:txBody>
      </p:sp>
      <p:sp>
        <p:nvSpPr>
          <p:cNvPr id="18459" name="Text Box 44"/>
          <p:cNvSpPr txBox="1">
            <a:spLocks noChangeArrowheads="1"/>
          </p:cNvSpPr>
          <p:nvPr/>
        </p:nvSpPr>
        <p:spPr bwMode="auto">
          <a:xfrm>
            <a:off x="6553200" y="25146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1">
              <a:spcBef>
                <a:spcPct val="50000"/>
              </a:spcBef>
            </a:pPr>
            <a:r>
              <a:rPr kumimoji="1" lang="en-US">
                <a:latin typeface="Times New Roman" pitchFamily="18" charset="0"/>
              </a:rPr>
              <a:t>(4) fork()</a:t>
            </a:r>
          </a:p>
        </p:txBody>
      </p:sp>
      <p:sp>
        <p:nvSpPr>
          <p:cNvPr id="18460" name="Rectangle 45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7543800" cy="990600"/>
          </a:xfrm>
        </p:spPr>
        <p:txBody>
          <a:bodyPr/>
          <a:lstStyle/>
          <a:p>
            <a:r>
              <a:rPr lang="en-US" sz="2800" b="1">
                <a:latin typeface="Arial Unicode MS" pitchFamily="34" charset="-128"/>
              </a:rPr>
              <a:t>System Overview</a:t>
            </a:r>
          </a:p>
        </p:txBody>
      </p:sp>
      <p:grpSp>
        <p:nvGrpSpPr>
          <p:cNvPr id="18461" name="Group 47"/>
          <p:cNvGrpSpPr>
            <a:grpSpLocks/>
          </p:cNvGrpSpPr>
          <p:nvPr/>
        </p:nvGrpSpPr>
        <p:grpSpPr bwMode="auto">
          <a:xfrm>
            <a:off x="152400" y="957263"/>
            <a:ext cx="1524000" cy="795337"/>
            <a:chOff x="4656" y="480"/>
            <a:chExt cx="960" cy="501"/>
          </a:xfrm>
        </p:grpSpPr>
        <p:grpSp>
          <p:nvGrpSpPr>
            <p:cNvPr id="18472" name="Group 48"/>
            <p:cNvGrpSpPr>
              <a:grpSpLocks/>
            </p:cNvGrpSpPr>
            <p:nvPr/>
          </p:nvGrpSpPr>
          <p:grpSpPr bwMode="auto">
            <a:xfrm>
              <a:off x="4656" y="480"/>
              <a:ext cx="960" cy="501"/>
              <a:chOff x="4848" y="528"/>
              <a:chExt cx="480" cy="961"/>
            </a:xfrm>
          </p:grpSpPr>
          <p:sp>
            <p:nvSpPr>
              <p:cNvPr id="18474" name="Text Box 49"/>
              <p:cNvSpPr txBox="1">
                <a:spLocks noChangeArrowheads="1"/>
              </p:cNvSpPr>
              <p:nvPr/>
            </p:nvSpPr>
            <p:spPr bwMode="auto">
              <a:xfrm>
                <a:off x="4848" y="528"/>
                <a:ext cx="480" cy="96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latinLnBrk="1">
                  <a:lnSpc>
                    <a:spcPct val="70000"/>
                  </a:lnSpc>
                  <a:spcBef>
                    <a:spcPct val="50000"/>
                  </a:spcBef>
                </a:pPr>
                <a:endParaRPr kumimoji="1" lang="en-US">
                  <a:latin typeface="Times New Roman" pitchFamily="18" charset="0"/>
                </a:endParaRPr>
              </a:p>
              <a:p>
                <a:pPr algn="ctr" latinLnBrk="1">
                  <a:lnSpc>
                    <a:spcPct val="70000"/>
                  </a:lnSpc>
                  <a:spcBef>
                    <a:spcPct val="50000"/>
                  </a:spcBef>
                </a:pPr>
                <a:endParaRPr kumimoji="1" lang="en-US">
                  <a:latin typeface="Times New Roman" pitchFamily="18" charset="0"/>
                </a:endParaRPr>
              </a:p>
            </p:txBody>
          </p:sp>
          <p:sp>
            <p:nvSpPr>
              <p:cNvPr id="18475" name="Line 50"/>
              <p:cNvSpPr>
                <a:spLocks noChangeShapeType="1"/>
              </p:cNvSpPr>
              <p:nvPr/>
            </p:nvSpPr>
            <p:spPr bwMode="auto">
              <a:xfrm>
                <a:off x="4944" y="672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76" name="Line 51"/>
              <p:cNvSpPr>
                <a:spLocks noChangeShapeType="1"/>
              </p:cNvSpPr>
              <p:nvPr/>
            </p:nvSpPr>
            <p:spPr bwMode="auto">
              <a:xfrm>
                <a:off x="4944" y="768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77" name="Line 52"/>
              <p:cNvSpPr>
                <a:spLocks noChangeShapeType="1"/>
              </p:cNvSpPr>
              <p:nvPr/>
            </p:nvSpPr>
            <p:spPr bwMode="auto">
              <a:xfrm>
                <a:off x="4944" y="844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78" name="Line 53"/>
              <p:cNvSpPr>
                <a:spLocks noChangeShapeType="1"/>
              </p:cNvSpPr>
              <p:nvPr/>
            </p:nvSpPr>
            <p:spPr bwMode="auto">
              <a:xfrm>
                <a:off x="5040" y="1008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473" name="Text Box 54"/>
            <p:cNvSpPr txBox="1">
              <a:spLocks noChangeArrowheads="1"/>
            </p:cNvSpPr>
            <p:nvPr/>
          </p:nvSpPr>
          <p:spPr bwMode="auto">
            <a:xfrm>
              <a:off x="4704" y="720"/>
              <a:ext cx="86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latinLnBrk="1">
                <a:spcBef>
                  <a:spcPct val="50000"/>
                </a:spcBef>
              </a:pPr>
              <a:r>
                <a:rPr kumimoji="1" lang="en-US" sz="1600">
                  <a:latin typeface="Times New Roman" pitchFamily="18" charset="0"/>
                </a:rPr>
                <a:t>client1.log</a:t>
              </a:r>
            </a:p>
          </p:txBody>
        </p:sp>
      </p:grpSp>
      <p:grpSp>
        <p:nvGrpSpPr>
          <p:cNvPr id="18462" name="Group 55"/>
          <p:cNvGrpSpPr>
            <a:grpSpLocks/>
          </p:cNvGrpSpPr>
          <p:nvPr/>
        </p:nvGrpSpPr>
        <p:grpSpPr bwMode="auto">
          <a:xfrm>
            <a:off x="228600" y="2895600"/>
            <a:ext cx="1524000" cy="795338"/>
            <a:chOff x="4656" y="480"/>
            <a:chExt cx="960" cy="501"/>
          </a:xfrm>
        </p:grpSpPr>
        <p:grpSp>
          <p:nvGrpSpPr>
            <p:cNvPr id="18465" name="Group 56"/>
            <p:cNvGrpSpPr>
              <a:grpSpLocks/>
            </p:cNvGrpSpPr>
            <p:nvPr/>
          </p:nvGrpSpPr>
          <p:grpSpPr bwMode="auto">
            <a:xfrm>
              <a:off x="4656" y="480"/>
              <a:ext cx="960" cy="501"/>
              <a:chOff x="4848" y="528"/>
              <a:chExt cx="480" cy="961"/>
            </a:xfrm>
          </p:grpSpPr>
          <p:sp>
            <p:nvSpPr>
              <p:cNvPr id="18467" name="Text Box 57"/>
              <p:cNvSpPr txBox="1">
                <a:spLocks noChangeArrowheads="1"/>
              </p:cNvSpPr>
              <p:nvPr/>
            </p:nvSpPr>
            <p:spPr bwMode="auto">
              <a:xfrm>
                <a:off x="4848" y="528"/>
                <a:ext cx="480" cy="96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latinLnBrk="1">
                  <a:lnSpc>
                    <a:spcPct val="70000"/>
                  </a:lnSpc>
                  <a:spcBef>
                    <a:spcPct val="50000"/>
                  </a:spcBef>
                </a:pPr>
                <a:endParaRPr kumimoji="1" lang="en-US">
                  <a:latin typeface="Times New Roman" pitchFamily="18" charset="0"/>
                </a:endParaRPr>
              </a:p>
              <a:p>
                <a:pPr algn="ctr" latinLnBrk="1">
                  <a:lnSpc>
                    <a:spcPct val="70000"/>
                  </a:lnSpc>
                  <a:spcBef>
                    <a:spcPct val="50000"/>
                  </a:spcBef>
                </a:pPr>
                <a:endParaRPr kumimoji="1" lang="en-US">
                  <a:latin typeface="Times New Roman" pitchFamily="18" charset="0"/>
                </a:endParaRPr>
              </a:p>
            </p:txBody>
          </p:sp>
          <p:sp>
            <p:nvSpPr>
              <p:cNvPr id="18468" name="Line 58"/>
              <p:cNvSpPr>
                <a:spLocks noChangeShapeType="1"/>
              </p:cNvSpPr>
              <p:nvPr/>
            </p:nvSpPr>
            <p:spPr bwMode="auto">
              <a:xfrm>
                <a:off x="4944" y="672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69" name="Line 59"/>
              <p:cNvSpPr>
                <a:spLocks noChangeShapeType="1"/>
              </p:cNvSpPr>
              <p:nvPr/>
            </p:nvSpPr>
            <p:spPr bwMode="auto">
              <a:xfrm>
                <a:off x="4944" y="768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70" name="Line 60"/>
              <p:cNvSpPr>
                <a:spLocks noChangeShapeType="1"/>
              </p:cNvSpPr>
              <p:nvPr/>
            </p:nvSpPr>
            <p:spPr bwMode="auto">
              <a:xfrm>
                <a:off x="4944" y="844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71" name="Line 61"/>
              <p:cNvSpPr>
                <a:spLocks noChangeShapeType="1"/>
              </p:cNvSpPr>
              <p:nvPr/>
            </p:nvSpPr>
            <p:spPr bwMode="auto">
              <a:xfrm>
                <a:off x="5040" y="1008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466" name="Text Box 62"/>
            <p:cNvSpPr txBox="1">
              <a:spLocks noChangeArrowheads="1"/>
            </p:cNvSpPr>
            <p:nvPr/>
          </p:nvSpPr>
          <p:spPr bwMode="auto">
            <a:xfrm>
              <a:off x="4704" y="720"/>
              <a:ext cx="86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latinLnBrk="1">
                <a:spcBef>
                  <a:spcPct val="50000"/>
                </a:spcBef>
              </a:pPr>
              <a:r>
                <a:rPr kumimoji="1" lang="en-US" sz="1600">
                  <a:latin typeface="Times New Roman" pitchFamily="18" charset="0"/>
                </a:rPr>
                <a:t>client2.log</a:t>
              </a:r>
            </a:p>
          </p:txBody>
        </p:sp>
      </p:grpSp>
      <p:cxnSp>
        <p:nvCxnSpPr>
          <p:cNvPr id="18463" name="AutoShape 64"/>
          <p:cNvCxnSpPr>
            <a:cxnSpLocks noChangeShapeType="1"/>
            <a:stCxn id="18474" idx="2"/>
            <a:endCxn id="18483" idx="1"/>
          </p:cNvCxnSpPr>
          <p:nvPr/>
        </p:nvCxnSpPr>
        <p:spPr bwMode="auto">
          <a:xfrm>
            <a:off x="914400" y="1752600"/>
            <a:ext cx="550863" cy="292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464" name="AutoShape 65"/>
          <p:cNvCxnSpPr>
            <a:cxnSpLocks noChangeShapeType="1"/>
            <a:stCxn id="18467" idx="2"/>
            <a:endCxn id="18481" idx="1"/>
          </p:cNvCxnSpPr>
          <p:nvPr/>
        </p:nvCxnSpPr>
        <p:spPr bwMode="auto">
          <a:xfrm>
            <a:off x="990600" y="3690938"/>
            <a:ext cx="550863" cy="2587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400">
                <a:latin typeface="Verdana" pitchFamily="34" charset="0"/>
              </a:rPr>
              <a:t>Concurrent Photo Server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/>
              <a:t>Server will process requests in parallel (hence, concurrent server)</a:t>
            </a:r>
          </a:p>
          <a:p>
            <a:r>
              <a:rPr lang="en-US"/>
              <a:t>There are several ways to achieve concurrency</a:t>
            </a:r>
          </a:p>
          <a:p>
            <a:pPr lvl="1"/>
            <a:r>
              <a:rPr lang="en-US" b="1" u="sng"/>
              <a:t>Using fork()</a:t>
            </a:r>
          </a:p>
          <a:p>
            <a:pPr lvl="1"/>
            <a:r>
              <a:rPr lang="en-US"/>
              <a:t>Using multiple threads</a:t>
            </a:r>
          </a:p>
          <a:p>
            <a:pPr lvl="1"/>
            <a:r>
              <a:rPr lang="en-US"/>
              <a:t>Using select()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i="1"/>
              <a:t>fork()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219200"/>
            <a:ext cx="8686800" cy="5486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It splits current process into two processes: a parent and a child.</a:t>
            </a:r>
          </a:p>
          <a:p>
            <a:pPr>
              <a:lnSpc>
                <a:spcPct val="80000"/>
              </a:lnSpc>
            </a:pPr>
            <a:r>
              <a:rPr lang="en-US" sz="2800"/>
              <a:t>How does the program determine whether it is the parent or the child after the split?  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The </a:t>
            </a:r>
            <a:r>
              <a:rPr lang="en-US" sz="2400" i="1"/>
              <a:t>fork()</a:t>
            </a:r>
            <a:r>
              <a:rPr lang="en-US" sz="2400"/>
              <a:t> command returns 0 if it is the child.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So all we need to do is check the return value from </a:t>
            </a:r>
            <a:r>
              <a:rPr lang="en-US" sz="2400" i="1"/>
              <a:t>fork()</a:t>
            </a:r>
            <a:r>
              <a:rPr lang="en-US" sz="2400"/>
              <a:t>.  </a:t>
            </a:r>
          </a:p>
          <a:p>
            <a:pPr>
              <a:lnSpc>
                <a:spcPct val="80000"/>
              </a:lnSpc>
            </a:pPr>
            <a:r>
              <a:rPr lang="en-US" sz="2800"/>
              <a:t>Now you can program the child to handle the data transmission and the parent can continue on to accept other requests.  </a:t>
            </a:r>
          </a:p>
          <a:p>
            <a:pPr>
              <a:lnSpc>
                <a:spcPct val="80000"/>
              </a:lnSpc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198438"/>
            <a:ext cx="8229600" cy="563562"/>
          </a:xfrm>
        </p:spPr>
        <p:txBody>
          <a:bodyPr>
            <a:normAutofit/>
          </a:bodyPr>
          <a:lstStyle/>
          <a:p>
            <a:r>
              <a:rPr lang="en-US" sz="3400">
                <a:latin typeface="Verdana" pitchFamily="34" charset="0"/>
              </a:rPr>
              <a:t>Example</a:t>
            </a:r>
          </a:p>
        </p:txBody>
      </p:sp>
      <p:sp>
        <p:nvSpPr>
          <p:cNvPr id="21507" name="Content Placeholder 5"/>
          <p:cNvSpPr>
            <a:spLocks noGrp="1"/>
          </p:cNvSpPr>
          <p:nvPr>
            <p:ph idx="4294967295"/>
          </p:nvPr>
        </p:nvSpPr>
        <p:spPr>
          <a:xfrm>
            <a:off x="457200" y="838200"/>
            <a:ext cx="8229600" cy="6019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1300"/>
              <a:t>pid_t pid, id;</a:t>
            </a:r>
          </a:p>
          <a:p>
            <a:pPr>
              <a:buFont typeface="Wingdings" pitchFamily="2" charset="2"/>
              <a:buNone/>
            </a:pPr>
            <a:r>
              <a:rPr lang="en-US" sz="1300"/>
              <a:t>int listenfd, connfd;  </a:t>
            </a:r>
          </a:p>
          <a:p>
            <a:pPr>
              <a:buFont typeface="Wingdings" pitchFamily="2" charset="2"/>
              <a:buNone/>
            </a:pPr>
            <a:r>
              <a:rPr lang="en-US" sz="1300">
                <a:solidFill>
                  <a:srgbClr val="00B050"/>
                </a:solidFill>
              </a:rPr>
              <a:t>/* 1. create a socket socket() */</a:t>
            </a:r>
          </a:p>
          <a:p>
            <a:pPr>
              <a:buFont typeface="Wingdings" pitchFamily="2" charset="2"/>
              <a:buNone/>
            </a:pPr>
            <a:r>
              <a:rPr lang="en-US" sz="1300"/>
              <a:t>if ((listenfd = socket(AF_INET, SOCK_STREAM, 0)) &lt; 0 ){</a:t>
            </a:r>
          </a:p>
          <a:p>
            <a:pPr>
              <a:buFont typeface="Wingdings" pitchFamily="2" charset="2"/>
              <a:buNone/>
            </a:pPr>
            <a:r>
              <a:rPr lang="en-US" sz="1300"/>
              <a:t>	perror("Error creating socket");</a:t>
            </a:r>
          </a:p>
          <a:p>
            <a:pPr>
              <a:buFont typeface="Wingdings" pitchFamily="2" charset="2"/>
              <a:buNone/>
            </a:pPr>
            <a:r>
              <a:rPr lang="en-US" sz="1300"/>
              <a:t>    exit(1); }</a:t>
            </a:r>
          </a:p>
          <a:p>
            <a:pPr>
              <a:buFont typeface="Wingdings" pitchFamily="2" charset="2"/>
              <a:buNone/>
            </a:pPr>
            <a:r>
              <a:rPr lang="en-US" sz="1300">
                <a:solidFill>
                  <a:srgbClr val="00B050"/>
                </a:solidFill>
              </a:rPr>
              <a:t>/* 2. fill in sockaddr_in{ } with server's well-known port */ </a:t>
            </a:r>
          </a:p>
          <a:p>
            <a:pPr>
              <a:buFont typeface="Wingdings" pitchFamily="2" charset="2"/>
              <a:buNone/>
            </a:pPr>
            <a:r>
              <a:rPr lang="en-US" sz="1300"/>
              <a:t>…</a:t>
            </a:r>
          </a:p>
          <a:p>
            <a:pPr>
              <a:buFont typeface="Wingdings" pitchFamily="2" charset="2"/>
              <a:buNone/>
            </a:pPr>
            <a:r>
              <a:rPr lang="en-US" sz="1300">
                <a:solidFill>
                  <a:srgbClr val="00B050"/>
                </a:solidFill>
              </a:rPr>
              <a:t> /* 3. bind socket to a sockaddr_in structure bind() */ </a:t>
            </a:r>
          </a:p>
          <a:p>
            <a:pPr>
              <a:buFont typeface="Wingdings" pitchFamily="2" charset="2"/>
              <a:buNone/>
            </a:pPr>
            <a:r>
              <a:rPr lang="en-US" sz="1300"/>
              <a:t>bind (listenfd, ...);</a:t>
            </a:r>
          </a:p>
          <a:p>
            <a:pPr>
              <a:buFont typeface="Wingdings" pitchFamily="2" charset="2"/>
              <a:buNone/>
            </a:pPr>
            <a:r>
              <a:rPr lang="en-US" sz="1300">
                <a:solidFill>
                  <a:srgbClr val="00B050"/>
                </a:solidFill>
              </a:rPr>
              <a:t> /* 4. specify the backlog of incoming connection requests  listen() */ </a:t>
            </a:r>
          </a:p>
          <a:p>
            <a:pPr>
              <a:buFont typeface="Wingdings" pitchFamily="2" charset="2"/>
              <a:buNone/>
            </a:pPr>
            <a:r>
              <a:rPr lang="en-US" sz="1300"/>
              <a:t>listen (listenfd, 5); </a:t>
            </a:r>
          </a:p>
          <a:p>
            <a:pPr>
              <a:buFont typeface="Wingdings" pitchFamily="2" charset="2"/>
              <a:buNone/>
            </a:pPr>
            <a:r>
              <a:rPr lang="en-US" sz="1300"/>
              <a:t>while(1){</a:t>
            </a:r>
          </a:p>
          <a:p>
            <a:pPr>
              <a:buFont typeface="Wingdings" pitchFamily="2" charset="2"/>
              <a:buNone/>
            </a:pPr>
            <a:r>
              <a:rPr lang="en-US" sz="1300"/>
              <a:t>    connfd = accept(listenfd, ... );</a:t>
            </a:r>
          </a:p>
          <a:p>
            <a:pPr>
              <a:buFont typeface="Wingdings" pitchFamily="2" charset="2"/>
              <a:buNone/>
            </a:pPr>
            <a:r>
              <a:rPr lang="en-US" sz="1300"/>
              <a:t>    if(( pid = fork()) == 0){</a:t>
            </a:r>
          </a:p>
          <a:p>
            <a:pPr>
              <a:buFont typeface="Wingdings" pitchFamily="2" charset="2"/>
              <a:buNone/>
            </a:pPr>
            <a:r>
              <a:rPr lang="en-US" sz="1300"/>
              <a:t>        close(listenfd);  </a:t>
            </a:r>
            <a:r>
              <a:rPr lang="en-US" sz="1300">
                <a:solidFill>
                  <a:srgbClr val="00B050"/>
                </a:solidFill>
              </a:rPr>
              <a:t>/* child closes listening socket */</a:t>
            </a:r>
          </a:p>
          <a:p>
            <a:pPr>
              <a:buFont typeface="Wingdings" pitchFamily="2" charset="2"/>
              <a:buNone/>
            </a:pPr>
            <a:r>
              <a:rPr lang="en-US" sz="1300"/>
              <a:t>        doit(connfd);     </a:t>
            </a:r>
            <a:r>
              <a:rPr lang="en-US" sz="1300">
                <a:solidFill>
                  <a:srgbClr val="00B050"/>
                </a:solidFill>
              </a:rPr>
              <a:t>/* process the request. this is where the work is done. */</a:t>
            </a:r>
          </a:p>
          <a:p>
            <a:pPr>
              <a:buFont typeface="Wingdings" pitchFamily="2" charset="2"/>
              <a:buNone/>
            </a:pPr>
            <a:r>
              <a:rPr lang="en-US" sz="1300"/>
              <a:t>        close(connfd);    </a:t>
            </a:r>
            <a:r>
              <a:rPr lang="en-US" sz="1300">
                <a:solidFill>
                  <a:srgbClr val="00B050"/>
                </a:solidFill>
              </a:rPr>
              <a:t>/* done with this client */</a:t>
            </a:r>
          </a:p>
          <a:p>
            <a:pPr>
              <a:buFont typeface="Wingdings" pitchFamily="2" charset="2"/>
              <a:buNone/>
            </a:pPr>
            <a:r>
              <a:rPr lang="en-US" sz="1300"/>
              <a:t>        exit(0);</a:t>
            </a:r>
          </a:p>
          <a:p>
            <a:pPr>
              <a:buFont typeface="Wingdings" pitchFamily="2" charset="2"/>
              <a:buNone/>
            </a:pPr>
            <a:r>
              <a:rPr lang="en-US" sz="1300"/>
              <a:t>    }</a:t>
            </a:r>
          </a:p>
          <a:p>
            <a:pPr>
              <a:buFont typeface="Wingdings" pitchFamily="2" charset="2"/>
              <a:buNone/>
            </a:pPr>
            <a:r>
              <a:rPr lang="en-US" sz="1300"/>
              <a:t>close(listenfd);    </a:t>
            </a:r>
            <a:r>
              <a:rPr lang="en-US" sz="1300">
                <a:solidFill>
                  <a:srgbClr val="00B050"/>
                </a:solidFill>
              </a:rPr>
              <a:t>/* parent closes the socket */</a:t>
            </a:r>
          </a:p>
          <a:p>
            <a:pPr>
              <a:buFont typeface="Wingdings" pitchFamily="2" charset="2"/>
              <a:buNone/>
            </a:pPr>
            <a:r>
              <a:rPr lang="en-US" sz="1300"/>
              <a:t>exit(0);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atinLnBrk="1"/>
            <a:fld id="{8089B03A-1212-41EA-A07C-3B75A76470B7}" type="slidenum">
              <a:rPr lang="en-US" altLang="ko-KR">
                <a:latin typeface="굴림" pitchFamily="34" charset="-127"/>
              </a:rPr>
              <a:pPr latinLnBrk="1"/>
              <a:t>2</a:t>
            </a:fld>
            <a:endParaRPr lang="en-US" altLang="ko-KR">
              <a:latin typeface="굴림" pitchFamily="34" charset="-127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ko-KR">
                <a:latin typeface="Verdana" pitchFamily="34" charset="0"/>
                <a:ea typeface="굴림" pitchFamily="34" charset="-127"/>
              </a:rPr>
              <a:t>Description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19200"/>
            <a:ext cx="8229600" cy="4911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ko-KR" sz="2600">
                <a:latin typeface="Verdana" pitchFamily="34" charset="0"/>
                <a:ea typeface="굴림" pitchFamily="34" charset="-127"/>
              </a:rPr>
              <a:t>The goal is to implement a concurrent server with a Positive Acknowledgement with Retransmission (PAR) protocol on top of an emulated physical layer.</a:t>
            </a:r>
          </a:p>
          <a:p>
            <a:pPr lvl="1">
              <a:lnSpc>
                <a:spcPct val="90000"/>
              </a:lnSpc>
            </a:pPr>
            <a:r>
              <a:rPr lang="en-US" altLang="ko-KR">
                <a:latin typeface="Verdana" pitchFamily="34" charset="0"/>
                <a:ea typeface="굴림" pitchFamily="34" charset="-127"/>
              </a:rPr>
              <a:t>The receiver acknowledges only the correctly received segments and the sender uses timeout to detect and send the lost segment.</a:t>
            </a:r>
          </a:p>
          <a:p>
            <a:pPr lvl="1">
              <a:lnSpc>
                <a:spcPct val="90000"/>
              </a:lnSpc>
            </a:pPr>
            <a:r>
              <a:rPr lang="en-US" altLang="ko-KR">
                <a:latin typeface="Verdana" pitchFamily="34" charset="0"/>
                <a:ea typeface="굴림" pitchFamily="34" charset="-127"/>
              </a:rPr>
              <a:t>Physical layer is emulated by a TCP connection plus an error module.</a:t>
            </a:r>
          </a:p>
          <a:p>
            <a:pPr lvl="1">
              <a:lnSpc>
                <a:spcPct val="90000"/>
              </a:lnSpc>
            </a:pPr>
            <a:r>
              <a:rPr lang="en-US" altLang="ko-KR">
                <a:latin typeface="Verdana" pitchFamily="34" charset="0"/>
                <a:ea typeface="굴림" pitchFamily="34" charset="-127"/>
              </a:rPr>
              <a:t>Your programs should compile and work on 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>
                <a:latin typeface="Verdana" pitchFamily="34" charset="0"/>
                <a:ea typeface="굴림" pitchFamily="34" charset="-127"/>
              </a:rPr>
              <a:t>	“cccwork[1-2].wpi.edu”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atinLnBrk="1"/>
            <a:fld id="{AD1B06D2-2E45-4188-913E-A7B8D9AD3CAB}" type="slidenum">
              <a:rPr lang="en-US" altLang="ko-KR">
                <a:latin typeface="굴림" pitchFamily="34" charset="-127"/>
              </a:rPr>
              <a:pPr latinLnBrk="1"/>
              <a:t>20</a:t>
            </a:fld>
            <a:endParaRPr lang="en-US" altLang="ko-KR">
              <a:latin typeface="굴림" pitchFamily="34" charset="-127"/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Open a File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900" b="1"/>
              <a:t>Open a file for read: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700"/>
              <a:t>int rfile; 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700"/>
              <a:t>if ((rfile = open(“filename1”, O_RDONLY)) &lt; 0)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700"/>
              <a:t>    {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700"/>
              <a:t>      perror("Input File Open Error");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700"/>
              <a:t>      exit(1);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700"/>
              <a:t>    }</a:t>
            </a:r>
          </a:p>
          <a:p>
            <a:pPr>
              <a:lnSpc>
                <a:spcPct val="80000"/>
              </a:lnSpc>
            </a:pPr>
            <a:r>
              <a:rPr lang="en-US" sz="1900" b="1"/>
              <a:t>Open a file for write (create if not exist):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700"/>
              <a:t>int ofile;  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700"/>
              <a:t>if ((ofile = open(“filename2”, O_WRONLY|O_CREAT|O_TRUNC, S_IRUSR|S_IWUSR|S_IRGRP|S_IWGRP)) &lt; 0)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700"/>
              <a:t>    {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700"/>
              <a:t>      perror("Output File Open Error");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700"/>
              <a:t>      exit(1);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700"/>
              <a:t>    }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atinLnBrk="1"/>
            <a:fld id="{73AC678D-581F-4BD7-98E5-86FB7E98F1D7}" type="slidenum">
              <a:rPr lang="en-US" altLang="ko-KR">
                <a:latin typeface="굴림" pitchFamily="34" charset="-127"/>
              </a:rPr>
              <a:pPr latinLnBrk="1"/>
              <a:t>21</a:t>
            </a:fld>
            <a:endParaRPr lang="en-US" altLang="ko-KR">
              <a:latin typeface="굴림" pitchFamily="34" charset="-127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File Read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600"/>
              <a:t>Read from file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600"/>
              <a:t>while ((rd_size = read(rfile, buf, 190)) &gt; 0) 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600"/>
              <a:t>	{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600"/>
              <a:t>	do something with “buf” here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600"/>
              <a:t>	}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800"/>
              <a:t>if (rd_size &lt; 0)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800"/>
              <a:t>    	{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800"/>
              <a:t>      perror("File Read Error");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800"/>
              <a:t>      exit(1);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800"/>
              <a:t>    }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800"/>
              <a:t>else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800"/>
              <a:t>    {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800"/>
              <a:t>      printf ("Reach the end of the file\n");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800"/>
              <a:t>    }</a:t>
            </a:r>
          </a:p>
          <a:p>
            <a:pPr>
              <a:lnSpc>
                <a:spcPct val="90000"/>
              </a:lnSpc>
            </a:pPr>
            <a:endParaRPr lang="en-US" sz="14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atinLnBrk="1"/>
            <a:fld id="{E8CDBD72-874E-4DC5-8173-0777A67CA3B8}" type="slidenum">
              <a:rPr lang="en-US" altLang="ko-KR">
                <a:latin typeface="굴림" pitchFamily="34" charset="-127"/>
              </a:rPr>
              <a:pPr latinLnBrk="1"/>
              <a:t>22</a:t>
            </a:fld>
            <a:endParaRPr lang="en-US" altLang="ko-KR">
              <a:latin typeface="굴림" pitchFamily="34" charset="-127"/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File Write/Close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/>
              <a:t>Write to File</a:t>
            </a:r>
          </a:p>
          <a:p>
            <a:pPr lvl="1">
              <a:buFont typeface="Wingdings" pitchFamily="2" charset="2"/>
              <a:buNone/>
            </a:pPr>
            <a:r>
              <a:rPr lang="en-US" sz="2000"/>
              <a:t>if ((wr_size = write(ofile, buf, rd_size)) &lt; 0)</a:t>
            </a:r>
          </a:p>
          <a:p>
            <a:pPr lvl="1">
              <a:buFont typeface="Wingdings" pitchFamily="2" charset="2"/>
              <a:buNone/>
            </a:pPr>
            <a:r>
              <a:rPr lang="en-US" sz="2000"/>
              <a:t>      {</a:t>
            </a:r>
          </a:p>
          <a:p>
            <a:pPr lvl="1">
              <a:buFont typeface="Wingdings" pitchFamily="2" charset="2"/>
              <a:buNone/>
            </a:pPr>
            <a:r>
              <a:rPr lang="en-US" sz="2000"/>
              <a:t>        perror("Write Error:");</a:t>
            </a:r>
          </a:p>
          <a:p>
            <a:pPr lvl="1">
              <a:buFont typeface="Wingdings" pitchFamily="2" charset="2"/>
              <a:buNone/>
            </a:pPr>
            <a:r>
              <a:rPr lang="en-US" sz="2000"/>
              <a:t>        exit(1);</a:t>
            </a:r>
          </a:p>
          <a:p>
            <a:pPr lvl="1">
              <a:buFont typeface="Wingdings" pitchFamily="2" charset="2"/>
              <a:buNone/>
            </a:pPr>
            <a:r>
              <a:rPr lang="en-US" sz="2000"/>
              <a:t>      }</a:t>
            </a:r>
          </a:p>
          <a:p>
            <a:r>
              <a:rPr lang="en-US"/>
              <a:t>Close files</a:t>
            </a:r>
          </a:p>
          <a:p>
            <a:pPr lvl="2">
              <a:buFont typeface="Wingdings" pitchFamily="2" charset="2"/>
              <a:buNone/>
            </a:pPr>
            <a:r>
              <a:rPr lang="en-US" sz="2000"/>
              <a:t>close(rfile);</a:t>
            </a:r>
          </a:p>
          <a:p>
            <a:pPr lvl="2">
              <a:buFont typeface="Wingdings" pitchFamily="2" charset="2"/>
              <a:buNone/>
            </a:pPr>
            <a:r>
              <a:rPr lang="en-US" sz="2000"/>
              <a:t>close(ofile);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atinLnBrk="1"/>
            <a:fld id="{40FAB466-2C5E-4D47-A49F-EC0E48F6B754}" type="slidenum">
              <a:rPr lang="en-US" altLang="ko-KR">
                <a:latin typeface="굴림" pitchFamily="34" charset="-127"/>
              </a:rPr>
              <a:pPr latinLnBrk="1"/>
              <a:t>23</a:t>
            </a:fld>
            <a:endParaRPr lang="en-US" altLang="ko-KR">
              <a:latin typeface="굴림" pitchFamily="34" charset="-127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Display Image in Linux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 b="1"/>
              <a:t>Make sure you have “X forwarding” with your ssh client </a:t>
            </a:r>
          </a:p>
          <a:p>
            <a:pPr>
              <a:lnSpc>
                <a:spcPct val="90000"/>
              </a:lnSpc>
            </a:pPr>
            <a:r>
              <a:rPr lang="en-US" sz="2000" b="1"/>
              <a:t>And you need have an Xserver (X-Win32 or etc.) running on you windows computer.</a:t>
            </a:r>
          </a:p>
          <a:p>
            <a:pPr>
              <a:lnSpc>
                <a:spcPct val="90000"/>
              </a:lnSpc>
            </a:pPr>
            <a:r>
              <a:rPr lang="en-US" sz="2000" b="1"/>
              <a:t>The image display is not required for the Project.</a:t>
            </a:r>
          </a:p>
          <a:p>
            <a:pPr>
              <a:lnSpc>
                <a:spcPct val="90000"/>
              </a:lnSpc>
            </a:pPr>
            <a:r>
              <a:rPr lang="en-US" sz="2000" b="1"/>
              <a:t>These code tested on cccwork[1-2].wpi.edu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800"/>
              <a:t>if (fork() == 0)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800"/>
              <a:t>    {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800"/>
              <a:t>      execl("/usr/local/bin/xv", "xv", “image.jpg”, NULL);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800"/>
              <a:t>    }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800"/>
              <a:t>  else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800"/>
              <a:t>    {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800"/>
              <a:t>      wait(NULL);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800"/>
              <a:t>      printf("Done display! \n");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800"/>
              <a:t>    }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atinLnBrk="1"/>
            <a:fld id="{944494B4-08D3-4809-989C-BA7DF00A5359}" type="slidenum">
              <a:rPr lang="en-US" altLang="ko-KR">
                <a:latin typeface="굴림" pitchFamily="34" charset="-127"/>
              </a:rPr>
              <a:pPr latinLnBrk="1"/>
              <a:t>24</a:t>
            </a:fld>
            <a:endParaRPr lang="en-US" altLang="ko-KR">
              <a:latin typeface="굴림" pitchFamily="34" charset="-127"/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133600"/>
            <a:ext cx="8229600" cy="2209800"/>
          </a:xfrm>
        </p:spPr>
        <p:txBody>
          <a:bodyPr/>
          <a:lstStyle/>
          <a:p>
            <a:pPr algn="ctr"/>
            <a:r>
              <a:rPr lang="en-US" sz="4600"/>
              <a:t/>
            </a:r>
            <a:br>
              <a:rPr lang="en-US" sz="4600"/>
            </a:br>
            <a:r>
              <a:rPr lang="en-US" sz="4600"/>
              <a:t>Questions?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atinLnBrk="1"/>
            <a:fld id="{4AA04FFE-58B5-4698-A6F2-40681F7A3F72}" type="slidenum">
              <a:rPr lang="en-US" altLang="ko-KR">
                <a:latin typeface="굴림" pitchFamily="34" charset="-127"/>
              </a:rPr>
              <a:pPr latinLnBrk="1"/>
              <a:t>3</a:t>
            </a:fld>
            <a:endParaRPr lang="en-US" altLang="ko-KR">
              <a:latin typeface="굴림" pitchFamily="34" charset="-127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ko-KR">
                <a:latin typeface="Verdana" pitchFamily="34" charset="0"/>
                <a:ea typeface="굴림" pitchFamily="34" charset="-127"/>
              </a:rPr>
              <a:t>Framework</a:t>
            </a:r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1295400" y="1905000"/>
            <a:ext cx="2514600" cy="6096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1"/>
            <a:r>
              <a:rPr kumimoji="1" lang="en-US" altLang="ko-KR" sz="2000" b="1">
                <a:latin typeface="Verdana" pitchFamily="34" charset="0"/>
              </a:rPr>
              <a:t>Network Layer</a:t>
            </a:r>
          </a:p>
        </p:txBody>
      </p:sp>
      <p:sp>
        <p:nvSpPr>
          <p:cNvPr id="5125" name="Rectangle 8"/>
          <p:cNvSpPr>
            <a:spLocks noChangeArrowheads="1"/>
          </p:cNvSpPr>
          <p:nvPr/>
        </p:nvSpPr>
        <p:spPr bwMode="auto">
          <a:xfrm>
            <a:off x="1295400" y="3124200"/>
            <a:ext cx="2514600" cy="6096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1"/>
            <a:r>
              <a:rPr kumimoji="1" lang="en-US" altLang="ko-KR" sz="2000" b="1">
                <a:latin typeface="Verdana" pitchFamily="34" charset="0"/>
              </a:rPr>
              <a:t>Data Link Layer</a:t>
            </a:r>
          </a:p>
        </p:txBody>
      </p:sp>
      <p:sp>
        <p:nvSpPr>
          <p:cNvPr id="5126" name="Rectangle 11"/>
          <p:cNvSpPr>
            <a:spLocks noChangeArrowheads="1"/>
          </p:cNvSpPr>
          <p:nvPr/>
        </p:nvSpPr>
        <p:spPr bwMode="auto">
          <a:xfrm>
            <a:off x="1295400" y="4343400"/>
            <a:ext cx="2514600" cy="6096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1"/>
            <a:r>
              <a:rPr kumimoji="1" lang="en-US" altLang="ko-KR" sz="2000" b="1">
                <a:latin typeface="Verdana" pitchFamily="34" charset="0"/>
              </a:rPr>
              <a:t>Physical Layer</a:t>
            </a:r>
          </a:p>
        </p:txBody>
      </p:sp>
      <p:sp>
        <p:nvSpPr>
          <p:cNvPr id="5127" name="Rectangle 14"/>
          <p:cNvSpPr>
            <a:spLocks noChangeArrowheads="1"/>
          </p:cNvSpPr>
          <p:nvPr/>
        </p:nvSpPr>
        <p:spPr bwMode="auto">
          <a:xfrm>
            <a:off x="5181600" y="1906588"/>
            <a:ext cx="2514600" cy="6096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1"/>
            <a:r>
              <a:rPr kumimoji="1" lang="en-US" altLang="ko-KR" sz="2000" b="1">
                <a:latin typeface="Verdana" pitchFamily="34" charset="0"/>
              </a:rPr>
              <a:t>Network Layer</a:t>
            </a:r>
          </a:p>
        </p:txBody>
      </p:sp>
      <p:sp>
        <p:nvSpPr>
          <p:cNvPr id="5128" name="Rectangle 17"/>
          <p:cNvSpPr>
            <a:spLocks noChangeArrowheads="1"/>
          </p:cNvSpPr>
          <p:nvPr/>
        </p:nvSpPr>
        <p:spPr bwMode="auto">
          <a:xfrm>
            <a:off x="5181600" y="3125788"/>
            <a:ext cx="2514600" cy="6096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1"/>
            <a:r>
              <a:rPr kumimoji="1" lang="en-US" altLang="ko-KR" sz="2000" b="1">
                <a:latin typeface="Verdana" pitchFamily="34" charset="0"/>
              </a:rPr>
              <a:t>Data Link Layer</a:t>
            </a:r>
          </a:p>
        </p:txBody>
      </p:sp>
      <p:sp>
        <p:nvSpPr>
          <p:cNvPr id="5129" name="Rectangle 20"/>
          <p:cNvSpPr>
            <a:spLocks noChangeArrowheads="1"/>
          </p:cNvSpPr>
          <p:nvPr/>
        </p:nvSpPr>
        <p:spPr bwMode="auto">
          <a:xfrm>
            <a:off x="5181600" y="4343400"/>
            <a:ext cx="2514600" cy="6096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1"/>
            <a:r>
              <a:rPr kumimoji="1" lang="en-US" altLang="ko-KR" sz="2000" b="1">
                <a:latin typeface="Verdana" pitchFamily="34" charset="0"/>
              </a:rPr>
              <a:t>Physical Layer</a:t>
            </a:r>
          </a:p>
        </p:txBody>
      </p:sp>
      <p:sp>
        <p:nvSpPr>
          <p:cNvPr id="59414" name="Text Box 22"/>
          <p:cNvSpPr txBox="1">
            <a:spLocks noChangeArrowheads="1"/>
          </p:cNvSpPr>
          <p:nvPr/>
        </p:nvSpPr>
        <p:spPr bwMode="auto">
          <a:xfrm>
            <a:off x="1752600" y="1219200"/>
            <a:ext cx="1676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ko-KR" sz="28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+mn-cs"/>
              </a:rPr>
              <a:t>Client</a:t>
            </a:r>
          </a:p>
        </p:txBody>
      </p:sp>
      <p:sp>
        <p:nvSpPr>
          <p:cNvPr id="59415" name="Text Box 23"/>
          <p:cNvSpPr txBox="1">
            <a:spLocks noChangeArrowheads="1"/>
          </p:cNvSpPr>
          <p:nvPr/>
        </p:nvSpPr>
        <p:spPr bwMode="auto">
          <a:xfrm>
            <a:off x="5562600" y="1219200"/>
            <a:ext cx="1752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ko-KR" sz="28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+mn-cs"/>
              </a:rPr>
              <a:t>Server</a:t>
            </a:r>
          </a:p>
        </p:txBody>
      </p:sp>
      <p:cxnSp>
        <p:nvCxnSpPr>
          <p:cNvPr id="5132" name="AutoShape 24"/>
          <p:cNvCxnSpPr>
            <a:cxnSpLocks noChangeShapeType="1"/>
            <a:stCxn id="5124" idx="2"/>
            <a:endCxn id="5125" idx="0"/>
          </p:cNvCxnSpPr>
          <p:nvPr/>
        </p:nvCxnSpPr>
        <p:spPr bwMode="auto">
          <a:xfrm>
            <a:off x="2552700" y="2514600"/>
            <a:ext cx="0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5133" name="AutoShape 25"/>
          <p:cNvCxnSpPr>
            <a:cxnSpLocks noChangeShapeType="1"/>
            <a:stCxn id="5125" idx="2"/>
            <a:endCxn id="5126" idx="0"/>
          </p:cNvCxnSpPr>
          <p:nvPr/>
        </p:nvCxnSpPr>
        <p:spPr bwMode="auto">
          <a:xfrm>
            <a:off x="2552700" y="3733800"/>
            <a:ext cx="0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</p:spPr>
      </p:cxnSp>
      <p:cxnSp>
        <p:nvCxnSpPr>
          <p:cNvPr id="5134" name="AutoShape 26"/>
          <p:cNvCxnSpPr>
            <a:cxnSpLocks noChangeShapeType="1"/>
            <a:stCxn id="5126" idx="2"/>
            <a:endCxn id="5129" idx="2"/>
          </p:cNvCxnSpPr>
          <p:nvPr/>
        </p:nvCxnSpPr>
        <p:spPr bwMode="auto">
          <a:xfrm rot="16200000" flipH="1">
            <a:off x="4495006" y="3010694"/>
            <a:ext cx="1588" cy="3886200"/>
          </a:xfrm>
          <a:prstGeom prst="bentConnector3">
            <a:avLst>
              <a:gd name="adj1" fmla="val 14400005"/>
            </a:avLst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</p:spPr>
      </p:cxnSp>
      <p:cxnSp>
        <p:nvCxnSpPr>
          <p:cNvPr id="5135" name="AutoShape 27"/>
          <p:cNvCxnSpPr>
            <a:cxnSpLocks noChangeShapeType="1"/>
            <a:stCxn id="5128" idx="2"/>
            <a:endCxn id="5129" idx="0"/>
          </p:cNvCxnSpPr>
          <p:nvPr/>
        </p:nvCxnSpPr>
        <p:spPr bwMode="auto">
          <a:xfrm>
            <a:off x="6438900" y="3735388"/>
            <a:ext cx="0" cy="608012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</p:spPr>
      </p:cxnSp>
      <p:cxnSp>
        <p:nvCxnSpPr>
          <p:cNvPr id="5136" name="AutoShape 28"/>
          <p:cNvCxnSpPr>
            <a:cxnSpLocks noChangeShapeType="1"/>
            <a:stCxn id="5128" idx="0"/>
            <a:endCxn id="5127" idx="2"/>
          </p:cNvCxnSpPr>
          <p:nvPr/>
        </p:nvCxnSpPr>
        <p:spPr bwMode="auto">
          <a:xfrm flipV="1">
            <a:off x="6438900" y="2516188"/>
            <a:ext cx="0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5137" name="Text Box 29"/>
          <p:cNvSpPr txBox="1">
            <a:spLocks noChangeArrowheads="1"/>
          </p:cNvSpPr>
          <p:nvPr/>
        </p:nvSpPr>
        <p:spPr bwMode="auto">
          <a:xfrm>
            <a:off x="1447800" y="5562600"/>
            <a:ext cx="6210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atinLnBrk="1"/>
            <a:r>
              <a:rPr kumimoji="1" lang="en-US" altLang="ko-KR">
                <a:latin typeface="Verdana" pitchFamily="34" charset="0"/>
              </a:rPr>
              <a:t>Do NOT attempt to put everything in one big main()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atinLnBrk="1"/>
            <a:fld id="{17218BA0-DA25-4FD4-A8A4-A4A198C2590C}" type="slidenum">
              <a:rPr lang="en-US" altLang="ko-KR">
                <a:latin typeface="굴림" pitchFamily="34" charset="-127"/>
              </a:rPr>
              <a:pPr latinLnBrk="1"/>
              <a:t>4</a:t>
            </a:fld>
            <a:endParaRPr lang="en-US" altLang="ko-KR">
              <a:latin typeface="굴림" pitchFamily="34" charset="-127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ko-KR">
                <a:latin typeface="Verdana" pitchFamily="34" charset="0"/>
                <a:ea typeface="굴림" pitchFamily="34" charset="-127"/>
              </a:rPr>
              <a:t>Network Layer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676400" y="1752600"/>
            <a:ext cx="1828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2800">
                <a:solidFill>
                  <a:schemeClr val="accent2"/>
                </a:solidFill>
                <a:latin typeface="Verdana" pitchFamily="34" charset="0"/>
              </a:rPr>
              <a:t>Client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5791200" y="1752600"/>
            <a:ext cx="152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2800">
                <a:solidFill>
                  <a:schemeClr val="accent2"/>
                </a:solidFill>
                <a:latin typeface="Verdana" pitchFamily="34" charset="0"/>
              </a:rPr>
              <a:t>Server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4724400" y="2362200"/>
            <a:ext cx="3581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2000" b="1">
                <a:latin typeface="Verdana" pitchFamily="34" charset="0"/>
              </a:rPr>
              <a:t>photonew[</a:t>
            </a:r>
            <a:r>
              <a:rPr lang="en-US" altLang="ko-KR" sz="2000" b="1" i="1">
                <a:latin typeface="Verdana" pitchFamily="34" charset="0"/>
              </a:rPr>
              <a:t>id]</a:t>
            </a:r>
            <a:r>
              <a:rPr lang="en-US" altLang="ko-KR" sz="2000" b="1">
                <a:latin typeface="Verdana" pitchFamily="34" charset="0"/>
              </a:rPr>
              <a:t>[1-5].jpg</a:t>
            </a:r>
          </a:p>
        </p:txBody>
      </p:sp>
      <p:sp>
        <p:nvSpPr>
          <p:cNvPr id="6151" name="Rectangle 8"/>
          <p:cNvSpPr>
            <a:spLocks noChangeArrowheads="1"/>
          </p:cNvSpPr>
          <p:nvPr/>
        </p:nvSpPr>
        <p:spPr bwMode="auto">
          <a:xfrm>
            <a:off x="1143000" y="3810000"/>
            <a:ext cx="2819400" cy="9906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1"/>
            <a:r>
              <a:rPr kumimoji="1" lang="en-US" altLang="ko-KR" sz="2400" b="1">
                <a:latin typeface="Verdana" pitchFamily="34" charset="0"/>
              </a:rPr>
              <a:t>Network Layer</a:t>
            </a:r>
          </a:p>
        </p:txBody>
      </p:sp>
      <p:sp>
        <p:nvSpPr>
          <p:cNvPr id="6152" name="Text Box 10"/>
          <p:cNvSpPr txBox="1">
            <a:spLocks noChangeArrowheads="1"/>
          </p:cNvSpPr>
          <p:nvPr/>
        </p:nvSpPr>
        <p:spPr bwMode="auto">
          <a:xfrm>
            <a:off x="1676400" y="3581400"/>
            <a:ext cx="18288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fontAlgn="ctr">
              <a:spcBef>
                <a:spcPct val="50000"/>
              </a:spcBef>
            </a:pPr>
            <a:r>
              <a:rPr lang="en-US" altLang="ko-KR" sz="2000">
                <a:latin typeface="Verdana" pitchFamily="34" charset="0"/>
              </a:rPr>
              <a:t>read (block)</a:t>
            </a:r>
          </a:p>
        </p:txBody>
      </p:sp>
      <p:sp>
        <p:nvSpPr>
          <p:cNvPr id="6153" name="Rectangle 13"/>
          <p:cNvSpPr>
            <a:spLocks noChangeArrowheads="1"/>
          </p:cNvSpPr>
          <p:nvPr/>
        </p:nvSpPr>
        <p:spPr bwMode="auto">
          <a:xfrm>
            <a:off x="5105400" y="3810000"/>
            <a:ext cx="2819400" cy="9906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1"/>
            <a:r>
              <a:rPr kumimoji="1" lang="en-US" altLang="ko-KR" sz="2400" b="1">
                <a:latin typeface="Verdana" pitchFamily="34" charset="0"/>
              </a:rPr>
              <a:t>Network Layer</a:t>
            </a:r>
          </a:p>
        </p:txBody>
      </p:sp>
      <p:sp>
        <p:nvSpPr>
          <p:cNvPr id="6154" name="Text Box 15"/>
          <p:cNvSpPr txBox="1">
            <a:spLocks noChangeArrowheads="1"/>
          </p:cNvSpPr>
          <p:nvPr/>
        </p:nvSpPr>
        <p:spPr bwMode="auto">
          <a:xfrm>
            <a:off x="5638800" y="4572000"/>
            <a:ext cx="18288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fontAlgn="ctr">
              <a:spcBef>
                <a:spcPct val="50000"/>
              </a:spcBef>
            </a:pPr>
            <a:r>
              <a:rPr lang="en-US" altLang="ko-KR" sz="2000">
                <a:latin typeface="Verdana" pitchFamily="34" charset="0"/>
              </a:rPr>
              <a:t>nwl_recv(pkt)</a:t>
            </a:r>
          </a:p>
        </p:txBody>
      </p:sp>
      <p:sp>
        <p:nvSpPr>
          <p:cNvPr id="6155" name="Text Box 16"/>
          <p:cNvSpPr txBox="1">
            <a:spLocks noChangeArrowheads="1"/>
          </p:cNvSpPr>
          <p:nvPr/>
        </p:nvSpPr>
        <p:spPr bwMode="auto">
          <a:xfrm>
            <a:off x="1066800" y="2362200"/>
            <a:ext cx="3048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2000" b="1">
                <a:latin typeface="Verdana" pitchFamily="34" charset="0"/>
              </a:rPr>
              <a:t>photo[1-5].jpg</a:t>
            </a:r>
          </a:p>
        </p:txBody>
      </p:sp>
      <p:cxnSp>
        <p:nvCxnSpPr>
          <p:cNvPr id="6156" name="AutoShape 17"/>
          <p:cNvCxnSpPr>
            <a:cxnSpLocks noChangeShapeType="1"/>
            <a:stCxn id="6153" idx="0"/>
            <a:endCxn id="6150" idx="2"/>
          </p:cNvCxnSpPr>
          <p:nvPr/>
        </p:nvCxnSpPr>
        <p:spPr bwMode="auto">
          <a:xfrm rot="5400000" flipH="1" flipV="1">
            <a:off x="5991226" y="3286125"/>
            <a:ext cx="1047750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</p:spPr>
      </p:cxnSp>
      <p:sp>
        <p:nvSpPr>
          <p:cNvPr id="6157" name="Line 18"/>
          <p:cNvSpPr>
            <a:spLocks noChangeShapeType="1"/>
          </p:cNvSpPr>
          <p:nvPr/>
        </p:nvSpPr>
        <p:spPr bwMode="auto">
          <a:xfrm flipV="1">
            <a:off x="6858000" y="5029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cxnSp>
        <p:nvCxnSpPr>
          <p:cNvPr id="6158" name="AutoShape 19"/>
          <p:cNvCxnSpPr>
            <a:cxnSpLocks noChangeShapeType="1"/>
            <a:stCxn id="6155" idx="2"/>
            <a:endCxn id="6152" idx="0"/>
          </p:cNvCxnSpPr>
          <p:nvPr/>
        </p:nvCxnSpPr>
        <p:spPr bwMode="auto">
          <a:xfrm>
            <a:off x="2590800" y="2759075"/>
            <a:ext cx="0" cy="822325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</p:spPr>
      </p:cxnSp>
      <p:sp>
        <p:nvSpPr>
          <p:cNvPr id="6159" name="Text Box 20"/>
          <p:cNvSpPr txBox="1">
            <a:spLocks noChangeArrowheads="1"/>
          </p:cNvSpPr>
          <p:nvPr/>
        </p:nvSpPr>
        <p:spPr bwMode="auto">
          <a:xfrm>
            <a:off x="2667000" y="50292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400">
                <a:latin typeface="Verdana" pitchFamily="34" charset="0"/>
              </a:rPr>
              <a:t>pkt</a:t>
            </a:r>
          </a:p>
        </p:txBody>
      </p:sp>
      <p:sp>
        <p:nvSpPr>
          <p:cNvPr id="6160" name="Line 21"/>
          <p:cNvSpPr>
            <a:spLocks noChangeShapeType="1"/>
          </p:cNvSpPr>
          <p:nvPr/>
        </p:nvSpPr>
        <p:spPr bwMode="auto">
          <a:xfrm>
            <a:off x="2590800" y="4800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161" name="Text Box 22"/>
          <p:cNvSpPr txBox="1">
            <a:spLocks noChangeArrowheads="1"/>
          </p:cNvSpPr>
          <p:nvPr/>
        </p:nvSpPr>
        <p:spPr bwMode="auto">
          <a:xfrm>
            <a:off x="5638800" y="3581400"/>
            <a:ext cx="17526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fontAlgn="ctr">
              <a:spcBef>
                <a:spcPct val="50000"/>
              </a:spcBef>
            </a:pPr>
            <a:r>
              <a:rPr lang="en-US" altLang="ko-KR" sz="2000">
                <a:latin typeface="Verdana" pitchFamily="34" charset="0"/>
              </a:rPr>
              <a:t>write (block)</a:t>
            </a:r>
          </a:p>
        </p:txBody>
      </p:sp>
      <p:sp>
        <p:nvSpPr>
          <p:cNvPr id="6162" name="Text Box 23"/>
          <p:cNvSpPr txBox="1">
            <a:spLocks noChangeArrowheads="1"/>
          </p:cNvSpPr>
          <p:nvPr/>
        </p:nvSpPr>
        <p:spPr bwMode="auto">
          <a:xfrm>
            <a:off x="7010400" y="51054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400">
                <a:latin typeface="Verdana" pitchFamily="34" charset="0"/>
              </a:rPr>
              <a:t>pkt</a:t>
            </a:r>
          </a:p>
        </p:txBody>
      </p:sp>
      <p:sp>
        <p:nvSpPr>
          <p:cNvPr id="6163" name="Line 26"/>
          <p:cNvSpPr>
            <a:spLocks noChangeShapeType="1"/>
          </p:cNvSpPr>
          <p:nvPr/>
        </p:nvSpPr>
        <p:spPr bwMode="auto">
          <a:xfrm>
            <a:off x="6248400" y="5029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164" name="Text Box 27"/>
          <p:cNvSpPr txBox="1">
            <a:spLocks noChangeArrowheads="1"/>
          </p:cNvSpPr>
          <p:nvPr/>
        </p:nvSpPr>
        <p:spPr bwMode="auto">
          <a:xfrm>
            <a:off x="457200" y="4953000"/>
            <a:ext cx="1828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400">
                <a:latin typeface="Verdana" pitchFamily="34" charset="0"/>
              </a:rPr>
              <a:t>Network layer ack </a:t>
            </a:r>
          </a:p>
        </p:txBody>
      </p:sp>
      <p:sp>
        <p:nvSpPr>
          <p:cNvPr id="6165" name="Text Box 28"/>
          <p:cNvSpPr txBox="1">
            <a:spLocks noChangeArrowheads="1"/>
          </p:cNvSpPr>
          <p:nvPr/>
        </p:nvSpPr>
        <p:spPr bwMode="auto">
          <a:xfrm>
            <a:off x="1600200" y="4648200"/>
            <a:ext cx="18288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fontAlgn="ctr">
              <a:spcBef>
                <a:spcPct val="50000"/>
              </a:spcBef>
            </a:pPr>
            <a:r>
              <a:rPr lang="en-US" altLang="ko-KR" sz="2000">
                <a:latin typeface="Verdana" pitchFamily="34" charset="0"/>
              </a:rPr>
              <a:t>nwl_recv(ack)</a:t>
            </a:r>
          </a:p>
        </p:txBody>
      </p:sp>
      <p:sp>
        <p:nvSpPr>
          <p:cNvPr id="6166" name="Line 29"/>
          <p:cNvSpPr>
            <a:spLocks noChangeShapeType="1"/>
          </p:cNvSpPr>
          <p:nvPr/>
        </p:nvSpPr>
        <p:spPr bwMode="auto">
          <a:xfrm flipV="1">
            <a:off x="2057400" y="4953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167" name="Text Box 30"/>
          <p:cNvSpPr txBox="1">
            <a:spLocks noChangeArrowheads="1"/>
          </p:cNvSpPr>
          <p:nvPr/>
        </p:nvSpPr>
        <p:spPr bwMode="auto">
          <a:xfrm>
            <a:off x="4648200" y="4953000"/>
            <a:ext cx="1828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400">
                <a:latin typeface="Verdana" pitchFamily="34" charset="0"/>
              </a:rPr>
              <a:t>Network layer ack </a:t>
            </a:r>
          </a:p>
        </p:txBody>
      </p:sp>
      <p:sp>
        <p:nvSpPr>
          <p:cNvPr id="6168" name="Text Box 31"/>
          <p:cNvSpPr txBox="1">
            <a:spLocks noChangeArrowheads="1"/>
          </p:cNvSpPr>
          <p:nvPr/>
        </p:nvSpPr>
        <p:spPr bwMode="auto">
          <a:xfrm>
            <a:off x="2819400" y="5791200"/>
            <a:ext cx="26241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atinLnBrk="1"/>
            <a:r>
              <a:rPr kumimoji="1" lang="en-US">
                <a:solidFill>
                  <a:srgbClr val="FF3300"/>
                </a:solidFill>
                <a:latin typeface="굴림" pitchFamily="34" charset="-127"/>
              </a:rPr>
              <a:t>Packet size: 128 bytes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atinLnBrk="1"/>
            <a:fld id="{10FD7B27-09DF-49DA-9763-D95727FFC8A0}" type="slidenum">
              <a:rPr lang="en-US" altLang="ko-KR">
                <a:latin typeface="굴림" pitchFamily="34" charset="-127"/>
              </a:rPr>
              <a:pPr latinLnBrk="1"/>
              <a:t>5</a:t>
            </a:fld>
            <a:endParaRPr lang="en-US" altLang="ko-KR">
              <a:latin typeface="굴림" pitchFamily="34" charset="-127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ko-KR">
                <a:latin typeface="Verdana" pitchFamily="34" charset="0"/>
                <a:ea typeface="굴림" pitchFamily="34" charset="-127"/>
              </a:rPr>
              <a:t>Data Link Layer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6553200" y="5105400"/>
            <a:ext cx="259080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000">
                <a:latin typeface="Verdana" pitchFamily="34" charset="0"/>
              </a:rPr>
              <a:t>ack/frm</a:t>
            </a:r>
            <a:r>
              <a:rPr lang="en-US" altLang="ko-KR">
                <a:latin typeface="Verdana" pitchFamily="34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altLang="ko-KR">
                <a:latin typeface="Verdana" pitchFamily="34" charset="0"/>
              </a:rPr>
              <a:t>(Network Layer ack)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676400" y="1752600"/>
            <a:ext cx="1828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2800">
                <a:solidFill>
                  <a:schemeClr val="accent2"/>
                </a:solidFill>
                <a:latin typeface="Verdana" pitchFamily="34" charset="0"/>
              </a:rPr>
              <a:t>Client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5791200" y="1752600"/>
            <a:ext cx="152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2800">
                <a:solidFill>
                  <a:schemeClr val="accent2"/>
                </a:solidFill>
                <a:latin typeface="Verdana" pitchFamily="34" charset="0"/>
              </a:rPr>
              <a:t>Server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4953000" y="23622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2400">
                <a:solidFill>
                  <a:srgbClr val="969696"/>
                </a:solidFill>
                <a:latin typeface="Verdana" pitchFamily="34" charset="0"/>
              </a:rPr>
              <a:t>Network Layer</a:t>
            </a:r>
          </a:p>
        </p:txBody>
      </p:sp>
      <p:sp>
        <p:nvSpPr>
          <p:cNvPr id="7176" name="Rectangle 10"/>
          <p:cNvSpPr>
            <a:spLocks noChangeArrowheads="1"/>
          </p:cNvSpPr>
          <p:nvPr/>
        </p:nvSpPr>
        <p:spPr bwMode="auto">
          <a:xfrm>
            <a:off x="1143000" y="3810000"/>
            <a:ext cx="2819400" cy="9906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1"/>
            <a:r>
              <a:rPr kumimoji="1" lang="en-US" altLang="ko-KR" sz="2400" b="1">
                <a:latin typeface="Verdana" pitchFamily="34" charset="0"/>
              </a:rPr>
              <a:t>Data Link Layer</a:t>
            </a:r>
          </a:p>
        </p:txBody>
      </p:sp>
      <p:sp>
        <p:nvSpPr>
          <p:cNvPr id="7177" name="Text Box 12"/>
          <p:cNvSpPr txBox="1">
            <a:spLocks noChangeArrowheads="1"/>
          </p:cNvSpPr>
          <p:nvPr/>
        </p:nvSpPr>
        <p:spPr bwMode="auto">
          <a:xfrm>
            <a:off x="1676400" y="3581400"/>
            <a:ext cx="18288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fontAlgn="ctr">
              <a:spcBef>
                <a:spcPct val="50000"/>
              </a:spcBef>
            </a:pPr>
            <a:r>
              <a:rPr lang="en-US" altLang="ko-KR" sz="2000">
                <a:latin typeface="Verdana" pitchFamily="34" charset="0"/>
              </a:rPr>
              <a:t>dll_send(pkt)</a:t>
            </a:r>
          </a:p>
        </p:txBody>
      </p:sp>
      <p:sp>
        <p:nvSpPr>
          <p:cNvPr id="7178" name="Rectangle 15"/>
          <p:cNvSpPr>
            <a:spLocks noChangeArrowheads="1"/>
          </p:cNvSpPr>
          <p:nvPr/>
        </p:nvSpPr>
        <p:spPr bwMode="auto">
          <a:xfrm>
            <a:off x="5105400" y="3810000"/>
            <a:ext cx="2819400" cy="9906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1"/>
            <a:r>
              <a:rPr kumimoji="1" lang="en-US" altLang="ko-KR" sz="2400" b="1">
                <a:latin typeface="Verdana" pitchFamily="34" charset="0"/>
              </a:rPr>
              <a:t>Data Link Layer</a:t>
            </a:r>
          </a:p>
        </p:txBody>
      </p:sp>
      <p:sp>
        <p:nvSpPr>
          <p:cNvPr id="7179" name="Text Box 17"/>
          <p:cNvSpPr txBox="1">
            <a:spLocks noChangeArrowheads="1"/>
          </p:cNvSpPr>
          <p:nvPr/>
        </p:nvSpPr>
        <p:spPr bwMode="auto">
          <a:xfrm>
            <a:off x="5638800" y="4572000"/>
            <a:ext cx="18288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fontAlgn="ctr">
              <a:spcBef>
                <a:spcPct val="50000"/>
              </a:spcBef>
            </a:pPr>
            <a:r>
              <a:rPr lang="en-US" altLang="ko-KR" sz="2000">
                <a:latin typeface="Verdana" pitchFamily="34" charset="0"/>
              </a:rPr>
              <a:t>dll_recv(frm)</a:t>
            </a:r>
          </a:p>
        </p:txBody>
      </p:sp>
      <p:sp>
        <p:nvSpPr>
          <p:cNvPr id="7180" name="Text Box 18"/>
          <p:cNvSpPr txBox="1">
            <a:spLocks noChangeArrowheads="1"/>
          </p:cNvSpPr>
          <p:nvPr/>
        </p:nvSpPr>
        <p:spPr bwMode="auto">
          <a:xfrm>
            <a:off x="1066800" y="23622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2400">
                <a:solidFill>
                  <a:srgbClr val="969696"/>
                </a:solidFill>
                <a:latin typeface="Verdana" pitchFamily="34" charset="0"/>
              </a:rPr>
              <a:t>Network Layer</a:t>
            </a:r>
          </a:p>
        </p:txBody>
      </p:sp>
      <p:cxnSp>
        <p:nvCxnSpPr>
          <p:cNvPr id="7181" name="AutoShape 19"/>
          <p:cNvCxnSpPr>
            <a:cxnSpLocks noChangeShapeType="1"/>
            <a:stCxn id="7178" idx="0"/>
            <a:endCxn id="7175" idx="2"/>
          </p:cNvCxnSpPr>
          <p:nvPr/>
        </p:nvCxnSpPr>
        <p:spPr bwMode="auto">
          <a:xfrm flipV="1">
            <a:off x="6515100" y="2819400"/>
            <a:ext cx="0" cy="9906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7182" name="Line 20"/>
          <p:cNvSpPr>
            <a:spLocks noChangeShapeType="1"/>
          </p:cNvSpPr>
          <p:nvPr/>
        </p:nvSpPr>
        <p:spPr bwMode="auto">
          <a:xfrm flipV="1">
            <a:off x="6019800" y="5105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183" name="Line 21"/>
          <p:cNvSpPr>
            <a:spLocks noChangeShapeType="1"/>
          </p:cNvSpPr>
          <p:nvPr/>
        </p:nvSpPr>
        <p:spPr bwMode="auto">
          <a:xfrm>
            <a:off x="6400800" y="5105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cxnSp>
        <p:nvCxnSpPr>
          <p:cNvPr id="7184" name="AutoShape 22"/>
          <p:cNvCxnSpPr>
            <a:cxnSpLocks noChangeShapeType="1"/>
            <a:stCxn id="7180" idx="2"/>
            <a:endCxn id="7177" idx="0"/>
          </p:cNvCxnSpPr>
          <p:nvPr/>
        </p:nvCxnSpPr>
        <p:spPr bwMode="auto">
          <a:xfrm>
            <a:off x="2590800" y="2819400"/>
            <a:ext cx="0" cy="7620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7185" name="Text Box 23"/>
          <p:cNvSpPr txBox="1">
            <a:spLocks noChangeArrowheads="1"/>
          </p:cNvSpPr>
          <p:nvPr/>
        </p:nvSpPr>
        <p:spPr bwMode="auto">
          <a:xfrm>
            <a:off x="2895600" y="50292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400">
                <a:latin typeface="Verdana" pitchFamily="34" charset="0"/>
              </a:rPr>
              <a:t>frm</a:t>
            </a:r>
          </a:p>
        </p:txBody>
      </p:sp>
      <p:sp>
        <p:nvSpPr>
          <p:cNvPr id="7186" name="Line 24"/>
          <p:cNvSpPr>
            <a:spLocks noChangeShapeType="1"/>
          </p:cNvSpPr>
          <p:nvPr/>
        </p:nvSpPr>
        <p:spPr bwMode="auto">
          <a:xfrm flipV="1">
            <a:off x="2438400" y="4953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187" name="Line 25"/>
          <p:cNvSpPr>
            <a:spLocks noChangeShapeType="1"/>
          </p:cNvSpPr>
          <p:nvPr/>
        </p:nvSpPr>
        <p:spPr bwMode="auto">
          <a:xfrm>
            <a:off x="2819400" y="4953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188" name="Text Box 26"/>
          <p:cNvSpPr txBox="1">
            <a:spLocks noChangeArrowheads="1"/>
          </p:cNvSpPr>
          <p:nvPr/>
        </p:nvSpPr>
        <p:spPr bwMode="auto">
          <a:xfrm>
            <a:off x="6553200" y="30480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400">
                <a:latin typeface="Verdana" pitchFamily="34" charset="0"/>
              </a:rPr>
              <a:t>pkt</a:t>
            </a:r>
          </a:p>
        </p:txBody>
      </p:sp>
      <p:sp>
        <p:nvSpPr>
          <p:cNvPr id="7189" name="Text Box 52"/>
          <p:cNvSpPr txBox="1">
            <a:spLocks noChangeArrowheads="1"/>
          </p:cNvSpPr>
          <p:nvPr/>
        </p:nvSpPr>
        <p:spPr bwMode="auto">
          <a:xfrm>
            <a:off x="5638800" y="3657600"/>
            <a:ext cx="18288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fontAlgn="ctr">
              <a:spcBef>
                <a:spcPct val="50000"/>
              </a:spcBef>
            </a:pPr>
            <a:r>
              <a:rPr lang="en-US" altLang="ko-KR" sz="2000">
                <a:latin typeface="Verdana" pitchFamily="34" charset="0"/>
              </a:rPr>
              <a:t>dll_send(pkt)</a:t>
            </a:r>
          </a:p>
        </p:txBody>
      </p:sp>
      <p:sp>
        <p:nvSpPr>
          <p:cNvPr id="7190" name="Line 53"/>
          <p:cNvSpPr>
            <a:spLocks noChangeShapeType="1"/>
          </p:cNvSpPr>
          <p:nvPr/>
        </p:nvSpPr>
        <p:spPr bwMode="auto">
          <a:xfrm>
            <a:off x="6248400" y="28194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191" name="Text Box 54"/>
          <p:cNvSpPr txBox="1">
            <a:spLocks noChangeArrowheads="1"/>
          </p:cNvSpPr>
          <p:nvPr/>
        </p:nvSpPr>
        <p:spPr bwMode="auto">
          <a:xfrm>
            <a:off x="4648200" y="2759075"/>
            <a:ext cx="1600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400">
                <a:latin typeface="Verdana" pitchFamily="34" charset="0"/>
              </a:rPr>
              <a:t>Network layer ack </a:t>
            </a:r>
          </a:p>
        </p:txBody>
      </p:sp>
      <p:sp>
        <p:nvSpPr>
          <p:cNvPr id="7192" name="Text Box 55"/>
          <p:cNvSpPr txBox="1">
            <a:spLocks noChangeArrowheads="1"/>
          </p:cNvSpPr>
          <p:nvPr/>
        </p:nvSpPr>
        <p:spPr bwMode="auto">
          <a:xfrm>
            <a:off x="533400" y="2743200"/>
            <a:ext cx="1752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400">
                <a:latin typeface="Verdana" pitchFamily="34" charset="0"/>
              </a:rPr>
              <a:t>Network layer ack </a:t>
            </a:r>
          </a:p>
        </p:txBody>
      </p:sp>
      <p:cxnSp>
        <p:nvCxnSpPr>
          <p:cNvPr id="7193" name="AutoShape 57"/>
          <p:cNvCxnSpPr>
            <a:cxnSpLocks noChangeShapeType="1"/>
          </p:cNvCxnSpPr>
          <p:nvPr/>
        </p:nvCxnSpPr>
        <p:spPr bwMode="auto">
          <a:xfrm flipV="1">
            <a:off x="2208213" y="2819400"/>
            <a:ext cx="1587" cy="7620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7194" name="Text Box 58"/>
          <p:cNvSpPr txBox="1">
            <a:spLocks noChangeArrowheads="1"/>
          </p:cNvSpPr>
          <p:nvPr/>
        </p:nvSpPr>
        <p:spPr bwMode="auto">
          <a:xfrm>
            <a:off x="1676400" y="4572000"/>
            <a:ext cx="18288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fontAlgn="ctr">
              <a:spcBef>
                <a:spcPct val="50000"/>
              </a:spcBef>
            </a:pPr>
            <a:r>
              <a:rPr lang="en-US" altLang="ko-KR" sz="2000">
                <a:latin typeface="Verdana" pitchFamily="34" charset="0"/>
              </a:rPr>
              <a:t>dll_recv(frm)</a:t>
            </a:r>
          </a:p>
        </p:txBody>
      </p:sp>
      <p:sp>
        <p:nvSpPr>
          <p:cNvPr id="7195" name="Text Box 59"/>
          <p:cNvSpPr txBox="1">
            <a:spLocks noChangeArrowheads="1"/>
          </p:cNvSpPr>
          <p:nvPr/>
        </p:nvSpPr>
        <p:spPr bwMode="auto">
          <a:xfrm>
            <a:off x="5257800" y="51054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400">
                <a:latin typeface="Verdana" pitchFamily="34" charset="0"/>
              </a:rPr>
              <a:t>frm</a:t>
            </a:r>
          </a:p>
        </p:txBody>
      </p:sp>
      <p:sp>
        <p:nvSpPr>
          <p:cNvPr id="7196" name="Rectangle 60"/>
          <p:cNvSpPr>
            <a:spLocks noChangeArrowheads="1"/>
          </p:cNvSpPr>
          <p:nvPr/>
        </p:nvSpPr>
        <p:spPr bwMode="auto">
          <a:xfrm>
            <a:off x="152400" y="4953000"/>
            <a:ext cx="23622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1"/>
            <a:r>
              <a:rPr lang="en-US" altLang="ko-KR" sz="2400" b="1">
                <a:latin typeface="굴림" pitchFamily="34" charset="-127"/>
              </a:rPr>
              <a:t>          ack/frm </a:t>
            </a:r>
          </a:p>
          <a:p>
            <a:pPr latinLnBrk="1"/>
            <a:r>
              <a:rPr lang="en-US" altLang="ko-KR">
                <a:latin typeface="굴림" pitchFamily="34" charset="-127"/>
              </a:rPr>
              <a:t>(Network Layer ack)</a:t>
            </a:r>
            <a:endParaRPr lang="en-US">
              <a:latin typeface="굴림" pitchFamily="34" charset="-127"/>
            </a:endParaRPr>
          </a:p>
        </p:txBody>
      </p:sp>
      <p:sp>
        <p:nvSpPr>
          <p:cNvPr id="7197" name="Text Box 61"/>
          <p:cNvSpPr txBox="1">
            <a:spLocks noChangeArrowheads="1"/>
          </p:cNvSpPr>
          <p:nvPr/>
        </p:nvSpPr>
        <p:spPr bwMode="auto">
          <a:xfrm>
            <a:off x="838200" y="5813425"/>
            <a:ext cx="3735388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atinLnBrk="1"/>
            <a:r>
              <a:rPr kumimoji="1" lang="en-US" b="1">
                <a:solidFill>
                  <a:srgbClr val="FF3300"/>
                </a:solidFill>
                <a:latin typeface="굴림" pitchFamily="34" charset="-127"/>
              </a:rPr>
              <a:t>Client link layer does not need to </a:t>
            </a:r>
          </a:p>
          <a:p>
            <a:pPr latinLnBrk="1"/>
            <a:r>
              <a:rPr kumimoji="1" lang="en-US" b="1">
                <a:solidFill>
                  <a:srgbClr val="FF3300"/>
                </a:solidFill>
                <a:latin typeface="굴림" pitchFamily="34" charset="-127"/>
              </a:rPr>
              <a:t>ACK </a:t>
            </a:r>
            <a:r>
              <a:rPr kumimoji="1" lang="en-US" b="1">
                <a:solidFill>
                  <a:srgbClr val="FF3300"/>
                </a:solidFill>
              </a:rPr>
              <a:t>“</a:t>
            </a:r>
            <a:r>
              <a:rPr kumimoji="1" lang="en-US" b="1">
                <a:solidFill>
                  <a:srgbClr val="FF3300"/>
                </a:solidFill>
                <a:latin typeface="굴림" pitchFamily="34" charset="-127"/>
              </a:rPr>
              <a:t>Network Layer ACK</a:t>
            </a:r>
            <a:r>
              <a:rPr kumimoji="1" lang="en-US" b="1">
                <a:solidFill>
                  <a:srgbClr val="FF3300"/>
                </a:solidFill>
              </a:rPr>
              <a:t>”</a:t>
            </a:r>
            <a:r>
              <a:rPr kumimoji="1" lang="en-US" b="1">
                <a:solidFill>
                  <a:srgbClr val="FF3300"/>
                </a:solidFill>
                <a:latin typeface="굴림" pitchFamily="34" charset="-127"/>
              </a:rPr>
              <a:t> frame!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atinLnBrk="1"/>
            <a:fld id="{420BA49E-3745-4CB3-915F-AFEC79E51796}" type="slidenum">
              <a:rPr lang="en-US" altLang="ko-KR">
                <a:latin typeface="굴림" pitchFamily="34" charset="-127"/>
              </a:rPr>
              <a:pPr latinLnBrk="1"/>
              <a:t>6</a:t>
            </a:fld>
            <a:endParaRPr lang="en-US" altLang="ko-KR">
              <a:latin typeface="굴림" pitchFamily="34" charset="-127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ko-KR">
                <a:latin typeface="Verdana" pitchFamily="34" charset="0"/>
                <a:ea typeface="굴림" pitchFamily="34" charset="-127"/>
              </a:rPr>
              <a:t>Physical Layer</a:t>
            </a:r>
          </a:p>
        </p:txBody>
      </p:sp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3505200" y="5334000"/>
            <a:ext cx="419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2400" b="1">
                <a:solidFill>
                  <a:srgbClr val="000099"/>
                </a:solidFill>
                <a:latin typeface="Verdana" pitchFamily="34" charset="0"/>
              </a:rPr>
              <a:t>TCP Connection</a:t>
            </a:r>
          </a:p>
        </p:txBody>
      </p:sp>
      <p:sp>
        <p:nvSpPr>
          <p:cNvPr id="8197" name="Text Box 6"/>
          <p:cNvSpPr txBox="1">
            <a:spLocks noChangeArrowheads="1"/>
          </p:cNvSpPr>
          <p:nvPr/>
        </p:nvSpPr>
        <p:spPr bwMode="auto">
          <a:xfrm>
            <a:off x="1676400" y="1752600"/>
            <a:ext cx="1828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2800">
                <a:solidFill>
                  <a:schemeClr val="accent2"/>
                </a:solidFill>
                <a:latin typeface="Verdana" pitchFamily="34" charset="0"/>
              </a:rPr>
              <a:t>Client</a:t>
            </a:r>
          </a:p>
        </p:txBody>
      </p:sp>
      <p:sp>
        <p:nvSpPr>
          <p:cNvPr id="8198" name="Text Box 7"/>
          <p:cNvSpPr txBox="1">
            <a:spLocks noChangeArrowheads="1"/>
          </p:cNvSpPr>
          <p:nvPr/>
        </p:nvSpPr>
        <p:spPr bwMode="auto">
          <a:xfrm>
            <a:off x="5791200" y="1752600"/>
            <a:ext cx="152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2800">
                <a:solidFill>
                  <a:schemeClr val="accent2"/>
                </a:solidFill>
                <a:latin typeface="Verdana" pitchFamily="34" charset="0"/>
              </a:rPr>
              <a:t>Server</a:t>
            </a:r>
          </a:p>
        </p:txBody>
      </p:sp>
      <p:sp>
        <p:nvSpPr>
          <p:cNvPr id="8199" name="Text Box 8"/>
          <p:cNvSpPr txBox="1">
            <a:spLocks noChangeArrowheads="1"/>
          </p:cNvSpPr>
          <p:nvPr/>
        </p:nvSpPr>
        <p:spPr bwMode="auto">
          <a:xfrm>
            <a:off x="4800600" y="23622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2400">
                <a:solidFill>
                  <a:srgbClr val="969696"/>
                </a:solidFill>
                <a:latin typeface="Verdana" pitchFamily="34" charset="0"/>
              </a:rPr>
              <a:t>      Datalink Layer</a:t>
            </a:r>
          </a:p>
        </p:txBody>
      </p:sp>
      <p:cxnSp>
        <p:nvCxnSpPr>
          <p:cNvPr id="8200" name="AutoShape 9"/>
          <p:cNvCxnSpPr>
            <a:cxnSpLocks noChangeShapeType="1"/>
            <a:endCxn id="8206" idx="2"/>
          </p:cNvCxnSpPr>
          <p:nvPr/>
        </p:nvCxnSpPr>
        <p:spPr bwMode="auto">
          <a:xfrm>
            <a:off x="3962400" y="4175125"/>
            <a:ext cx="2590800" cy="701675"/>
          </a:xfrm>
          <a:prstGeom prst="bentConnector4">
            <a:avLst>
              <a:gd name="adj1" fmla="val 32352"/>
              <a:gd name="adj2" fmla="val 132579"/>
            </a:avLst>
          </a:prstGeom>
          <a:noFill/>
          <a:ln w="9525">
            <a:solidFill>
              <a:srgbClr val="0000FF"/>
            </a:solidFill>
            <a:miter lim="800000"/>
            <a:headEnd/>
            <a:tailEnd type="triangle" w="med" len="med"/>
          </a:ln>
        </p:spPr>
      </p:cxnSp>
      <p:sp>
        <p:nvSpPr>
          <p:cNvPr id="8201" name="Rectangle 12"/>
          <p:cNvSpPr>
            <a:spLocks noChangeArrowheads="1"/>
          </p:cNvSpPr>
          <p:nvPr/>
        </p:nvSpPr>
        <p:spPr bwMode="auto">
          <a:xfrm>
            <a:off x="1143000" y="3810000"/>
            <a:ext cx="2819400" cy="9906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1"/>
            <a:r>
              <a:rPr kumimoji="1" lang="en-US" altLang="ko-KR" sz="2400" b="1">
                <a:latin typeface="Verdana" pitchFamily="34" charset="0"/>
              </a:rPr>
              <a:t>Physical Layer</a:t>
            </a:r>
          </a:p>
        </p:txBody>
      </p:sp>
      <p:sp>
        <p:nvSpPr>
          <p:cNvPr id="8202" name="Text Box 14"/>
          <p:cNvSpPr txBox="1">
            <a:spLocks noChangeArrowheads="1"/>
          </p:cNvSpPr>
          <p:nvPr/>
        </p:nvSpPr>
        <p:spPr bwMode="auto">
          <a:xfrm>
            <a:off x="1676400" y="3581400"/>
            <a:ext cx="18288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2000">
                <a:latin typeface="Verdana" pitchFamily="34" charset="0"/>
              </a:rPr>
              <a:t>phl_send()</a:t>
            </a:r>
          </a:p>
        </p:txBody>
      </p:sp>
      <p:sp>
        <p:nvSpPr>
          <p:cNvPr id="8203" name="Text Box 15"/>
          <p:cNvSpPr txBox="1">
            <a:spLocks noChangeArrowheads="1"/>
          </p:cNvSpPr>
          <p:nvPr/>
        </p:nvSpPr>
        <p:spPr bwMode="auto">
          <a:xfrm>
            <a:off x="1676400" y="4572000"/>
            <a:ext cx="18288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2000">
                <a:latin typeface="Verdana" pitchFamily="34" charset="0"/>
              </a:rPr>
              <a:t>phl_recv()</a:t>
            </a:r>
          </a:p>
        </p:txBody>
      </p:sp>
      <p:sp>
        <p:nvSpPr>
          <p:cNvPr id="8204" name="Rectangle 18"/>
          <p:cNvSpPr>
            <a:spLocks noChangeArrowheads="1"/>
          </p:cNvSpPr>
          <p:nvPr/>
        </p:nvSpPr>
        <p:spPr bwMode="auto">
          <a:xfrm>
            <a:off x="5105400" y="3810000"/>
            <a:ext cx="2819400" cy="9906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1"/>
            <a:r>
              <a:rPr kumimoji="1" lang="en-US" altLang="ko-KR" sz="2400" b="1">
                <a:latin typeface="Verdana" pitchFamily="34" charset="0"/>
              </a:rPr>
              <a:t>Physical Layer</a:t>
            </a:r>
          </a:p>
        </p:txBody>
      </p:sp>
      <p:sp>
        <p:nvSpPr>
          <p:cNvPr id="8205" name="Text Box 20"/>
          <p:cNvSpPr txBox="1">
            <a:spLocks noChangeArrowheads="1"/>
          </p:cNvSpPr>
          <p:nvPr/>
        </p:nvSpPr>
        <p:spPr bwMode="auto">
          <a:xfrm>
            <a:off x="5638800" y="3581400"/>
            <a:ext cx="18288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2000">
                <a:latin typeface="Verdana" pitchFamily="34" charset="0"/>
              </a:rPr>
              <a:t>phl_send()</a:t>
            </a:r>
          </a:p>
        </p:txBody>
      </p:sp>
      <p:sp>
        <p:nvSpPr>
          <p:cNvPr id="8206" name="Text Box 21"/>
          <p:cNvSpPr txBox="1">
            <a:spLocks noChangeArrowheads="1"/>
          </p:cNvSpPr>
          <p:nvPr/>
        </p:nvSpPr>
        <p:spPr bwMode="auto">
          <a:xfrm>
            <a:off x="5638800" y="4572000"/>
            <a:ext cx="18288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2000">
                <a:latin typeface="Verdana" pitchFamily="34" charset="0"/>
              </a:rPr>
              <a:t>phl_recv()</a:t>
            </a:r>
          </a:p>
        </p:txBody>
      </p:sp>
      <p:cxnSp>
        <p:nvCxnSpPr>
          <p:cNvPr id="8207" name="AutoShape 22"/>
          <p:cNvCxnSpPr>
            <a:cxnSpLocks noChangeShapeType="1"/>
          </p:cNvCxnSpPr>
          <p:nvPr/>
        </p:nvCxnSpPr>
        <p:spPr bwMode="auto">
          <a:xfrm flipH="1">
            <a:off x="2590800" y="4343400"/>
            <a:ext cx="5334000" cy="701675"/>
          </a:xfrm>
          <a:prstGeom prst="bentConnector4">
            <a:avLst>
              <a:gd name="adj1" fmla="val -4287"/>
              <a:gd name="adj2" fmla="val 132579"/>
            </a:avLst>
          </a:prstGeom>
          <a:noFill/>
          <a:ln w="9525">
            <a:solidFill>
              <a:srgbClr val="0000FF"/>
            </a:solidFill>
            <a:miter lim="800000"/>
            <a:headEnd/>
            <a:tailEnd type="triangle" w="med" len="med"/>
          </a:ln>
        </p:spPr>
      </p:cxnSp>
      <p:cxnSp>
        <p:nvCxnSpPr>
          <p:cNvPr id="8208" name="AutoShape 23"/>
          <p:cNvCxnSpPr>
            <a:cxnSpLocks noChangeShapeType="1"/>
            <a:stCxn id="8204" idx="1"/>
            <a:endCxn id="8199" idx="2"/>
          </p:cNvCxnSpPr>
          <p:nvPr/>
        </p:nvCxnSpPr>
        <p:spPr bwMode="auto">
          <a:xfrm rot="10800000" flipH="1">
            <a:off x="5105400" y="2819400"/>
            <a:ext cx="1257300" cy="1485900"/>
          </a:xfrm>
          <a:prstGeom prst="bentConnector4">
            <a:avLst>
              <a:gd name="adj1" fmla="val -18181"/>
              <a:gd name="adj2" fmla="val 66667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8209" name="Line 24"/>
          <p:cNvSpPr>
            <a:spLocks noChangeShapeType="1"/>
          </p:cNvSpPr>
          <p:nvPr/>
        </p:nvSpPr>
        <p:spPr bwMode="auto">
          <a:xfrm>
            <a:off x="6629400" y="2743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210" name="Text Box 25"/>
          <p:cNvSpPr txBox="1">
            <a:spLocks noChangeArrowheads="1"/>
          </p:cNvSpPr>
          <p:nvPr/>
        </p:nvSpPr>
        <p:spPr bwMode="auto">
          <a:xfrm>
            <a:off x="838200" y="23622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2400">
                <a:solidFill>
                  <a:srgbClr val="969696"/>
                </a:solidFill>
                <a:latin typeface="Verdana" pitchFamily="34" charset="0"/>
              </a:rPr>
              <a:t>    Datalink Layer</a:t>
            </a:r>
          </a:p>
        </p:txBody>
      </p:sp>
      <p:cxnSp>
        <p:nvCxnSpPr>
          <p:cNvPr id="8211" name="AutoShape 26"/>
          <p:cNvCxnSpPr>
            <a:cxnSpLocks noChangeShapeType="1"/>
            <a:stCxn id="8201" idx="1"/>
            <a:endCxn id="8210" idx="2"/>
          </p:cNvCxnSpPr>
          <p:nvPr/>
        </p:nvCxnSpPr>
        <p:spPr bwMode="auto">
          <a:xfrm rot="10800000" flipH="1">
            <a:off x="1143000" y="2819400"/>
            <a:ext cx="1219200" cy="1485900"/>
          </a:xfrm>
          <a:prstGeom prst="bentConnector4">
            <a:avLst>
              <a:gd name="adj1" fmla="val -18750"/>
              <a:gd name="adj2" fmla="val 66667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8212" name="Line 27"/>
          <p:cNvSpPr>
            <a:spLocks noChangeShapeType="1"/>
          </p:cNvSpPr>
          <p:nvPr/>
        </p:nvSpPr>
        <p:spPr bwMode="auto">
          <a:xfrm>
            <a:off x="2667000" y="2743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213" name="Text Box 28"/>
          <p:cNvSpPr txBox="1">
            <a:spLocks noChangeArrowheads="1"/>
          </p:cNvSpPr>
          <p:nvPr/>
        </p:nvSpPr>
        <p:spPr bwMode="auto">
          <a:xfrm>
            <a:off x="5257800" y="28956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ctr">
              <a:spcBef>
                <a:spcPct val="50000"/>
              </a:spcBef>
            </a:pPr>
            <a:r>
              <a:rPr lang="en-US" altLang="ko-KR" sz="2400">
                <a:latin typeface="Verdana" pitchFamily="34" charset="0"/>
              </a:rPr>
              <a:t>frm</a:t>
            </a:r>
          </a:p>
        </p:txBody>
      </p:sp>
      <p:sp>
        <p:nvSpPr>
          <p:cNvPr id="8214" name="Text Box 29"/>
          <p:cNvSpPr txBox="1">
            <a:spLocks noChangeArrowheads="1"/>
          </p:cNvSpPr>
          <p:nvPr/>
        </p:nvSpPr>
        <p:spPr bwMode="auto">
          <a:xfrm>
            <a:off x="1295400" y="28956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ctr">
              <a:spcBef>
                <a:spcPct val="50000"/>
              </a:spcBef>
            </a:pPr>
            <a:r>
              <a:rPr lang="en-US" altLang="ko-KR" sz="2400">
                <a:latin typeface="Verdana" pitchFamily="34" charset="0"/>
              </a:rPr>
              <a:t>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atinLnBrk="1"/>
            <a:fld id="{3E563D2E-C2D8-4353-A8A9-5E01BA1D6F2A}" type="slidenum">
              <a:rPr lang="en-US" altLang="ko-KR">
                <a:latin typeface="굴림" pitchFamily="34" charset="-127"/>
              </a:rPr>
              <a:pPr latinLnBrk="1"/>
              <a:t>7</a:t>
            </a:fld>
            <a:endParaRPr lang="en-US" altLang="ko-KR">
              <a:latin typeface="굴림" pitchFamily="34" charset="-127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ko-KR">
                <a:latin typeface="Verdana" pitchFamily="34" charset="0"/>
                <a:ea typeface="굴림" pitchFamily="34" charset="-127"/>
              </a:rPr>
              <a:t>Client: dll_send(pkt, …)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447800" y="1816100"/>
            <a:ext cx="2362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>
              <a:latin typeface="Verdana" pitchFamily="34" charset="0"/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990600" y="1905000"/>
            <a:ext cx="35814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4400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600" b="1">
                <a:latin typeface="Verdana" pitchFamily="34" charset="0"/>
              </a:rPr>
              <a:t>2.</a:t>
            </a:r>
            <a:r>
              <a:rPr lang="en-US" altLang="ko-KR" sz="1600">
                <a:latin typeface="Verdana" pitchFamily="34" charset="0"/>
              </a:rPr>
              <a:t> For each payload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990600" y="3505200"/>
            <a:ext cx="27432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4400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600" b="1">
                <a:latin typeface="Verdana" pitchFamily="34" charset="0"/>
              </a:rPr>
              <a:t>2.3</a:t>
            </a:r>
            <a:r>
              <a:rPr lang="en-US" altLang="ko-KR" sz="1600">
                <a:latin typeface="Verdana" pitchFamily="34" charset="0"/>
              </a:rPr>
              <a:t>  phl_send(frm, …)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5410200" y="1371600"/>
            <a:ext cx="2667000" cy="98425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144000" tIns="108000" rIns="0" bIns="10800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600">
                <a:solidFill>
                  <a:schemeClr val="tx2"/>
                </a:solidFill>
                <a:latin typeface="Verdana" pitchFamily="34" charset="0"/>
              </a:rPr>
              <a:t>phl_send(frm, …):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ko-KR" sz="1600">
                <a:solidFill>
                  <a:schemeClr val="tx2"/>
                </a:solidFill>
                <a:latin typeface="Verdana" pitchFamily="34" charset="0"/>
              </a:rPr>
              <a:t>    Force bit error   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altLang="ko-KR" sz="1600">
                <a:solidFill>
                  <a:schemeClr val="tx2"/>
                </a:solidFill>
                <a:latin typeface="Verdana" pitchFamily="34" charset="0"/>
              </a:rPr>
              <a:t>    every 6-</a:t>
            </a:r>
            <a:r>
              <a:rPr lang="en-US" altLang="ko-KR" sz="1600" i="1">
                <a:solidFill>
                  <a:schemeClr val="tx2"/>
                </a:solidFill>
                <a:latin typeface="Verdana" pitchFamily="34" charset="0"/>
              </a:rPr>
              <a:t>th</a:t>
            </a:r>
            <a:r>
              <a:rPr lang="en-US" altLang="ko-KR" sz="1600">
                <a:solidFill>
                  <a:schemeClr val="tx2"/>
                </a:solidFill>
                <a:latin typeface="Verdana" pitchFamily="34" charset="0"/>
              </a:rPr>
              <a:t> Frame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6629400" y="5562600"/>
            <a:ext cx="1676400" cy="46990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144000" tIns="108000" bIns="108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600">
                <a:latin typeface="Verdana" pitchFamily="34" charset="0"/>
              </a:rPr>
              <a:t>client.log</a:t>
            </a:r>
          </a:p>
        </p:txBody>
      </p:sp>
      <p:sp>
        <p:nvSpPr>
          <p:cNvPr id="9225" name="AutoShape 9"/>
          <p:cNvSpPr>
            <a:spLocks noChangeArrowheads="1"/>
          </p:cNvSpPr>
          <p:nvPr/>
        </p:nvSpPr>
        <p:spPr bwMode="auto">
          <a:xfrm>
            <a:off x="1524000" y="5257800"/>
            <a:ext cx="1676400" cy="457200"/>
          </a:xfrm>
          <a:prstGeom prst="diamond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1"/>
            <a:r>
              <a:rPr kumimoji="1" lang="en-US" altLang="ko-KR" sz="1600">
                <a:latin typeface="Verdana" pitchFamily="34" charset="0"/>
              </a:rPr>
              <a:t>ack ok?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990600" y="1371600"/>
            <a:ext cx="41910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4400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600" b="1">
                <a:latin typeface="Verdana" pitchFamily="34" charset="0"/>
              </a:rPr>
              <a:t>1.</a:t>
            </a:r>
            <a:r>
              <a:rPr lang="en-US" altLang="ko-KR" sz="1600">
                <a:latin typeface="Verdana" pitchFamily="34" charset="0"/>
              </a:rPr>
              <a:t> Read a block and split into payloads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990600" y="2438400"/>
            <a:ext cx="27432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4400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600" b="1">
                <a:latin typeface="Verdana" pitchFamily="34" charset="0"/>
              </a:rPr>
              <a:t>2.1</a:t>
            </a:r>
            <a:r>
              <a:rPr lang="en-US" altLang="ko-KR" sz="1600">
                <a:latin typeface="Verdana" pitchFamily="34" charset="0"/>
              </a:rPr>
              <a:t>  Create Frame (frm)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942975" y="4038600"/>
            <a:ext cx="28194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4400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600" b="1">
                <a:latin typeface="Verdana" pitchFamily="34" charset="0"/>
              </a:rPr>
              <a:t>2.4</a:t>
            </a:r>
            <a:r>
              <a:rPr lang="en-US" altLang="ko-KR" sz="1600">
                <a:latin typeface="Verdana" pitchFamily="34" charset="0"/>
              </a:rPr>
              <a:t>  phl_recv(ack/frm,…)</a:t>
            </a:r>
          </a:p>
        </p:txBody>
      </p:sp>
      <p:cxnSp>
        <p:nvCxnSpPr>
          <p:cNvPr id="9229" name="AutoShape 13"/>
          <p:cNvCxnSpPr>
            <a:cxnSpLocks noChangeShapeType="1"/>
            <a:stCxn id="9225" idx="1"/>
            <a:endCxn id="9238" idx="1"/>
          </p:cNvCxnSpPr>
          <p:nvPr/>
        </p:nvCxnSpPr>
        <p:spPr bwMode="auto">
          <a:xfrm rot="10800000">
            <a:off x="990600" y="3098800"/>
            <a:ext cx="533400" cy="2387600"/>
          </a:xfrm>
          <a:prstGeom prst="bentConnector3">
            <a:avLst>
              <a:gd name="adj1" fmla="val 14285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1143000" y="5453063"/>
            <a:ext cx="4365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atinLnBrk="1"/>
            <a:r>
              <a:rPr kumimoji="1" lang="en-US" altLang="ko-KR" sz="1600">
                <a:latin typeface="Verdana" pitchFamily="34" charset="0"/>
              </a:rPr>
              <a:t>no</a:t>
            </a:r>
          </a:p>
        </p:txBody>
      </p:sp>
      <p:cxnSp>
        <p:nvCxnSpPr>
          <p:cNvPr id="9231" name="AutoShape 15"/>
          <p:cNvCxnSpPr>
            <a:cxnSpLocks noChangeShapeType="1"/>
            <a:stCxn id="9225" idx="2"/>
            <a:endCxn id="9221" idx="3"/>
          </p:cNvCxnSpPr>
          <p:nvPr/>
        </p:nvCxnSpPr>
        <p:spPr bwMode="auto">
          <a:xfrm rot="5400000" flipH="1" flipV="1">
            <a:off x="1625600" y="2768600"/>
            <a:ext cx="3683000" cy="2209800"/>
          </a:xfrm>
          <a:prstGeom prst="bentConnector4">
            <a:avLst>
              <a:gd name="adj1" fmla="val -6208"/>
              <a:gd name="adj2" fmla="val 110343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9232" name="AutoShape 16"/>
          <p:cNvCxnSpPr>
            <a:cxnSpLocks noChangeShapeType="1"/>
            <a:stCxn id="9227" idx="2"/>
            <a:endCxn id="9238" idx="0"/>
          </p:cNvCxnSpPr>
          <p:nvPr/>
        </p:nvCxnSpPr>
        <p:spPr bwMode="auto">
          <a:xfrm>
            <a:off x="2362200" y="2692400"/>
            <a:ext cx="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9233" name="AutoShape 17"/>
          <p:cNvCxnSpPr>
            <a:cxnSpLocks noChangeShapeType="1"/>
            <a:stCxn id="9238" idx="2"/>
            <a:endCxn id="9222" idx="0"/>
          </p:cNvCxnSpPr>
          <p:nvPr/>
        </p:nvCxnSpPr>
        <p:spPr bwMode="auto">
          <a:xfrm>
            <a:off x="2362200" y="3225800"/>
            <a:ext cx="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9234" name="AutoShape 18"/>
          <p:cNvCxnSpPr>
            <a:cxnSpLocks noChangeShapeType="1"/>
            <a:stCxn id="9222" idx="2"/>
            <a:endCxn id="9228" idx="0"/>
          </p:cNvCxnSpPr>
          <p:nvPr/>
        </p:nvCxnSpPr>
        <p:spPr bwMode="auto">
          <a:xfrm flipH="1">
            <a:off x="2352675" y="3759200"/>
            <a:ext cx="9525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9235" name="Text Box 20"/>
          <p:cNvSpPr txBox="1">
            <a:spLocks noChangeArrowheads="1"/>
          </p:cNvSpPr>
          <p:nvPr/>
        </p:nvSpPr>
        <p:spPr bwMode="auto">
          <a:xfrm>
            <a:off x="2438400" y="5605463"/>
            <a:ext cx="5318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atinLnBrk="1"/>
            <a:r>
              <a:rPr kumimoji="1" lang="en-US" altLang="ko-KR" sz="1600">
                <a:latin typeface="Verdana" pitchFamily="34" charset="0"/>
              </a:rPr>
              <a:t>yes</a:t>
            </a:r>
          </a:p>
        </p:txBody>
      </p:sp>
      <p:sp>
        <p:nvSpPr>
          <p:cNvPr id="9236" name="Text Box 21"/>
          <p:cNvSpPr txBox="1">
            <a:spLocks noChangeArrowheads="1"/>
          </p:cNvSpPr>
          <p:nvPr/>
        </p:nvSpPr>
        <p:spPr bwMode="auto">
          <a:xfrm>
            <a:off x="5410200" y="2819400"/>
            <a:ext cx="2895600" cy="688975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144000" tIns="108000" rIns="0" bIns="108000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ko-KR" sz="1600" b="1">
                <a:latin typeface="Verdana" pitchFamily="34" charset="0"/>
              </a:rPr>
              <a:t>2.2.1</a:t>
            </a:r>
            <a:r>
              <a:rPr lang="en-US" altLang="ko-KR" sz="1600">
                <a:latin typeface="Verdana" pitchFamily="34" charset="0"/>
              </a:rPr>
              <a:t>  Timeout Handler: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ko-KR" sz="1600">
                <a:latin typeface="Verdana" pitchFamily="34" charset="0"/>
              </a:rPr>
              <a:t>          phl_send(frm, …)</a:t>
            </a:r>
          </a:p>
        </p:txBody>
      </p:sp>
      <p:sp>
        <p:nvSpPr>
          <p:cNvPr id="9237" name="Line 22"/>
          <p:cNvSpPr>
            <a:spLocks noChangeShapeType="1"/>
          </p:cNvSpPr>
          <p:nvPr/>
        </p:nvSpPr>
        <p:spPr bwMode="auto">
          <a:xfrm>
            <a:off x="3352800" y="3124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238" name="Text Box 23"/>
          <p:cNvSpPr txBox="1">
            <a:spLocks noChangeArrowheads="1"/>
          </p:cNvSpPr>
          <p:nvPr/>
        </p:nvSpPr>
        <p:spPr bwMode="auto">
          <a:xfrm>
            <a:off x="990600" y="2971800"/>
            <a:ext cx="2743200" cy="25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4400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600" b="1">
                <a:latin typeface="Verdana" pitchFamily="34" charset="0"/>
              </a:rPr>
              <a:t>2.2</a:t>
            </a:r>
            <a:r>
              <a:rPr lang="en-US" altLang="ko-KR" sz="1600">
                <a:latin typeface="Verdana" pitchFamily="34" charset="0"/>
              </a:rPr>
              <a:t>  Start a Timer</a:t>
            </a:r>
          </a:p>
        </p:txBody>
      </p:sp>
      <p:cxnSp>
        <p:nvCxnSpPr>
          <p:cNvPr id="9239" name="AutoShape 24"/>
          <p:cNvCxnSpPr>
            <a:cxnSpLocks noChangeShapeType="1"/>
            <a:stCxn id="9236" idx="2"/>
            <a:endCxn id="9228" idx="3"/>
          </p:cNvCxnSpPr>
          <p:nvPr/>
        </p:nvCxnSpPr>
        <p:spPr bwMode="auto">
          <a:xfrm rot="5400000">
            <a:off x="4981575" y="2289175"/>
            <a:ext cx="657225" cy="3095625"/>
          </a:xfrm>
          <a:prstGeom prst="bentConnector2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</p:spPr>
      </p:cxnSp>
      <p:sp>
        <p:nvSpPr>
          <p:cNvPr id="9240" name="AutoShape 25"/>
          <p:cNvSpPr>
            <a:spLocks noChangeArrowheads="1"/>
          </p:cNvSpPr>
          <p:nvPr/>
        </p:nvSpPr>
        <p:spPr bwMode="auto">
          <a:xfrm>
            <a:off x="1524000" y="4495800"/>
            <a:ext cx="1676400" cy="457200"/>
          </a:xfrm>
          <a:prstGeom prst="diamond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1"/>
            <a:r>
              <a:rPr kumimoji="1" lang="en-US" altLang="ko-KR" sz="1600">
                <a:latin typeface="Verdana" pitchFamily="34" charset="0"/>
              </a:rPr>
              <a:t>ack/frm?</a:t>
            </a:r>
          </a:p>
        </p:txBody>
      </p:sp>
      <p:sp>
        <p:nvSpPr>
          <p:cNvPr id="9241" name="Line 26"/>
          <p:cNvSpPr>
            <a:spLocks noChangeShapeType="1"/>
          </p:cNvSpPr>
          <p:nvPr/>
        </p:nvSpPr>
        <p:spPr bwMode="auto">
          <a:xfrm>
            <a:off x="2362200" y="4343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42" name="Line 27"/>
          <p:cNvSpPr>
            <a:spLocks noChangeShapeType="1"/>
          </p:cNvSpPr>
          <p:nvPr/>
        </p:nvSpPr>
        <p:spPr bwMode="auto">
          <a:xfrm>
            <a:off x="2362200" y="4953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43" name="Text Box 28"/>
          <p:cNvSpPr txBox="1">
            <a:spLocks noChangeArrowheads="1"/>
          </p:cNvSpPr>
          <p:nvPr/>
        </p:nvSpPr>
        <p:spPr bwMode="auto">
          <a:xfrm>
            <a:off x="1812925" y="4899025"/>
            <a:ext cx="557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atinLnBrk="1"/>
            <a:r>
              <a:rPr kumimoji="1" lang="en-US">
                <a:latin typeface="굴림" pitchFamily="34" charset="-127"/>
              </a:rPr>
              <a:t>ack</a:t>
            </a:r>
          </a:p>
        </p:txBody>
      </p:sp>
      <p:sp>
        <p:nvSpPr>
          <p:cNvPr id="9244" name="Text Box 30"/>
          <p:cNvSpPr txBox="1">
            <a:spLocks noChangeArrowheads="1"/>
          </p:cNvSpPr>
          <p:nvPr/>
        </p:nvSpPr>
        <p:spPr bwMode="auto">
          <a:xfrm>
            <a:off x="838200" y="6096000"/>
            <a:ext cx="4191000" cy="5286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44000" tIns="0" rIns="0" bIns="0">
            <a:spAutoFit/>
          </a:bodyPr>
          <a:lstStyle/>
          <a:p>
            <a:r>
              <a:rPr lang="en-US" altLang="ko-KR" sz="1600" b="1">
                <a:latin typeface="Verdana" pitchFamily="34" charset="0"/>
              </a:rPr>
              <a:t>3.</a:t>
            </a:r>
            <a:r>
              <a:rPr lang="en-US" altLang="ko-KR" sz="1600">
                <a:latin typeface="Verdana" pitchFamily="34" charset="0"/>
              </a:rPr>
              <a:t> Waiting for Network Layer ack:</a:t>
            </a:r>
          </a:p>
          <a:p>
            <a:r>
              <a:rPr lang="en-US" altLang="ko-KR" sz="1600">
                <a:latin typeface="Verdana" pitchFamily="34" charset="0"/>
              </a:rPr>
              <a:t>    if (!</a:t>
            </a:r>
            <a:r>
              <a:rPr lang="en-US" altLang="ko-KR">
                <a:latin typeface="굴림" pitchFamily="34" charset="-127"/>
              </a:rPr>
              <a:t>nwl_ack) phl_recv(frm,</a:t>
            </a:r>
            <a:r>
              <a:rPr lang="en-US" altLang="ko-KR"/>
              <a:t>…</a:t>
            </a:r>
            <a:r>
              <a:rPr lang="en-US" altLang="ko-KR">
                <a:latin typeface="굴림" pitchFamily="34" charset="-127"/>
              </a:rPr>
              <a:t>)</a:t>
            </a:r>
          </a:p>
        </p:txBody>
      </p:sp>
      <p:sp>
        <p:nvSpPr>
          <p:cNvPr id="9245" name="Line 31"/>
          <p:cNvSpPr>
            <a:spLocks noChangeShapeType="1"/>
          </p:cNvSpPr>
          <p:nvPr/>
        </p:nvSpPr>
        <p:spPr bwMode="auto">
          <a:xfrm>
            <a:off x="3200400" y="47244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46" name="Rectangle 32"/>
          <p:cNvSpPr>
            <a:spLocks noChangeArrowheads="1"/>
          </p:cNvSpPr>
          <p:nvPr/>
        </p:nvSpPr>
        <p:spPr bwMode="auto">
          <a:xfrm>
            <a:off x="5410200" y="4543425"/>
            <a:ext cx="28956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1"/>
            <a:r>
              <a:rPr lang="en-US" altLang="ko-KR" b="1">
                <a:latin typeface="굴림" pitchFamily="34" charset="-127"/>
              </a:rPr>
              <a:t>2.4.1</a:t>
            </a:r>
            <a:r>
              <a:rPr lang="en-US" altLang="ko-KR">
                <a:latin typeface="굴림" pitchFamily="34" charset="-127"/>
              </a:rPr>
              <a:t>  nwl_ack received</a:t>
            </a:r>
            <a:endParaRPr lang="en-US">
              <a:latin typeface="굴림" pitchFamily="34" charset="-127"/>
            </a:endParaRPr>
          </a:p>
        </p:txBody>
      </p:sp>
      <p:sp>
        <p:nvSpPr>
          <p:cNvPr id="9247" name="Line 34"/>
          <p:cNvSpPr>
            <a:spLocks noChangeShapeType="1"/>
          </p:cNvSpPr>
          <p:nvPr/>
        </p:nvSpPr>
        <p:spPr bwMode="auto">
          <a:xfrm flipV="1">
            <a:off x="6858000" y="417671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8" name="Rectangle 35"/>
          <p:cNvSpPr>
            <a:spLocks noChangeArrowheads="1"/>
          </p:cNvSpPr>
          <p:nvPr/>
        </p:nvSpPr>
        <p:spPr bwMode="auto">
          <a:xfrm>
            <a:off x="3351213" y="4662488"/>
            <a:ext cx="5349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atinLnBrk="1"/>
            <a:r>
              <a:rPr kumimoji="1" lang="en-US" altLang="ko-KR">
                <a:latin typeface="굴림" pitchFamily="34" charset="-127"/>
              </a:rPr>
              <a:t>frm</a:t>
            </a:r>
            <a:endParaRPr kumimoji="1" lang="en-US">
              <a:latin typeface="굴림" pitchFamily="34" charset="-127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atinLnBrk="1"/>
            <a:fld id="{D091EEBC-7ED0-42F1-943D-F5C47074FA5E}" type="slidenum">
              <a:rPr lang="en-US" altLang="ko-KR">
                <a:latin typeface="굴림" pitchFamily="34" charset="-127"/>
              </a:rPr>
              <a:pPr latinLnBrk="1"/>
              <a:t>8</a:t>
            </a:fld>
            <a:endParaRPr lang="en-US" altLang="ko-KR">
              <a:latin typeface="굴림" pitchFamily="34" charset="-127"/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ko-KR">
                <a:latin typeface="Verdana" pitchFamily="34" charset="0"/>
                <a:ea typeface="굴림" pitchFamily="34" charset="-127"/>
              </a:rPr>
              <a:t>Create Frame</a:t>
            </a: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6629400" y="1828800"/>
            <a:ext cx="13716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6324600" y="2362200"/>
            <a:ext cx="1676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ko-KR">
                <a:latin typeface="Verdana" pitchFamily="34" charset="0"/>
              </a:rPr>
              <a:t>Datafield</a:t>
            </a:r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5334000" y="1828800"/>
            <a:ext cx="9906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4038600" y="2362200"/>
            <a:ext cx="990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ko-KR">
                <a:latin typeface="Verdana" pitchFamily="34" charset="0"/>
              </a:rPr>
              <a:t>Seq</a:t>
            </a: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533400" y="1981200"/>
            <a:ext cx="31242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marL="457200" indent="-457200"/>
            <a:r>
              <a:rPr lang="en-US" altLang="ko-KR">
                <a:latin typeface="Verdana" pitchFamily="34" charset="0"/>
              </a:rPr>
              <a:t>1. Compute Seq Number,</a:t>
            </a:r>
          </a:p>
          <a:p>
            <a:pPr marL="457200" indent="-457200"/>
            <a:r>
              <a:rPr lang="en-US" altLang="ko-KR">
                <a:latin typeface="Verdana" pitchFamily="34" charset="0"/>
              </a:rPr>
              <a:t>    Frame Type and </a:t>
            </a:r>
          </a:p>
          <a:p>
            <a:pPr marL="457200" indent="-457200"/>
            <a:r>
              <a:rPr lang="en-US" altLang="ko-KR">
                <a:latin typeface="Verdana" pitchFamily="34" charset="0"/>
              </a:rPr>
              <a:t>    End-Of-Packet (EOP)</a:t>
            </a:r>
          </a:p>
          <a:p>
            <a:pPr marL="457200" indent="-457200"/>
            <a:r>
              <a:rPr lang="en-US" altLang="ko-KR">
                <a:latin typeface="Verdana" pitchFamily="34" charset="0"/>
              </a:rPr>
              <a:t>    bytes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5715000" y="2362200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ko-KR">
                <a:latin typeface="Verdana" pitchFamily="34" charset="0"/>
              </a:rPr>
              <a:t>EOP</a:t>
            </a:r>
          </a:p>
        </p:txBody>
      </p:sp>
      <p:sp>
        <p:nvSpPr>
          <p:cNvPr id="10250" name="Rectangle 12"/>
          <p:cNvSpPr>
            <a:spLocks noChangeArrowheads="1"/>
          </p:cNvSpPr>
          <p:nvPr/>
        </p:nvSpPr>
        <p:spPr bwMode="auto">
          <a:xfrm>
            <a:off x="8001000" y="3733800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ko-KR">
                <a:latin typeface="Verdana" pitchFamily="34" charset="0"/>
              </a:rPr>
              <a:t>ED</a:t>
            </a:r>
          </a:p>
        </p:txBody>
      </p:sp>
      <p:sp>
        <p:nvSpPr>
          <p:cNvPr id="10251" name="Line 13"/>
          <p:cNvSpPr>
            <a:spLocks noChangeShapeType="1"/>
          </p:cNvSpPr>
          <p:nvPr/>
        </p:nvSpPr>
        <p:spPr bwMode="auto">
          <a:xfrm>
            <a:off x="4038600" y="2743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2" name="Line 14"/>
          <p:cNvSpPr>
            <a:spLocks noChangeShapeType="1"/>
          </p:cNvSpPr>
          <p:nvPr/>
        </p:nvSpPr>
        <p:spPr bwMode="auto">
          <a:xfrm flipH="1">
            <a:off x="8001000" y="2743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3" name="Rectangle 23"/>
          <p:cNvSpPr>
            <a:spLocks noChangeArrowheads="1"/>
          </p:cNvSpPr>
          <p:nvPr/>
        </p:nvSpPr>
        <p:spPr bwMode="auto">
          <a:xfrm>
            <a:off x="533400" y="3581400"/>
            <a:ext cx="31242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marL="457200" indent="-457200"/>
            <a:r>
              <a:rPr lang="en-US" altLang="ko-KR">
                <a:latin typeface="Verdana" pitchFamily="34" charset="0"/>
              </a:rPr>
              <a:t>2. Error-Detection (ED)</a:t>
            </a:r>
          </a:p>
          <a:p>
            <a:pPr marL="457200" indent="-457200"/>
            <a:r>
              <a:rPr lang="en-US" altLang="ko-KR">
                <a:latin typeface="Verdana" pitchFamily="34" charset="0"/>
              </a:rPr>
              <a:t>    bytes</a:t>
            </a:r>
          </a:p>
          <a:p>
            <a:pPr marL="457200" indent="-457200"/>
            <a:r>
              <a:rPr lang="en-US" altLang="ko-KR">
                <a:latin typeface="Verdana" pitchFamily="34" charset="0"/>
              </a:rPr>
              <a:t>    (XOR on Seq + FT + EOP + Data)</a:t>
            </a:r>
          </a:p>
        </p:txBody>
      </p:sp>
      <p:sp>
        <p:nvSpPr>
          <p:cNvPr id="10254" name="Rectangle 27"/>
          <p:cNvSpPr>
            <a:spLocks noChangeArrowheads="1"/>
          </p:cNvSpPr>
          <p:nvPr/>
        </p:nvSpPr>
        <p:spPr bwMode="auto">
          <a:xfrm>
            <a:off x="5334000" y="1447800"/>
            <a:ext cx="1295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ko-KR">
                <a:latin typeface="Verdana" pitchFamily="34" charset="0"/>
              </a:rPr>
              <a:t>Datafield</a:t>
            </a:r>
          </a:p>
        </p:txBody>
      </p:sp>
      <p:sp>
        <p:nvSpPr>
          <p:cNvPr id="10255" name="Text Box 28"/>
          <p:cNvSpPr txBox="1">
            <a:spLocks noChangeArrowheads="1"/>
          </p:cNvSpPr>
          <p:nvPr/>
        </p:nvSpPr>
        <p:spPr bwMode="auto">
          <a:xfrm>
            <a:off x="1676400" y="5334000"/>
            <a:ext cx="60372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atinLnBrk="1"/>
            <a:r>
              <a:rPr lang="en-US" altLang="ko-KR">
                <a:latin typeface="굴림" pitchFamily="34" charset="-127"/>
              </a:rPr>
              <a:t>EOP: End of Packet		ED: Error Detection</a:t>
            </a:r>
          </a:p>
          <a:p>
            <a:pPr latinLnBrk="1"/>
            <a:r>
              <a:rPr kumimoji="1" lang="en-US" altLang="ko-KR">
                <a:latin typeface="굴림" pitchFamily="34" charset="-127"/>
              </a:rPr>
              <a:t>FT: </a:t>
            </a:r>
            <a:r>
              <a:rPr lang="en-US" altLang="ko-KR">
                <a:latin typeface="굴림" pitchFamily="34" charset="-127"/>
              </a:rPr>
              <a:t>Frame Type 			Seq: Sequence Num</a:t>
            </a:r>
          </a:p>
        </p:txBody>
      </p:sp>
      <p:sp>
        <p:nvSpPr>
          <p:cNvPr id="10256" name="Text Box 29"/>
          <p:cNvSpPr txBox="1">
            <a:spLocks noChangeArrowheads="1"/>
          </p:cNvSpPr>
          <p:nvPr/>
        </p:nvSpPr>
        <p:spPr bwMode="auto">
          <a:xfrm>
            <a:off x="8008938" y="4267200"/>
            <a:ext cx="9826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atinLnBrk="1"/>
            <a:r>
              <a:rPr kumimoji="1" lang="en-US">
                <a:latin typeface="굴림" pitchFamily="34" charset="-127"/>
              </a:rPr>
              <a:t>2 Bytes</a:t>
            </a:r>
          </a:p>
        </p:txBody>
      </p:sp>
      <p:sp>
        <p:nvSpPr>
          <p:cNvPr id="10257" name="Text Box 30"/>
          <p:cNvSpPr txBox="1">
            <a:spLocks noChangeArrowheads="1"/>
          </p:cNvSpPr>
          <p:nvPr/>
        </p:nvSpPr>
        <p:spPr bwMode="auto">
          <a:xfrm>
            <a:off x="6553200" y="4281488"/>
            <a:ext cx="14890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atinLnBrk="1"/>
            <a:r>
              <a:rPr kumimoji="1" lang="en-US">
                <a:latin typeface="굴림" pitchFamily="34" charset="-127"/>
              </a:rPr>
              <a:t>&lt;= 80 Bytes</a:t>
            </a:r>
          </a:p>
        </p:txBody>
      </p:sp>
      <p:sp>
        <p:nvSpPr>
          <p:cNvPr id="10258" name="Text Box 31"/>
          <p:cNvSpPr txBox="1">
            <a:spLocks noChangeArrowheads="1"/>
          </p:cNvSpPr>
          <p:nvPr/>
        </p:nvSpPr>
        <p:spPr bwMode="auto">
          <a:xfrm>
            <a:off x="5691188" y="4267200"/>
            <a:ext cx="8620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atinLnBrk="1"/>
            <a:r>
              <a:rPr kumimoji="1" lang="en-US">
                <a:latin typeface="굴림" pitchFamily="34" charset="-127"/>
              </a:rPr>
              <a:t>1 Byte</a:t>
            </a:r>
          </a:p>
        </p:txBody>
      </p:sp>
      <p:sp>
        <p:nvSpPr>
          <p:cNvPr id="10259" name="Rectangle 35"/>
          <p:cNvSpPr>
            <a:spLocks noChangeArrowheads="1"/>
          </p:cNvSpPr>
          <p:nvPr/>
        </p:nvSpPr>
        <p:spPr bwMode="auto">
          <a:xfrm>
            <a:off x="6324600" y="3733800"/>
            <a:ext cx="1676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ko-KR">
                <a:latin typeface="Verdana" pitchFamily="34" charset="0"/>
              </a:rPr>
              <a:t>Datafield</a:t>
            </a:r>
          </a:p>
        </p:txBody>
      </p:sp>
      <p:sp>
        <p:nvSpPr>
          <p:cNvPr id="10260" name="Rectangle 36"/>
          <p:cNvSpPr>
            <a:spLocks noChangeArrowheads="1"/>
          </p:cNvSpPr>
          <p:nvPr/>
        </p:nvSpPr>
        <p:spPr bwMode="auto">
          <a:xfrm>
            <a:off x="4038600" y="3733800"/>
            <a:ext cx="990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ko-KR">
                <a:latin typeface="Verdana" pitchFamily="34" charset="0"/>
              </a:rPr>
              <a:t>Seq</a:t>
            </a:r>
          </a:p>
        </p:txBody>
      </p:sp>
      <p:sp>
        <p:nvSpPr>
          <p:cNvPr id="10261" name="Rectangle 37"/>
          <p:cNvSpPr>
            <a:spLocks noChangeArrowheads="1"/>
          </p:cNvSpPr>
          <p:nvPr/>
        </p:nvSpPr>
        <p:spPr bwMode="auto">
          <a:xfrm>
            <a:off x="5715000" y="3733800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ko-KR">
                <a:latin typeface="Verdana" pitchFamily="34" charset="0"/>
              </a:rPr>
              <a:t>EOP</a:t>
            </a:r>
          </a:p>
        </p:txBody>
      </p:sp>
      <p:sp>
        <p:nvSpPr>
          <p:cNvPr id="10262" name="Text Box 38"/>
          <p:cNvSpPr txBox="1">
            <a:spLocks noChangeArrowheads="1"/>
          </p:cNvSpPr>
          <p:nvPr/>
        </p:nvSpPr>
        <p:spPr bwMode="auto">
          <a:xfrm>
            <a:off x="3894138" y="4267200"/>
            <a:ext cx="9826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atinLnBrk="1"/>
            <a:r>
              <a:rPr kumimoji="1" lang="en-US">
                <a:latin typeface="굴림" pitchFamily="34" charset="-127"/>
              </a:rPr>
              <a:t>2 Bytes</a:t>
            </a:r>
          </a:p>
        </p:txBody>
      </p:sp>
      <p:sp>
        <p:nvSpPr>
          <p:cNvPr id="10263" name="Rectangle 39"/>
          <p:cNvSpPr>
            <a:spLocks noChangeArrowheads="1"/>
          </p:cNvSpPr>
          <p:nvPr/>
        </p:nvSpPr>
        <p:spPr bwMode="auto">
          <a:xfrm>
            <a:off x="5029200" y="3733800"/>
            <a:ext cx="685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ko-KR">
                <a:latin typeface="Verdana" pitchFamily="34" charset="0"/>
              </a:rPr>
              <a:t>FT</a:t>
            </a:r>
          </a:p>
        </p:txBody>
      </p:sp>
      <p:sp>
        <p:nvSpPr>
          <p:cNvPr id="10264" name="Rectangle 40"/>
          <p:cNvSpPr>
            <a:spLocks noChangeArrowheads="1"/>
          </p:cNvSpPr>
          <p:nvPr/>
        </p:nvSpPr>
        <p:spPr bwMode="auto">
          <a:xfrm>
            <a:off x="5029200" y="2362200"/>
            <a:ext cx="685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ko-KR">
                <a:latin typeface="Verdana" pitchFamily="34" charset="0"/>
              </a:rPr>
              <a:t>FT</a:t>
            </a:r>
          </a:p>
        </p:txBody>
      </p:sp>
      <p:sp>
        <p:nvSpPr>
          <p:cNvPr id="10265" name="Text Box 41"/>
          <p:cNvSpPr txBox="1">
            <a:spLocks noChangeArrowheads="1"/>
          </p:cNvSpPr>
          <p:nvPr/>
        </p:nvSpPr>
        <p:spPr bwMode="auto">
          <a:xfrm>
            <a:off x="4929188" y="4267200"/>
            <a:ext cx="8620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atinLnBrk="1"/>
            <a:r>
              <a:rPr kumimoji="1" lang="en-US">
                <a:latin typeface="굴림" pitchFamily="34" charset="-127"/>
              </a:rPr>
              <a:t>1 Byte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atinLnBrk="1"/>
            <a:fld id="{EEE812BA-A13C-4A9E-BCB5-4E15407EBD61}" type="slidenum">
              <a:rPr lang="en-US" altLang="ko-KR">
                <a:latin typeface="굴림" pitchFamily="34" charset="-127"/>
              </a:rPr>
              <a:pPr latinLnBrk="1"/>
              <a:t>9</a:t>
            </a:fld>
            <a:endParaRPr lang="en-US" altLang="ko-KR">
              <a:latin typeface="굴림" pitchFamily="34" charset="-127"/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ko-KR">
                <a:ea typeface="굴림" pitchFamily="34" charset="-127"/>
              </a:rPr>
              <a:t>Server: dll_recv(frm, </a:t>
            </a:r>
            <a:r>
              <a:rPr lang="en-US" altLang="ko-KR">
                <a:latin typeface="Arial" charset="0"/>
                <a:ea typeface="굴림" pitchFamily="34" charset="-127"/>
              </a:rPr>
              <a:t>…</a:t>
            </a:r>
            <a:r>
              <a:rPr lang="en-US" altLang="ko-KR">
                <a:ea typeface="굴림" pitchFamily="34" charset="-127"/>
              </a:rPr>
              <a:t>)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838200" y="1676400"/>
            <a:ext cx="32004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4400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600" b="1">
                <a:latin typeface="Verdana" pitchFamily="34" charset="0"/>
              </a:rPr>
              <a:t>1.</a:t>
            </a:r>
            <a:r>
              <a:rPr lang="en-US" altLang="ko-KR" sz="1600">
                <a:latin typeface="Verdana" pitchFamily="34" charset="0"/>
              </a:rPr>
              <a:t> Compute ED byte</a:t>
            </a:r>
          </a:p>
        </p:txBody>
      </p:sp>
      <p:sp>
        <p:nvSpPr>
          <p:cNvPr id="11269" name="AutoShape 6"/>
          <p:cNvSpPr>
            <a:spLocks noChangeArrowheads="1"/>
          </p:cNvSpPr>
          <p:nvPr/>
        </p:nvSpPr>
        <p:spPr bwMode="auto">
          <a:xfrm>
            <a:off x="1600200" y="2286000"/>
            <a:ext cx="1676400" cy="457200"/>
          </a:xfrm>
          <a:prstGeom prst="diamond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1"/>
            <a:r>
              <a:rPr kumimoji="1" lang="en-US" altLang="ko-KR" sz="1600">
                <a:latin typeface="Verdana" pitchFamily="34" charset="0"/>
              </a:rPr>
              <a:t>ED ok?</a:t>
            </a:r>
          </a:p>
        </p:txBody>
      </p:sp>
      <p:cxnSp>
        <p:nvCxnSpPr>
          <p:cNvPr id="11270" name="AutoShape 8"/>
          <p:cNvCxnSpPr>
            <a:cxnSpLocks noChangeShapeType="1"/>
            <a:stCxn id="11268" idx="2"/>
            <a:endCxn id="11269" idx="0"/>
          </p:cNvCxnSpPr>
          <p:nvPr/>
        </p:nvCxnSpPr>
        <p:spPr bwMode="auto">
          <a:xfrm>
            <a:off x="2438400" y="1930400"/>
            <a:ext cx="0" cy="3556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11271" name="Text Box 9"/>
          <p:cNvSpPr txBox="1">
            <a:spLocks noChangeArrowheads="1"/>
          </p:cNvSpPr>
          <p:nvPr/>
        </p:nvSpPr>
        <p:spPr bwMode="auto">
          <a:xfrm>
            <a:off x="838200" y="3657600"/>
            <a:ext cx="32004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4400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600" b="1">
                <a:latin typeface="Verdana" pitchFamily="34" charset="0"/>
              </a:rPr>
              <a:t>2.</a:t>
            </a:r>
            <a:r>
              <a:rPr lang="en-US" altLang="ko-KR" sz="1600">
                <a:latin typeface="Verdana" pitchFamily="34" charset="0"/>
              </a:rPr>
              <a:t> Create ACK Frame (ack)</a:t>
            </a:r>
          </a:p>
        </p:txBody>
      </p:sp>
      <p:sp>
        <p:nvSpPr>
          <p:cNvPr id="11272" name="AutoShape 10"/>
          <p:cNvSpPr>
            <a:spLocks noChangeArrowheads="1"/>
          </p:cNvSpPr>
          <p:nvPr/>
        </p:nvSpPr>
        <p:spPr bwMode="auto">
          <a:xfrm>
            <a:off x="1600200" y="2971800"/>
            <a:ext cx="1676400" cy="457200"/>
          </a:xfrm>
          <a:prstGeom prst="diamond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1"/>
            <a:r>
              <a:rPr kumimoji="1" lang="en-US" altLang="ko-KR" sz="1600">
                <a:latin typeface="Verdana" pitchFamily="34" charset="0"/>
              </a:rPr>
              <a:t>Dup?</a:t>
            </a:r>
          </a:p>
        </p:txBody>
      </p:sp>
      <p:cxnSp>
        <p:nvCxnSpPr>
          <p:cNvPr id="11273" name="AutoShape 11"/>
          <p:cNvCxnSpPr>
            <a:cxnSpLocks noChangeShapeType="1"/>
            <a:stCxn id="11269" idx="2"/>
            <a:endCxn id="11272" idx="0"/>
          </p:cNvCxnSpPr>
          <p:nvPr/>
        </p:nvCxnSpPr>
        <p:spPr bwMode="auto">
          <a:xfrm>
            <a:off x="2438400" y="2743200"/>
            <a:ext cx="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11274" name="Text Box 12"/>
          <p:cNvSpPr txBox="1">
            <a:spLocks noChangeArrowheads="1"/>
          </p:cNvSpPr>
          <p:nvPr/>
        </p:nvSpPr>
        <p:spPr bwMode="auto">
          <a:xfrm>
            <a:off x="838200" y="4191000"/>
            <a:ext cx="32004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4400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600" b="1">
                <a:latin typeface="Verdana" pitchFamily="34" charset="0"/>
              </a:rPr>
              <a:t>3.</a:t>
            </a:r>
            <a:r>
              <a:rPr lang="en-US" altLang="ko-KR" sz="1600">
                <a:latin typeface="Verdana" pitchFamily="34" charset="0"/>
              </a:rPr>
              <a:t> phl_send(ack, …)</a:t>
            </a:r>
          </a:p>
        </p:txBody>
      </p:sp>
      <p:sp>
        <p:nvSpPr>
          <p:cNvPr id="11275" name="Text Box 13"/>
          <p:cNvSpPr txBox="1">
            <a:spLocks noChangeArrowheads="1"/>
          </p:cNvSpPr>
          <p:nvPr/>
        </p:nvSpPr>
        <p:spPr bwMode="auto">
          <a:xfrm>
            <a:off x="838200" y="4724400"/>
            <a:ext cx="32004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4400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600" b="1">
                <a:latin typeface="Verdana" pitchFamily="34" charset="0"/>
              </a:rPr>
              <a:t>4.</a:t>
            </a:r>
            <a:r>
              <a:rPr lang="en-US" altLang="ko-KR" sz="1600">
                <a:latin typeface="Verdana" pitchFamily="34" charset="0"/>
              </a:rPr>
              <a:t> Reassemble the packet</a:t>
            </a:r>
          </a:p>
        </p:txBody>
      </p:sp>
      <p:cxnSp>
        <p:nvCxnSpPr>
          <p:cNvPr id="11276" name="AutoShape 14"/>
          <p:cNvCxnSpPr>
            <a:cxnSpLocks noChangeShapeType="1"/>
            <a:stCxn id="11269" idx="3"/>
            <a:endCxn id="11292" idx="1"/>
          </p:cNvCxnSpPr>
          <p:nvPr/>
        </p:nvCxnSpPr>
        <p:spPr bwMode="auto">
          <a:xfrm>
            <a:off x="3276600" y="2514600"/>
            <a:ext cx="8382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11277" name="Text Box 15"/>
          <p:cNvSpPr txBox="1">
            <a:spLocks noChangeArrowheads="1"/>
          </p:cNvSpPr>
          <p:nvPr/>
        </p:nvSpPr>
        <p:spPr bwMode="auto">
          <a:xfrm>
            <a:off x="3200400" y="2481263"/>
            <a:ext cx="4365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atinLnBrk="1"/>
            <a:r>
              <a:rPr kumimoji="1" lang="en-US" altLang="ko-KR" sz="1600">
                <a:latin typeface="Verdana" pitchFamily="34" charset="0"/>
              </a:rPr>
              <a:t>no</a:t>
            </a:r>
          </a:p>
        </p:txBody>
      </p:sp>
      <p:sp>
        <p:nvSpPr>
          <p:cNvPr id="11278" name="Text Box 16"/>
          <p:cNvSpPr txBox="1">
            <a:spLocks noChangeArrowheads="1"/>
          </p:cNvSpPr>
          <p:nvPr/>
        </p:nvSpPr>
        <p:spPr bwMode="auto">
          <a:xfrm>
            <a:off x="1752600" y="2667000"/>
            <a:ext cx="6746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1">
              <a:lnSpc>
                <a:spcPct val="80000"/>
              </a:lnSpc>
            </a:pPr>
            <a:r>
              <a:rPr kumimoji="1" lang="en-US" altLang="ko-KR" sz="1600">
                <a:latin typeface="Verdana" pitchFamily="34" charset="0"/>
              </a:rPr>
              <a:t>yes</a:t>
            </a:r>
          </a:p>
        </p:txBody>
      </p:sp>
      <p:cxnSp>
        <p:nvCxnSpPr>
          <p:cNvPr id="11279" name="AutoShape 17"/>
          <p:cNvCxnSpPr>
            <a:cxnSpLocks noChangeShapeType="1"/>
            <a:stCxn id="11272" idx="3"/>
            <a:endCxn id="11280" idx="1"/>
          </p:cNvCxnSpPr>
          <p:nvPr/>
        </p:nvCxnSpPr>
        <p:spPr bwMode="auto">
          <a:xfrm>
            <a:off x="3276600" y="3200400"/>
            <a:ext cx="8382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11280" name="Rectangle 18"/>
          <p:cNvSpPr>
            <a:spLocks noChangeArrowheads="1"/>
          </p:cNvSpPr>
          <p:nvPr/>
        </p:nvSpPr>
        <p:spPr bwMode="auto">
          <a:xfrm>
            <a:off x="4114800" y="3048000"/>
            <a:ext cx="1143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latinLnBrk="1"/>
            <a:r>
              <a:rPr kumimoji="1" lang="en-US" altLang="ko-KR" sz="1600">
                <a:latin typeface="Verdana" pitchFamily="34" charset="0"/>
              </a:rPr>
              <a:t>Drop frm</a:t>
            </a:r>
          </a:p>
        </p:txBody>
      </p:sp>
      <p:cxnSp>
        <p:nvCxnSpPr>
          <p:cNvPr id="11281" name="AutoShape 19"/>
          <p:cNvCxnSpPr>
            <a:cxnSpLocks noChangeShapeType="1"/>
            <a:stCxn id="11272" idx="2"/>
            <a:endCxn id="11271" idx="0"/>
          </p:cNvCxnSpPr>
          <p:nvPr/>
        </p:nvCxnSpPr>
        <p:spPr bwMode="auto">
          <a:xfrm>
            <a:off x="2438400" y="3429000"/>
            <a:ext cx="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1282" name="AutoShape 20"/>
          <p:cNvCxnSpPr>
            <a:cxnSpLocks noChangeShapeType="1"/>
            <a:stCxn id="11280" idx="2"/>
            <a:endCxn id="11271" idx="3"/>
          </p:cNvCxnSpPr>
          <p:nvPr/>
        </p:nvCxnSpPr>
        <p:spPr bwMode="auto">
          <a:xfrm rot="5400000">
            <a:off x="4146550" y="3244850"/>
            <a:ext cx="431800" cy="6477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11283" name="Text Box 21"/>
          <p:cNvSpPr txBox="1">
            <a:spLocks noChangeArrowheads="1"/>
          </p:cNvSpPr>
          <p:nvPr/>
        </p:nvSpPr>
        <p:spPr bwMode="auto">
          <a:xfrm>
            <a:off x="3200400" y="3167063"/>
            <a:ext cx="5318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atinLnBrk="1"/>
            <a:r>
              <a:rPr kumimoji="1" lang="en-US" altLang="ko-KR" sz="1600">
                <a:latin typeface="Verdana" pitchFamily="34" charset="0"/>
              </a:rPr>
              <a:t>yes</a:t>
            </a:r>
          </a:p>
        </p:txBody>
      </p:sp>
      <p:sp>
        <p:nvSpPr>
          <p:cNvPr id="11284" name="Text Box 22"/>
          <p:cNvSpPr txBox="1">
            <a:spLocks noChangeArrowheads="1"/>
          </p:cNvSpPr>
          <p:nvPr/>
        </p:nvSpPr>
        <p:spPr bwMode="auto">
          <a:xfrm>
            <a:off x="1981200" y="3322638"/>
            <a:ext cx="436563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atinLnBrk="1">
              <a:lnSpc>
                <a:spcPct val="110000"/>
              </a:lnSpc>
            </a:pPr>
            <a:r>
              <a:rPr kumimoji="1" lang="en-US" altLang="ko-KR" sz="1600">
                <a:latin typeface="Verdana" pitchFamily="34" charset="0"/>
              </a:rPr>
              <a:t>no</a:t>
            </a:r>
          </a:p>
        </p:txBody>
      </p:sp>
      <p:sp>
        <p:nvSpPr>
          <p:cNvPr id="11285" name="Text Box 23"/>
          <p:cNvSpPr txBox="1">
            <a:spLocks noChangeArrowheads="1"/>
          </p:cNvSpPr>
          <p:nvPr/>
        </p:nvSpPr>
        <p:spPr bwMode="auto">
          <a:xfrm>
            <a:off x="838200" y="5257800"/>
            <a:ext cx="32004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4400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600" b="1">
                <a:latin typeface="Verdana" pitchFamily="34" charset="0"/>
              </a:rPr>
              <a:t>5.</a:t>
            </a:r>
            <a:r>
              <a:rPr lang="en-US" altLang="ko-KR" sz="1600">
                <a:latin typeface="Verdana" pitchFamily="34" charset="0"/>
              </a:rPr>
              <a:t> nwl_recv(pkt, …)</a:t>
            </a:r>
          </a:p>
        </p:txBody>
      </p:sp>
      <p:cxnSp>
        <p:nvCxnSpPr>
          <p:cNvPr id="11286" name="AutoShape 24"/>
          <p:cNvCxnSpPr>
            <a:cxnSpLocks noChangeShapeType="1"/>
            <a:stCxn id="11271" idx="2"/>
            <a:endCxn id="11274" idx="0"/>
          </p:cNvCxnSpPr>
          <p:nvPr/>
        </p:nvCxnSpPr>
        <p:spPr bwMode="auto">
          <a:xfrm>
            <a:off x="2438400" y="3911600"/>
            <a:ext cx="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1287" name="AutoShape 25"/>
          <p:cNvCxnSpPr>
            <a:cxnSpLocks noChangeShapeType="1"/>
            <a:stCxn id="11274" idx="2"/>
            <a:endCxn id="11275" idx="0"/>
          </p:cNvCxnSpPr>
          <p:nvPr/>
        </p:nvCxnSpPr>
        <p:spPr bwMode="auto">
          <a:xfrm>
            <a:off x="2438400" y="4445000"/>
            <a:ext cx="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1288" name="AutoShape 26"/>
          <p:cNvCxnSpPr>
            <a:cxnSpLocks noChangeShapeType="1"/>
            <a:stCxn id="11275" idx="3"/>
            <a:endCxn id="11291" idx="1"/>
          </p:cNvCxnSpPr>
          <p:nvPr/>
        </p:nvCxnSpPr>
        <p:spPr bwMode="auto">
          <a:xfrm>
            <a:off x="4038600" y="4851400"/>
            <a:ext cx="762000" cy="254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11289" name="Text Box 27"/>
          <p:cNvSpPr txBox="1">
            <a:spLocks noChangeArrowheads="1"/>
          </p:cNvSpPr>
          <p:nvPr/>
        </p:nvSpPr>
        <p:spPr bwMode="auto">
          <a:xfrm>
            <a:off x="6553200" y="3276600"/>
            <a:ext cx="1676400" cy="46990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144000" tIns="108000" bIns="108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600">
                <a:latin typeface="Verdana" pitchFamily="34" charset="0"/>
              </a:rPr>
              <a:t>server.log</a:t>
            </a:r>
          </a:p>
        </p:txBody>
      </p:sp>
      <p:sp>
        <p:nvSpPr>
          <p:cNvPr id="11290" name="Text Box 28"/>
          <p:cNvSpPr txBox="1">
            <a:spLocks noChangeArrowheads="1"/>
          </p:cNvSpPr>
          <p:nvPr/>
        </p:nvSpPr>
        <p:spPr bwMode="auto">
          <a:xfrm>
            <a:off x="5791200" y="1676400"/>
            <a:ext cx="2438400" cy="98425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144000" tIns="108000" rIns="0" bIns="10800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600">
                <a:solidFill>
                  <a:schemeClr val="tx2"/>
                </a:solidFill>
                <a:latin typeface="Verdana" pitchFamily="34" charset="0"/>
              </a:rPr>
              <a:t>phl_send(ack, …):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ko-KR" sz="1600">
                <a:solidFill>
                  <a:schemeClr val="tx2"/>
                </a:solidFill>
                <a:latin typeface="Verdana" pitchFamily="34" charset="0"/>
              </a:rPr>
              <a:t>    Force bit error   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altLang="ko-KR" sz="1600">
                <a:solidFill>
                  <a:schemeClr val="tx2"/>
                </a:solidFill>
                <a:latin typeface="Verdana" pitchFamily="34" charset="0"/>
              </a:rPr>
              <a:t>    every 8-</a:t>
            </a:r>
            <a:r>
              <a:rPr lang="en-US" altLang="ko-KR" sz="1600" i="1">
                <a:solidFill>
                  <a:schemeClr val="tx2"/>
                </a:solidFill>
                <a:latin typeface="Verdana" pitchFamily="34" charset="0"/>
              </a:rPr>
              <a:t>th</a:t>
            </a:r>
            <a:r>
              <a:rPr lang="en-US" altLang="ko-KR" sz="1600">
                <a:solidFill>
                  <a:schemeClr val="tx2"/>
                </a:solidFill>
                <a:latin typeface="Verdana" pitchFamily="34" charset="0"/>
              </a:rPr>
              <a:t> Frame</a:t>
            </a:r>
          </a:p>
        </p:txBody>
      </p:sp>
      <p:sp>
        <p:nvSpPr>
          <p:cNvPr id="11291" name="AutoShape 29"/>
          <p:cNvSpPr>
            <a:spLocks noChangeArrowheads="1"/>
          </p:cNvSpPr>
          <p:nvPr/>
        </p:nvSpPr>
        <p:spPr bwMode="auto">
          <a:xfrm>
            <a:off x="4800600" y="4648200"/>
            <a:ext cx="1447800" cy="457200"/>
          </a:xfrm>
          <a:prstGeom prst="diamond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1"/>
            <a:r>
              <a:rPr kumimoji="1" lang="en-US" altLang="ko-KR" sz="1600">
                <a:latin typeface="Verdana" pitchFamily="34" charset="0"/>
              </a:rPr>
              <a:t>EOP?</a:t>
            </a:r>
          </a:p>
        </p:txBody>
      </p:sp>
      <p:sp>
        <p:nvSpPr>
          <p:cNvPr id="11292" name="Rectangle 30"/>
          <p:cNvSpPr>
            <a:spLocks noChangeArrowheads="1"/>
          </p:cNvSpPr>
          <p:nvPr/>
        </p:nvSpPr>
        <p:spPr bwMode="auto">
          <a:xfrm>
            <a:off x="4114800" y="2362200"/>
            <a:ext cx="1143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latinLnBrk="1"/>
            <a:r>
              <a:rPr kumimoji="1" lang="en-US" altLang="ko-KR" sz="1600">
                <a:latin typeface="Verdana" pitchFamily="34" charset="0"/>
              </a:rPr>
              <a:t>Return</a:t>
            </a:r>
          </a:p>
        </p:txBody>
      </p:sp>
      <p:cxnSp>
        <p:nvCxnSpPr>
          <p:cNvPr id="11293" name="AutoShape 31"/>
          <p:cNvCxnSpPr>
            <a:cxnSpLocks noChangeShapeType="1"/>
            <a:stCxn id="11291" idx="2"/>
            <a:endCxn id="11285" idx="3"/>
          </p:cNvCxnSpPr>
          <p:nvPr/>
        </p:nvCxnSpPr>
        <p:spPr bwMode="auto">
          <a:xfrm rot="5400000">
            <a:off x="4641850" y="4502150"/>
            <a:ext cx="279400" cy="14859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1294" name="AutoShape 32"/>
          <p:cNvCxnSpPr>
            <a:cxnSpLocks noChangeShapeType="1"/>
            <a:stCxn id="11291" idx="0"/>
            <a:endCxn id="11292" idx="3"/>
          </p:cNvCxnSpPr>
          <p:nvPr/>
        </p:nvCxnSpPr>
        <p:spPr bwMode="auto">
          <a:xfrm rot="5400000" flipH="1">
            <a:off x="4324350" y="3448050"/>
            <a:ext cx="2133600" cy="2667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11295" name="Text Box 33"/>
          <p:cNvSpPr txBox="1">
            <a:spLocks noChangeArrowheads="1"/>
          </p:cNvSpPr>
          <p:nvPr/>
        </p:nvSpPr>
        <p:spPr bwMode="auto">
          <a:xfrm>
            <a:off x="5105400" y="4310063"/>
            <a:ext cx="4365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atinLnBrk="1"/>
            <a:r>
              <a:rPr kumimoji="1" lang="en-US" altLang="ko-KR" sz="1600">
                <a:latin typeface="Verdana" pitchFamily="34" charset="0"/>
              </a:rPr>
              <a:t>no</a:t>
            </a:r>
          </a:p>
        </p:txBody>
      </p:sp>
      <p:sp>
        <p:nvSpPr>
          <p:cNvPr id="11296" name="Text Box 34"/>
          <p:cNvSpPr txBox="1">
            <a:spLocks noChangeArrowheads="1"/>
          </p:cNvSpPr>
          <p:nvPr/>
        </p:nvSpPr>
        <p:spPr bwMode="auto">
          <a:xfrm>
            <a:off x="5029200" y="5072063"/>
            <a:ext cx="5318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atinLnBrk="1"/>
            <a:r>
              <a:rPr kumimoji="1" lang="en-US" altLang="ko-KR" sz="1600">
                <a:latin typeface="Verdana" pitchFamily="34" charset="0"/>
              </a:rPr>
              <a:t>yes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518</TotalTime>
  <Words>1092</Words>
  <Application>Microsoft Office PowerPoint</Application>
  <PresentationFormat>On-screen Show (4:3)</PresentationFormat>
  <Paragraphs>385</Paragraphs>
  <Slides>24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굴림</vt:lpstr>
      <vt:lpstr>Arial</vt:lpstr>
      <vt:lpstr>Garamond</vt:lpstr>
      <vt:lpstr>Times New Roman</vt:lpstr>
      <vt:lpstr>Wingdings</vt:lpstr>
      <vt:lpstr>Verdana</vt:lpstr>
      <vt:lpstr>Arial Unicode MS</vt:lpstr>
      <vt:lpstr>Edge</vt:lpstr>
      <vt:lpstr>CS4516 Program 2  Help Session  (C10)</vt:lpstr>
      <vt:lpstr>Description</vt:lpstr>
      <vt:lpstr>Framework</vt:lpstr>
      <vt:lpstr>Network Layer</vt:lpstr>
      <vt:lpstr>Data Link Layer</vt:lpstr>
      <vt:lpstr>Physical Layer</vt:lpstr>
      <vt:lpstr>Client: dll_send(pkt, …)</vt:lpstr>
      <vt:lpstr>Create Frame</vt:lpstr>
      <vt:lpstr>Server: dll_recv(frm, …)</vt:lpstr>
      <vt:lpstr>Create ACK Frame</vt:lpstr>
      <vt:lpstr>Timers</vt:lpstr>
      <vt:lpstr>Select: Monitor Given FDs (SDs)</vt:lpstr>
      <vt:lpstr>Example: Select</vt:lpstr>
      <vt:lpstr>Signal and Timer: Soft Interrupt</vt:lpstr>
      <vt:lpstr>Example: Signal and Timer</vt:lpstr>
      <vt:lpstr>System Overview</vt:lpstr>
      <vt:lpstr>Concurrent Photo Server</vt:lpstr>
      <vt:lpstr>fork()</vt:lpstr>
      <vt:lpstr>Example</vt:lpstr>
      <vt:lpstr>Open a File</vt:lpstr>
      <vt:lpstr>File Read</vt:lpstr>
      <vt:lpstr>File Write/Close</vt:lpstr>
      <vt:lpstr>Display Image in Linux</vt:lpstr>
      <vt:lpstr> Questions?</vt:lpstr>
    </vt:vector>
  </TitlesOfParts>
  <Company>Cyberdyne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CS4514 – B03 Project 2 Help Session</dc:title>
  <dc:creator>Terminator</dc:creator>
  <cp:lastModifiedBy>rek</cp:lastModifiedBy>
  <cp:revision>87</cp:revision>
  <dcterms:created xsi:type="dcterms:W3CDTF">2003-11-19T18:18:49Z</dcterms:created>
  <dcterms:modified xsi:type="dcterms:W3CDTF">2010-01-28T01:29:49Z</dcterms:modified>
</cp:coreProperties>
</file>