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0"/>
  </p:notesMasterIdLst>
  <p:handoutMasterIdLst>
    <p:handoutMasterId r:id="rId41"/>
  </p:handoutMasterIdLst>
  <p:sldIdLst>
    <p:sldId id="256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53" r:id="rId34"/>
    <p:sldId id="354" r:id="rId35"/>
    <p:sldId id="355" r:id="rId36"/>
    <p:sldId id="356" r:id="rId37"/>
    <p:sldId id="359" r:id="rId38"/>
    <p:sldId id="360" r:id="rId39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99CCFF"/>
    <a:srgbClr val="0033CC"/>
    <a:srgbClr val="3399FF"/>
    <a:srgbClr val="003366"/>
    <a:srgbClr val="CC0000"/>
    <a:srgbClr val="008000"/>
    <a:srgbClr val="FFFF00"/>
    <a:srgbClr val="FF66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9824" autoAdjust="0"/>
  </p:normalViewPr>
  <p:slideViewPr>
    <p:cSldViewPr>
      <p:cViewPr varScale="1">
        <p:scale>
          <a:sx n="65" d="100"/>
          <a:sy n="65" d="100"/>
        </p:scale>
        <p:origin x="-636" y="-108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2/28/2010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2/28/2010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B15B18-A595-40CD-A296-161F15DA687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994EC4-41CE-42A1-9014-CA27C21AB3D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0425FC-D8CA-4A62-8FA0-E802C0342B46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ED7112-E4D8-4FDA-BEE4-BC8AEEA2E2C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D31D00-A7CB-4336-8014-245F1D7DF93F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12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F9DD9-C159-48DB-A705-1F21B4C7F7A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044E2-DAEC-42F1-8D9D-2913940EE5DC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194A90-0DE4-4CED-B645-A5E299B44AA6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B4E5C9-0066-474D-ACFC-309CF3AD837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A79D16-F146-4271-AFA8-96FE962C04E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EAD943-B0AA-4C1B-B9CB-DCB61EFC062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1634D5-C43B-4589-8ECA-38183C5F714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740FFC-9385-4B53-B8B3-F2504A7AE46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ln w="12700" cap="flat">
            <a:solidFill>
              <a:schemeClr val="tx1"/>
            </a:solidFill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85A95-8466-4874-8BF8-2ACECD4CB2E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502DE5-05F4-4C70-B079-7CFE0CDCB1E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204CB2-1573-4CD3-B85A-53045603DC7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ATM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ATM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8713787" cy="1296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73238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ATM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F739E-8DAB-4B5D-A7B4-A88FC80D5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ATM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ATM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ATM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ATM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ATM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ATM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990033"/>
                </a:solidFill>
              </a:rPr>
              <a:t> 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500174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Asynchronous Transfer Mode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(ATM)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Line 2"/>
          <p:cNvSpPr>
            <a:spLocks noChangeShapeType="1"/>
          </p:cNvSpPr>
          <p:nvPr/>
        </p:nvSpPr>
        <p:spPr bwMode="auto">
          <a:xfrm>
            <a:off x="1871663" y="1460436"/>
            <a:ext cx="12604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3"/>
          <p:cNvSpPr>
            <a:spLocks noChangeShapeType="1"/>
          </p:cNvSpPr>
          <p:nvPr/>
        </p:nvSpPr>
        <p:spPr bwMode="auto">
          <a:xfrm flipH="1">
            <a:off x="3144838" y="1663636"/>
            <a:ext cx="109537" cy="5619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4"/>
          <p:cNvSpPr>
            <a:spLocks noChangeShapeType="1"/>
          </p:cNvSpPr>
          <p:nvPr/>
        </p:nvSpPr>
        <p:spPr bwMode="auto">
          <a:xfrm>
            <a:off x="3057525" y="2489136"/>
            <a:ext cx="850900" cy="492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5"/>
          <p:cNvSpPr>
            <a:spLocks noChangeShapeType="1"/>
          </p:cNvSpPr>
          <p:nvPr/>
        </p:nvSpPr>
        <p:spPr bwMode="auto">
          <a:xfrm>
            <a:off x="1827213" y="1600136"/>
            <a:ext cx="1081087" cy="7191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1514475" y="1368361"/>
            <a:ext cx="369888" cy="3175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108000" tIns="36000" rIns="108000" bIns="3600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1800" b="1"/>
          </a:p>
        </p:txBody>
      </p:sp>
      <p:sp>
        <p:nvSpPr>
          <p:cNvPr id="10249" name="Line 7"/>
          <p:cNvSpPr>
            <a:spLocks noChangeShapeType="1"/>
          </p:cNvSpPr>
          <p:nvPr/>
        </p:nvSpPr>
        <p:spPr bwMode="auto">
          <a:xfrm rot="2118419" flipV="1">
            <a:off x="790575" y="1292161"/>
            <a:ext cx="654050" cy="4476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2897188" y="2184336"/>
            <a:ext cx="369887" cy="3175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108000" tIns="36000" rIns="108000" bIns="3600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1800" b="1"/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3144838" y="1323911"/>
            <a:ext cx="369887" cy="3175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108000" tIns="36000" rIns="108000" bIns="3600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1800" b="1"/>
          </a:p>
        </p:txBody>
      </p:sp>
      <p:sp>
        <p:nvSpPr>
          <p:cNvPr id="10252" name="Line 10"/>
          <p:cNvSpPr>
            <a:spLocks noChangeShapeType="1"/>
          </p:cNvSpPr>
          <p:nvPr/>
        </p:nvSpPr>
        <p:spPr bwMode="auto">
          <a:xfrm flipH="1">
            <a:off x="2219325" y="1882711"/>
            <a:ext cx="193675" cy="1206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1"/>
          <p:cNvSpPr>
            <a:spLocks noChangeShapeType="1"/>
          </p:cNvSpPr>
          <p:nvPr/>
        </p:nvSpPr>
        <p:spPr bwMode="auto">
          <a:xfrm>
            <a:off x="1085850" y="1400111"/>
            <a:ext cx="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03225" y="1360423"/>
            <a:ext cx="344488" cy="301625"/>
            <a:chOff x="3840" y="1279"/>
            <a:chExt cx="266" cy="310"/>
          </a:xfrm>
        </p:grpSpPr>
        <p:sp>
          <p:nvSpPr>
            <p:cNvPr id="10405" name="Freeform 13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6" name="Freeform 14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7" name="Freeform 15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8" name="Freeform 16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9" name="Freeform 17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0" name="Freeform 18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1" name="Freeform 19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2" name="Freeform 20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3" name="Freeform 21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4" name="Freeform 22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5" name="Freeform 23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6" name="Freeform 24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7" name="Freeform 25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8" name="Freeform 26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9" name="Freeform 27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0" name="Freeform 28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1" name="Freeform 29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2" name="Freeform 30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3" name="Freeform 31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4" name="Freeform 32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5" name="Freeform 33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6" name="Freeform 34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7" name="Freeform 35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8" name="Freeform 36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9" name="Freeform 37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0" name="Freeform 38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1" name="Freeform 39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2" name="Freeform 40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3" name="Freeform 41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4" name="Freeform 42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5" name="Freeform 43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6" name="Freeform 44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7" name="Freeform 45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 cap="rnd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8" name="Freeform 46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9" name="Freeform 47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0" name="Freeform 48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1" name="Freeform 49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2" name="Freeform 50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3" name="Freeform 51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4" name="Freeform 52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EFEFD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5" name="Freeform 53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6" name="Freeform 54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7" name="Freeform 55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8" name="Freeform 56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 cap="rnd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9" name="Freeform 57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" name="Freeform 58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 cap="rnd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" name="Freeform 59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" name="Freeform 60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3" name="Freeform 61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4" name="Freeform 62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5" name="Freeform 63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6" name="Freeform 64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 cap="rnd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7" name="Freeform 65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 cap="rnd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8" name="Freeform 66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9" name="Freeform 67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0" name="Freeform 68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8620125" y="5805423"/>
            <a:ext cx="344488" cy="301625"/>
            <a:chOff x="3840" y="1279"/>
            <a:chExt cx="266" cy="310"/>
          </a:xfrm>
        </p:grpSpPr>
        <p:sp>
          <p:nvSpPr>
            <p:cNvPr id="10349" name="Freeform 70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" name="Freeform 71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1" name="Freeform 72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2" name="Freeform 73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3" name="Freeform 74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4" name="Freeform 75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5" name="Freeform 76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6" name="Freeform 77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7" name="Freeform 78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8" name="Freeform 79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9" name="Freeform 80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0" name="Freeform 81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1" name="Freeform 82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2" name="Freeform 83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3" name="Freeform 84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4" name="Freeform 85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5" name="Freeform 86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6" name="Freeform 87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7" name="Freeform 88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8" name="Freeform 89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Freeform 90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Freeform 91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Freeform 92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Freeform 93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3" name="Freeform 94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4" name="Freeform 95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5" name="Freeform 96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6" name="Freeform 97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7" name="Freeform 98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8" name="Freeform 99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9" name="Freeform 100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0" name="Freeform 101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1" name="Freeform 102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 cap="rnd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2" name="Freeform 103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" name="Freeform 104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4" name="Freeform 105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5" name="Freeform 106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6" name="Freeform 107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7" name="Freeform 108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8" name="Freeform 109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EFEFD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9" name="Freeform 110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0" name="Freeform 111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1" name="Freeform 112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2" name="Freeform 113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 cap="rnd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3" name="Freeform 114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4" name="Freeform 115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 cap="rnd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5" name="Freeform 116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6" name="Freeform 117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7" name="Freeform 118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8" name="Freeform 119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9" name="Freeform 120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0" name="Freeform 121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 cap="rnd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1" name="Freeform 122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 cap="rnd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2" name="Freeform 123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3" name="Freeform 124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4" name="Freeform 125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6" name="Line 126"/>
          <p:cNvSpPr>
            <a:spLocks noChangeShapeType="1"/>
          </p:cNvSpPr>
          <p:nvPr/>
        </p:nvSpPr>
        <p:spPr bwMode="auto">
          <a:xfrm flipH="1">
            <a:off x="4084638" y="3047936"/>
            <a:ext cx="12604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27"/>
          <p:cNvSpPr>
            <a:spLocks noChangeShapeType="1"/>
          </p:cNvSpPr>
          <p:nvPr/>
        </p:nvSpPr>
        <p:spPr bwMode="auto">
          <a:xfrm>
            <a:off x="3962400" y="3251136"/>
            <a:ext cx="109538" cy="5619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128"/>
          <p:cNvSpPr>
            <a:spLocks noChangeShapeType="1"/>
          </p:cNvSpPr>
          <p:nvPr/>
        </p:nvSpPr>
        <p:spPr bwMode="auto">
          <a:xfrm flipH="1">
            <a:off x="4308475" y="3187636"/>
            <a:ext cx="1081088" cy="7191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Rectangle 129"/>
          <p:cNvSpPr>
            <a:spLocks noChangeArrowheads="1"/>
          </p:cNvSpPr>
          <p:nvPr/>
        </p:nvSpPr>
        <p:spPr bwMode="auto">
          <a:xfrm flipH="1">
            <a:off x="3702050" y="2955861"/>
            <a:ext cx="369888" cy="3175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108000" tIns="36000" rIns="108000" bIns="3600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1800" b="1"/>
          </a:p>
        </p:txBody>
      </p:sp>
      <p:sp>
        <p:nvSpPr>
          <p:cNvPr id="10260" name="Rectangle 130"/>
          <p:cNvSpPr>
            <a:spLocks noChangeArrowheads="1"/>
          </p:cNvSpPr>
          <p:nvPr/>
        </p:nvSpPr>
        <p:spPr bwMode="auto">
          <a:xfrm flipH="1">
            <a:off x="3951288" y="3784536"/>
            <a:ext cx="369887" cy="3175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108000" tIns="36000" rIns="108000" bIns="3600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1800" b="1"/>
          </a:p>
        </p:txBody>
      </p:sp>
      <p:sp>
        <p:nvSpPr>
          <p:cNvPr id="10261" name="Rectangle 131"/>
          <p:cNvSpPr>
            <a:spLocks noChangeArrowheads="1"/>
          </p:cNvSpPr>
          <p:nvPr/>
        </p:nvSpPr>
        <p:spPr bwMode="auto">
          <a:xfrm flipH="1">
            <a:off x="5332413" y="2911411"/>
            <a:ext cx="369887" cy="3175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108000" tIns="36000" rIns="108000" bIns="3600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1800" b="1"/>
          </a:p>
        </p:txBody>
      </p:sp>
      <p:sp>
        <p:nvSpPr>
          <p:cNvPr id="10262" name="Line 132"/>
          <p:cNvSpPr>
            <a:spLocks noChangeShapeType="1"/>
          </p:cNvSpPr>
          <p:nvPr/>
        </p:nvSpPr>
        <p:spPr bwMode="auto">
          <a:xfrm>
            <a:off x="4803775" y="3470211"/>
            <a:ext cx="193675" cy="1206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Line 133"/>
          <p:cNvSpPr>
            <a:spLocks noChangeShapeType="1"/>
          </p:cNvSpPr>
          <p:nvPr/>
        </p:nvSpPr>
        <p:spPr bwMode="auto">
          <a:xfrm rot="2118419" flipV="1">
            <a:off x="7551738" y="5611748"/>
            <a:ext cx="889000" cy="6175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Line 134"/>
          <p:cNvSpPr>
            <a:spLocks noChangeShapeType="1"/>
          </p:cNvSpPr>
          <p:nvPr/>
        </p:nvSpPr>
        <p:spPr bwMode="auto">
          <a:xfrm>
            <a:off x="5465763" y="3268598"/>
            <a:ext cx="346075" cy="16494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Line 135"/>
          <p:cNvSpPr>
            <a:spLocks noChangeShapeType="1"/>
          </p:cNvSpPr>
          <p:nvPr/>
        </p:nvSpPr>
        <p:spPr bwMode="auto">
          <a:xfrm flipH="1">
            <a:off x="5605463" y="4365561"/>
            <a:ext cx="182562" cy="730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Line 136"/>
          <p:cNvSpPr>
            <a:spLocks noChangeShapeType="1"/>
          </p:cNvSpPr>
          <p:nvPr/>
        </p:nvSpPr>
        <p:spPr bwMode="auto">
          <a:xfrm flipV="1">
            <a:off x="2581275" y="3957573"/>
            <a:ext cx="1417638" cy="7334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37"/>
          <p:cNvGrpSpPr>
            <a:grpSpLocks/>
          </p:cNvGrpSpPr>
          <p:nvPr/>
        </p:nvGrpSpPr>
        <p:grpSpPr bwMode="auto">
          <a:xfrm>
            <a:off x="2284413" y="4571936"/>
            <a:ext cx="344487" cy="301625"/>
            <a:chOff x="3840" y="1279"/>
            <a:chExt cx="266" cy="310"/>
          </a:xfrm>
        </p:grpSpPr>
        <p:sp>
          <p:nvSpPr>
            <p:cNvPr id="10293" name="Freeform 138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Freeform 139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Freeform 140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Freeform 141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Freeform 142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Freeform 143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Freeform 144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Freeform 145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Freeform 146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Freeform 147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Freeform 148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4" name="Freeform 149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5" name="Freeform 150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6" name="Freeform 151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Freeform 152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8" name="Freeform 153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9" name="Freeform 154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0" name="Freeform 155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1" name="Freeform 156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2" name="Freeform 157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3" name="Freeform 158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4" name="Freeform 159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5" name="Freeform 160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6" name="Freeform 161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7" name="Freeform 162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8" name="Freeform 163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9" name="Freeform 164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0" name="Freeform 165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1" name="Freeform 166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2" name="Freeform 167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3" name="Freeform 168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4" name="Freeform 169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5" name="Freeform 170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 cap="rnd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6" name="Freeform 171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7" name="Freeform 172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8" name="Freeform 173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9" name="Freeform 174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0" name="Freeform 175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1" name="Freeform 176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2" name="Freeform 177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EFEFD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3" name="Freeform 178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4" name="Freeform 179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5" name="Freeform 180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6" name="Freeform 181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 cap="rnd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7" name="Freeform 182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8" name="Freeform 183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 cap="rnd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9" name="Freeform 184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0" name="Freeform 185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1" name="Freeform 186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2" name="Freeform 187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3" name="Freeform 188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 cap="rnd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4" name="Freeform 189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 cap="rnd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5" name="Freeform 190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 cap="rnd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6" name="Freeform 191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7" name="Freeform 192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8" name="Freeform 193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 cap="rnd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8" name="Line 194"/>
          <p:cNvSpPr>
            <a:spLocks noChangeShapeType="1"/>
          </p:cNvSpPr>
          <p:nvPr/>
        </p:nvSpPr>
        <p:spPr bwMode="auto">
          <a:xfrm>
            <a:off x="3132138" y="4276661"/>
            <a:ext cx="120650" cy="1682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9" name="Oval 195"/>
          <p:cNvSpPr>
            <a:spLocks noChangeArrowheads="1"/>
          </p:cNvSpPr>
          <p:nvPr/>
        </p:nvSpPr>
        <p:spPr bwMode="auto">
          <a:xfrm>
            <a:off x="4787900" y="4690998"/>
            <a:ext cx="3098800" cy="16287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Oval 196"/>
          <p:cNvSpPr>
            <a:spLocks noChangeArrowheads="1"/>
          </p:cNvSpPr>
          <p:nvPr/>
        </p:nvSpPr>
        <p:spPr bwMode="auto">
          <a:xfrm>
            <a:off x="3579813" y="2166873"/>
            <a:ext cx="2447925" cy="22558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Line 197"/>
          <p:cNvSpPr>
            <a:spLocks noChangeShapeType="1"/>
          </p:cNvSpPr>
          <p:nvPr/>
        </p:nvSpPr>
        <p:spPr bwMode="auto">
          <a:xfrm flipH="1">
            <a:off x="3327400" y="2658998"/>
            <a:ext cx="193675" cy="1206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Oval 198"/>
          <p:cNvSpPr>
            <a:spLocks noChangeArrowheads="1"/>
          </p:cNvSpPr>
          <p:nvPr/>
        </p:nvSpPr>
        <p:spPr bwMode="auto">
          <a:xfrm>
            <a:off x="1344613" y="1000108"/>
            <a:ext cx="2447925" cy="171604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Line 199"/>
          <p:cNvSpPr>
            <a:spLocks noChangeShapeType="1"/>
          </p:cNvSpPr>
          <p:nvPr/>
        </p:nvSpPr>
        <p:spPr bwMode="auto">
          <a:xfrm flipH="1" flipV="1">
            <a:off x="5807075" y="5949886"/>
            <a:ext cx="12604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4" name="Line 200"/>
          <p:cNvSpPr>
            <a:spLocks noChangeShapeType="1"/>
          </p:cNvSpPr>
          <p:nvPr/>
        </p:nvSpPr>
        <p:spPr bwMode="auto">
          <a:xfrm flipV="1">
            <a:off x="5684838" y="5186298"/>
            <a:ext cx="109537" cy="5619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5" name="Line 201"/>
          <p:cNvSpPr>
            <a:spLocks noChangeShapeType="1"/>
          </p:cNvSpPr>
          <p:nvPr/>
        </p:nvSpPr>
        <p:spPr bwMode="auto">
          <a:xfrm flipH="1" flipV="1">
            <a:off x="6030913" y="5092636"/>
            <a:ext cx="1081087" cy="7191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6" name="Rectangle 202"/>
          <p:cNvSpPr>
            <a:spLocks noChangeArrowheads="1"/>
          </p:cNvSpPr>
          <p:nvPr/>
        </p:nvSpPr>
        <p:spPr bwMode="auto">
          <a:xfrm flipH="1" flipV="1">
            <a:off x="7054850" y="5726048"/>
            <a:ext cx="369888" cy="3175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108000" tIns="36000" rIns="108000" bIns="3600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1800" b="1"/>
          </a:p>
        </p:txBody>
      </p:sp>
      <p:sp>
        <p:nvSpPr>
          <p:cNvPr id="10277" name="Rectangle 203"/>
          <p:cNvSpPr>
            <a:spLocks noChangeArrowheads="1"/>
          </p:cNvSpPr>
          <p:nvPr/>
        </p:nvSpPr>
        <p:spPr bwMode="auto">
          <a:xfrm flipH="1" flipV="1">
            <a:off x="5672138" y="4910073"/>
            <a:ext cx="369887" cy="3175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108000" tIns="36000" rIns="108000" bIns="3600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1800" b="1"/>
          </a:p>
        </p:txBody>
      </p:sp>
      <p:sp>
        <p:nvSpPr>
          <p:cNvPr id="10278" name="Rectangle 204"/>
          <p:cNvSpPr>
            <a:spLocks noChangeArrowheads="1"/>
          </p:cNvSpPr>
          <p:nvPr/>
        </p:nvSpPr>
        <p:spPr bwMode="auto">
          <a:xfrm flipH="1" flipV="1">
            <a:off x="5424488" y="5770498"/>
            <a:ext cx="369887" cy="3175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lIns="108000" tIns="36000" rIns="108000" bIns="3600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1800" b="1"/>
          </a:p>
        </p:txBody>
      </p:sp>
      <p:sp>
        <p:nvSpPr>
          <p:cNvPr id="10279" name="Text Box 205"/>
          <p:cNvSpPr txBox="1">
            <a:spLocks noChangeArrowheads="1"/>
          </p:cNvSpPr>
          <p:nvPr/>
        </p:nvSpPr>
        <p:spPr bwMode="auto">
          <a:xfrm>
            <a:off x="644525" y="976954"/>
            <a:ext cx="8747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/>
              <a:t>Private</a:t>
            </a:r>
            <a:r>
              <a:rPr lang="en-US" sz="1400" dirty="0"/>
              <a:t> </a:t>
            </a:r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</a:t>
            </a:r>
            <a:endParaRPr lang="en-US" sz="1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0" name="Text Box 206"/>
          <p:cNvSpPr txBox="1">
            <a:spLocks noChangeArrowheads="1"/>
          </p:cNvSpPr>
          <p:nvPr/>
        </p:nvSpPr>
        <p:spPr bwMode="auto">
          <a:xfrm>
            <a:off x="7789863" y="5267589"/>
            <a:ext cx="874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/>
              <a:t>Public</a:t>
            </a:r>
            <a:r>
              <a:rPr lang="en-US" sz="1400" dirty="0"/>
              <a:t> </a:t>
            </a:r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</a:t>
            </a:r>
            <a:endParaRPr lang="en-US" sz="1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1" name="Text Box 207"/>
          <p:cNvSpPr txBox="1">
            <a:spLocks noChangeArrowheads="1"/>
          </p:cNvSpPr>
          <p:nvPr/>
        </p:nvSpPr>
        <p:spPr bwMode="auto">
          <a:xfrm>
            <a:off x="4759325" y="3549586"/>
            <a:ext cx="874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NNI</a:t>
            </a:r>
            <a:endParaRPr lang="en-US" sz="1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2" name="Text Box 208"/>
          <p:cNvSpPr txBox="1">
            <a:spLocks noChangeArrowheads="1"/>
          </p:cNvSpPr>
          <p:nvPr/>
        </p:nvSpPr>
        <p:spPr bwMode="auto">
          <a:xfrm>
            <a:off x="1427163" y="1812861"/>
            <a:ext cx="8747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Private </a:t>
            </a:r>
            <a:r>
              <a:rPr lang="en-US" sz="1400" b="1">
                <a:solidFill>
                  <a:srgbClr val="006600"/>
                </a:solidFill>
              </a:rPr>
              <a:t>NNI</a:t>
            </a:r>
            <a:endParaRPr lang="en-US" sz="1600" b="1">
              <a:solidFill>
                <a:srgbClr val="006600"/>
              </a:solidFill>
            </a:endParaRPr>
          </a:p>
        </p:txBody>
      </p:sp>
      <p:sp>
        <p:nvSpPr>
          <p:cNvPr id="10283" name="Text Box 209"/>
          <p:cNvSpPr txBox="1">
            <a:spLocks noChangeArrowheads="1"/>
          </p:cNvSpPr>
          <p:nvPr/>
        </p:nvSpPr>
        <p:spPr bwMode="auto">
          <a:xfrm>
            <a:off x="3716340" y="1014956"/>
            <a:ext cx="12128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/>
              <a:t>Private ATM network</a:t>
            </a:r>
            <a:endParaRPr lang="en-US" sz="1600" b="1" dirty="0"/>
          </a:p>
        </p:txBody>
      </p:sp>
      <p:sp>
        <p:nvSpPr>
          <p:cNvPr id="10284" name="Line 210"/>
          <p:cNvSpPr>
            <a:spLocks noChangeShapeType="1"/>
          </p:cNvSpPr>
          <p:nvPr/>
        </p:nvSpPr>
        <p:spPr bwMode="auto">
          <a:xfrm>
            <a:off x="8243888" y="5808598"/>
            <a:ext cx="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5" name="Text Box 211"/>
          <p:cNvSpPr txBox="1">
            <a:spLocks noChangeArrowheads="1"/>
          </p:cNvSpPr>
          <p:nvPr/>
        </p:nvSpPr>
        <p:spPr bwMode="auto">
          <a:xfrm>
            <a:off x="2635250" y="3792801"/>
            <a:ext cx="8747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/>
              <a:t>Public </a:t>
            </a:r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</a:t>
            </a:r>
            <a:endParaRPr lang="en-US" sz="1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6" name="Text Box 212"/>
          <p:cNvSpPr txBox="1">
            <a:spLocks noChangeArrowheads="1"/>
          </p:cNvSpPr>
          <p:nvPr/>
        </p:nvSpPr>
        <p:spPr bwMode="auto">
          <a:xfrm>
            <a:off x="5667375" y="4194111"/>
            <a:ext cx="874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/>
              <a:t>B-ICI</a:t>
            </a:r>
            <a:endParaRPr lang="en-US" sz="1600" b="1" dirty="0"/>
          </a:p>
        </p:txBody>
      </p:sp>
      <p:sp>
        <p:nvSpPr>
          <p:cNvPr id="10287" name="Text Box 213"/>
          <p:cNvSpPr txBox="1">
            <a:spLocks noChangeArrowheads="1"/>
          </p:cNvSpPr>
          <p:nvPr/>
        </p:nvSpPr>
        <p:spPr bwMode="auto">
          <a:xfrm rot="-1866587">
            <a:off x="3379788" y="2124011"/>
            <a:ext cx="1293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/>
              <a:t>Public</a:t>
            </a:r>
            <a:r>
              <a:rPr lang="en-US" sz="1400" dirty="0"/>
              <a:t> </a:t>
            </a:r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</a:t>
            </a:r>
            <a:endParaRPr lang="en-US" sz="1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8" name="Text Box 214"/>
          <p:cNvSpPr txBox="1">
            <a:spLocks noChangeArrowheads="1"/>
          </p:cNvSpPr>
          <p:nvPr/>
        </p:nvSpPr>
        <p:spPr bwMode="auto">
          <a:xfrm>
            <a:off x="5411788" y="2086239"/>
            <a:ext cx="1477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/>
              <a:t>Public ATM network A</a:t>
            </a:r>
            <a:endParaRPr lang="en-US" sz="1600" b="1" dirty="0"/>
          </a:p>
        </p:txBody>
      </p:sp>
      <p:sp>
        <p:nvSpPr>
          <p:cNvPr id="10289" name="Text Box 215"/>
          <p:cNvSpPr txBox="1">
            <a:spLocks noChangeArrowheads="1"/>
          </p:cNvSpPr>
          <p:nvPr/>
        </p:nvSpPr>
        <p:spPr bwMode="auto">
          <a:xfrm>
            <a:off x="6737350" y="4242064"/>
            <a:ext cx="14779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/>
              <a:t>Public ATM network B</a:t>
            </a:r>
            <a:endParaRPr lang="en-US" sz="1600" b="1" dirty="0"/>
          </a:p>
        </p:txBody>
      </p:sp>
      <p:sp>
        <p:nvSpPr>
          <p:cNvPr id="219" name="Slide Number Placeholder 2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20" name="Footer Placeholder 21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chemeClr val="accent2"/>
                </a:solidFill>
              </a:rPr>
              <a:t>ATM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1" name="Text Box 240"/>
          <p:cNvSpPr txBox="1">
            <a:spLocks noChangeArrowheads="1"/>
          </p:cNvSpPr>
          <p:nvPr/>
        </p:nvSpPr>
        <p:spPr bwMode="auto">
          <a:xfrm>
            <a:off x="7000906" y="110012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pPr eaLnBrk="0" hangingPunct="0"/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22" name="Title 6"/>
          <p:cNvSpPr txBox="1">
            <a:spLocks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ATM Hierarchy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24"/>
            <a:ext cx="8713787" cy="98427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ATM Connections</a:t>
            </a:r>
            <a:r>
              <a:rPr lang="en-US" sz="3600" dirty="0" smtClean="0"/>
              <a:t>    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28778"/>
            <a:ext cx="8305800" cy="4114800"/>
          </a:xfrm>
        </p:spPr>
        <p:txBody>
          <a:bodyPr/>
          <a:lstStyle/>
          <a:p>
            <a:pPr marL="609600" indent="-609600" eaLnBrk="1" hangingPunct="1"/>
            <a:r>
              <a:rPr lang="en-US" dirty="0" smtClean="0"/>
              <a:t>two levels of ATM connections: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33CC"/>
                </a:solidFill>
              </a:rPr>
              <a:t>virtual path </a:t>
            </a:r>
            <a:r>
              <a:rPr lang="en-US" dirty="0" smtClean="0"/>
              <a:t>connections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33CC"/>
                </a:solidFill>
              </a:rPr>
              <a:t>virtual channel </a:t>
            </a:r>
            <a:r>
              <a:rPr lang="en-US" dirty="0" smtClean="0"/>
              <a:t>connections</a:t>
            </a:r>
          </a:p>
          <a:p>
            <a:pPr marL="609600" indent="-609600" eaLnBrk="1" hangingPunct="1"/>
            <a:r>
              <a:rPr lang="en-US" dirty="0" smtClean="0"/>
              <a:t>indicated by two fields in the cell header: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      </a:t>
            </a:r>
            <a:r>
              <a:rPr lang="en-US" i="1" dirty="0" smtClean="0">
                <a:solidFill>
                  <a:srgbClr val="0033CC"/>
                </a:solidFill>
              </a:rPr>
              <a:t>virtual path identifier </a:t>
            </a:r>
            <a:r>
              <a:rPr lang="en-US" i="1" dirty="0" smtClean="0"/>
              <a:t>	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VPI</a:t>
            </a:r>
          </a:p>
          <a:p>
            <a:pPr marL="609600" indent="-609600" eaLnBrk="1" hangingPunct="1">
              <a:buFontTx/>
              <a:buNone/>
            </a:pPr>
            <a:r>
              <a:rPr lang="en-US" b="1" dirty="0" smtClean="0">
                <a:solidFill>
                  <a:srgbClr val="666699"/>
                </a:solidFill>
              </a:rPr>
              <a:t>      </a:t>
            </a:r>
            <a:r>
              <a:rPr lang="en-US" i="1" dirty="0" smtClean="0">
                <a:solidFill>
                  <a:srgbClr val="0033CC"/>
                </a:solidFill>
              </a:rPr>
              <a:t>virtual channel identifier</a:t>
            </a:r>
            <a:r>
              <a:rPr lang="en-US" i="1" dirty="0" smtClean="0"/>
              <a:t>	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VCI</a:t>
            </a:r>
            <a:endParaRPr lang="en-US" dirty="0" smtClean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Line 2"/>
          <p:cNvSpPr>
            <a:spLocks noChangeShapeType="1"/>
          </p:cNvSpPr>
          <p:nvPr/>
        </p:nvSpPr>
        <p:spPr bwMode="auto">
          <a:xfrm flipH="1">
            <a:off x="1385888" y="1962150"/>
            <a:ext cx="311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3"/>
          <p:cNvSpPr>
            <a:spLocks noChangeShapeType="1"/>
          </p:cNvSpPr>
          <p:nvPr/>
        </p:nvSpPr>
        <p:spPr bwMode="auto">
          <a:xfrm flipH="1">
            <a:off x="1385888" y="5048250"/>
            <a:ext cx="311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rc 4"/>
          <p:cNvSpPr>
            <a:spLocks/>
          </p:cNvSpPr>
          <p:nvPr/>
        </p:nvSpPr>
        <p:spPr bwMode="auto">
          <a:xfrm>
            <a:off x="727075" y="1970088"/>
            <a:ext cx="666750" cy="15811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90"/>
                  <a:pt x="9639" y="28"/>
                  <a:pt x="2154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0"/>
                  <a:pt x="9639" y="28"/>
                  <a:pt x="2154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rc 5"/>
          <p:cNvSpPr>
            <a:spLocks/>
          </p:cNvSpPr>
          <p:nvPr/>
        </p:nvSpPr>
        <p:spPr bwMode="auto">
          <a:xfrm>
            <a:off x="727075" y="3498850"/>
            <a:ext cx="666750" cy="154305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6"/>
          <p:cNvSpPr>
            <a:spLocks noChangeShapeType="1"/>
          </p:cNvSpPr>
          <p:nvPr/>
        </p:nvSpPr>
        <p:spPr bwMode="auto">
          <a:xfrm flipH="1">
            <a:off x="4344988" y="2114550"/>
            <a:ext cx="102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7"/>
          <p:cNvSpPr>
            <a:spLocks noChangeShapeType="1"/>
          </p:cNvSpPr>
          <p:nvPr/>
        </p:nvSpPr>
        <p:spPr bwMode="auto">
          <a:xfrm flipH="1">
            <a:off x="4319588" y="3371850"/>
            <a:ext cx="102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8"/>
          <p:cNvSpPr>
            <a:spLocks noChangeShapeType="1"/>
          </p:cNvSpPr>
          <p:nvPr/>
        </p:nvSpPr>
        <p:spPr bwMode="auto">
          <a:xfrm flipH="1">
            <a:off x="4433888" y="3638550"/>
            <a:ext cx="102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9"/>
          <p:cNvSpPr>
            <a:spLocks noChangeShapeType="1"/>
          </p:cNvSpPr>
          <p:nvPr/>
        </p:nvSpPr>
        <p:spPr bwMode="auto">
          <a:xfrm flipH="1">
            <a:off x="4408488" y="4895850"/>
            <a:ext cx="102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10"/>
          <p:cNvSpPr>
            <a:spLocks noChangeArrowheads="1"/>
          </p:cNvSpPr>
          <p:nvPr/>
        </p:nvSpPr>
        <p:spPr bwMode="auto">
          <a:xfrm>
            <a:off x="5627688" y="2336800"/>
            <a:ext cx="279400" cy="406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1"/>
          <p:cNvSpPr>
            <a:spLocks noChangeArrowheads="1"/>
          </p:cNvSpPr>
          <p:nvPr/>
        </p:nvSpPr>
        <p:spPr bwMode="auto">
          <a:xfrm>
            <a:off x="5691188" y="4356100"/>
            <a:ext cx="279400" cy="406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12"/>
          <p:cNvSpPr>
            <a:spLocks noChangeArrowheads="1"/>
          </p:cNvSpPr>
          <p:nvPr/>
        </p:nvSpPr>
        <p:spPr bwMode="auto">
          <a:xfrm>
            <a:off x="5856288" y="2832100"/>
            <a:ext cx="279400" cy="406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Oval 13"/>
          <p:cNvSpPr>
            <a:spLocks noChangeArrowheads="1"/>
          </p:cNvSpPr>
          <p:nvPr/>
        </p:nvSpPr>
        <p:spPr bwMode="auto">
          <a:xfrm>
            <a:off x="5907088" y="3835400"/>
            <a:ext cx="127000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4"/>
          <p:cNvSpPr>
            <a:spLocks noChangeShapeType="1"/>
          </p:cNvSpPr>
          <p:nvPr/>
        </p:nvSpPr>
        <p:spPr bwMode="auto">
          <a:xfrm flipH="1">
            <a:off x="5233988" y="2330450"/>
            <a:ext cx="50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5"/>
          <p:cNvSpPr>
            <a:spLocks noChangeShapeType="1"/>
          </p:cNvSpPr>
          <p:nvPr/>
        </p:nvSpPr>
        <p:spPr bwMode="auto">
          <a:xfrm flipH="1">
            <a:off x="5246688" y="2749550"/>
            <a:ext cx="48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6"/>
          <p:cNvSpPr>
            <a:spLocks noChangeShapeType="1"/>
          </p:cNvSpPr>
          <p:nvPr/>
        </p:nvSpPr>
        <p:spPr bwMode="auto">
          <a:xfrm flipH="1">
            <a:off x="5233988" y="2825750"/>
            <a:ext cx="74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7"/>
          <p:cNvSpPr>
            <a:spLocks noChangeShapeType="1"/>
          </p:cNvSpPr>
          <p:nvPr/>
        </p:nvSpPr>
        <p:spPr bwMode="auto">
          <a:xfrm flipH="1">
            <a:off x="5411788" y="3244850"/>
            <a:ext cx="57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18"/>
          <p:cNvSpPr>
            <a:spLocks noChangeShapeType="1"/>
          </p:cNvSpPr>
          <p:nvPr/>
        </p:nvSpPr>
        <p:spPr bwMode="auto">
          <a:xfrm flipH="1">
            <a:off x="5437188" y="3829050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Line 19"/>
          <p:cNvSpPr>
            <a:spLocks noChangeShapeType="1"/>
          </p:cNvSpPr>
          <p:nvPr/>
        </p:nvSpPr>
        <p:spPr bwMode="auto">
          <a:xfrm flipH="1">
            <a:off x="5335588" y="4108450"/>
            <a:ext cx="62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Line 20"/>
          <p:cNvSpPr>
            <a:spLocks noChangeShapeType="1"/>
          </p:cNvSpPr>
          <p:nvPr/>
        </p:nvSpPr>
        <p:spPr bwMode="auto">
          <a:xfrm flipH="1">
            <a:off x="5322888" y="434975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Line 21"/>
          <p:cNvSpPr>
            <a:spLocks noChangeShapeType="1"/>
          </p:cNvSpPr>
          <p:nvPr/>
        </p:nvSpPr>
        <p:spPr bwMode="auto">
          <a:xfrm flipH="1">
            <a:off x="5386388" y="47688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2"/>
          <p:cNvSpPr>
            <a:spLocks noChangeArrowheads="1"/>
          </p:cNvSpPr>
          <p:nvPr/>
        </p:nvSpPr>
        <p:spPr bwMode="auto">
          <a:xfrm>
            <a:off x="1255174" y="2092325"/>
            <a:ext cx="217381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Physical Link</a:t>
            </a:r>
          </a:p>
        </p:txBody>
      </p:sp>
      <p:sp>
        <p:nvSpPr>
          <p:cNvPr id="12313" name="Arc 23"/>
          <p:cNvSpPr>
            <a:spLocks/>
          </p:cNvSpPr>
          <p:nvPr/>
        </p:nvSpPr>
        <p:spPr bwMode="auto">
          <a:xfrm>
            <a:off x="3851275" y="1957388"/>
            <a:ext cx="666750" cy="15811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90"/>
                  <a:pt x="9639" y="28"/>
                  <a:pt x="2154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0"/>
                  <a:pt x="9639" y="28"/>
                  <a:pt x="2154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Arc 24"/>
          <p:cNvSpPr>
            <a:spLocks/>
          </p:cNvSpPr>
          <p:nvPr/>
        </p:nvSpPr>
        <p:spPr bwMode="auto">
          <a:xfrm>
            <a:off x="3851275" y="3486150"/>
            <a:ext cx="666750" cy="154305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Arc 25"/>
          <p:cNvSpPr>
            <a:spLocks/>
          </p:cNvSpPr>
          <p:nvPr/>
        </p:nvSpPr>
        <p:spPr bwMode="auto">
          <a:xfrm>
            <a:off x="4503738" y="1957388"/>
            <a:ext cx="234950" cy="1460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305275871 h 21600"/>
              <a:gd name="T4" fmla="*/ 0 w 21600"/>
              <a:gd name="T5" fmla="*/ 30527587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Arc 26"/>
          <p:cNvSpPr>
            <a:spLocks/>
          </p:cNvSpPr>
          <p:nvPr/>
        </p:nvSpPr>
        <p:spPr bwMode="auto">
          <a:xfrm>
            <a:off x="4503738" y="4883150"/>
            <a:ext cx="298450" cy="1587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463184002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Line 27"/>
          <p:cNvSpPr>
            <a:spLocks noChangeShapeType="1"/>
          </p:cNvSpPr>
          <p:nvPr/>
        </p:nvSpPr>
        <p:spPr bwMode="auto">
          <a:xfrm>
            <a:off x="4910138" y="3390900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Arc 28"/>
          <p:cNvSpPr>
            <a:spLocks/>
          </p:cNvSpPr>
          <p:nvPr/>
        </p:nvSpPr>
        <p:spPr bwMode="auto">
          <a:xfrm>
            <a:off x="4994275" y="2122488"/>
            <a:ext cx="374650" cy="6921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706"/>
                  <a:pt x="9614" y="50"/>
                  <a:pt x="21508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706"/>
                  <a:pt x="9614" y="50"/>
                  <a:pt x="21508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Arc 29"/>
          <p:cNvSpPr>
            <a:spLocks/>
          </p:cNvSpPr>
          <p:nvPr/>
        </p:nvSpPr>
        <p:spPr bwMode="auto">
          <a:xfrm>
            <a:off x="4994275" y="2774950"/>
            <a:ext cx="349250" cy="59055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Arc 30"/>
          <p:cNvSpPr>
            <a:spLocks/>
          </p:cNvSpPr>
          <p:nvPr/>
        </p:nvSpPr>
        <p:spPr bwMode="auto">
          <a:xfrm>
            <a:off x="5108575" y="3633788"/>
            <a:ext cx="374650" cy="6921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706"/>
                  <a:pt x="9614" y="50"/>
                  <a:pt x="21508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706"/>
                  <a:pt x="9614" y="50"/>
                  <a:pt x="21508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Arc 31"/>
          <p:cNvSpPr>
            <a:spLocks/>
          </p:cNvSpPr>
          <p:nvPr/>
        </p:nvSpPr>
        <p:spPr bwMode="auto">
          <a:xfrm>
            <a:off x="5108575" y="4286250"/>
            <a:ext cx="349250" cy="59055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Arc 32"/>
          <p:cNvSpPr>
            <a:spLocks/>
          </p:cNvSpPr>
          <p:nvPr/>
        </p:nvSpPr>
        <p:spPr bwMode="auto">
          <a:xfrm>
            <a:off x="5341938" y="2122488"/>
            <a:ext cx="184150" cy="196850"/>
          </a:xfrm>
          <a:custGeom>
            <a:avLst/>
            <a:gdLst>
              <a:gd name="T0" fmla="*/ 0 w 21600"/>
              <a:gd name="T1" fmla="*/ 0 h 21600"/>
              <a:gd name="T2" fmla="*/ 972843910 w 21600"/>
              <a:gd name="T3" fmla="*/ 1357881308 h 21600"/>
              <a:gd name="T4" fmla="*/ 0 w 21600"/>
              <a:gd name="T5" fmla="*/ 135788130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Arc 33"/>
          <p:cNvSpPr>
            <a:spLocks/>
          </p:cNvSpPr>
          <p:nvPr/>
        </p:nvSpPr>
        <p:spPr bwMode="auto">
          <a:xfrm>
            <a:off x="5354638" y="3232150"/>
            <a:ext cx="209550" cy="146050"/>
          </a:xfrm>
          <a:custGeom>
            <a:avLst/>
            <a:gdLst>
              <a:gd name="T0" fmla="*/ 1856191987 w 21600"/>
              <a:gd name="T1" fmla="*/ 0 h 21600"/>
              <a:gd name="T2" fmla="*/ 0 w 21600"/>
              <a:gd name="T3" fmla="*/ 305275871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Arc 34"/>
          <p:cNvSpPr>
            <a:spLocks/>
          </p:cNvSpPr>
          <p:nvPr/>
        </p:nvSpPr>
        <p:spPr bwMode="auto">
          <a:xfrm>
            <a:off x="5456238" y="3646488"/>
            <a:ext cx="196850" cy="184150"/>
          </a:xfrm>
          <a:custGeom>
            <a:avLst/>
            <a:gdLst>
              <a:gd name="T0" fmla="*/ 0 w 21600"/>
              <a:gd name="T1" fmla="*/ 0 h 21600"/>
              <a:gd name="T2" fmla="*/ 1357881308 w 21600"/>
              <a:gd name="T3" fmla="*/ 972843910 h 21600"/>
              <a:gd name="T4" fmla="*/ 0 w 21600"/>
              <a:gd name="T5" fmla="*/ 97284391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Arc 35"/>
          <p:cNvSpPr>
            <a:spLocks/>
          </p:cNvSpPr>
          <p:nvPr/>
        </p:nvSpPr>
        <p:spPr bwMode="auto">
          <a:xfrm>
            <a:off x="5443538" y="4781550"/>
            <a:ext cx="171450" cy="107950"/>
          </a:xfrm>
          <a:custGeom>
            <a:avLst/>
            <a:gdLst>
              <a:gd name="T0" fmla="*/ 680569132 w 21600"/>
              <a:gd name="T1" fmla="*/ 0 h 21600"/>
              <a:gd name="T2" fmla="*/ 0 w 21600"/>
              <a:gd name="T3" fmla="*/ 67343843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Line 36"/>
          <p:cNvSpPr>
            <a:spLocks noChangeShapeType="1"/>
          </p:cNvSpPr>
          <p:nvPr/>
        </p:nvSpPr>
        <p:spPr bwMode="auto">
          <a:xfrm>
            <a:off x="5722938" y="4152900"/>
            <a:ext cx="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Rectangle 37"/>
          <p:cNvSpPr>
            <a:spLocks noChangeArrowheads="1"/>
          </p:cNvSpPr>
          <p:nvPr/>
        </p:nvSpPr>
        <p:spPr bwMode="auto">
          <a:xfrm>
            <a:off x="4679950" y="1546225"/>
            <a:ext cx="174943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0033CC"/>
                </a:solidFill>
                <a:latin typeface="Comic Sans MS" pitchFamily="66" charset="0"/>
              </a:rPr>
              <a:t>Virtual Paths</a:t>
            </a:r>
          </a:p>
        </p:txBody>
      </p:sp>
      <p:sp>
        <p:nvSpPr>
          <p:cNvPr id="12328" name="Rectangle 38"/>
          <p:cNvSpPr>
            <a:spLocks noChangeArrowheads="1"/>
          </p:cNvSpPr>
          <p:nvPr/>
        </p:nvSpPr>
        <p:spPr bwMode="auto">
          <a:xfrm>
            <a:off x="6673850" y="3286125"/>
            <a:ext cx="211299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0033CC"/>
                </a:solidFill>
                <a:latin typeface="Comic Sans MS" pitchFamily="66" charset="0"/>
              </a:rPr>
              <a:t>Virtual Channels</a:t>
            </a:r>
          </a:p>
        </p:txBody>
      </p:sp>
      <p:sp>
        <p:nvSpPr>
          <p:cNvPr id="12329" name="Line 39"/>
          <p:cNvSpPr>
            <a:spLocks noChangeShapeType="1"/>
          </p:cNvSpPr>
          <p:nvPr/>
        </p:nvSpPr>
        <p:spPr bwMode="auto">
          <a:xfrm flipH="1">
            <a:off x="4745038" y="1885950"/>
            <a:ext cx="3683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Line 40"/>
          <p:cNvSpPr>
            <a:spLocks noChangeShapeType="1"/>
          </p:cNvSpPr>
          <p:nvPr/>
        </p:nvSpPr>
        <p:spPr bwMode="auto">
          <a:xfrm flipH="1">
            <a:off x="4833938" y="1885950"/>
            <a:ext cx="406400" cy="2222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Line 41"/>
          <p:cNvSpPr>
            <a:spLocks noChangeShapeType="1"/>
          </p:cNvSpPr>
          <p:nvPr/>
        </p:nvSpPr>
        <p:spPr bwMode="auto">
          <a:xfrm flipH="1" flipV="1">
            <a:off x="5951538" y="2622550"/>
            <a:ext cx="91440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Line 42"/>
          <p:cNvSpPr>
            <a:spLocks noChangeShapeType="1"/>
          </p:cNvSpPr>
          <p:nvPr/>
        </p:nvSpPr>
        <p:spPr bwMode="auto">
          <a:xfrm flipH="1" flipV="1">
            <a:off x="6205538" y="3143250"/>
            <a:ext cx="6350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3" name="Line 43"/>
          <p:cNvSpPr>
            <a:spLocks noChangeShapeType="1"/>
          </p:cNvSpPr>
          <p:nvPr/>
        </p:nvSpPr>
        <p:spPr bwMode="auto">
          <a:xfrm flipH="1">
            <a:off x="6129338" y="3676650"/>
            <a:ext cx="64770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4"/>
          <p:cNvSpPr>
            <a:spLocks noChangeShapeType="1"/>
          </p:cNvSpPr>
          <p:nvPr/>
        </p:nvSpPr>
        <p:spPr bwMode="auto">
          <a:xfrm flipH="1">
            <a:off x="6078538" y="3727450"/>
            <a:ext cx="69850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85" name="Rectangle 49"/>
          <p:cNvSpPr>
            <a:spLocks noGrp="1" noChangeArrowheads="1"/>
          </p:cNvSpPr>
          <p:nvPr>
            <p:ph type="title"/>
          </p:nvPr>
        </p:nvSpPr>
        <p:spPr>
          <a:xfrm>
            <a:off x="179388" y="-24"/>
            <a:ext cx="8713787" cy="105571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ATM Virtual Connections    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0" name="Footer Placeholder 4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" name="Text Box 240"/>
          <p:cNvSpPr txBox="1">
            <a:spLocks noChangeArrowheads="1"/>
          </p:cNvSpPr>
          <p:nvPr/>
        </p:nvSpPr>
        <p:spPr bwMode="auto">
          <a:xfrm>
            <a:off x="7000906" y="57864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pPr eaLnBrk="0" hangingPunct="0"/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ATM Conceptual Model</a:t>
            </a:r>
            <a:br>
              <a:rPr lang="en-US" sz="3600" smtClean="0"/>
            </a:br>
            <a:r>
              <a:rPr lang="en-US" sz="3600" smtClean="0"/>
              <a:t>    Assumptions  (cont.)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57298"/>
            <a:ext cx="9001156" cy="41148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dirty="0" smtClean="0"/>
              <a:t>3. Vast majority of ATM networks will run on optical fiber networks with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extremely low error rates</a:t>
            </a:r>
            <a:r>
              <a:rPr lang="en-US" i="1" dirty="0" smtClean="0"/>
              <a:t>.</a:t>
            </a:r>
          </a:p>
          <a:p>
            <a:pPr marL="609600" indent="-609600" eaLnBrk="1" hangingPunct="1">
              <a:buNone/>
            </a:pPr>
            <a:r>
              <a:rPr lang="en-US" dirty="0" smtClean="0"/>
              <a:t>4. ATM must support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low cost attachments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1127125" lvl="1" indent="-609600" eaLnBrk="1" hangingPunct="1"/>
            <a:r>
              <a:rPr lang="en-US" dirty="0" smtClean="0"/>
              <a:t>This decision lead to a significant decision: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prohibit cell reordering</a:t>
            </a:r>
            <a:r>
              <a:rPr lang="en-US" dirty="0" smtClean="0"/>
              <a:t> in ATM networks.</a:t>
            </a:r>
          </a:p>
          <a:p>
            <a:pPr marL="990600" lvl="1" indent="-533400" eaLnBrk="1" hangingPunct="1">
              <a:buFontTx/>
              <a:buNone/>
            </a:pPr>
            <a:r>
              <a:rPr lang="en-US" dirty="0" smtClean="0">
                <a:sym typeface="Wingdings" pitchFamily="2" charset="2"/>
              </a:rPr>
              <a:t>	 ATM switch design is more difficult.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2087545" y="1166831"/>
            <a:ext cx="4824412" cy="4976813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Line 3"/>
          <p:cNvSpPr>
            <a:spLocks noChangeShapeType="1"/>
          </p:cNvSpPr>
          <p:nvPr/>
        </p:nvSpPr>
        <p:spPr bwMode="auto">
          <a:xfrm>
            <a:off x="2085957" y="1612919"/>
            <a:ext cx="48339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4"/>
          <p:cNvSpPr>
            <a:spLocks noChangeShapeType="1"/>
          </p:cNvSpPr>
          <p:nvPr/>
        </p:nvSpPr>
        <p:spPr bwMode="auto">
          <a:xfrm>
            <a:off x="2081195" y="2078056"/>
            <a:ext cx="48339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5"/>
          <p:cNvSpPr>
            <a:spLocks noChangeShapeType="1"/>
          </p:cNvSpPr>
          <p:nvPr/>
        </p:nvSpPr>
        <p:spPr bwMode="auto">
          <a:xfrm>
            <a:off x="2076432" y="2543194"/>
            <a:ext cx="48339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6"/>
          <p:cNvSpPr>
            <a:spLocks noChangeShapeType="1"/>
          </p:cNvSpPr>
          <p:nvPr/>
        </p:nvSpPr>
        <p:spPr bwMode="auto">
          <a:xfrm>
            <a:off x="2071670" y="3008331"/>
            <a:ext cx="48339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7"/>
          <p:cNvSpPr>
            <a:spLocks noChangeShapeType="1"/>
          </p:cNvSpPr>
          <p:nvPr/>
        </p:nvSpPr>
        <p:spPr bwMode="auto">
          <a:xfrm>
            <a:off x="2079607" y="3473469"/>
            <a:ext cx="48339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8"/>
          <p:cNvSpPr>
            <a:spLocks noChangeShapeType="1"/>
          </p:cNvSpPr>
          <p:nvPr/>
        </p:nvSpPr>
        <p:spPr bwMode="auto">
          <a:xfrm>
            <a:off x="4459270" y="1179531"/>
            <a:ext cx="1587" cy="763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9"/>
          <p:cNvSpPr>
            <a:spLocks noChangeShapeType="1"/>
          </p:cNvSpPr>
          <p:nvPr/>
        </p:nvSpPr>
        <p:spPr bwMode="auto">
          <a:xfrm>
            <a:off x="4495782" y="2541606"/>
            <a:ext cx="1588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2514582" y="1182706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GFC (4 bits)</a:t>
            </a:r>
            <a:endParaRPr lang="en-US"/>
          </a:p>
        </p:txBody>
      </p:sp>
      <p:sp>
        <p:nvSpPr>
          <p:cNvPr id="14349" name="Text Box 11"/>
          <p:cNvSpPr txBox="1">
            <a:spLocks noChangeArrowheads="1"/>
          </p:cNvSpPr>
          <p:nvPr/>
        </p:nvSpPr>
        <p:spPr bwMode="auto">
          <a:xfrm>
            <a:off x="4875195" y="1190644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VPI (4 bits)</a:t>
            </a:r>
            <a:endParaRPr lang="en-US"/>
          </a:p>
        </p:txBody>
      </p:sp>
      <p:sp>
        <p:nvSpPr>
          <p:cNvPr id="14350" name="Text Box 12"/>
          <p:cNvSpPr txBox="1">
            <a:spLocks noChangeArrowheads="1"/>
          </p:cNvSpPr>
          <p:nvPr/>
        </p:nvSpPr>
        <p:spPr bwMode="auto">
          <a:xfrm>
            <a:off x="2555857" y="1644669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VPI (4 bits)</a:t>
            </a:r>
            <a:endParaRPr lang="en-US"/>
          </a:p>
        </p:txBody>
      </p:sp>
      <p:sp>
        <p:nvSpPr>
          <p:cNvPr id="14351" name="Text Box 13"/>
          <p:cNvSpPr txBox="1">
            <a:spLocks noChangeArrowheads="1"/>
          </p:cNvSpPr>
          <p:nvPr/>
        </p:nvSpPr>
        <p:spPr bwMode="auto">
          <a:xfrm>
            <a:off x="4852970" y="1665306"/>
            <a:ext cx="128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VCI (4 bits)</a:t>
            </a:r>
            <a:endParaRPr lang="en-US"/>
          </a:p>
        </p:txBody>
      </p:sp>
      <p:sp>
        <p:nvSpPr>
          <p:cNvPr id="14352" name="Text Box 14"/>
          <p:cNvSpPr txBox="1">
            <a:spLocks noChangeArrowheads="1"/>
          </p:cNvSpPr>
          <p:nvPr/>
        </p:nvSpPr>
        <p:spPr bwMode="auto">
          <a:xfrm>
            <a:off x="3908407" y="2117744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VCI (8 bits)</a:t>
            </a:r>
            <a:endParaRPr lang="en-US"/>
          </a:p>
        </p:txBody>
      </p:sp>
      <p:sp>
        <p:nvSpPr>
          <p:cNvPr id="14353" name="Text Box 15"/>
          <p:cNvSpPr txBox="1">
            <a:spLocks noChangeArrowheads="1"/>
          </p:cNvSpPr>
          <p:nvPr/>
        </p:nvSpPr>
        <p:spPr bwMode="auto">
          <a:xfrm>
            <a:off x="2568557" y="2563831"/>
            <a:ext cx="128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VCI (4 bits)</a:t>
            </a:r>
            <a:endParaRPr lang="en-US"/>
          </a:p>
        </p:txBody>
      </p:sp>
      <p:sp>
        <p:nvSpPr>
          <p:cNvPr id="14354" name="Text Box 16"/>
          <p:cNvSpPr txBox="1">
            <a:spLocks noChangeArrowheads="1"/>
          </p:cNvSpPr>
          <p:nvPr/>
        </p:nvSpPr>
        <p:spPr bwMode="auto">
          <a:xfrm>
            <a:off x="4683107" y="2565419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PT (3 bits)</a:t>
            </a:r>
            <a:endParaRPr lang="en-US"/>
          </a:p>
        </p:txBody>
      </p:sp>
      <p:sp>
        <p:nvSpPr>
          <p:cNvPr id="14355" name="Text Box 17"/>
          <p:cNvSpPr txBox="1">
            <a:spLocks noChangeArrowheads="1"/>
          </p:cNvSpPr>
          <p:nvPr/>
        </p:nvSpPr>
        <p:spPr bwMode="auto">
          <a:xfrm>
            <a:off x="6159482" y="2495897"/>
            <a:ext cx="76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/>
              <a:t>CLP    (1 bit)</a:t>
            </a:r>
            <a:endParaRPr lang="en-US" b="1" dirty="0"/>
          </a:p>
        </p:txBody>
      </p:sp>
      <p:sp>
        <p:nvSpPr>
          <p:cNvPr id="14356" name="Line 18"/>
          <p:cNvSpPr>
            <a:spLocks noChangeShapeType="1"/>
          </p:cNvSpPr>
          <p:nvPr/>
        </p:nvSpPr>
        <p:spPr bwMode="auto">
          <a:xfrm>
            <a:off x="6203932" y="2538431"/>
            <a:ext cx="1588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Text Box 19"/>
          <p:cNvSpPr txBox="1">
            <a:spLocks noChangeArrowheads="1"/>
          </p:cNvSpPr>
          <p:nvPr/>
        </p:nvSpPr>
        <p:spPr bwMode="auto">
          <a:xfrm>
            <a:off x="3908407" y="3041669"/>
            <a:ext cx="135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HEC (8 bits)</a:t>
            </a:r>
            <a:endParaRPr lang="en-US"/>
          </a:p>
        </p:txBody>
      </p:sp>
      <p:sp>
        <p:nvSpPr>
          <p:cNvPr id="14358" name="Rectangle 20"/>
          <p:cNvSpPr>
            <a:spLocks noChangeArrowheads="1"/>
          </p:cNvSpPr>
          <p:nvPr/>
        </p:nvSpPr>
        <p:spPr bwMode="auto">
          <a:xfrm>
            <a:off x="304800" y="2005007"/>
            <a:ext cx="16843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800" b="1" dirty="0"/>
              <a:t>ATM cell header</a:t>
            </a:r>
            <a:endParaRPr lang="en-US" sz="1600" b="1" dirty="0"/>
          </a:p>
        </p:txBody>
      </p:sp>
      <p:sp>
        <p:nvSpPr>
          <p:cNvPr id="14359" name="Line 21"/>
          <p:cNvSpPr>
            <a:spLocks noChangeShapeType="1"/>
          </p:cNvSpPr>
          <p:nvPr/>
        </p:nvSpPr>
        <p:spPr bwMode="auto">
          <a:xfrm flipH="1">
            <a:off x="1184275" y="1228744"/>
            <a:ext cx="1588" cy="819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22"/>
          <p:cNvSpPr>
            <a:spLocks noChangeShapeType="1"/>
          </p:cNvSpPr>
          <p:nvPr/>
        </p:nvSpPr>
        <p:spPr bwMode="auto">
          <a:xfrm>
            <a:off x="1143000" y="2690831"/>
            <a:ext cx="9525" cy="782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Text Box 23"/>
          <p:cNvSpPr txBox="1">
            <a:spLocks noChangeArrowheads="1"/>
          </p:cNvSpPr>
          <p:nvPr/>
        </p:nvSpPr>
        <p:spPr bwMode="auto">
          <a:xfrm>
            <a:off x="3536932" y="4557731"/>
            <a:ext cx="180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Payload            (48 bytes)</a:t>
            </a:r>
            <a:endParaRPr lang="en-US"/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047750" y="4445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Comic Sans MS" pitchFamily="66" charset="0"/>
              </a:rPr>
              <a:t>UNI Cell Format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240"/>
          <p:cNvSpPr txBox="1">
            <a:spLocks noChangeArrowheads="1"/>
          </p:cNvSpPr>
          <p:nvPr/>
        </p:nvSpPr>
        <p:spPr bwMode="auto">
          <a:xfrm>
            <a:off x="7072344" y="57864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pPr eaLnBrk="0" hangingPunct="0"/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3289300" y="1720850"/>
            <a:ext cx="2578100" cy="30686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3"/>
          <p:cNvSpPr>
            <a:spLocks noChangeShapeType="1"/>
          </p:cNvSpPr>
          <p:nvPr/>
        </p:nvSpPr>
        <p:spPr bwMode="auto">
          <a:xfrm>
            <a:off x="5926138" y="2763838"/>
            <a:ext cx="252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8372475" y="2462213"/>
            <a:ext cx="295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2</a:t>
            </a:r>
          </a:p>
        </p:txBody>
      </p:sp>
      <p:sp>
        <p:nvSpPr>
          <p:cNvPr id="15367" name="Line 5"/>
          <p:cNvSpPr>
            <a:spLocks noChangeShapeType="1"/>
          </p:cNvSpPr>
          <p:nvPr/>
        </p:nvSpPr>
        <p:spPr bwMode="auto">
          <a:xfrm>
            <a:off x="5943600" y="3389313"/>
            <a:ext cx="252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8369300" y="3087688"/>
            <a:ext cx="295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3</a:t>
            </a:r>
          </a:p>
        </p:txBody>
      </p:sp>
      <p:sp>
        <p:nvSpPr>
          <p:cNvPr id="15369" name="Line 7"/>
          <p:cNvSpPr>
            <a:spLocks noChangeShapeType="1"/>
          </p:cNvSpPr>
          <p:nvPr/>
        </p:nvSpPr>
        <p:spPr bwMode="auto">
          <a:xfrm>
            <a:off x="5907088" y="4714875"/>
            <a:ext cx="252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8402638" y="4413250"/>
            <a:ext cx="333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/>
              <a:t>N</a:t>
            </a:r>
            <a:endParaRPr lang="en-US" sz="1800"/>
          </a:p>
        </p:txBody>
      </p:sp>
      <p:sp>
        <p:nvSpPr>
          <p:cNvPr id="15371" name="Line 9"/>
          <p:cNvSpPr>
            <a:spLocks noChangeShapeType="1"/>
          </p:cNvSpPr>
          <p:nvPr/>
        </p:nvSpPr>
        <p:spPr bwMode="auto">
          <a:xfrm>
            <a:off x="5951538" y="2065338"/>
            <a:ext cx="252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0"/>
          <p:cNvSpPr>
            <a:spLocks noChangeArrowheads="1"/>
          </p:cNvSpPr>
          <p:nvPr/>
        </p:nvSpPr>
        <p:spPr bwMode="auto">
          <a:xfrm>
            <a:off x="8424863" y="1755775"/>
            <a:ext cx="295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1</a:t>
            </a:r>
          </a:p>
        </p:txBody>
      </p:sp>
      <p:sp>
        <p:nvSpPr>
          <p:cNvPr id="15373" name="Rectangle 11"/>
          <p:cNvSpPr>
            <a:spLocks noChangeArrowheads="1"/>
          </p:cNvSpPr>
          <p:nvPr/>
        </p:nvSpPr>
        <p:spPr bwMode="auto">
          <a:xfrm>
            <a:off x="3940069" y="1814513"/>
            <a:ext cx="100668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</a:rPr>
              <a:t>Switch</a:t>
            </a:r>
          </a:p>
        </p:txBody>
      </p:sp>
      <p:sp>
        <p:nvSpPr>
          <p:cNvPr id="15374" name="Line 12"/>
          <p:cNvSpPr>
            <a:spLocks noChangeShapeType="1"/>
          </p:cNvSpPr>
          <p:nvPr/>
        </p:nvSpPr>
        <p:spPr bwMode="auto">
          <a:xfrm>
            <a:off x="766763" y="3009900"/>
            <a:ext cx="252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3"/>
          <p:cNvSpPr>
            <a:spLocks noChangeShapeType="1"/>
          </p:cNvSpPr>
          <p:nvPr/>
        </p:nvSpPr>
        <p:spPr bwMode="auto">
          <a:xfrm>
            <a:off x="723900" y="3902075"/>
            <a:ext cx="252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4"/>
          <p:cNvSpPr>
            <a:spLocks noChangeArrowheads="1"/>
          </p:cNvSpPr>
          <p:nvPr/>
        </p:nvSpPr>
        <p:spPr bwMode="auto">
          <a:xfrm>
            <a:off x="2846388" y="3603625"/>
            <a:ext cx="2857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5"/>
          <p:cNvSpPr>
            <a:spLocks noChangeShapeType="1"/>
          </p:cNvSpPr>
          <p:nvPr/>
        </p:nvSpPr>
        <p:spPr bwMode="auto">
          <a:xfrm>
            <a:off x="698500" y="4770438"/>
            <a:ext cx="252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Rectangle 16"/>
          <p:cNvSpPr>
            <a:spLocks noChangeArrowheads="1"/>
          </p:cNvSpPr>
          <p:nvPr/>
        </p:nvSpPr>
        <p:spPr bwMode="auto">
          <a:xfrm>
            <a:off x="415925" y="4519613"/>
            <a:ext cx="333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/>
              <a:t>N</a:t>
            </a:r>
            <a:endParaRPr lang="en-US" sz="1800"/>
          </a:p>
        </p:txBody>
      </p:sp>
      <p:sp>
        <p:nvSpPr>
          <p:cNvPr id="15379" name="Line 17"/>
          <p:cNvSpPr>
            <a:spLocks noChangeShapeType="1"/>
          </p:cNvSpPr>
          <p:nvPr/>
        </p:nvSpPr>
        <p:spPr bwMode="auto">
          <a:xfrm>
            <a:off x="736600" y="1905000"/>
            <a:ext cx="252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18"/>
          <p:cNvSpPr>
            <a:spLocks noChangeArrowheads="1"/>
          </p:cNvSpPr>
          <p:nvPr/>
        </p:nvSpPr>
        <p:spPr bwMode="auto">
          <a:xfrm>
            <a:off x="838200" y="1670050"/>
            <a:ext cx="1046163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19"/>
          <p:cNvSpPr>
            <a:spLocks noChangeShapeType="1"/>
          </p:cNvSpPr>
          <p:nvPr/>
        </p:nvSpPr>
        <p:spPr bwMode="auto">
          <a:xfrm>
            <a:off x="1636713" y="1670050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20"/>
          <p:cNvSpPr>
            <a:spLocks noChangeArrowheads="1"/>
          </p:cNvSpPr>
          <p:nvPr/>
        </p:nvSpPr>
        <p:spPr bwMode="auto">
          <a:xfrm>
            <a:off x="1630363" y="1636713"/>
            <a:ext cx="2857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1"/>
          <p:cNvSpPr>
            <a:spLocks noChangeArrowheads="1"/>
          </p:cNvSpPr>
          <p:nvPr/>
        </p:nvSpPr>
        <p:spPr bwMode="auto">
          <a:xfrm>
            <a:off x="390525" y="1603375"/>
            <a:ext cx="295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1</a:t>
            </a:r>
          </a:p>
        </p:txBody>
      </p:sp>
      <p:sp>
        <p:nvSpPr>
          <p:cNvPr id="15384" name="Rectangle 22"/>
          <p:cNvSpPr>
            <a:spLocks noChangeArrowheads="1"/>
          </p:cNvSpPr>
          <p:nvPr/>
        </p:nvSpPr>
        <p:spPr bwMode="auto">
          <a:xfrm rot="-5400000">
            <a:off x="1583531" y="2167732"/>
            <a:ext cx="485775" cy="344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70000"/>
              </a:lnSpc>
            </a:pPr>
            <a:r>
              <a:rPr lang="en-US" b="1"/>
              <a:t>…</a:t>
            </a:r>
          </a:p>
        </p:txBody>
      </p:sp>
      <p:sp>
        <p:nvSpPr>
          <p:cNvPr id="15385" name="Rectangle 23"/>
          <p:cNvSpPr>
            <a:spLocks noChangeArrowheads="1"/>
          </p:cNvSpPr>
          <p:nvPr/>
        </p:nvSpPr>
        <p:spPr bwMode="auto">
          <a:xfrm>
            <a:off x="390525" y="2708275"/>
            <a:ext cx="2952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5</a:t>
            </a:r>
          </a:p>
        </p:txBody>
      </p:sp>
      <p:sp>
        <p:nvSpPr>
          <p:cNvPr id="15386" name="Rectangle 24"/>
          <p:cNvSpPr>
            <a:spLocks noChangeArrowheads="1"/>
          </p:cNvSpPr>
          <p:nvPr/>
        </p:nvSpPr>
        <p:spPr bwMode="auto">
          <a:xfrm>
            <a:off x="504825" y="3660775"/>
            <a:ext cx="2952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6</a:t>
            </a:r>
          </a:p>
        </p:txBody>
      </p:sp>
      <p:sp>
        <p:nvSpPr>
          <p:cNvPr id="15387" name="Rectangle 25"/>
          <p:cNvSpPr>
            <a:spLocks noChangeArrowheads="1"/>
          </p:cNvSpPr>
          <p:nvPr/>
        </p:nvSpPr>
        <p:spPr bwMode="auto">
          <a:xfrm>
            <a:off x="2057400" y="2762250"/>
            <a:ext cx="1046163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26"/>
          <p:cNvSpPr>
            <a:spLocks noChangeShapeType="1"/>
          </p:cNvSpPr>
          <p:nvPr/>
        </p:nvSpPr>
        <p:spPr bwMode="auto">
          <a:xfrm>
            <a:off x="2678113" y="2762250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7"/>
          <p:cNvSpPr>
            <a:spLocks noChangeArrowheads="1"/>
          </p:cNvSpPr>
          <p:nvPr/>
        </p:nvSpPr>
        <p:spPr bwMode="auto">
          <a:xfrm>
            <a:off x="2032000" y="3638550"/>
            <a:ext cx="1135063" cy="254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Line 28"/>
          <p:cNvSpPr>
            <a:spLocks noChangeShapeType="1"/>
          </p:cNvSpPr>
          <p:nvPr/>
        </p:nvSpPr>
        <p:spPr bwMode="auto">
          <a:xfrm>
            <a:off x="2728913" y="3638550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Rectangle 29"/>
          <p:cNvSpPr>
            <a:spLocks noChangeArrowheads="1"/>
          </p:cNvSpPr>
          <p:nvPr/>
        </p:nvSpPr>
        <p:spPr bwMode="auto">
          <a:xfrm>
            <a:off x="762000" y="2762250"/>
            <a:ext cx="1046163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Line 30"/>
          <p:cNvSpPr>
            <a:spLocks noChangeShapeType="1"/>
          </p:cNvSpPr>
          <p:nvPr/>
        </p:nvSpPr>
        <p:spPr bwMode="auto">
          <a:xfrm>
            <a:off x="1382713" y="2762250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Rectangle 31"/>
          <p:cNvSpPr>
            <a:spLocks noChangeArrowheads="1"/>
          </p:cNvSpPr>
          <p:nvPr/>
        </p:nvSpPr>
        <p:spPr bwMode="auto">
          <a:xfrm>
            <a:off x="1376363" y="2741613"/>
            <a:ext cx="463550" cy="29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Rectangle 32"/>
          <p:cNvSpPr>
            <a:spLocks noChangeArrowheads="1"/>
          </p:cNvSpPr>
          <p:nvPr/>
        </p:nvSpPr>
        <p:spPr bwMode="auto">
          <a:xfrm>
            <a:off x="774700" y="3651250"/>
            <a:ext cx="1046163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Line 33"/>
          <p:cNvSpPr>
            <a:spLocks noChangeShapeType="1"/>
          </p:cNvSpPr>
          <p:nvPr/>
        </p:nvSpPr>
        <p:spPr bwMode="auto">
          <a:xfrm>
            <a:off x="1357313" y="3638550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4"/>
          <p:cNvSpPr>
            <a:spLocks noChangeArrowheads="1"/>
          </p:cNvSpPr>
          <p:nvPr/>
        </p:nvSpPr>
        <p:spPr bwMode="auto">
          <a:xfrm>
            <a:off x="1566863" y="3617913"/>
            <a:ext cx="2857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5"/>
          <p:cNvSpPr>
            <a:spLocks noChangeArrowheads="1"/>
          </p:cNvSpPr>
          <p:nvPr/>
        </p:nvSpPr>
        <p:spPr bwMode="auto">
          <a:xfrm>
            <a:off x="2070100" y="4540250"/>
            <a:ext cx="1046163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Line 36"/>
          <p:cNvSpPr>
            <a:spLocks noChangeShapeType="1"/>
          </p:cNvSpPr>
          <p:nvPr/>
        </p:nvSpPr>
        <p:spPr bwMode="auto">
          <a:xfrm>
            <a:off x="2868613" y="4540250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7"/>
          <p:cNvSpPr>
            <a:spLocks noChangeArrowheads="1"/>
          </p:cNvSpPr>
          <p:nvPr/>
        </p:nvSpPr>
        <p:spPr bwMode="auto">
          <a:xfrm>
            <a:off x="2862263" y="4506913"/>
            <a:ext cx="2857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38"/>
          <p:cNvSpPr>
            <a:spLocks noChangeArrowheads="1"/>
          </p:cNvSpPr>
          <p:nvPr/>
        </p:nvSpPr>
        <p:spPr bwMode="auto">
          <a:xfrm>
            <a:off x="6789738" y="4403725"/>
            <a:ext cx="2857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39"/>
          <p:cNvSpPr>
            <a:spLocks noChangeArrowheads="1"/>
          </p:cNvSpPr>
          <p:nvPr/>
        </p:nvSpPr>
        <p:spPr bwMode="auto">
          <a:xfrm>
            <a:off x="5969000" y="3143250"/>
            <a:ext cx="1046163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Line 40"/>
          <p:cNvSpPr>
            <a:spLocks noChangeShapeType="1"/>
          </p:cNvSpPr>
          <p:nvPr/>
        </p:nvSpPr>
        <p:spPr bwMode="auto">
          <a:xfrm>
            <a:off x="6589713" y="3155950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Rectangle 41"/>
          <p:cNvSpPr>
            <a:spLocks noChangeArrowheads="1"/>
          </p:cNvSpPr>
          <p:nvPr/>
        </p:nvSpPr>
        <p:spPr bwMode="auto">
          <a:xfrm>
            <a:off x="5975350" y="4476750"/>
            <a:ext cx="1046163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Line 42"/>
          <p:cNvSpPr>
            <a:spLocks noChangeShapeType="1"/>
          </p:cNvSpPr>
          <p:nvPr/>
        </p:nvSpPr>
        <p:spPr bwMode="auto">
          <a:xfrm>
            <a:off x="6646863" y="4476750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Rectangle 43"/>
          <p:cNvSpPr>
            <a:spLocks noChangeArrowheads="1"/>
          </p:cNvSpPr>
          <p:nvPr/>
        </p:nvSpPr>
        <p:spPr bwMode="auto">
          <a:xfrm>
            <a:off x="5943600" y="1822450"/>
            <a:ext cx="1046163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Line 44"/>
          <p:cNvSpPr>
            <a:spLocks noChangeShapeType="1"/>
          </p:cNvSpPr>
          <p:nvPr/>
        </p:nvSpPr>
        <p:spPr bwMode="auto">
          <a:xfrm>
            <a:off x="6627813" y="1809750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Rectangle 45"/>
          <p:cNvSpPr>
            <a:spLocks noChangeArrowheads="1"/>
          </p:cNvSpPr>
          <p:nvPr/>
        </p:nvSpPr>
        <p:spPr bwMode="auto">
          <a:xfrm>
            <a:off x="5943600" y="2520950"/>
            <a:ext cx="1046163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Line 46"/>
          <p:cNvSpPr>
            <a:spLocks noChangeShapeType="1"/>
          </p:cNvSpPr>
          <p:nvPr/>
        </p:nvSpPr>
        <p:spPr bwMode="auto">
          <a:xfrm>
            <a:off x="6640513" y="2546350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Rectangle 47"/>
          <p:cNvSpPr>
            <a:spLocks noChangeArrowheads="1"/>
          </p:cNvSpPr>
          <p:nvPr/>
        </p:nvSpPr>
        <p:spPr bwMode="auto">
          <a:xfrm>
            <a:off x="731415" y="2682875"/>
            <a:ext cx="74379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video</a:t>
            </a:r>
          </a:p>
        </p:txBody>
      </p:sp>
      <p:sp>
        <p:nvSpPr>
          <p:cNvPr id="15410" name="Rectangle 48"/>
          <p:cNvSpPr>
            <a:spLocks noChangeArrowheads="1"/>
          </p:cNvSpPr>
          <p:nvPr/>
        </p:nvSpPr>
        <p:spPr bwMode="auto">
          <a:xfrm>
            <a:off x="1366177" y="2708275"/>
            <a:ext cx="4648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15411" name="Rectangle 49"/>
          <p:cNvSpPr>
            <a:spLocks noChangeArrowheads="1"/>
          </p:cNvSpPr>
          <p:nvPr/>
        </p:nvSpPr>
        <p:spPr bwMode="auto">
          <a:xfrm>
            <a:off x="2052215" y="3584575"/>
            <a:ext cx="74379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video</a:t>
            </a:r>
          </a:p>
        </p:txBody>
      </p:sp>
      <p:sp>
        <p:nvSpPr>
          <p:cNvPr id="15412" name="Rectangle 50"/>
          <p:cNvSpPr>
            <a:spLocks noChangeArrowheads="1"/>
          </p:cNvSpPr>
          <p:nvPr/>
        </p:nvSpPr>
        <p:spPr bwMode="auto">
          <a:xfrm>
            <a:off x="2029282" y="2695575"/>
            <a:ext cx="72616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voice</a:t>
            </a:r>
          </a:p>
        </p:txBody>
      </p:sp>
      <p:sp>
        <p:nvSpPr>
          <p:cNvPr id="15413" name="Rectangle 51"/>
          <p:cNvSpPr>
            <a:spLocks noChangeArrowheads="1"/>
          </p:cNvSpPr>
          <p:nvPr/>
        </p:nvSpPr>
        <p:spPr bwMode="auto">
          <a:xfrm>
            <a:off x="745289" y="3597275"/>
            <a:ext cx="66524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414" name="Rectangle 52"/>
          <p:cNvSpPr>
            <a:spLocks noChangeArrowheads="1"/>
          </p:cNvSpPr>
          <p:nvPr/>
        </p:nvSpPr>
        <p:spPr bwMode="auto">
          <a:xfrm>
            <a:off x="2623477" y="2682875"/>
            <a:ext cx="4648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15415" name="Rectangle 53"/>
          <p:cNvSpPr>
            <a:spLocks noChangeArrowheads="1"/>
          </p:cNvSpPr>
          <p:nvPr/>
        </p:nvSpPr>
        <p:spPr bwMode="auto">
          <a:xfrm>
            <a:off x="1366177" y="3584575"/>
            <a:ext cx="4648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15416" name="Rectangle 54"/>
          <p:cNvSpPr>
            <a:spLocks noChangeArrowheads="1"/>
          </p:cNvSpPr>
          <p:nvPr/>
        </p:nvSpPr>
        <p:spPr bwMode="auto">
          <a:xfrm>
            <a:off x="2718111" y="3584575"/>
            <a:ext cx="42800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61</a:t>
            </a:r>
          </a:p>
        </p:txBody>
      </p:sp>
      <p:sp>
        <p:nvSpPr>
          <p:cNvPr id="15417" name="Rectangle 55"/>
          <p:cNvSpPr>
            <a:spLocks noChangeArrowheads="1"/>
          </p:cNvSpPr>
          <p:nvPr/>
        </p:nvSpPr>
        <p:spPr bwMode="auto">
          <a:xfrm>
            <a:off x="3300413" y="2590800"/>
            <a:ext cx="1498600" cy="787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Rectangle 56"/>
          <p:cNvSpPr>
            <a:spLocks noChangeArrowheads="1"/>
          </p:cNvSpPr>
          <p:nvPr/>
        </p:nvSpPr>
        <p:spPr bwMode="auto">
          <a:xfrm>
            <a:off x="3300413" y="3378200"/>
            <a:ext cx="1498600" cy="7747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Line 57"/>
          <p:cNvSpPr>
            <a:spLocks noChangeShapeType="1"/>
          </p:cNvSpPr>
          <p:nvPr/>
        </p:nvSpPr>
        <p:spPr bwMode="auto">
          <a:xfrm>
            <a:off x="3795713" y="2590800"/>
            <a:ext cx="0" cy="156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20" name="Rectangle 58"/>
          <p:cNvSpPr>
            <a:spLocks noChangeArrowheads="1"/>
          </p:cNvSpPr>
          <p:nvPr/>
        </p:nvSpPr>
        <p:spPr bwMode="auto">
          <a:xfrm>
            <a:off x="3321977" y="2606675"/>
            <a:ext cx="4648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15421" name="Rectangle 59"/>
          <p:cNvSpPr>
            <a:spLocks noChangeArrowheads="1"/>
          </p:cNvSpPr>
          <p:nvPr/>
        </p:nvSpPr>
        <p:spPr bwMode="auto">
          <a:xfrm>
            <a:off x="3296577" y="2936875"/>
            <a:ext cx="4648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15422" name="Rectangle 60"/>
          <p:cNvSpPr>
            <a:spLocks noChangeArrowheads="1"/>
          </p:cNvSpPr>
          <p:nvPr/>
        </p:nvSpPr>
        <p:spPr bwMode="auto">
          <a:xfrm>
            <a:off x="3296577" y="3432175"/>
            <a:ext cx="4648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15423" name="Rectangle 61"/>
          <p:cNvSpPr>
            <a:spLocks noChangeArrowheads="1"/>
          </p:cNvSpPr>
          <p:nvPr/>
        </p:nvSpPr>
        <p:spPr bwMode="auto">
          <a:xfrm>
            <a:off x="3327711" y="3736975"/>
            <a:ext cx="42800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61</a:t>
            </a:r>
          </a:p>
        </p:txBody>
      </p:sp>
      <p:sp>
        <p:nvSpPr>
          <p:cNvPr id="15424" name="Rectangle 62"/>
          <p:cNvSpPr>
            <a:spLocks noChangeArrowheads="1"/>
          </p:cNvSpPr>
          <p:nvPr/>
        </p:nvSpPr>
        <p:spPr bwMode="auto">
          <a:xfrm>
            <a:off x="4350677" y="2619375"/>
            <a:ext cx="4648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75</a:t>
            </a:r>
          </a:p>
        </p:txBody>
      </p:sp>
      <p:sp>
        <p:nvSpPr>
          <p:cNvPr id="15425" name="Rectangle 63"/>
          <p:cNvSpPr>
            <a:spLocks noChangeArrowheads="1"/>
          </p:cNvSpPr>
          <p:nvPr/>
        </p:nvSpPr>
        <p:spPr bwMode="auto">
          <a:xfrm>
            <a:off x="4350677" y="2987675"/>
            <a:ext cx="4648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67</a:t>
            </a:r>
          </a:p>
        </p:txBody>
      </p:sp>
      <p:sp>
        <p:nvSpPr>
          <p:cNvPr id="15426" name="Rectangle 64"/>
          <p:cNvSpPr>
            <a:spLocks noChangeArrowheads="1"/>
          </p:cNvSpPr>
          <p:nvPr/>
        </p:nvSpPr>
        <p:spPr bwMode="auto">
          <a:xfrm>
            <a:off x="4350677" y="3432175"/>
            <a:ext cx="4648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39</a:t>
            </a:r>
          </a:p>
        </p:txBody>
      </p:sp>
      <p:sp>
        <p:nvSpPr>
          <p:cNvPr id="15427" name="Rectangle 65"/>
          <p:cNvSpPr>
            <a:spLocks noChangeArrowheads="1"/>
          </p:cNvSpPr>
          <p:nvPr/>
        </p:nvSpPr>
        <p:spPr bwMode="auto">
          <a:xfrm>
            <a:off x="4350677" y="3762375"/>
            <a:ext cx="4648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67</a:t>
            </a:r>
          </a:p>
        </p:txBody>
      </p:sp>
      <p:sp>
        <p:nvSpPr>
          <p:cNvPr id="15428" name="Line 66"/>
          <p:cNvSpPr>
            <a:spLocks noChangeShapeType="1"/>
          </p:cNvSpPr>
          <p:nvPr/>
        </p:nvSpPr>
        <p:spPr bwMode="auto">
          <a:xfrm>
            <a:off x="4354513" y="2590800"/>
            <a:ext cx="0" cy="156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29" name="Rectangle 67"/>
          <p:cNvSpPr>
            <a:spLocks noChangeArrowheads="1"/>
          </p:cNvSpPr>
          <p:nvPr/>
        </p:nvSpPr>
        <p:spPr bwMode="auto">
          <a:xfrm>
            <a:off x="3904268" y="2581275"/>
            <a:ext cx="367089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 dirty="0">
                <a:solidFill>
                  <a:schemeClr val="bg1"/>
                </a:solidFill>
              </a:rPr>
              <a:t>N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430" name="Rectangle 68"/>
          <p:cNvSpPr>
            <a:spLocks noChangeArrowheads="1"/>
          </p:cNvSpPr>
          <p:nvPr/>
        </p:nvSpPr>
        <p:spPr bwMode="auto">
          <a:xfrm>
            <a:off x="3933825" y="2911475"/>
            <a:ext cx="28098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5431" name="Rectangle 69"/>
          <p:cNvSpPr>
            <a:spLocks noChangeArrowheads="1"/>
          </p:cNvSpPr>
          <p:nvPr/>
        </p:nvSpPr>
        <p:spPr bwMode="auto">
          <a:xfrm>
            <a:off x="3970359" y="3432175"/>
            <a:ext cx="32380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432" name="Rectangle 70"/>
          <p:cNvSpPr>
            <a:spLocks noChangeArrowheads="1"/>
          </p:cNvSpPr>
          <p:nvPr/>
        </p:nvSpPr>
        <p:spPr bwMode="auto">
          <a:xfrm>
            <a:off x="3957659" y="3736975"/>
            <a:ext cx="32380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433" name="Rectangle 71"/>
          <p:cNvSpPr>
            <a:spLocks noChangeArrowheads="1"/>
          </p:cNvSpPr>
          <p:nvPr/>
        </p:nvSpPr>
        <p:spPr bwMode="auto">
          <a:xfrm>
            <a:off x="5995565" y="4422775"/>
            <a:ext cx="74379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video</a:t>
            </a:r>
          </a:p>
        </p:txBody>
      </p:sp>
      <p:sp>
        <p:nvSpPr>
          <p:cNvPr id="15434" name="Rectangle 72"/>
          <p:cNvSpPr>
            <a:spLocks noChangeArrowheads="1"/>
          </p:cNvSpPr>
          <p:nvPr/>
        </p:nvSpPr>
        <p:spPr bwMode="auto">
          <a:xfrm>
            <a:off x="6604927" y="4422775"/>
            <a:ext cx="4648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75</a:t>
            </a:r>
          </a:p>
        </p:txBody>
      </p:sp>
      <p:sp>
        <p:nvSpPr>
          <p:cNvPr id="15435" name="Rectangle 73"/>
          <p:cNvSpPr>
            <a:spLocks noChangeArrowheads="1"/>
          </p:cNvSpPr>
          <p:nvPr/>
        </p:nvSpPr>
        <p:spPr bwMode="auto">
          <a:xfrm>
            <a:off x="5940882" y="1768475"/>
            <a:ext cx="72616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voice</a:t>
            </a:r>
          </a:p>
        </p:txBody>
      </p:sp>
      <p:sp>
        <p:nvSpPr>
          <p:cNvPr id="15436" name="Rectangle 74"/>
          <p:cNvSpPr>
            <a:spLocks noChangeArrowheads="1"/>
          </p:cNvSpPr>
          <p:nvPr/>
        </p:nvSpPr>
        <p:spPr bwMode="auto">
          <a:xfrm>
            <a:off x="6585877" y="1768475"/>
            <a:ext cx="4648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67</a:t>
            </a:r>
          </a:p>
        </p:txBody>
      </p:sp>
      <p:sp>
        <p:nvSpPr>
          <p:cNvPr id="15437" name="Rectangle 75"/>
          <p:cNvSpPr>
            <a:spLocks noChangeArrowheads="1"/>
          </p:cNvSpPr>
          <p:nvPr/>
        </p:nvSpPr>
        <p:spPr bwMode="auto">
          <a:xfrm>
            <a:off x="5990389" y="3076575"/>
            <a:ext cx="66524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438" name="Rectangle 76"/>
          <p:cNvSpPr>
            <a:spLocks noChangeArrowheads="1"/>
          </p:cNvSpPr>
          <p:nvPr/>
        </p:nvSpPr>
        <p:spPr bwMode="auto">
          <a:xfrm>
            <a:off x="6573177" y="3101975"/>
            <a:ext cx="4648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39</a:t>
            </a:r>
          </a:p>
        </p:txBody>
      </p:sp>
      <p:sp>
        <p:nvSpPr>
          <p:cNvPr id="15439" name="Rectangle 77"/>
          <p:cNvSpPr>
            <a:spLocks noChangeArrowheads="1"/>
          </p:cNvSpPr>
          <p:nvPr/>
        </p:nvSpPr>
        <p:spPr bwMode="auto">
          <a:xfrm>
            <a:off x="5976515" y="2441575"/>
            <a:ext cx="74379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video</a:t>
            </a:r>
          </a:p>
        </p:txBody>
      </p:sp>
      <p:sp>
        <p:nvSpPr>
          <p:cNvPr id="15440" name="Rectangle 78"/>
          <p:cNvSpPr>
            <a:spLocks noChangeArrowheads="1"/>
          </p:cNvSpPr>
          <p:nvPr/>
        </p:nvSpPr>
        <p:spPr bwMode="auto">
          <a:xfrm>
            <a:off x="6585877" y="2466975"/>
            <a:ext cx="4648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bg1"/>
                </a:solidFill>
              </a:rPr>
              <a:t>67</a:t>
            </a:r>
          </a:p>
        </p:txBody>
      </p:sp>
      <p:sp>
        <p:nvSpPr>
          <p:cNvPr id="15442" name="Rectangle 80"/>
          <p:cNvSpPr>
            <a:spLocks noChangeArrowheads="1"/>
          </p:cNvSpPr>
          <p:nvPr/>
        </p:nvSpPr>
        <p:spPr bwMode="auto">
          <a:xfrm rot="-5400000">
            <a:off x="1629569" y="4134644"/>
            <a:ext cx="485775" cy="344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70000"/>
              </a:lnSpc>
            </a:pPr>
            <a:r>
              <a:rPr lang="en-US" b="1"/>
              <a:t>…</a:t>
            </a:r>
          </a:p>
        </p:txBody>
      </p:sp>
      <p:sp>
        <p:nvSpPr>
          <p:cNvPr id="15443" name="Rectangle 81"/>
          <p:cNvSpPr>
            <a:spLocks noChangeArrowheads="1"/>
          </p:cNvSpPr>
          <p:nvPr/>
        </p:nvSpPr>
        <p:spPr bwMode="auto">
          <a:xfrm rot="-5400000">
            <a:off x="7030244" y="3733007"/>
            <a:ext cx="485775" cy="344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70000"/>
              </a:lnSpc>
            </a:pPr>
            <a:r>
              <a:rPr lang="en-US" b="1"/>
              <a:t>…</a:t>
            </a:r>
          </a:p>
        </p:txBody>
      </p:sp>
      <p:sp>
        <p:nvSpPr>
          <p:cNvPr id="70741" name="Rectangle 85"/>
          <p:cNvSpPr>
            <a:spLocks noGrp="1" noChangeArrowheads="1"/>
          </p:cNvSpPr>
          <p:nvPr>
            <p:ph type="title"/>
          </p:nvPr>
        </p:nvSpPr>
        <p:spPr>
          <a:xfrm>
            <a:off x="179388" y="-24"/>
            <a:ext cx="8713787" cy="105571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ATM Cell Switching    </a:t>
            </a:r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6" name="Footer Placeholder 8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" name="Text Box 240"/>
          <p:cNvSpPr txBox="1">
            <a:spLocks noChangeArrowheads="1"/>
          </p:cNvSpPr>
          <p:nvPr/>
        </p:nvSpPr>
        <p:spPr bwMode="auto">
          <a:xfrm>
            <a:off x="7000892" y="5815032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pPr eaLnBrk="0" hangingPunct="0"/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939800" y="2052638"/>
            <a:ext cx="27146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c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1778000" y="1892300"/>
            <a:ext cx="520700" cy="9588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3149600" y="1892300"/>
            <a:ext cx="520700" cy="958850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6864350" y="1949450"/>
            <a:ext cx="520700" cy="9588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5664200" y="3740150"/>
            <a:ext cx="520700" cy="9588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5016500" y="1930400"/>
            <a:ext cx="520700" cy="9588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1244600" y="2076450"/>
            <a:ext cx="520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>
            <a:off x="1250950" y="1943100"/>
            <a:ext cx="520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>
            <a:off x="1244600" y="2209800"/>
            <a:ext cx="520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1"/>
          <p:cNvSpPr>
            <a:spLocks noChangeShapeType="1"/>
          </p:cNvSpPr>
          <p:nvPr/>
        </p:nvSpPr>
        <p:spPr bwMode="auto">
          <a:xfrm>
            <a:off x="2349500" y="2095500"/>
            <a:ext cx="787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2"/>
          <p:cNvSpPr>
            <a:spLocks noChangeShapeType="1"/>
          </p:cNvSpPr>
          <p:nvPr/>
        </p:nvSpPr>
        <p:spPr bwMode="auto">
          <a:xfrm>
            <a:off x="2330450" y="1962150"/>
            <a:ext cx="8064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3"/>
          <p:cNvSpPr>
            <a:spLocks noChangeShapeType="1"/>
          </p:cNvSpPr>
          <p:nvPr/>
        </p:nvSpPr>
        <p:spPr bwMode="auto">
          <a:xfrm>
            <a:off x="2349500" y="2228850"/>
            <a:ext cx="787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4"/>
          <p:cNvSpPr>
            <a:spLocks noChangeShapeType="1"/>
          </p:cNvSpPr>
          <p:nvPr/>
        </p:nvSpPr>
        <p:spPr bwMode="auto">
          <a:xfrm>
            <a:off x="3721100" y="2152650"/>
            <a:ext cx="1282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>
            <a:off x="3702050" y="2019300"/>
            <a:ext cx="1282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3721100" y="2286000"/>
            <a:ext cx="13017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5588000" y="2228850"/>
            <a:ext cx="1282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18"/>
          <p:cNvSpPr>
            <a:spLocks noChangeShapeType="1"/>
          </p:cNvSpPr>
          <p:nvPr/>
        </p:nvSpPr>
        <p:spPr bwMode="auto">
          <a:xfrm>
            <a:off x="5568950" y="2095500"/>
            <a:ext cx="596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19"/>
          <p:cNvSpPr>
            <a:spLocks noChangeShapeType="1"/>
          </p:cNvSpPr>
          <p:nvPr/>
        </p:nvSpPr>
        <p:spPr bwMode="auto">
          <a:xfrm>
            <a:off x="5588000" y="2362200"/>
            <a:ext cx="13017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0"/>
          <p:cNvSpPr>
            <a:spLocks noChangeShapeType="1"/>
          </p:cNvSpPr>
          <p:nvPr/>
        </p:nvSpPr>
        <p:spPr bwMode="auto">
          <a:xfrm flipV="1">
            <a:off x="6165850" y="1752600"/>
            <a:ext cx="0" cy="3365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Line 21"/>
          <p:cNvSpPr>
            <a:spLocks noChangeShapeType="1"/>
          </p:cNvSpPr>
          <p:nvPr/>
        </p:nvSpPr>
        <p:spPr bwMode="auto">
          <a:xfrm>
            <a:off x="7435850" y="2228850"/>
            <a:ext cx="520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Line 22"/>
          <p:cNvSpPr>
            <a:spLocks noChangeShapeType="1"/>
          </p:cNvSpPr>
          <p:nvPr/>
        </p:nvSpPr>
        <p:spPr bwMode="auto">
          <a:xfrm>
            <a:off x="7435850" y="2362200"/>
            <a:ext cx="520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3"/>
          <p:cNvSpPr>
            <a:spLocks noChangeShapeType="1"/>
          </p:cNvSpPr>
          <p:nvPr/>
        </p:nvSpPr>
        <p:spPr bwMode="auto">
          <a:xfrm>
            <a:off x="1244600" y="2609850"/>
            <a:ext cx="520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Line 24"/>
          <p:cNvSpPr>
            <a:spLocks noChangeShapeType="1"/>
          </p:cNvSpPr>
          <p:nvPr/>
        </p:nvSpPr>
        <p:spPr bwMode="auto">
          <a:xfrm>
            <a:off x="1244600" y="2743200"/>
            <a:ext cx="520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Line 25"/>
          <p:cNvSpPr>
            <a:spLocks noChangeShapeType="1"/>
          </p:cNvSpPr>
          <p:nvPr/>
        </p:nvSpPr>
        <p:spPr bwMode="auto">
          <a:xfrm>
            <a:off x="2349500" y="2609850"/>
            <a:ext cx="787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Line 26"/>
          <p:cNvSpPr>
            <a:spLocks noChangeShapeType="1"/>
          </p:cNvSpPr>
          <p:nvPr/>
        </p:nvSpPr>
        <p:spPr bwMode="auto">
          <a:xfrm>
            <a:off x="2349500" y="2743200"/>
            <a:ext cx="787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Line 27"/>
          <p:cNvSpPr>
            <a:spLocks noChangeShapeType="1"/>
          </p:cNvSpPr>
          <p:nvPr/>
        </p:nvSpPr>
        <p:spPr bwMode="auto">
          <a:xfrm>
            <a:off x="3721100" y="2647950"/>
            <a:ext cx="520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Line 28"/>
          <p:cNvSpPr>
            <a:spLocks noChangeShapeType="1"/>
          </p:cNvSpPr>
          <p:nvPr/>
        </p:nvSpPr>
        <p:spPr bwMode="auto">
          <a:xfrm>
            <a:off x="3721100" y="2781300"/>
            <a:ext cx="520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Line 29"/>
          <p:cNvSpPr>
            <a:spLocks noChangeShapeType="1"/>
          </p:cNvSpPr>
          <p:nvPr/>
        </p:nvSpPr>
        <p:spPr bwMode="auto">
          <a:xfrm>
            <a:off x="4235450" y="2654300"/>
            <a:ext cx="1397000" cy="1282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Line 30"/>
          <p:cNvSpPr>
            <a:spLocks noChangeShapeType="1"/>
          </p:cNvSpPr>
          <p:nvPr/>
        </p:nvSpPr>
        <p:spPr bwMode="auto">
          <a:xfrm>
            <a:off x="4235450" y="2806700"/>
            <a:ext cx="1397000" cy="1282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7" name="Line 31"/>
          <p:cNvSpPr>
            <a:spLocks noChangeShapeType="1"/>
          </p:cNvSpPr>
          <p:nvPr/>
        </p:nvSpPr>
        <p:spPr bwMode="auto">
          <a:xfrm>
            <a:off x="6235700" y="3981450"/>
            <a:ext cx="520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8" name="Line 32"/>
          <p:cNvSpPr>
            <a:spLocks noChangeShapeType="1"/>
          </p:cNvSpPr>
          <p:nvPr/>
        </p:nvSpPr>
        <p:spPr bwMode="auto">
          <a:xfrm>
            <a:off x="6235700" y="4114800"/>
            <a:ext cx="520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Rectangle 33"/>
          <p:cNvSpPr>
            <a:spLocks noChangeArrowheads="1"/>
          </p:cNvSpPr>
          <p:nvPr/>
        </p:nvSpPr>
        <p:spPr bwMode="auto">
          <a:xfrm>
            <a:off x="1755775" y="1985963"/>
            <a:ext cx="596900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b="1"/>
              <a:t>ATM</a:t>
            </a:r>
          </a:p>
          <a:p>
            <a:pPr algn="ctr" eaLnBrk="0" hangingPunct="0"/>
            <a:r>
              <a:rPr lang="en-US" sz="1400" b="1"/>
              <a:t>Sw</a:t>
            </a:r>
          </a:p>
          <a:p>
            <a:pPr algn="ctr" eaLnBrk="0" hangingPunct="0"/>
            <a:r>
              <a:rPr lang="en-US" sz="1400" b="1"/>
              <a:t>1</a:t>
            </a:r>
          </a:p>
        </p:txBody>
      </p:sp>
      <p:sp>
        <p:nvSpPr>
          <p:cNvPr id="16420" name="Rectangle 34"/>
          <p:cNvSpPr>
            <a:spLocks noChangeArrowheads="1"/>
          </p:cNvSpPr>
          <p:nvPr/>
        </p:nvSpPr>
        <p:spPr bwMode="auto">
          <a:xfrm>
            <a:off x="5599113" y="3821113"/>
            <a:ext cx="684212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400" b="1"/>
              <a:t>ATM</a:t>
            </a:r>
          </a:p>
          <a:p>
            <a:pPr algn="ctr" eaLnBrk="0" hangingPunct="0"/>
            <a:r>
              <a:rPr lang="en-US" sz="1400" b="1"/>
              <a:t>Sw</a:t>
            </a:r>
          </a:p>
          <a:p>
            <a:pPr algn="ctr" eaLnBrk="0" hangingPunct="0"/>
            <a:r>
              <a:rPr lang="en-US" sz="1400" b="1"/>
              <a:t>4</a:t>
            </a:r>
          </a:p>
        </p:txBody>
      </p:sp>
      <p:sp>
        <p:nvSpPr>
          <p:cNvPr id="16421" name="Rectangle 35"/>
          <p:cNvSpPr>
            <a:spLocks noChangeArrowheads="1"/>
          </p:cNvSpPr>
          <p:nvPr/>
        </p:nvSpPr>
        <p:spPr bwMode="auto">
          <a:xfrm>
            <a:off x="4900613" y="1985963"/>
            <a:ext cx="747712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400" b="1"/>
              <a:t>ATM</a:t>
            </a:r>
          </a:p>
          <a:p>
            <a:pPr algn="ctr" eaLnBrk="0" hangingPunct="0"/>
            <a:r>
              <a:rPr lang="en-US" sz="1400" b="1"/>
              <a:t>Sw</a:t>
            </a:r>
          </a:p>
          <a:p>
            <a:pPr algn="ctr" eaLnBrk="0" hangingPunct="0"/>
            <a:r>
              <a:rPr lang="en-US" sz="1400" b="1"/>
              <a:t>2</a:t>
            </a:r>
          </a:p>
        </p:txBody>
      </p:sp>
      <p:sp>
        <p:nvSpPr>
          <p:cNvPr id="16422" name="Rectangle 36"/>
          <p:cNvSpPr>
            <a:spLocks noChangeArrowheads="1"/>
          </p:cNvSpPr>
          <p:nvPr/>
        </p:nvSpPr>
        <p:spPr bwMode="auto">
          <a:xfrm>
            <a:off x="6799263" y="2055813"/>
            <a:ext cx="684212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400" b="1"/>
              <a:t>ATM</a:t>
            </a:r>
          </a:p>
          <a:p>
            <a:pPr algn="ctr" eaLnBrk="0" hangingPunct="0"/>
            <a:r>
              <a:rPr lang="en-US" sz="1400" b="1"/>
              <a:t>Sw</a:t>
            </a:r>
          </a:p>
          <a:p>
            <a:pPr algn="ctr" eaLnBrk="0" hangingPunct="0"/>
            <a:r>
              <a:rPr lang="en-US" sz="1400" b="1"/>
              <a:t>3</a:t>
            </a:r>
          </a:p>
        </p:txBody>
      </p:sp>
      <p:sp>
        <p:nvSpPr>
          <p:cNvPr id="16423" name="Rectangle 37"/>
          <p:cNvSpPr>
            <a:spLocks noChangeArrowheads="1"/>
          </p:cNvSpPr>
          <p:nvPr/>
        </p:nvSpPr>
        <p:spPr bwMode="auto">
          <a:xfrm>
            <a:off x="3059113" y="2030413"/>
            <a:ext cx="696912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400" b="1"/>
              <a:t>ATM</a:t>
            </a:r>
          </a:p>
          <a:p>
            <a:pPr algn="ctr" eaLnBrk="0" hangingPunct="0"/>
            <a:r>
              <a:rPr lang="en-US" sz="1400" b="1"/>
              <a:t>DCC</a:t>
            </a:r>
          </a:p>
        </p:txBody>
      </p:sp>
      <p:sp>
        <p:nvSpPr>
          <p:cNvPr id="16424" name="Rectangle 38"/>
          <p:cNvSpPr>
            <a:spLocks noChangeArrowheads="1"/>
          </p:cNvSpPr>
          <p:nvPr/>
        </p:nvSpPr>
        <p:spPr bwMode="auto">
          <a:xfrm>
            <a:off x="938213" y="1733550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a</a:t>
            </a:r>
          </a:p>
        </p:txBody>
      </p:sp>
      <p:sp>
        <p:nvSpPr>
          <p:cNvPr id="16425" name="Rectangle 39"/>
          <p:cNvSpPr>
            <a:spLocks noChangeArrowheads="1"/>
          </p:cNvSpPr>
          <p:nvPr/>
        </p:nvSpPr>
        <p:spPr bwMode="auto">
          <a:xfrm>
            <a:off x="938213" y="1917700"/>
            <a:ext cx="2936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b</a:t>
            </a:r>
          </a:p>
        </p:txBody>
      </p:sp>
      <p:sp>
        <p:nvSpPr>
          <p:cNvPr id="16426" name="Rectangle 40"/>
          <p:cNvSpPr>
            <a:spLocks noChangeArrowheads="1"/>
          </p:cNvSpPr>
          <p:nvPr/>
        </p:nvSpPr>
        <p:spPr bwMode="auto">
          <a:xfrm>
            <a:off x="938213" y="2425700"/>
            <a:ext cx="2936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d</a:t>
            </a:r>
          </a:p>
        </p:txBody>
      </p:sp>
      <p:sp>
        <p:nvSpPr>
          <p:cNvPr id="16427" name="Rectangle 41"/>
          <p:cNvSpPr>
            <a:spLocks noChangeArrowheads="1"/>
          </p:cNvSpPr>
          <p:nvPr/>
        </p:nvSpPr>
        <p:spPr bwMode="auto">
          <a:xfrm>
            <a:off x="931863" y="2590800"/>
            <a:ext cx="2714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e</a:t>
            </a:r>
          </a:p>
        </p:txBody>
      </p:sp>
      <p:sp>
        <p:nvSpPr>
          <p:cNvPr id="16428" name="Oval 42"/>
          <p:cNvSpPr>
            <a:spLocks noChangeArrowheads="1"/>
          </p:cNvSpPr>
          <p:nvPr/>
        </p:nvSpPr>
        <p:spPr bwMode="auto">
          <a:xfrm>
            <a:off x="2501900" y="1854200"/>
            <a:ext cx="120650" cy="463550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9" name="Oval 43"/>
          <p:cNvSpPr>
            <a:spLocks noChangeArrowheads="1"/>
          </p:cNvSpPr>
          <p:nvPr/>
        </p:nvSpPr>
        <p:spPr bwMode="auto">
          <a:xfrm>
            <a:off x="2578100" y="2540000"/>
            <a:ext cx="82550" cy="349250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Oval 44"/>
          <p:cNvSpPr>
            <a:spLocks noChangeArrowheads="1"/>
          </p:cNvSpPr>
          <p:nvPr/>
        </p:nvSpPr>
        <p:spPr bwMode="auto">
          <a:xfrm>
            <a:off x="4140200" y="1911350"/>
            <a:ext cx="120650" cy="463550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1" name="Oval 45"/>
          <p:cNvSpPr>
            <a:spLocks noChangeArrowheads="1"/>
          </p:cNvSpPr>
          <p:nvPr/>
        </p:nvSpPr>
        <p:spPr bwMode="auto">
          <a:xfrm>
            <a:off x="4711700" y="3035300"/>
            <a:ext cx="82550" cy="349250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2" name="Rectangle 46"/>
          <p:cNvSpPr>
            <a:spLocks noChangeArrowheads="1"/>
          </p:cNvSpPr>
          <p:nvPr/>
        </p:nvSpPr>
        <p:spPr bwMode="auto">
          <a:xfrm>
            <a:off x="2405063" y="1485900"/>
            <a:ext cx="552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VP3</a:t>
            </a:r>
          </a:p>
        </p:txBody>
      </p:sp>
      <p:sp>
        <p:nvSpPr>
          <p:cNvPr id="16433" name="Rectangle 47"/>
          <p:cNvSpPr>
            <a:spLocks noChangeArrowheads="1"/>
          </p:cNvSpPr>
          <p:nvPr/>
        </p:nvSpPr>
        <p:spPr bwMode="auto">
          <a:xfrm>
            <a:off x="3948113" y="1543050"/>
            <a:ext cx="5540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VP5</a:t>
            </a:r>
          </a:p>
        </p:txBody>
      </p:sp>
      <p:sp>
        <p:nvSpPr>
          <p:cNvPr id="16434" name="Rectangle 48"/>
          <p:cNvSpPr>
            <a:spLocks noChangeArrowheads="1"/>
          </p:cNvSpPr>
          <p:nvPr/>
        </p:nvSpPr>
        <p:spPr bwMode="auto">
          <a:xfrm>
            <a:off x="2462213" y="3067050"/>
            <a:ext cx="5540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VP2</a:t>
            </a:r>
          </a:p>
        </p:txBody>
      </p:sp>
      <p:sp>
        <p:nvSpPr>
          <p:cNvPr id="16435" name="Rectangle 49"/>
          <p:cNvSpPr>
            <a:spLocks noChangeArrowheads="1"/>
          </p:cNvSpPr>
          <p:nvPr/>
        </p:nvSpPr>
        <p:spPr bwMode="auto">
          <a:xfrm>
            <a:off x="4291013" y="3505200"/>
            <a:ext cx="5540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VP1</a:t>
            </a:r>
          </a:p>
        </p:txBody>
      </p:sp>
      <p:sp>
        <p:nvSpPr>
          <p:cNvPr id="16436" name="Rectangle 50"/>
          <p:cNvSpPr>
            <a:spLocks noChangeArrowheads="1"/>
          </p:cNvSpPr>
          <p:nvPr/>
        </p:nvSpPr>
        <p:spPr bwMode="auto">
          <a:xfrm>
            <a:off x="6100763" y="1390650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a</a:t>
            </a:r>
          </a:p>
        </p:txBody>
      </p:sp>
      <p:sp>
        <p:nvSpPr>
          <p:cNvPr id="16437" name="Rectangle 51"/>
          <p:cNvSpPr>
            <a:spLocks noChangeArrowheads="1"/>
          </p:cNvSpPr>
          <p:nvPr/>
        </p:nvSpPr>
        <p:spPr bwMode="auto">
          <a:xfrm>
            <a:off x="7935913" y="2019300"/>
            <a:ext cx="2936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b</a:t>
            </a:r>
          </a:p>
        </p:txBody>
      </p:sp>
      <p:sp>
        <p:nvSpPr>
          <p:cNvPr id="16438" name="Rectangle 52"/>
          <p:cNvSpPr>
            <a:spLocks noChangeArrowheads="1"/>
          </p:cNvSpPr>
          <p:nvPr/>
        </p:nvSpPr>
        <p:spPr bwMode="auto">
          <a:xfrm>
            <a:off x="7929563" y="2184400"/>
            <a:ext cx="2714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c</a:t>
            </a:r>
          </a:p>
        </p:txBody>
      </p:sp>
      <p:sp>
        <p:nvSpPr>
          <p:cNvPr id="16439" name="Rectangle 53"/>
          <p:cNvSpPr>
            <a:spLocks noChangeArrowheads="1"/>
          </p:cNvSpPr>
          <p:nvPr/>
        </p:nvSpPr>
        <p:spPr bwMode="auto">
          <a:xfrm>
            <a:off x="6710363" y="3771900"/>
            <a:ext cx="2936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d</a:t>
            </a:r>
          </a:p>
        </p:txBody>
      </p:sp>
      <p:sp>
        <p:nvSpPr>
          <p:cNvPr id="16440" name="Rectangle 54"/>
          <p:cNvSpPr>
            <a:spLocks noChangeArrowheads="1"/>
          </p:cNvSpPr>
          <p:nvPr/>
        </p:nvSpPr>
        <p:spPr bwMode="auto">
          <a:xfrm>
            <a:off x="6716713" y="3949700"/>
            <a:ext cx="2714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e</a:t>
            </a:r>
          </a:p>
        </p:txBody>
      </p:sp>
      <p:sp>
        <p:nvSpPr>
          <p:cNvPr id="16441" name="Text Box 55"/>
          <p:cNvSpPr txBox="1">
            <a:spLocks noChangeArrowheads="1"/>
          </p:cNvSpPr>
          <p:nvPr/>
        </p:nvSpPr>
        <p:spPr bwMode="auto">
          <a:xfrm>
            <a:off x="1373188" y="3959225"/>
            <a:ext cx="2065337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Sw = switch</a:t>
            </a:r>
          </a:p>
        </p:txBody>
      </p:sp>
      <p:sp>
        <p:nvSpPr>
          <p:cNvPr id="16443" name="Rectangle 57"/>
          <p:cNvSpPr>
            <a:spLocks noChangeArrowheads="1"/>
          </p:cNvSpPr>
          <p:nvPr/>
        </p:nvSpPr>
        <p:spPr bwMode="auto">
          <a:xfrm>
            <a:off x="1524000" y="4572000"/>
            <a:ext cx="3976694" cy="100014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Digital Cross Connect</a:t>
            </a:r>
          </a:p>
          <a:p>
            <a:pPr algn="ctr"/>
            <a:r>
              <a:rPr lang="en-US" i="1">
                <a:solidFill>
                  <a:schemeClr val="bg1"/>
                </a:solidFill>
              </a:rPr>
              <a:t>Only switches virtual paths</a:t>
            </a:r>
          </a:p>
        </p:txBody>
      </p:sp>
      <p:cxnSp>
        <p:nvCxnSpPr>
          <p:cNvPr id="16444" name="AutoShape 58"/>
          <p:cNvCxnSpPr>
            <a:cxnSpLocks noChangeShapeType="1"/>
            <a:stCxn id="16443" idx="0"/>
            <a:endCxn id="16390" idx="2"/>
          </p:cNvCxnSpPr>
          <p:nvPr/>
        </p:nvCxnSpPr>
        <p:spPr bwMode="auto">
          <a:xfrm rot="16200000" flipV="1">
            <a:off x="2600724" y="3660376"/>
            <a:ext cx="1720850" cy="10239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" name="Slide Number Placeholder 6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" name="Text Box 240"/>
          <p:cNvSpPr txBox="1">
            <a:spLocks noChangeArrowheads="1"/>
          </p:cNvSpPr>
          <p:nvPr/>
        </p:nvSpPr>
        <p:spPr bwMode="auto">
          <a:xfrm>
            <a:off x="7000892" y="5815032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pPr eaLnBrk="0" hangingPunct="0"/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65" name="Title 7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r>
              <a:rPr lang="en-US" dirty="0" smtClean="0"/>
              <a:t>Two Levels of ATM Switches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ATM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Protocol Architecture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600216"/>
            <a:ext cx="8115328" cy="425767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ATM Adaptation Layers (</a:t>
            </a:r>
            <a:r>
              <a:rPr lang="en-US" dirty="0" smtClean="0">
                <a:solidFill>
                  <a:schemeClr val="accent2"/>
                </a:solidFill>
              </a:rPr>
              <a:t>AAL</a:t>
            </a:r>
            <a:r>
              <a:rPr lang="en-US" dirty="0" smtClean="0"/>
              <a:t>) – the protocol for packaging data into cells is collectively referred to as </a:t>
            </a:r>
            <a:r>
              <a:rPr lang="en-US" dirty="0" smtClean="0">
                <a:solidFill>
                  <a:schemeClr val="accent2"/>
                </a:solidFill>
              </a:rPr>
              <a:t>AAL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Must efficiently package higher level data such as voice samples, video frames and datagram packets into a series of cells.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Design Issue: How many adaptation layers should there be?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914400" y="2305070"/>
            <a:ext cx="5867400" cy="3962400"/>
          </a:xfrm>
          <a:prstGeom prst="rect">
            <a:avLst/>
          </a:prstGeom>
          <a:solidFill>
            <a:srgbClr val="F9F9F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3630600" prstMaterial="legacyMatte">
            <a:bevelT w="13500" h="13500" prst="angle"/>
            <a:bevelB w="13500" h="13500" prst="angle"/>
            <a:extrusionClr>
              <a:srgbClr val="F9F9F9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8437" name="Line 3"/>
          <p:cNvSpPr>
            <a:spLocks noChangeShapeType="1"/>
          </p:cNvSpPr>
          <p:nvPr/>
        </p:nvSpPr>
        <p:spPr bwMode="auto">
          <a:xfrm>
            <a:off x="914400" y="550547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4"/>
          <p:cNvSpPr>
            <a:spLocks noChangeShapeType="1"/>
          </p:cNvSpPr>
          <p:nvPr/>
        </p:nvSpPr>
        <p:spPr bwMode="auto">
          <a:xfrm>
            <a:off x="1828800" y="139067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5"/>
          <p:cNvSpPr>
            <a:spLocks noChangeShapeType="1"/>
          </p:cNvSpPr>
          <p:nvPr/>
        </p:nvSpPr>
        <p:spPr bwMode="auto">
          <a:xfrm>
            <a:off x="1447800" y="177167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>
            <a:off x="914400" y="451487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7"/>
          <p:cNvSpPr>
            <a:spLocks noChangeShapeType="1"/>
          </p:cNvSpPr>
          <p:nvPr/>
        </p:nvSpPr>
        <p:spPr bwMode="auto">
          <a:xfrm>
            <a:off x="914400" y="337187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8"/>
          <p:cNvSpPr>
            <a:spLocks noChangeShapeType="1"/>
          </p:cNvSpPr>
          <p:nvPr/>
        </p:nvSpPr>
        <p:spPr bwMode="auto">
          <a:xfrm>
            <a:off x="7315200" y="1771670"/>
            <a:ext cx="0" cy="396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9"/>
          <p:cNvSpPr>
            <a:spLocks noChangeShapeType="1"/>
          </p:cNvSpPr>
          <p:nvPr/>
        </p:nvSpPr>
        <p:spPr bwMode="auto">
          <a:xfrm>
            <a:off x="7696200" y="1390670"/>
            <a:ext cx="0" cy="396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0"/>
          <p:cNvSpPr>
            <a:spLocks noChangeShapeType="1"/>
          </p:cNvSpPr>
          <p:nvPr/>
        </p:nvSpPr>
        <p:spPr bwMode="auto">
          <a:xfrm>
            <a:off x="3810000" y="2305070"/>
            <a:ext cx="0" cy="398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1"/>
          <p:cNvSpPr>
            <a:spLocks noChangeShapeType="1"/>
          </p:cNvSpPr>
          <p:nvPr/>
        </p:nvSpPr>
        <p:spPr bwMode="auto">
          <a:xfrm flipV="1">
            <a:off x="3810000" y="1771670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2"/>
          <p:cNvSpPr>
            <a:spLocks noChangeShapeType="1"/>
          </p:cNvSpPr>
          <p:nvPr/>
        </p:nvSpPr>
        <p:spPr bwMode="auto">
          <a:xfrm flipV="1">
            <a:off x="4343400" y="139067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Text Box 13"/>
          <p:cNvSpPr txBox="1">
            <a:spLocks noChangeArrowheads="1"/>
          </p:cNvSpPr>
          <p:nvPr/>
        </p:nvSpPr>
        <p:spPr bwMode="auto">
          <a:xfrm>
            <a:off x="7696200" y="1619270"/>
            <a:ext cx="458788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Plane management</a:t>
            </a:r>
          </a:p>
        </p:txBody>
      </p:sp>
      <p:sp>
        <p:nvSpPr>
          <p:cNvPr id="18448" name="Line 14"/>
          <p:cNvSpPr>
            <a:spLocks noChangeShapeType="1"/>
          </p:cNvSpPr>
          <p:nvPr/>
        </p:nvSpPr>
        <p:spPr bwMode="auto">
          <a:xfrm flipV="1">
            <a:off x="6781800" y="291467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15"/>
          <p:cNvSpPr>
            <a:spLocks noChangeShapeType="1"/>
          </p:cNvSpPr>
          <p:nvPr/>
        </p:nvSpPr>
        <p:spPr bwMode="auto">
          <a:xfrm flipV="1">
            <a:off x="6781800" y="413387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16"/>
          <p:cNvSpPr>
            <a:spLocks noChangeShapeType="1"/>
          </p:cNvSpPr>
          <p:nvPr/>
        </p:nvSpPr>
        <p:spPr bwMode="auto">
          <a:xfrm flipV="1">
            <a:off x="6781800" y="512447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17"/>
          <p:cNvSpPr>
            <a:spLocks noChangeShapeType="1"/>
          </p:cNvSpPr>
          <p:nvPr/>
        </p:nvSpPr>
        <p:spPr bwMode="auto">
          <a:xfrm flipV="1">
            <a:off x="7315200" y="481967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18"/>
          <p:cNvSpPr>
            <a:spLocks noChangeShapeType="1"/>
          </p:cNvSpPr>
          <p:nvPr/>
        </p:nvSpPr>
        <p:spPr bwMode="auto">
          <a:xfrm flipV="1">
            <a:off x="7315200" y="382907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Line 19"/>
          <p:cNvSpPr>
            <a:spLocks noChangeShapeType="1"/>
          </p:cNvSpPr>
          <p:nvPr/>
        </p:nvSpPr>
        <p:spPr bwMode="auto">
          <a:xfrm flipV="1">
            <a:off x="7315200" y="260987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Text Box 20"/>
          <p:cNvSpPr txBox="1">
            <a:spLocks noChangeArrowheads="1"/>
          </p:cNvSpPr>
          <p:nvPr/>
        </p:nvSpPr>
        <p:spPr bwMode="auto">
          <a:xfrm>
            <a:off x="3200400" y="1162070"/>
            <a:ext cx="2286000" cy="366713"/>
          </a:xfrm>
          <a:prstGeom prst="rect">
            <a:avLst/>
          </a:prstGeom>
          <a:solidFill>
            <a:srgbClr val="939393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Management plane</a:t>
            </a:r>
          </a:p>
        </p:txBody>
      </p:sp>
      <p:sp>
        <p:nvSpPr>
          <p:cNvPr id="18455" name="Text Box 21"/>
          <p:cNvSpPr txBox="1">
            <a:spLocks noChangeArrowheads="1"/>
          </p:cNvSpPr>
          <p:nvPr/>
        </p:nvSpPr>
        <p:spPr bwMode="auto">
          <a:xfrm>
            <a:off x="1524000" y="1847870"/>
            <a:ext cx="2209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Control plane</a:t>
            </a:r>
          </a:p>
        </p:txBody>
      </p:sp>
      <p:sp>
        <p:nvSpPr>
          <p:cNvPr id="18456" name="Text Box 22"/>
          <p:cNvSpPr txBox="1">
            <a:spLocks noChangeArrowheads="1"/>
          </p:cNvSpPr>
          <p:nvPr/>
        </p:nvSpPr>
        <p:spPr bwMode="auto">
          <a:xfrm>
            <a:off x="4495800" y="1847870"/>
            <a:ext cx="1828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User plane</a:t>
            </a:r>
          </a:p>
        </p:txBody>
      </p:sp>
      <p:sp>
        <p:nvSpPr>
          <p:cNvPr id="18457" name="Text Box 23"/>
          <p:cNvSpPr txBox="1">
            <a:spLocks noChangeArrowheads="1"/>
          </p:cNvSpPr>
          <p:nvPr/>
        </p:nvSpPr>
        <p:spPr bwMode="auto">
          <a:xfrm>
            <a:off x="1930400" y="573407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Physical layer</a:t>
            </a:r>
          </a:p>
        </p:txBody>
      </p:sp>
      <p:sp>
        <p:nvSpPr>
          <p:cNvPr id="18458" name="Text Box 24"/>
          <p:cNvSpPr txBox="1">
            <a:spLocks noChangeArrowheads="1"/>
          </p:cNvSpPr>
          <p:nvPr/>
        </p:nvSpPr>
        <p:spPr bwMode="auto">
          <a:xfrm>
            <a:off x="1955800" y="4819670"/>
            <a:ext cx="3124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ATM layer</a:t>
            </a:r>
          </a:p>
        </p:txBody>
      </p:sp>
      <p:sp>
        <p:nvSpPr>
          <p:cNvPr id="18459" name="Text Box 25"/>
          <p:cNvSpPr txBox="1">
            <a:spLocks noChangeArrowheads="1"/>
          </p:cNvSpPr>
          <p:nvPr/>
        </p:nvSpPr>
        <p:spPr bwMode="auto">
          <a:xfrm>
            <a:off x="1955800" y="3829070"/>
            <a:ext cx="2971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ATM </a:t>
            </a:r>
            <a:r>
              <a:rPr lang="en-US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Adaptation Layer</a:t>
            </a: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60" name="Text Box 26"/>
          <p:cNvSpPr txBox="1">
            <a:spLocks noChangeArrowheads="1"/>
          </p:cNvSpPr>
          <p:nvPr/>
        </p:nvSpPr>
        <p:spPr bwMode="auto">
          <a:xfrm>
            <a:off x="1447800" y="2686070"/>
            <a:ext cx="1752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Higher layers</a:t>
            </a:r>
          </a:p>
        </p:txBody>
      </p:sp>
      <p:sp>
        <p:nvSpPr>
          <p:cNvPr id="18461" name="Text Box 27"/>
          <p:cNvSpPr txBox="1">
            <a:spLocks noChangeArrowheads="1"/>
          </p:cNvSpPr>
          <p:nvPr/>
        </p:nvSpPr>
        <p:spPr bwMode="auto">
          <a:xfrm>
            <a:off x="4267200" y="2686070"/>
            <a:ext cx="1752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Higher layers</a:t>
            </a:r>
          </a:p>
        </p:txBody>
      </p:sp>
      <p:sp>
        <p:nvSpPr>
          <p:cNvPr id="18462" name="Text Box 28"/>
          <p:cNvSpPr txBox="1">
            <a:spLocks noChangeArrowheads="1"/>
          </p:cNvSpPr>
          <p:nvPr/>
        </p:nvSpPr>
        <p:spPr bwMode="auto">
          <a:xfrm>
            <a:off x="7273925" y="1941533"/>
            <a:ext cx="458788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Layer management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ATM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Protocol Architecture</a:t>
            </a:r>
          </a:p>
        </p:txBody>
      </p:sp>
      <p:sp>
        <p:nvSpPr>
          <p:cNvPr id="35" name="Text Box 240"/>
          <p:cNvSpPr txBox="1">
            <a:spLocks noChangeArrowheads="1"/>
          </p:cNvSpPr>
          <p:nvPr/>
        </p:nvSpPr>
        <p:spPr bwMode="auto">
          <a:xfrm>
            <a:off x="7072344" y="5815032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pPr eaLnBrk="0" hangingPunct="0"/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865188" y="2351088"/>
            <a:ext cx="13462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865188" y="3011488"/>
            <a:ext cx="13462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865188" y="3671888"/>
            <a:ext cx="13462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6707188" y="2351088"/>
            <a:ext cx="13462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6707188" y="3011488"/>
            <a:ext cx="13462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6707188" y="3671888"/>
            <a:ext cx="13462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2770188" y="3049588"/>
            <a:ext cx="1346200" cy="660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9"/>
          <p:cNvSpPr>
            <a:spLocks noChangeArrowheads="1"/>
          </p:cNvSpPr>
          <p:nvPr/>
        </p:nvSpPr>
        <p:spPr bwMode="auto">
          <a:xfrm>
            <a:off x="2770188" y="2973388"/>
            <a:ext cx="13462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Rectangle 10"/>
          <p:cNvSpPr>
            <a:spLocks noChangeArrowheads="1"/>
          </p:cNvSpPr>
          <p:nvPr/>
        </p:nvSpPr>
        <p:spPr bwMode="auto">
          <a:xfrm>
            <a:off x="1238533" y="2482850"/>
            <a:ext cx="597922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1" dirty="0">
                <a:solidFill>
                  <a:schemeClr val="accent2"/>
                </a:solidFill>
                <a:latin typeface="Comic Sans MS" pitchFamily="66" charset="0"/>
              </a:rPr>
              <a:t>AAL</a:t>
            </a:r>
          </a:p>
        </p:txBody>
      </p:sp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1220799" y="3155950"/>
            <a:ext cx="65402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1" dirty="0">
                <a:solidFill>
                  <a:srgbClr val="0033CC"/>
                </a:solidFill>
              </a:rPr>
              <a:t>ATM</a:t>
            </a:r>
          </a:p>
        </p:txBody>
      </p:sp>
      <p:sp>
        <p:nvSpPr>
          <p:cNvPr id="19470" name="Rectangle 12"/>
          <p:cNvSpPr>
            <a:spLocks noChangeArrowheads="1"/>
          </p:cNvSpPr>
          <p:nvPr/>
        </p:nvSpPr>
        <p:spPr bwMode="auto">
          <a:xfrm>
            <a:off x="2770188" y="3633788"/>
            <a:ext cx="13462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Rectangle 13"/>
          <p:cNvSpPr>
            <a:spLocks noChangeArrowheads="1"/>
          </p:cNvSpPr>
          <p:nvPr/>
        </p:nvSpPr>
        <p:spPr bwMode="auto">
          <a:xfrm>
            <a:off x="868363" y="1295400"/>
            <a:ext cx="15144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800" b="1" dirty="0"/>
              <a:t>User information</a:t>
            </a:r>
          </a:p>
        </p:txBody>
      </p:sp>
      <p:sp>
        <p:nvSpPr>
          <p:cNvPr id="19472" name="Line 14"/>
          <p:cNvSpPr>
            <a:spLocks noChangeShapeType="1"/>
          </p:cNvSpPr>
          <p:nvPr/>
        </p:nvSpPr>
        <p:spPr bwMode="auto">
          <a:xfrm>
            <a:off x="1568450" y="1958975"/>
            <a:ext cx="0" cy="3635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5"/>
          <p:cNvSpPr>
            <a:spLocks noChangeShapeType="1"/>
          </p:cNvSpPr>
          <p:nvPr/>
        </p:nvSpPr>
        <p:spPr bwMode="auto">
          <a:xfrm>
            <a:off x="3024188" y="4357688"/>
            <a:ext cx="0" cy="263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Rectangle 16"/>
          <p:cNvSpPr>
            <a:spLocks noChangeArrowheads="1"/>
          </p:cNvSpPr>
          <p:nvPr/>
        </p:nvSpPr>
        <p:spPr bwMode="auto">
          <a:xfrm>
            <a:off x="4725988" y="3605213"/>
            <a:ext cx="13462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Rectangle 17"/>
          <p:cNvSpPr>
            <a:spLocks noChangeArrowheads="1"/>
          </p:cNvSpPr>
          <p:nvPr/>
        </p:nvSpPr>
        <p:spPr bwMode="auto">
          <a:xfrm>
            <a:off x="4725988" y="2941638"/>
            <a:ext cx="13462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18"/>
          <p:cNvSpPr>
            <a:spLocks noChangeShapeType="1"/>
          </p:cNvSpPr>
          <p:nvPr/>
        </p:nvSpPr>
        <p:spPr bwMode="auto">
          <a:xfrm>
            <a:off x="1563688" y="4608513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Line 19"/>
          <p:cNvSpPr>
            <a:spLocks noChangeShapeType="1"/>
          </p:cNvSpPr>
          <p:nvPr/>
        </p:nvSpPr>
        <p:spPr bwMode="auto">
          <a:xfrm>
            <a:off x="2419350" y="2573338"/>
            <a:ext cx="4137025" cy="0"/>
          </a:xfrm>
          <a:prstGeom prst="line">
            <a:avLst/>
          </a:prstGeom>
          <a:noFill/>
          <a:ln w="31750">
            <a:solidFill>
              <a:srgbClr val="990033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Rectangle 20"/>
          <p:cNvSpPr>
            <a:spLocks noChangeArrowheads="1"/>
          </p:cNvSpPr>
          <p:nvPr/>
        </p:nvSpPr>
        <p:spPr bwMode="auto">
          <a:xfrm>
            <a:off x="6638925" y="1304925"/>
            <a:ext cx="15144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800" b="1" dirty="0"/>
              <a:t>User information</a:t>
            </a:r>
          </a:p>
        </p:txBody>
      </p:sp>
      <p:sp>
        <p:nvSpPr>
          <p:cNvPr id="19479" name="Rectangle 21"/>
          <p:cNvSpPr>
            <a:spLocks noChangeArrowheads="1"/>
          </p:cNvSpPr>
          <p:nvPr/>
        </p:nvSpPr>
        <p:spPr bwMode="auto">
          <a:xfrm>
            <a:off x="7071008" y="2514600"/>
            <a:ext cx="597922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1" dirty="0">
                <a:solidFill>
                  <a:schemeClr val="accent2"/>
                </a:solidFill>
                <a:latin typeface="Comic Sans MS" pitchFamily="66" charset="0"/>
              </a:rPr>
              <a:t>AAL</a:t>
            </a:r>
          </a:p>
        </p:txBody>
      </p:sp>
      <p:sp>
        <p:nvSpPr>
          <p:cNvPr id="19480" name="Rectangle 22"/>
          <p:cNvSpPr>
            <a:spLocks noChangeArrowheads="1"/>
          </p:cNvSpPr>
          <p:nvPr/>
        </p:nvSpPr>
        <p:spPr bwMode="auto">
          <a:xfrm>
            <a:off x="7027874" y="3175000"/>
            <a:ext cx="65402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1" dirty="0">
                <a:solidFill>
                  <a:srgbClr val="0033CC"/>
                </a:solidFill>
              </a:rPr>
              <a:t>ATM</a:t>
            </a:r>
          </a:p>
        </p:txBody>
      </p:sp>
      <p:sp>
        <p:nvSpPr>
          <p:cNvPr id="19481" name="Rectangle 23"/>
          <p:cNvSpPr>
            <a:spLocks noChangeArrowheads="1"/>
          </p:cNvSpPr>
          <p:nvPr/>
        </p:nvSpPr>
        <p:spPr bwMode="auto">
          <a:xfrm>
            <a:off x="7031038" y="3833813"/>
            <a:ext cx="585787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PHY</a:t>
            </a:r>
          </a:p>
        </p:txBody>
      </p:sp>
      <p:sp>
        <p:nvSpPr>
          <p:cNvPr id="19482" name="Rectangle 24"/>
          <p:cNvSpPr>
            <a:spLocks noChangeArrowheads="1"/>
          </p:cNvSpPr>
          <p:nvPr/>
        </p:nvSpPr>
        <p:spPr bwMode="auto">
          <a:xfrm>
            <a:off x="1250950" y="3841750"/>
            <a:ext cx="5857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PHY</a:t>
            </a:r>
          </a:p>
        </p:txBody>
      </p:sp>
      <p:sp>
        <p:nvSpPr>
          <p:cNvPr id="19483" name="Rectangle 25"/>
          <p:cNvSpPr>
            <a:spLocks noChangeArrowheads="1"/>
          </p:cNvSpPr>
          <p:nvPr/>
        </p:nvSpPr>
        <p:spPr bwMode="auto">
          <a:xfrm>
            <a:off x="3059110" y="3189288"/>
            <a:ext cx="657232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1" dirty="0">
                <a:solidFill>
                  <a:srgbClr val="0033CC"/>
                </a:solidFill>
              </a:rPr>
              <a:t>ATM</a:t>
            </a:r>
          </a:p>
        </p:txBody>
      </p:sp>
      <p:sp>
        <p:nvSpPr>
          <p:cNvPr id="19484" name="Rectangle 26"/>
          <p:cNvSpPr>
            <a:spLocks noChangeArrowheads="1"/>
          </p:cNvSpPr>
          <p:nvPr/>
        </p:nvSpPr>
        <p:spPr bwMode="auto">
          <a:xfrm>
            <a:off x="3090863" y="3849688"/>
            <a:ext cx="585787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PHY</a:t>
            </a:r>
          </a:p>
        </p:txBody>
      </p:sp>
      <p:sp>
        <p:nvSpPr>
          <p:cNvPr id="19485" name="Rectangle 27"/>
          <p:cNvSpPr>
            <a:spLocks noChangeArrowheads="1"/>
          </p:cNvSpPr>
          <p:nvPr/>
        </p:nvSpPr>
        <p:spPr bwMode="auto">
          <a:xfrm>
            <a:off x="5094299" y="3160713"/>
            <a:ext cx="65402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1" dirty="0">
                <a:solidFill>
                  <a:srgbClr val="0033CC"/>
                </a:solidFill>
              </a:rPr>
              <a:t>ATM</a:t>
            </a:r>
          </a:p>
        </p:txBody>
      </p:sp>
      <p:sp>
        <p:nvSpPr>
          <p:cNvPr id="19486" name="Rectangle 28"/>
          <p:cNvSpPr>
            <a:spLocks noChangeArrowheads="1"/>
          </p:cNvSpPr>
          <p:nvPr/>
        </p:nvSpPr>
        <p:spPr bwMode="auto">
          <a:xfrm>
            <a:off x="5124450" y="3833813"/>
            <a:ext cx="5857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PHY</a:t>
            </a:r>
          </a:p>
        </p:txBody>
      </p:sp>
      <p:sp>
        <p:nvSpPr>
          <p:cNvPr id="19487" name="Line 29"/>
          <p:cNvSpPr>
            <a:spLocks noChangeShapeType="1"/>
          </p:cNvSpPr>
          <p:nvPr/>
        </p:nvSpPr>
        <p:spPr bwMode="auto">
          <a:xfrm>
            <a:off x="1573213" y="4354513"/>
            <a:ext cx="0" cy="263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Line 30"/>
          <p:cNvSpPr>
            <a:spLocks noChangeShapeType="1"/>
          </p:cNvSpPr>
          <p:nvPr/>
        </p:nvSpPr>
        <p:spPr bwMode="auto">
          <a:xfrm>
            <a:off x="5141913" y="4378325"/>
            <a:ext cx="0" cy="263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Line 31"/>
          <p:cNvSpPr>
            <a:spLocks noChangeShapeType="1"/>
          </p:cNvSpPr>
          <p:nvPr/>
        </p:nvSpPr>
        <p:spPr bwMode="auto">
          <a:xfrm>
            <a:off x="3690938" y="4375150"/>
            <a:ext cx="0" cy="263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Line 32"/>
          <p:cNvSpPr>
            <a:spLocks noChangeShapeType="1"/>
          </p:cNvSpPr>
          <p:nvPr/>
        </p:nvSpPr>
        <p:spPr bwMode="auto">
          <a:xfrm>
            <a:off x="7235825" y="4360863"/>
            <a:ext cx="0" cy="263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Line 33"/>
          <p:cNvSpPr>
            <a:spLocks noChangeShapeType="1"/>
          </p:cNvSpPr>
          <p:nvPr/>
        </p:nvSpPr>
        <p:spPr bwMode="auto">
          <a:xfrm>
            <a:off x="5775325" y="4611688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Line 34"/>
          <p:cNvSpPr>
            <a:spLocks noChangeShapeType="1"/>
          </p:cNvSpPr>
          <p:nvPr/>
        </p:nvSpPr>
        <p:spPr bwMode="auto">
          <a:xfrm>
            <a:off x="5784850" y="4357688"/>
            <a:ext cx="0" cy="263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Text Box 35"/>
          <p:cNvSpPr txBox="1">
            <a:spLocks noChangeArrowheads="1"/>
          </p:cNvSpPr>
          <p:nvPr/>
        </p:nvSpPr>
        <p:spPr bwMode="auto">
          <a:xfrm>
            <a:off x="4171950" y="4335463"/>
            <a:ext cx="45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…</a:t>
            </a:r>
            <a:endParaRPr lang="en-US"/>
          </a:p>
        </p:txBody>
      </p:sp>
      <p:sp>
        <p:nvSpPr>
          <p:cNvPr id="19494" name="Rectangle 36"/>
          <p:cNvSpPr>
            <a:spLocks noChangeArrowheads="1"/>
          </p:cNvSpPr>
          <p:nvPr/>
        </p:nvSpPr>
        <p:spPr bwMode="auto">
          <a:xfrm>
            <a:off x="755650" y="4992688"/>
            <a:ext cx="15144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End system</a:t>
            </a:r>
            <a:endParaRPr lang="en-US" sz="2000"/>
          </a:p>
        </p:txBody>
      </p:sp>
      <p:sp>
        <p:nvSpPr>
          <p:cNvPr id="19495" name="Line 37"/>
          <p:cNvSpPr>
            <a:spLocks noChangeShapeType="1"/>
          </p:cNvSpPr>
          <p:nvPr/>
        </p:nvSpPr>
        <p:spPr bwMode="auto">
          <a:xfrm rot="5400000" flipH="1">
            <a:off x="674688" y="5040313"/>
            <a:ext cx="0" cy="266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Line 38"/>
          <p:cNvSpPr>
            <a:spLocks noChangeShapeType="1"/>
          </p:cNvSpPr>
          <p:nvPr/>
        </p:nvSpPr>
        <p:spPr bwMode="auto">
          <a:xfrm rot="5400000" flipH="1">
            <a:off x="2311400" y="5059363"/>
            <a:ext cx="0" cy="266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Rectangle 39"/>
          <p:cNvSpPr>
            <a:spLocks noChangeArrowheads="1"/>
          </p:cNvSpPr>
          <p:nvPr/>
        </p:nvSpPr>
        <p:spPr bwMode="auto">
          <a:xfrm>
            <a:off x="6478588" y="5013325"/>
            <a:ext cx="15144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End system</a:t>
            </a:r>
            <a:endParaRPr lang="en-US" sz="2000"/>
          </a:p>
        </p:txBody>
      </p:sp>
      <p:sp>
        <p:nvSpPr>
          <p:cNvPr id="19498" name="Line 40"/>
          <p:cNvSpPr>
            <a:spLocks noChangeShapeType="1"/>
          </p:cNvSpPr>
          <p:nvPr/>
        </p:nvSpPr>
        <p:spPr bwMode="auto">
          <a:xfrm rot="5400000" flipH="1">
            <a:off x="6397625" y="5060950"/>
            <a:ext cx="0" cy="266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Line 41"/>
          <p:cNvSpPr>
            <a:spLocks noChangeShapeType="1"/>
          </p:cNvSpPr>
          <p:nvPr/>
        </p:nvSpPr>
        <p:spPr bwMode="auto">
          <a:xfrm rot="5400000" flipH="1">
            <a:off x="8034338" y="5080000"/>
            <a:ext cx="0" cy="266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Rectangle 42"/>
          <p:cNvSpPr>
            <a:spLocks noChangeArrowheads="1"/>
          </p:cNvSpPr>
          <p:nvPr/>
        </p:nvSpPr>
        <p:spPr bwMode="auto">
          <a:xfrm>
            <a:off x="3676650" y="5021263"/>
            <a:ext cx="15144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Network</a:t>
            </a:r>
            <a:endParaRPr lang="en-US" sz="2000"/>
          </a:p>
        </p:txBody>
      </p:sp>
      <p:sp>
        <p:nvSpPr>
          <p:cNvPr id="19501" name="Line 43"/>
          <p:cNvSpPr>
            <a:spLocks noChangeShapeType="1"/>
          </p:cNvSpPr>
          <p:nvPr/>
        </p:nvSpPr>
        <p:spPr bwMode="auto">
          <a:xfrm rot="-5400000" flipH="1" flipV="1">
            <a:off x="3226594" y="4507706"/>
            <a:ext cx="3175" cy="13636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2" name="Line 44"/>
          <p:cNvSpPr>
            <a:spLocks noChangeShapeType="1"/>
          </p:cNvSpPr>
          <p:nvPr/>
        </p:nvSpPr>
        <p:spPr bwMode="auto">
          <a:xfrm rot="5400000" flipH="1">
            <a:off x="5556250" y="4570413"/>
            <a:ext cx="0" cy="1231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3" name="Line 45"/>
          <p:cNvSpPr>
            <a:spLocks noChangeShapeType="1"/>
          </p:cNvSpPr>
          <p:nvPr/>
        </p:nvSpPr>
        <p:spPr bwMode="auto">
          <a:xfrm>
            <a:off x="7329488" y="1976438"/>
            <a:ext cx="0" cy="3635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Line 46"/>
          <p:cNvSpPr>
            <a:spLocks noChangeShapeType="1"/>
          </p:cNvSpPr>
          <p:nvPr/>
        </p:nvSpPr>
        <p:spPr bwMode="auto">
          <a:xfrm flipV="1">
            <a:off x="3679825" y="4637088"/>
            <a:ext cx="495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Line 47"/>
          <p:cNvSpPr>
            <a:spLocks noChangeShapeType="1"/>
          </p:cNvSpPr>
          <p:nvPr/>
        </p:nvSpPr>
        <p:spPr bwMode="auto">
          <a:xfrm flipV="1">
            <a:off x="4645025" y="4637088"/>
            <a:ext cx="495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ATM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in the Protocol Stack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4" name="Text Box 240"/>
          <p:cNvSpPr txBox="1">
            <a:spLocks noChangeArrowheads="1"/>
          </p:cNvSpPr>
          <p:nvPr/>
        </p:nvSpPr>
        <p:spPr bwMode="auto">
          <a:xfrm>
            <a:off x="7072344" y="5815032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pPr eaLnBrk="0" hangingPunct="0"/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for ATM Architecture</a:t>
            </a:r>
          </a:p>
          <a:p>
            <a:r>
              <a:rPr lang="en-US" dirty="0" smtClean="0"/>
              <a:t>Design Assumptions</a:t>
            </a:r>
          </a:p>
          <a:p>
            <a:r>
              <a:rPr lang="en-US" dirty="0" smtClean="0"/>
              <a:t>ATM Adaptation Layers</a:t>
            </a:r>
          </a:p>
          <a:p>
            <a:r>
              <a:rPr lang="en-US" dirty="0" smtClean="0"/>
              <a:t>Old ATM Design</a:t>
            </a:r>
          </a:p>
          <a:p>
            <a:r>
              <a:rPr lang="en-US" dirty="0" smtClean="0"/>
              <a:t>Revised ATM Design</a:t>
            </a:r>
          </a:p>
          <a:p>
            <a:r>
              <a:rPr lang="en-US" dirty="0" smtClean="0"/>
              <a:t>AAL Details</a:t>
            </a:r>
          </a:p>
          <a:p>
            <a:r>
              <a:rPr lang="en-US" dirty="0" smtClean="0"/>
              <a:t>MPLS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Original</a:t>
            </a:r>
            <a:r>
              <a:rPr lang="en-US" dirty="0" smtClean="0"/>
              <a:t> ATM Architecture 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85860"/>
            <a:ext cx="8077200" cy="4786346"/>
          </a:xfrm>
        </p:spPr>
        <p:txBody>
          <a:bodyPr/>
          <a:lstStyle/>
          <a:p>
            <a:pPr marL="609600" indent="-609600" eaLnBrk="1" hangingPunct="1"/>
            <a:r>
              <a:rPr lang="en-US" dirty="0" smtClean="0"/>
              <a:t>CCITT envisioned four classes of applications (A-D) requiring four distinct adaptation layers (1-4) which would be </a:t>
            </a:r>
            <a:r>
              <a:rPr lang="en-US" i="1" dirty="0" smtClean="0"/>
              <a:t>optimized </a:t>
            </a:r>
            <a:r>
              <a:rPr lang="en-US" dirty="0" smtClean="0"/>
              <a:t>for an application class:</a:t>
            </a:r>
          </a:p>
          <a:p>
            <a:pPr marL="990600" lvl="1" indent="-533400" eaLnBrk="1" hangingPunct="1">
              <a:buFontTx/>
              <a:buAutoNum type="alphaUcPeriod"/>
            </a:pPr>
            <a:r>
              <a:rPr lang="en-US" dirty="0" smtClean="0"/>
              <a:t>Constant bit-rate applications 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CBR</a:t>
            </a:r>
          </a:p>
          <a:p>
            <a:pPr marL="990600" lvl="1" indent="-533400" eaLnBrk="1" hangingPunct="1">
              <a:buFontTx/>
              <a:buAutoNum type="alphaUcPeriod"/>
            </a:pPr>
            <a:r>
              <a:rPr lang="en-US" dirty="0" smtClean="0"/>
              <a:t>Variable bit-rate applications  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VBR</a:t>
            </a:r>
            <a:r>
              <a:rPr lang="en-US" dirty="0" smtClean="0"/>
              <a:t> </a:t>
            </a:r>
          </a:p>
          <a:p>
            <a:pPr marL="990600" lvl="1" indent="-533400" eaLnBrk="1" hangingPunct="1">
              <a:buFontTx/>
              <a:buAutoNum type="alphaUcPeriod"/>
            </a:pPr>
            <a:r>
              <a:rPr lang="en-US" dirty="0" smtClean="0"/>
              <a:t>Connection-oriented data applications</a:t>
            </a:r>
          </a:p>
          <a:p>
            <a:pPr marL="990600" lvl="1" indent="-533400" eaLnBrk="1" hangingPunct="1">
              <a:buFontTx/>
              <a:buAutoNum type="alphaUcPeriod"/>
            </a:pPr>
            <a:r>
              <a:rPr lang="en-US" dirty="0" smtClean="0"/>
              <a:t>Connectionless data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4"/>
            <a:ext cx="7772400" cy="100967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ATM Architecture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71546"/>
            <a:ext cx="76962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An AAL was further divided into: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323848" y="2000240"/>
            <a:ext cx="8320118" cy="1371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 algn="ctr">
              <a:spcBef>
                <a:spcPct val="20000"/>
              </a:spcBef>
            </a:pPr>
            <a:r>
              <a:rPr lang="en-US" sz="2800" dirty="0" smtClean="0"/>
              <a:t> 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Convergence </a:t>
            </a:r>
            <a:r>
              <a:rPr lang="en-US" sz="2800" b="1" dirty="0" err="1">
                <a:solidFill>
                  <a:srgbClr val="FF0000"/>
                </a:solidFill>
                <a:latin typeface="Comic Sans MS" pitchFamily="66" charset="0"/>
              </a:rPr>
              <a:t>Sublayer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 (CS)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 lvl="1" algn="ctr">
              <a:spcBef>
                <a:spcPct val="20000"/>
              </a:spcBef>
            </a:pPr>
            <a:r>
              <a:rPr lang="en-US" dirty="0"/>
              <a:t>manages the flow of  data to and from </a:t>
            </a:r>
            <a:r>
              <a:rPr lang="en-US" b="1" dirty="0">
                <a:solidFill>
                  <a:schemeClr val="accent1"/>
                </a:solidFill>
              </a:rPr>
              <a:t>SAR</a:t>
            </a:r>
            <a:r>
              <a:rPr lang="en-US" dirty="0"/>
              <a:t> </a:t>
            </a:r>
            <a:r>
              <a:rPr lang="en-US" dirty="0" err="1"/>
              <a:t>sublayer</a:t>
            </a:r>
            <a:r>
              <a:rPr lang="en-US" dirty="0"/>
              <a:t>.</a:t>
            </a:r>
          </a:p>
          <a:p>
            <a:pPr algn="ctr"/>
            <a:endParaRPr lang="en-US" dirty="0"/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357158" y="3581400"/>
            <a:ext cx="8286808" cy="2419368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 algn="ctr">
              <a:spcBef>
                <a:spcPct val="20000"/>
              </a:spcBef>
            </a:pPr>
            <a:r>
              <a:rPr lang="en-US" sz="2800" dirty="0" smtClean="0"/>
              <a:t> </a:t>
            </a:r>
            <a:r>
              <a:rPr lang="en-US" sz="2800" b="1" dirty="0">
                <a:solidFill>
                  <a:schemeClr val="accent1"/>
                </a:solidFill>
                <a:latin typeface="Comic Sans MS" pitchFamily="66" charset="0"/>
              </a:rPr>
              <a:t>Segmentation and Reassembly </a:t>
            </a:r>
            <a:r>
              <a:rPr lang="en-US" sz="2800" b="1" dirty="0" err="1">
                <a:solidFill>
                  <a:schemeClr val="accent1"/>
                </a:solidFill>
                <a:latin typeface="Comic Sans MS" pitchFamily="66" charset="0"/>
              </a:rPr>
              <a:t>Sublayer</a:t>
            </a:r>
            <a:endParaRPr lang="en-US" sz="2800" b="1" dirty="0">
              <a:solidFill>
                <a:schemeClr val="accent1"/>
              </a:solidFill>
              <a:latin typeface="Comic Sans MS" pitchFamily="66" charset="0"/>
            </a:endParaRPr>
          </a:p>
          <a:p>
            <a:pPr lvl="1" algn="ctr">
              <a:spcBef>
                <a:spcPct val="20000"/>
              </a:spcBef>
            </a:pPr>
            <a:r>
              <a:rPr lang="en-US" sz="2800" b="1" dirty="0">
                <a:solidFill>
                  <a:schemeClr val="accent1"/>
                </a:solidFill>
                <a:latin typeface="Comic Sans MS" pitchFamily="66" charset="0"/>
              </a:rPr>
              <a:t> (SAR)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</a:p>
          <a:p>
            <a:pPr lvl="1" algn="ctr">
              <a:spcBef>
                <a:spcPct val="20000"/>
              </a:spcBef>
            </a:pPr>
            <a:r>
              <a:rPr lang="en-US" dirty="0"/>
              <a:t>breaks data into cells at the sender and reassembles</a:t>
            </a:r>
          </a:p>
          <a:p>
            <a:pPr lvl="1" algn="ctr">
              <a:spcBef>
                <a:spcPct val="20000"/>
              </a:spcBef>
            </a:pPr>
            <a:r>
              <a:rPr lang="en-US" dirty="0"/>
              <a:t>cells into larger data units at the receiver.</a:t>
            </a:r>
          </a:p>
          <a:p>
            <a:pPr algn="ctr"/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2" descr="ATM Archite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8925" y="-24"/>
            <a:ext cx="6513537" cy="6324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1871663" y="50800"/>
            <a:ext cx="6156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990033"/>
                </a:solidFill>
                <a:latin typeface="Comic Sans MS" pitchFamily="66" charset="0"/>
              </a:rPr>
              <a:t>Original</a:t>
            </a:r>
            <a:r>
              <a:rPr lang="en-US" sz="36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3600" b="1" dirty="0">
                <a:solidFill>
                  <a:srgbClr val="0033CC"/>
                </a:solidFill>
                <a:latin typeface="Comic Sans MS" pitchFamily="66" charset="0"/>
              </a:rPr>
              <a:t>ATM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3702050" y="2000241"/>
            <a:ext cx="2370148" cy="12065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4000497" y="2179638"/>
            <a:ext cx="153670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600" dirty="0"/>
              <a:t>Transmission convergence </a:t>
            </a:r>
            <a:r>
              <a:rPr lang="en-US" sz="1600" dirty="0" err="1"/>
              <a:t>sublayer</a:t>
            </a:r>
            <a:endParaRPr lang="en-US" sz="1600" dirty="0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3709988" y="3214686"/>
            <a:ext cx="2362210" cy="118110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3963988" y="3417888"/>
            <a:ext cx="1820862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Physical medium dependent sublayer</a:t>
            </a:r>
          </a:p>
        </p:txBody>
      </p:sp>
      <p:sp>
        <p:nvSpPr>
          <p:cNvPr id="23560" name="Line 6"/>
          <p:cNvSpPr>
            <a:spLocks noChangeShapeType="1"/>
          </p:cNvSpPr>
          <p:nvPr/>
        </p:nvSpPr>
        <p:spPr bwMode="auto">
          <a:xfrm>
            <a:off x="4398963" y="1609725"/>
            <a:ext cx="0" cy="384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7"/>
          <p:cNvSpPr>
            <a:spLocks noChangeShapeType="1"/>
          </p:cNvSpPr>
          <p:nvPr/>
        </p:nvSpPr>
        <p:spPr bwMode="auto">
          <a:xfrm flipH="1">
            <a:off x="5259388" y="1638300"/>
            <a:ext cx="1587" cy="373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8"/>
          <p:cNvSpPr>
            <a:spLocks noChangeShapeType="1"/>
          </p:cNvSpPr>
          <p:nvPr/>
        </p:nvSpPr>
        <p:spPr bwMode="auto">
          <a:xfrm>
            <a:off x="4394200" y="4437063"/>
            <a:ext cx="0" cy="384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 flipH="1">
            <a:off x="5267325" y="4454525"/>
            <a:ext cx="1588" cy="398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0"/>
          <p:cNvSpPr>
            <a:spLocks noChangeArrowheads="1"/>
          </p:cNvSpPr>
          <p:nvPr/>
        </p:nvSpPr>
        <p:spPr bwMode="auto">
          <a:xfrm>
            <a:off x="3960813" y="4872038"/>
            <a:ext cx="163988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800" b="1" dirty="0"/>
              <a:t>Physical medium</a:t>
            </a:r>
            <a:endParaRPr lang="en-US" sz="1600" b="1" dirty="0"/>
          </a:p>
        </p:txBody>
      </p:sp>
      <p:sp>
        <p:nvSpPr>
          <p:cNvPr id="23565" name="Rectangle 11"/>
          <p:cNvSpPr>
            <a:spLocks noChangeArrowheads="1"/>
          </p:cNvSpPr>
          <p:nvPr/>
        </p:nvSpPr>
        <p:spPr bwMode="auto">
          <a:xfrm>
            <a:off x="4052888" y="1249363"/>
            <a:ext cx="163988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800" b="1" dirty="0">
                <a:solidFill>
                  <a:srgbClr val="0033CC"/>
                </a:solidFill>
                <a:latin typeface="Comic Sans MS" pitchFamily="66" charset="0"/>
              </a:rPr>
              <a:t>ATM layer</a:t>
            </a:r>
            <a:endParaRPr lang="en-US" sz="16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3566" name="Rectangle 12"/>
          <p:cNvSpPr>
            <a:spLocks noChangeArrowheads="1"/>
          </p:cNvSpPr>
          <p:nvPr/>
        </p:nvSpPr>
        <p:spPr bwMode="auto">
          <a:xfrm>
            <a:off x="1554163" y="2994025"/>
            <a:ext cx="183356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000" b="1" dirty="0"/>
              <a:t>Physical layer</a:t>
            </a:r>
          </a:p>
        </p:txBody>
      </p:sp>
      <p:sp>
        <p:nvSpPr>
          <p:cNvPr id="23567" name="Line 13"/>
          <p:cNvSpPr>
            <a:spLocks noChangeShapeType="1"/>
          </p:cNvSpPr>
          <p:nvPr/>
        </p:nvSpPr>
        <p:spPr bwMode="auto">
          <a:xfrm flipH="1">
            <a:off x="2381250" y="2014538"/>
            <a:ext cx="1588" cy="1012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4"/>
          <p:cNvSpPr>
            <a:spLocks noChangeShapeType="1"/>
          </p:cNvSpPr>
          <p:nvPr/>
        </p:nvSpPr>
        <p:spPr bwMode="auto">
          <a:xfrm>
            <a:off x="2357422" y="3786190"/>
            <a:ext cx="7953" cy="57467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5"/>
          <p:cNvSpPr>
            <a:spLocks noChangeShapeType="1"/>
          </p:cNvSpPr>
          <p:nvPr/>
        </p:nvSpPr>
        <p:spPr bwMode="auto">
          <a:xfrm>
            <a:off x="1982788" y="2019300"/>
            <a:ext cx="465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6"/>
          <p:cNvSpPr>
            <a:spLocks noChangeShapeType="1"/>
          </p:cNvSpPr>
          <p:nvPr/>
        </p:nvSpPr>
        <p:spPr bwMode="auto">
          <a:xfrm>
            <a:off x="2019300" y="4400550"/>
            <a:ext cx="465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itle 8"/>
          <p:cNvSpPr txBox="1">
            <a:spLocks/>
          </p:cNvSpPr>
          <p:nvPr/>
        </p:nvSpPr>
        <p:spPr>
          <a:xfrm>
            <a:off x="-71438" y="20620"/>
            <a:ext cx="9286908" cy="9080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Physical Layer ATM Adjustments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985854"/>
            <a:ext cx="8624918" cy="5372104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The AAL interface was initially defined as classes </a:t>
            </a:r>
            <a:r>
              <a:rPr lang="en-US" sz="2800" b="1" dirty="0" smtClean="0">
                <a:solidFill>
                  <a:srgbClr val="990033"/>
                </a:solidFill>
              </a:rPr>
              <a:t>A-D</a:t>
            </a:r>
            <a:r>
              <a:rPr lang="en-US" sz="2800" b="1" dirty="0" smtClean="0"/>
              <a:t> </a:t>
            </a:r>
            <a:r>
              <a:rPr lang="en-US" sz="2800" dirty="0" smtClean="0"/>
              <a:t>with SAP (Service Access Points) for </a:t>
            </a:r>
            <a:r>
              <a:rPr lang="en-US" sz="2800" b="1" dirty="0" smtClean="0">
                <a:solidFill>
                  <a:srgbClr val="990033"/>
                </a:solidFill>
                <a:latin typeface="+mj-lt"/>
              </a:rPr>
              <a:t>AAL1-4</a:t>
            </a:r>
            <a:r>
              <a:rPr lang="en-US" sz="2800" b="1" dirty="0" smtClean="0"/>
              <a:t>.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990033"/>
                </a:solidFill>
                <a:latin typeface="+mj-lt"/>
              </a:rPr>
              <a:t>AAL3</a:t>
            </a:r>
            <a:r>
              <a:rPr lang="en-US" sz="2800" b="1" dirty="0" smtClean="0"/>
              <a:t>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rgbClr val="990033"/>
                </a:solidFill>
                <a:latin typeface="+mj-lt"/>
              </a:rPr>
              <a:t>AAL4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dirty="0" smtClean="0"/>
              <a:t>were so similar that they were merged into </a:t>
            </a:r>
            <a:r>
              <a:rPr lang="en-US" sz="2800" b="1" dirty="0" smtClean="0">
                <a:solidFill>
                  <a:srgbClr val="990033"/>
                </a:solidFill>
                <a:latin typeface="+mj-lt"/>
              </a:rPr>
              <a:t>AAL3/4</a:t>
            </a:r>
            <a:r>
              <a:rPr lang="en-US" sz="2800" b="1" dirty="0" smtClean="0"/>
              <a:t>.</a:t>
            </a:r>
          </a:p>
          <a:p>
            <a:pPr eaLnBrk="1" hangingPunct="1">
              <a:defRPr/>
            </a:pPr>
            <a:r>
              <a:rPr lang="en-US" sz="2800" dirty="0" smtClean="0"/>
              <a:t>The data communications community concluded that </a:t>
            </a:r>
            <a:r>
              <a:rPr lang="en-US" sz="2800" b="1" dirty="0" smtClean="0">
                <a:solidFill>
                  <a:srgbClr val="990033"/>
                </a:solidFill>
                <a:latin typeface="+mj-lt"/>
              </a:rPr>
              <a:t>AAL3/4</a:t>
            </a:r>
            <a:r>
              <a:rPr lang="en-US" sz="2800" b="1" dirty="0" smtClean="0"/>
              <a:t> </a:t>
            </a:r>
            <a:r>
              <a:rPr lang="en-US" sz="2800" i="1" dirty="0" smtClean="0">
                <a:solidFill>
                  <a:schemeClr val="accent1"/>
                </a:solidFill>
              </a:rPr>
              <a:t>was not suitable </a:t>
            </a:r>
            <a:r>
              <a:rPr lang="en-US" sz="2800" dirty="0" smtClean="0"/>
              <a:t>for data communications applications. They pushed for standardization of </a:t>
            </a:r>
            <a:r>
              <a:rPr lang="en-US" sz="2800" b="1" dirty="0" smtClean="0">
                <a:solidFill>
                  <a:srgbClr val="990033"/>
                </a:solidFill>
                <a:latin typeface="+mj-lt"/>
              </a:rPr>
              <a:t>AAL5</a:t>
            </a:r>
            <a:r>
              <a:rPr lang="en-US" sz="2800" b="1" dirty="0" smtClean="0">
                <a:solidFill>
                  <a:srgbClr val="666699"/>
                </a:solidFill>
              </a:rPr>
              <a:t> </a:t>
            </a:r>
            <a:r>
              <a:rPr lang="en-US" sz="2800" b="1" dirty="0" smtClean="0"/>
              <a:t>(also referred to as SEAL – the Simple and Efficient Adaptation Layer).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990033"/>
                </a:solidFill>
                <a:latin typeface="+mj-lt"/>
              </a:rPr>
              <a:t>AAL2</a:t>
            </a:r>
            <a:r>
              <a:rPr lang="en-US" sz="2800" b="1" dirty="0" smtClean="0">
                <a:solidFill>
                  <a:srgbClr val="666699"/>
                </a:solidFill>
              </a:rPr>
              <a:t> </a:t>
            </a:r>
            <a:r>
              <a:rPr lang="en-US" sz="2800" b="1" dirty="0" smtClean="0"/>
              <a:t>was not </a:t>
            </a:r>
            <a:r>
              <a:rPr lang="en-US" sz="2800" b="1" i="1" dirty="0" smtClean="0">
                <a:solidFill>
                  <a:schemeClr val="accent1"/>
                </a:solidFill>
              </a:rPr>
              <a:t>initially</a:t>
            </a:r>
            <a:r>
              <a:rPr lang="en-US" sz="2800" b="1" dirty="0" smtClean="0"/>
              <a:t> deployed.</a:t>
            </a:r>
            <a:endParaRPr lang="en-US" sz="2800" dirty="0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-24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Original</a:t>
            </a:r>
            <a:r>
              <a:rPr lang="en-US" dirty="0" smtClean="0"/>
              <a:t> ATM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2" descr="ATM Arch 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4469"/>
            <a:ext cx="7467600" cy="609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1827213" y="-26988"/>
            <a:ext cx="6097587" cy="6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Revised</a:t>
            </a:r>
            <a:r>
              <a:rPr lang="en-US" sz="36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ATM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115888"/>
            <a:ext cx="8278813" cy="10302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C000"/>
                </a:solidFill>
              </a:rPr>
              <a:t>Revised</a:t>
            </a:r>
            <a:r>
              <a:rPr lang="en-US" sz="4000" dirty="0" smtClean="0"/>
              <a:t> ATM Service Categories</a:t>
            </a:r>
          </a:p>
        </p:txBody>
      </p:sp>
      <p:graphicFrame>
        <p:nvGraphicFramePr>
          <p:cNvPr id="109608" name="Group 40"/>
          <p:cNvGraphicFramePr>
            <a:graphicFrameLocks noGrp="1"/>
          </p:cNvGraphicFramePr>
          <p:nvPr>
            <p:ph type="tbl" idx="1"/>
          </p:nvPr>
        </p:nvGraphicFramePr>
        <p:xfrm>
          <a:off x="500034" y="1328738"/>
          <a:ext cx="7958166" cy="4814906"/>
        </p:xfrm>
        <a:graphic>
          <a:graphicData uri="http://schemas.openxmlformats.org/drawingml/2006/table">
            <a:tbl>
              <a:tblPr/>
              <a:tblGrid>
                <a:gridCol w="1638446"/>
                <a:gridCol w="3666998"/>
                <a:gridCol w="2652722"/>
              </a:tblGrid>
              <a:tr h="706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CBR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Constant Bit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T1 circuit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RT-VBR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Real Time Variable Bit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Real-time videoconferencing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NRT-VBR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Non-real-time Variable Bit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Multimedia email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ABR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Available Bit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Browsing the Web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UBR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Unspecified Bit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Background file transfer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F739E-8DAB-4B5D-A7B4-A88FC80D526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990033"/>
                </a:solidFill>
              </a:rPr>
              <a:t> ATM</a:t>
            </a:r>
            <a:endParaRPr lang="en-US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QoS</a:t>
            </a:r>
            <a:r>
              <a:rPr lang="en-US" dirty="0" smtClean="0"/>
              <a:t>, PVC, and SVC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95396"/>
            <a:ext cx="824391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Quality of Service (</a:t>
            </a:r>
            <a:r>
              <a:rPr lang="en-US" sz="2800" b="1" dirty="0" err="1" smtClean="0">
                <a:solidFill>
                  <a:srgbClr val="0033CC"/>
                </a:solidFill>
                <a:latin typeface="Comic Sans MS" pitchFamily="66" charset="0"/>
              </a:rPr>
              <a:t>QoS</a:t>
            </a:r>
            <a:r>
              <a:rPr lang="en-US" sz="2800" dirty="0" smtClean="0"/>
              <a:t>) requirements are handled at connection time and viewed as part of </a:t>
            </a:r>
            <a:r>
              <a:rPr lang="en-US" sz="2800" b="1" dirty="0" smtClean="0">
                <a:solidFill>
                  <a:srgbClr val="006600"/>
                </a:solidFill>
              </a:rPr>
              <a:t>signaling (e.g., RSVP)</a:t>
            </a:r>
            <a:r>
              <a:rPr lang="en-US" sz="28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ATM provides permanent virtual connections and switched virtual connections.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990033"/>
                </a:solidFill>
              </a:rPr>
              <a:t>Permanent Virtual Connections (</a:t>
            </a:r>
            <a:r>
              <a:rPr lang="en-US" b="1" dirty="0" smtClean="0">
                <a:solidFill>
                  <a:srgbClr val="990033"/>
                </a:solidFill>
                <a:latin typeface="Comic Sans MS" pitchFamily="66" charset="0"/>
              </a:rPr>
              <a:t>PVC</a:t>
            </a:r>
            <a:r>
              <a:rPr lang="en-US" dirty="0" smtClean="0">
                <a:solidFill>
                  <a:srgbClr val="990033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permanent connections set up </a:t>
            </a:r>
            <a:r>
              <a:rPr lang="en-US" sz="2800" i="1" dirty="0" smtClean="0">
                <a:solidFill>
                  <a:schemeClr val="accent1"/>
                </a:solidFill>
              </a:rPr>
              <a:t>manually </a:t>
            </a:r>
            <a:r>
              <a:rPr lang="en-US" sz="2800" i="1" dirty="0" smtClean="0"/>
              <a:t>	</a:t>
            </a:r>
            <a:r>
              <a:rPr lang="en-US" sz="2800" dirty="0" smtClean="0"/>
              <a:t>by network manager.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990033"/>
                </a:solidFill>
              </a:rPr>
              <a:t>Switched Virtual Connections (</a:t>
            </a:r>
            <a:r>
              <a:rPr lang="en-US" b="1" dirty="0" smtClean="0">
                <a:solidFill>
                  <a:srgbClr val="990033"/>
                </a:solidFill>
                <a:latin typeface="Comic Sans MS" pitchFamily="66" charset="0"/>
              </a:rPr>
              <a:t>SVC</a:t>
            </a:r>
            <a:r>
              <a:rPr lang="en-US" dirty="0" smtClean="0">
                <a:solidFill>
                  <a:srgbClr val="990033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  set up and released </a:t>
            </a:r>
            <a:r>
              <a:rPr lang="en-US" i="1" dirty="0" smtClean="0">
                <a:solidFill>
                  <a:schemeClr val="accent1"/>
                </a:solidFill>
              </a:rPr>
              <a:t>on demand </a:t>
            </a:r>
            <a:r>
              <a:rPr lang="en-US" dirty="0" smtClean="0"/>
              <a:t>by the end user via signaling procedures.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71406" y="1214422"/>
            <a:ext cx="714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/>
              <a:t>(b)  CS PDU with pointer in structured data transfer</a:t>
            </a:r>
          </a:p>
        </p:txBody>
      </p:sp>
      <p:sp>
        <p:nvSpPr>
          <p:cNvPr id="28677" name="Rectangle 9"/>
          <p:cNvSpPr>
            <a:spLocks noChangeArrowheads="1"/>
          </p:cNvSpPr>
          <p:nvPr/>
        </p:nvSpPr>
        <p:spPr bwMode="auto">
          <a:xfrm>
            <a:off x="642938" y="2343150"/>
            <a:ext cx="7477125" cy="514350"/>
          </a:xfrm>
          <a:prstGeom prst="rect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8" name="Rectangle 10"/>
          <p:cNvSpPr>
            <a:spLocks noChangeArrowheads="1"/>
          </p:cNvSpPr>
          <p:nvPr/>
        </p:nvSpPr>
        <p:spPr bwMode="auto">
          <a:xfrm>
            <a:off x="973138" y="2511425"/>
            <a:ext cx="737235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Rectangle 11"/>
          <p:cNvSpPr>
            <a:spLocks noChangeArrowheads="1"/>
          </p:cNvSpPr>
          <p:nvPr/>
        </p:nvSpPr>
        <p:spPr bwMode="auto">
          <a:xfrm>
            <a:off x="712788" y="2387600"/>
            <a:ext cx="10064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600"/>
              <a:t>AAL 1 Pointer</a:t>
            </a:r>
          </a:p>
        </p:txBody>
      </p:sp>
      <p:sp>
        <p:nvSpPr>
          <p:cNvPr id="28680" name="Line 12"/>
          <p:cNvSpPr>
            <a:spLocks noChangeShapeType="1"/>
          </p:cNvSpPr>
          <p:nvPr/>
        </p:nvSpPr>
        <p:spPr bwMode="auto">
          <a:xfrm>
            <a:off x="1725613" y="2365375"/>
            <a:ext cx="1587" cy="508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Rectangle 13"/>
          <p:cNvSpPr>
            <a:spLocks noChangeArrowheads="1"/>
          </p:cNvSpPr>
          <p:nvPr/>
        </p:nvSpPr>
        <p:spPr bwMode="auto">
          <a:xfrm>
            <a:off x="869950" y="2911475"/>
            <a:ext cx="7159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600"/>
              <a:t>1 Byte</a:t>
            </a:r>
          </a:p>
        </p:txBody>
      </p:sp>
      <p:sp>
        <p:nvSpPr>
          <p:cNvPr id="28682" name="Rectangle 14"/>
          <p:cNvSpPr>
            <a:spLocks noChangeArrowheads="1"/>
          </p:cNvSpPr>
          <p:nvPr/>
        </p:nvSpPr>
        <p:spPr bwMode="auto">
          <a:xfrm>
            <a:off x="4403725" y="2908300"/>
            <a:ext cx="1006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600" dirty="0">
                <a:solidFill>
                  <a:srgbClr val="990033"/>
                </a:solidFill>
              </a:rPr>
              <a:t>46 Bytes</a:t>
            </a:r>
          </a:p>
        </p:txBody>
      </p:sp>
      <p:sp>
        <p:nvSpPr>
          <p:cNvPr id="28683" name="Line 15"/>
          <p:cNvSpPr>
            <a:spLocks noChangeShapeType="1"/>
          </p:cNvSpPr>
          <p:nvPr/>
        </p:nvSpPr>
        <p:spPr bwMode="auto">
          <a:xfrm>
            <a:off x="1535113" y="299085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6"/>
          <p:cNvSpPr>
            <a:spLocks noChangeShapeType="1"/>
          </p:cNvSpPr>
          <p:nvPr/>
        </p:nvSpPr>
        <p:spPr bwMode="auto">
          <a:xfrm flipH="1">
            <a:off x="655638" y="2994025"/>
            <a:ext cx="211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7"/>
          <p:cNvSpPr>
            <a:spLocks noChangeShapeType="1"/>
          </p:cNvSpPr>
          <p:nvPr/>
        </p:nvSpPr>
        <p:spPr bwMode="auto">
          <a:xfrm flipH="1" flipV="1">
            <a:off x="1771650" y="2997200"/>
            <a:ext cx="2565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8"/>
          <p:cNvSpPr>
            <a:spLocks noChangeShapeType="1"/>
          </p:cNvSpPr>
          <p:nvPr/>
        </p:nvSpPr>
        <p:spPr bwMode="auto">
          <a:xfrm flipH="1" flipV="1">
            <a:off x="5419725" y="2995613"/>
            <a:ext cx="267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Rectangle 19"/>
          <p:cNvSpPr>
            <a:spLocks noChangeArrowheads="1"/>
          </p:cNvSpPr>
          <p:nvPr/>
        </p:nvSpPr>
        <p:spPr bwMode="auto">
          <a:xfrm>
            <a:off x="3760788" y="2071678"/>
            <a:ext cx="1006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600" dirty="0">
                <a:solidFill>
                  <a:srgbClr val="990033"/>
                </a:solidFill>
              </a:rPr>
              <a:t>47 Bytes</a:t>
            </a:r>
          </a:p>
        </p:txBody>
      </p:sp>
      <p:sp>
        <p:nvSpPr>
          <p:cNvPr id="28688" name="Line 20"/>
          <p:cNvSpPr>
            <a:spLocks noChangeShapeType="1"/>
          </p:cNvSpPr>
          <p:nvPr/>
        </p:nvSpPr>
        <p:spPr bwMode="auto">
          <a:xfrm flipH="1">
            <a:off x="655638" y="2192338"/>
            <a:ext cx="2976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21"/>
          <p:cNvSpPr>
            <a:spLocks noChangeShapeType="1"/>
          </p:cNvSpPr>
          <p:nvPr/>
        </p:nvSpPr>
        <p:spPr bwMode="auto">
          <a:xfrm flipH="1">
            <a:off x="4941888" y="2193925"/>
            <a:ext cx="314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Rectangle 27"/>
          <p:cNvSpPr>
            <a:spLocks noChangeArrowheads="1"/>
          </p:cNvSpPr>
          <p:nvPr/>
        </p:nvSpPr>
        <p:spPr bwMode="auto">
          <a:xfrm>
            <a:off x="1676400" y="2317750"/>
            <a:ext cx="6477000" cy="533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Rectangle 30"/>
          <p:cNvSpPr>
            <a:spLocks noChangeArrowheads="1"/>
          </p:cNvSpPr>
          <p:nvPr/>
        </p:nvSpPr>
        <p:spPr bwMode="auto">
          <a:xfrm>
            <a:off x="2486020" y="330835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>
                <a:solidFill>
                  <a:srgbClr val="990033"/>
                </a:solidFill>
              </a:rPr>
              <a:t>optional</a:t>
            </a:r>
          </a:p>
        </p:txBody>
      </p:sp>
      <p:cxnSp>
        <p:nvCxnSpPr>
          <p:cNvPr id="28695" name="AutoShape 31"/>
          <p:cNvCxnSpPr>
            <a:cxnSpLocks noChangeShapeType="1"/>
            <a:stCxn id="28694" idx="1"/>
          </p:cNvCxnSpPr>
          <p:nvPr/>
        </p:nvCxnSpPr>
        <p:spPr bwMode="auto">
          <a:xfrm rot="10800000">
            <a:off x="1571604" y="2928934"/>
            <a:ext cx="914416" cy="608016"/>
          </a:xfrm>
          <a:prstGeom prst="straightConnector1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</p:spPr>
      </p:cxnSp>
      <p:sp>
        <p:nvSpPr>
          <p:cNvPr id="28696" name="Text Box 32"/>
          <p:cNvSpPr txBox="1">
            <a:spLocks noChangeArrowheads="1"/>
          </p:cNvSpPr>
          <p:nvPr/>
        </p:nvSpPr>
        <p:spPr bwMode="auto">
          <a:xfrm>
            <a:off x="658812" y="4055895"/>
            <a:ext cx="2841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/>
              <a:t>(a)  SAR PDU header</a:t>
            </a:r>
          </a:p>
        </p:txBody>
      </p:sp>
      <p:sp>
        <p:nvSpPr>
          <p:cNvPr id="28697" name="Rectangle 33"/>
          <p:cNvSpPr>
            <a:spLocks noChangeArrowheads="1"/>
          </p:cNvSpPr>
          <p:nvPr/>
        </p:nvSpPr>
        <p:spPr bwMode="auto">
          <a:xfrm>
            <a:off x="744538" y="4922838"/>
            <a:ext cx="7531100" cy="3937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Rectangle 34"/>
          <p:cNvSpPr>
            <a:spLocks noChangeArrowheads="1"/>
          </p:cNvSpPr>
          <p:nvPr/>
        </p:nvSpPr>
        <p:spPr bwMode="auto">
          <a:xfrm>
            <a:off x="1077913" y="4870450"/>
            <a:ext cx="74263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Rectangle 35"/>
          <p:cNvSpPr>
            <a:spLocks noChangeArrowheads="1"/>
          </p:cNvSpPr>
          <p:nvPr/>
        </p:nvSpPr>
        <p:spPr bwMode="auto">
          <a:xfrm>
            <a:off x="500034" y="5041913"/>
            <a:ext cx="10144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600" dirty="0"/>
              <a:t>CSI</a:t>
            </a:r>
          </a:p>
        </p:txBody>
      </p:sp>
      <p:sp>
        <p:nvSpPr>
          <p:cNvPr id="28700" name="Line 36"/>
          <p:cNvSpPr>
            <a:spLocks noChangeShapeType="1"/>
          </p:cNvSpPr>
          <p:nvPr/>
        </p:nvSpPr>
        <p:spPr bwMode="auto">
          <a:xfrm>
            <a:off x="1243013" y="4946650"/>
            <a:ext cx="1587" cy="388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1" name="Rectangle 37"/>
          <p:cNvSpPr>
            <a:spLocks noChangeArrowheads="1"/>
          </p:cNvSpPr>
          <p:nvPr/>
        </p:nvSpPr>
        <p:spPr bwMode="auto">
          <a:xfrm>
            <a:off x="5713413" y="4984750"/>
            <a:ext cx="1273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600"/>
              <a:t>SNP</a:t>
            </a:r>
          </a:p>
        </p:txBody>
      </p:sp>
      <p:sp>
        <p:nvSpPr>
          <p:cNvPr id="28702" name="Line 38"/>
          <p:cNvSpPr>
            <a:spLocks noChangeShapeType="1"/>
          </p:cNvSpPr>
          <p:nvPr/>
        </p:nvSpPr>
        <p:spPr bwMode="auto">
          <a:xfrm>
            <a:off x="3686175" y="4929188"/>
            <a:ext cx="1588" cy="3889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3" name="Rectangle 39"/>
          <p:cNvSpPr>
            <a:spLocks noChangeArrowheads="1"/>
          </p:cNvSpPr>
          <p:nvPr/>
        </p:nvSpPr>
        <p:spPr bwMode="auto">
          <a:xfrm>
            <a:off x="1951038" y="5003800"/>
            <a:ext cx="151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600"/>
              <a:t>Seq. Count</a:t>
            </a:r>
          </a:p>
        </p:txBody>
      </p:sp>
      <p:sp>
        <p:nvSpPr>
          <p:cNvPr id="28704" name="Rectangle 40"/>
          <p:cNvSpPr>
            <a:spLocks noChangeArrowheads="1"/>
          </p:cNvSpPr>
          <p:nvPr/>
        </p:nvSpPr>
        <p:spPr bwMode="auto">
          <a:xfrm>
            <a:off x="709613" y="5394325"/>
            <a:ext cx="63087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US" sz="1600" dirty="0" smtClean="0"/>
              <a:t> </a:t>
            </a:r>
            <a:r>
              <a:rPr lang="en-US" sz="1600" dirty="0"/>
              <a:t>1 bit	         3 bits		            	 </a:t>
            </a:r>
            <a:r>
              <a:rPr lang="en-US" sz="1600" dirty="0" smtClean="0"/>
              <a:t>            4 </a:t>
            </a:r>
            <a:r>
              <a:rPr lang="en-US" sz="1600" dirty="0"/>
              <a:t>bits</a:t>
            </a: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609600" y="-24"/>
            <a:ext cx="7772400" cy="1000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AAL 1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" name="Text Box 240"/>
          <p:cNvSpPr txBox="1">
            <a:spLocks noChangeArrowheads="1"/>
          </p:cNvSpPr>
          <p:nvPr/>
        </p:nvSpPr>
        <p:spPr bwMode="auto">
          <a:xfrm>
            <a:off x="7072344" y="57864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pPr eaLnBrk="0" hangingPunct="0"/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6080125" y="162718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…</a:t>
            </a: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635000" y="1447800"/>
            <a:ext cx="1333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Higher layer</a:t>
            </a:r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7069138" y="1443038"/>
            <a:ext cx="172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User data stream</a:t>
            </a:r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198438" y="2406650"/>
            <a:ext cx="1963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Convergence sublayer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198438" y="3595688"/>
            <a:ext cx="1963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SAR sublayer</a:t>
            </a:r>
          </a:p>
        </p:txBody>
      </p:sp>
      <p:sp>
        <p:nvSpPr>
          <p:cNvPr id="29705" name="Text Box 7"/>
          <p:cNvSpPr txBox="1">
            <a:spLocks noChangeArrowheads="1"/>
          </p:cNvSpPr>
          <p:nvPr/>
        </p:nvSpPr>
        <p:spPr bwMode="auto">
          <a:xfrm>
            <a:off x="198438" y="4662488"/>
            <a:ext cx="1963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ATM layer</a:t>
            </a:r>
          </a:p>
        </p:txBody>
      </p:sp>
      <p:sp>
        <p:nvSpPr>
          <p:cNvPr id="29706" name="Text Box 8"/>
          <p:cNvSpPr txBox="1">
            <a:spLocks noChangeArrowheads="1"/>
          </p:cNvSpPr>
          <p:nvPr/>
        </p:nvSpPr>
        <p:spPr bwMode="auto">
          <a:xfrm>
            <a:off x="6996113" y="235585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CS PDUs</a:t>
            </a:r>
          </a:p>
        </p:txBody>
      </p:sp>
      <p:sp>
        <p:nvSpPr>
          <p:cNvPr id="29707" name="Text Box 9"/>
          <p:cNvSpPr txBox="1">
            <a:spLocks noChangeArrowheads="1"/>
          </p:cNvSpPr>
          <p:nvPr/>
        </p:nvSpPr>
        <p:spPr bwMode="auto">
          <a:xfrm>
            <a:off x="6983413" y="3340100"/>
            <a:ext cx="1231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SAR PDUs</a:t>
            </a:r>
          </a:p>
        </p:txBody>
      </p:sp>
      <p:sp>
        <p:nvSpPr>
          <p:cNvPr id="29708" name="Text Box 10"/>
          <p:cNvSpPr txBox="1">
            <a:spLocks noChangeArrowheads="1"/>
          </p:cNvSpPr>
          <p:nvPr/>
        </p:nvSpPr>
        <p:spPr bwMode="auto">
          <a:xfrm>
            <a:off x="6934200" y="453072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ATM Cells</a:t>
            </a:r>
          </a:p>
        </p:txBody>
      </p:sp>
      <p:sp>
        <p:nvSpPr>
          <p:cNvPr id="29709" name="Line 11"/>
          <p:cNvSpPr>
            <a:spLocks noChangeShapeType="1"/>
          </p:cNvSpPr>
          <p:nvPr/>
        </p:nvSpPr>
        <p:spPr bwMode="auto">
          <a:xfrm>
            <a:off x="2139950" y="2155825"/>
            <a:ext cx="472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105150" y="2520950"/>
            <a:ext cx="530225" cy="682625"/>
            <a:chOff x="1923" y="1195"/>
            <a:chExt cx="334" cy="430"/>
          </a:xfrm>
        </p:grpSpPr>
        <p:sp>
          <p:nvSpPr>
            <p:cNvPr id="29767" name="Rectangle 13"/>
            <p:cNvSpPr>
              <a:spLocks noChangeArrowheads="1"/>
            </p:cNvSpPr>
            <p:nvPr/>
          </p:nvSpPr>
          <p:spPr bwMode="auto">
            <a:xfrm>
              <a:off x="1923" y="1195"/>
              <a:ext cx="334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8" name="Text Box 14"/>
            <p:cNvSpPr txBox="1">
              <a:spLocks noChangeArrowheads="1"/>
            </p:cNvSpPr>
            <p:nvPr/>
          </p:nvSpPr>
          <p:spPr bwMode="auto">
            <a:xfrm>
              <a:off x="1956" y="1433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47</a:t>
              </a:r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389438" y="2500313"/>
            <a:ext cx="530225" cy="687387"/>
            <a:chOff x="2640" y="1182"/>
            <a:chExt cx="334" cy="433"/>
          </a:xfrm>
        </p:grpSpPr>
        <p:sp>
          <p:nvSpPr>
            <p:cNvPr id="29765" name="Rectangle 16"/>
            <p:cNvSpPr>
              <a:spLocks noChangeArrowheads="1"/>
            </p:cNvSpPr>
            <p:nvPr/>
          </p:nvSpPr>
          <p:spPr bwMode="auto">
            <a:xfrm>
              <a:off x="2640" y="1182"/>
              <a:ext cx="334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6" name="Text Box 17"/>
            <p:cNvSpPr txBox="1">
              <a:spLocks noChangeArrowheads="1"/>
            </p:cNvSpPr>
            <p:nvPr/>
          </p:nvSpPr>
          <p:spPr bwMode="auto">
            <a:xfrm>
              <a:off x="2683" y="1423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47</a:t>
              </a:r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648325" y="2492375"/>
            <a:ext cx="530225" cy="666750"/>
            <a:chOff x="3433" y="1177"/>
            <a:chExt cx="334" cy="420"/>
          </a:xfrm>
        </p:grpSpPr>
        <p:sp>
          <p:nvSpPr>
            <p:cNvPr id="29763" name="Rectangle 19"/>
            <p:cNvSpPr>
              <a:spLocks noChangeArrowheads="1"/>
            </p:cNvSpPr>
            <p:nvPr/>
          </p:nvSpPr>
          <p:spPr bwMode="auto">
            <a:xfrm>
              <a:off x="3433" y="1177"/>
              <a:ext cx="334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4" name="Text Box 20"/>
            <p:cNvSpPr txBox="1">
              <a:spLocks noChangeArrowheads="1"/>
            </p:cNvSpPr>
            <p:nvPr/>
          </p:nvSpPr>
          <p:spPr bwMode="auto">
            <a:xfrm>
              <a:off x="3455" y="1405"/>
              <a:ext cx="2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47</a:t>
              </a:r>
              <a:endParaRPr lang="en-US"/>
            </a:p>
          </p:txBody>
        </p:sp>
      </p:grpSp>
      <p:sp>
        <p:nvSpPr>
          <p:cNvPr id="29713" name="Line 21"/>
          <p:cNvSpPr>
            <a:spLocks noChangeShapeType="1"/>
          </p:cNvSpPr>
          <p:nvPr/>
        </p:nvSpPr>
        <p:spPr bwMode="auto">
          <a:xfrm>
            <a:off x="2159000" y="3308350"/>
            <a:ext cx="472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22"/>
          <p:cNvSpPr>
            <a:spLocks noChangeShapeType="1"/>
          </p:cNvSpPr>
          <p:nvPr/>
        </p:nvSpPr>
        <p:spPr bwMode="auto">
          <a:xfrm>
            <a:off x="2130425" y="4400550"/>
            <a:ext cx="472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892425" y="3649663"/>
            <a:ext cx="725488" cy="647700"/>
            <a:chOff x="1697" y="1906"/>
            <a:chExt cx="457" cy="408"/>
          </a:xfrm>
        </p:grpSpPr>
        <p:sp>
          <p:nvSpPr>
            <p:cNvPr id="29760" name="Rectangle 24"/>
            <p:cNvSpPr>
              <a:spLocks noChangeArrowheads="1"/>
            </p:cNvSpPr>
            <p:nvPr/>
          </p:nvSpPr>
          <p:spPr bwMode="auto">
            <a:xfrm>
              <a:off x="1706" y="1906"/>
              <a:ext cx="448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1" name="Text Box 25"/>
            <p:cNvSpPr txBox="1">
              <a:spLocks noChangeArrowheads="1"/>
            </p:cNvSpPr>
            <p:nvPr/>
          </p:nvSpPr>
          <p:spPr bwMode="auto">
            <a:xfrm>
              <a:off x="1697" y="2122"/>
              <a:ext cx="3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1    47</a:t>
              </a:r>
              <a:endParaRPr lang="en-US"/>
            </a:p>
          </p:txBody>
        </p:sp>
        <p:sp>
          <p:nvSpPr>
            <p:cNvPr id="29762" name="Line 26"/>
            <p:cNvSpPr>
              <a:spLocks noChangeShapeType="1"/>
            </p:cNvSpPr>
            <p:nvPr/>
          </p:nvSpPr>
          <p:spPr bwMode="auto">
            <a:xfrm>
              <a:off x="1830" y="1907"/>
              <a:ext cx="0" cy="2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189413" y="3632200"/>
            <a:ext cx="725487" cy="647700"/>
            <a:chOff x="1697" y="1906"/>
            <a:chExt cx="457" cy="408"/>
          </a:xfrm>
        </p:grpSpPr>
        <p:sp>
          <p:nvSpPr>
            <p:cNvPr id="29757" name="Rectangle 28"/>
            <p:cNvSpPr>
              <a:spLocks noChangeArrowheads="1"/>
            </p:cNvSpPr>
            <p:nvPr/>
          </p:nvSpPr>
          <p:spPr bwMode="auto">
            <a:xfrm>
              <a:off x="1706" y="1906"/>
              <a:ext cx="448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8" name="Text Box 29"/>
            <p:cNvSpPr txBox="1">
              <a:spLocks noChangeArrowheads="1"/>
            </p:cNvSpPr>
            <p:nvPr/>
          </p:nvSpPr>
          <p:spPr bwMode="auto">
            <a:xfrm>
              <a:off x="1697" y="2122"/>
              <a:ext cx="3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1    47</a:t>
              </a:r>
              <a:endParaRPr lang="en-US"/>
            </a:p>
          </p:txBody>
        </p:sp>
        <p:sp>
          <p:nvSpPr>
            <p:cNvPr id="29759" name="Line 30"/>
            <p:cNvSpPr>
              <a:spLocks noChangeShapeType="1"/>
            </p:cNvSpPr>
            <p:nvPr/>
          </p:nvSpPr>
          <p:spPr bwMode="auto">
            <a:xfrm>
              <a:off x="1830" y="1907"/>
              <a:ext cx="0" cy="2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5449888" y="3638550"/>
            <a:ext cx="725487" cy="647700"/>
            <a:chOff x="1697" y="1906"/>
            <a:chExt cx="457" cy="408"/>
          </a:xfrm>
        </p:grpSpPr>
        <p:sp>
          <p:nvSpPr>
            <p:cNvPr id="29754" name="Rectangle 32"/>
            <p:cNvSpPr>
              <a:spLocks noChangeArrowheads="1"/>
            </p:cNvSpPr>
            <p:nvPr/>
          </p:nvSpPr>
          <p:spPr bwMode="auto">
            <a:xfrm>
              <a:off x="1706" y="1906"/>
              <a:ext cx="448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5" name="Text Box 33"/>
            <p:cNvSpPr txBox="1">
              <a:spLocks noChangeArrowheads="1"/>
            </p:cNvSpPr>
            <p:nvPr/>
          </p:nvSpPr>
          <p:spPr bwMode="auto">
            <a:xfrm>
              <a:off x="1697" y="2122"/>
              <a:ext cx="3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1    47</a:t>
              </a:r>
              <a:endParaRPr lang="en-US"/>
            </a:p>
          </p:txBody>
        </p:sp>
        <p:sp>
          <p:nvSpPr>
            <p:cNvPr id="29756" name="Line 34"/>
            <p:cNvSpPr>
              <a:spLocks noChangeShapeType="1"/>
            </p:cNvSpPr>
            <p:nvPr/>
          </p:nvSpPr>
          <p:spPr bwMode="auto">
            <a:xfrm>
              <a:off x="1830" y="1907"/>
              <a:ext cx="0" cy="2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8" name="Text Box 35"/>
          <p:cNvSpPr txBox="1">
            <a:spLocks noChangeArrowheads="1"/>
          </p:cNvSpPr>
          <p:nvPr/>
        </p:nvSpPr>
        <p:spPr bwMode="auto">
          <a:xfrm>
            <a:off x="2871788" y="3671888"/>
            <a:ext cx="293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H</a:t>
            </a:r>
          </a:p>
        </p:txBody>
      </p:sp>
      <p:sp>
        <p:nvSpPr>
          <p:cNvPr id="29719" name="Text Box 36"/>
          <p:cNvSpPr txBox="1">
            <a:spLocks noChangeArrowheads="1"/>
          </p:cNvSpPr>
          <p:nvPr/>
        </p:nvSpPr>
        <p:spPr bwMode="auto">
          <a:xfrm>
            <a:off x="4156075" y="3667125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H</a:t>
            </a:r>
          </a:p>
        </p:txBody>
      </p:sp>
      <p:sp>
        <p:nvSpPr>
          <p:cNvPr id="29720" name="Text Box 37"/>
          <p:cNvSpPr txBox="1">
            <a:spLocks noChangeArrowheads="1"/>
          </p:cNvSpPr>
          <p:nvPr/>
        </p:nvSpPr>
        <p:spPr bwMode="auto">
          <a:xfrm>
            <a:off x="5418138" y="3662363"/>
            <a:ext cx="293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H</a:t>
            </a: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2686050" y="4624388"/>
            <a:ext cx="936625" cy="693737"/>
            <a:chOff x="2311" y="3204"/>
            <a:chExt cx="590" cy="437"/>
          </a:xfrm>
        </p:grpSpPr>
        <p:sp>
          <p:nvSpPr>
            <p:cNvPr id="29750" name="Rectangle 39"/>
            <p:cNvSpPr>
              <a:spLocks noChangeArrowheads="1"/>
            </p:cNvSpPr>
            <p:nvPr/>
          </p:nvSpPr>
          <p:spPr bwMode="auto">
            <a:xfrm>
              <a:off x="2461" y="3204"/>
              <a:ext cx="440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1" name="Rectangle 40"/>
            <p:cNvSpPr>
              <a:spLocks noChangeArrowheads="1"/>
            </p:cNvSpPr>
            <p:nvPr/>
          </p:nvSpPr>
          <p:spPr bwMode="auto">
            <a:xfrm>
              <a:off x="2339" y="3205"/>
              <a:ext cx="562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2" name="Text Box 41"/>
            <p:cNvSpPr txBox="1">
              <a:spLocks noChangeArrowheads="1"/>
            </p:cNvSpPr>
            <p:nvPr/>
          </p:nvSpPr>
          <p:spPr bwMode="auto">
            <a:xfrm>
              <a:off x="2334" y="3429"/>
              <a:ext cx="4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/>
                <a:t>5     48</a:t>
              </a:r>
            </a:p>
          </p:txBody>
        </p:sp>
        <p:sp>
          <p:nvSpPr>
            <p:cNvPr id="29753" name="Text Box 42"/>
            <p:cNvSpPr txBox="1">
              <a:spLocks noChangeArrowheads="1"/>
            </p:cNvSpPr>
            <p:nvPr/>
          </p:nvSpPr>
          <p:spPr bwMode="auto">
            <a:xfrm>
              <a:off x="2311" y="3231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/>
                <a:t>H</a:t>
              </a:r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3962400" y="4621213"/>
            <a:ext cx="936625" cy="693737"/>
            <a:chOff x="2311" y="3204"/>
            <a:chExt cx="590" cy="437"/>
          </a:xfrm>
        </p:grpSpPr>
        <p:sp>
          <p:nvSpPr>
            <p:cNvPr id="29746" name="Rectangle 44"/>
            <p:cNvSpPr>
              <a:spLocks noChangeArrowheads="1"/>
            </p:cNvSpPr>
            <p:nvPr/>
          </p:nvSpPr>
          <p:spPr bwMode="auto">
            <a:xfrm>
              <a:off x="2461" y="3204"/>
              <a:ext cx="440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7" name="Rectangle 45"/>
            <p:cNvSpPr>
              <a:spLocks noChangeArrowheads="1"/>
            </p:cNvSpPr>
            <p:nvPr/>
          </p:nvSpPr>
          <p:spPr bwMode="auto">
            <a:xfrm>
              <a:off x="2339" y="3205"/>
              <a:ext cx="562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8" name="Text Box 46"/>
            <p:cNvSpPr txBox="1">
              <a:spLocks noChangeArrowheads="1"/>
            </p:cNvSpPr>
            <p:nvPr/>
          </p:nvSpPr>
          <p:spPr bwMode="auto">
            <a:xfrm>
              <a:off x="2334" y="3429"/>
              <a:ext cx="4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/>
                <a:t>5     48</a:t>
              </a:r>
            </a:p>
          </p:txBody>
        </p:sp>
        <p:sp>
          <p:nvSpPr>
            <p:cNvPr id="29749" name="Text Box 47"/>
            <p:cNvSpPr txBox="1">
              <a:spLocks noChangeArrowheads="1"/>
            </p:cNvSpPr>
            <p:nvPr/>
          </p:nvSpPr>
          <p:spPr bwMode="auto">
            <a:xfrm>
              <a:off x="2311" y="3231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/>
                <a:t>H</a:t>
              </a:r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5262563" y="4640263"/>
            <a:ext cx="936625" cy="693737"/>
            <a:chOff x="2311" y="3204"/>
            <a:chExt cx="590" cy="437"/>
          </a:xfrm>
        </p:grpSpPr>
        <p:sp>
          <p:nvSpPr>
            <p:cNvPr id="29742" name="Rectangle 49"/>
            <p:cNvSpPr>
              <a:spLocks noChangeArrowheads="1"/>
            </p:cNvSpPr>
            <p:nvPr/>
          </p:nvSpPr>
          <p:spPr bwMode="auto">
            <a:xfrm>
              <a:off x="2461" y="3204"/>
              <a:ext cx="440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3" name="Rectangle 50"/>
            <p:cNvSpPr>
              <a:spLocks noChangeArrowheads="1"/>
            </p:cNvSpPr>
            <p:nvPr/>
          </p:nvSpPr>
          <p:spPr bwMode="auto">
            <a:xfrm>
              <a:off x="2339" y="3205"/>
              <a:ext cx="562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4" name="Text Box 51"/>
            <p:cNvSpPr txBox="1">
              <a:spLocks noChangeArrowheads="1"/>
            </p:cNvSpPr>
            <p:nvPr/>
          </p:nvSpPr>
          <p:spPr bwMode="auto">
            <a:xfrm>
              <a:off x="2334" y="3429"/>
              <a:ext cx="4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/>
                <a:t>5     48</a:t>
              </a:r>
            </a:p>
          </p:txBody>
        </p:sp>
        <p:sp>
          <p:nvSpPr>
            <p:cNvPr id="29745" name="Text Box 52"/>
            <p:cNvSpPr txBox="1">
              <a:spLocks noChangeArrowheads="1"/>
            </p:cNvSpPr>
            <p:nvPr/>
          </p:nvSpPr>
          <p:spPr bwMode="auto">
            <a:xfrm>
              <a:off x="2311" y="3231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/>
                <a:t>H</a:t>
              </a:r>
            </a:p>
          </p:txBody>
        </p:sp>
      </p:grpSp>
      <p:sp>
        <p:nvSpPr>
          <p:cNvPr id="29724" name="Line 53"/>
          <p:cNvSpPr>
            <a:spLocks noChangeShapeType="1"/>
          </p:cNvSpPr>
          <p:nvPr/>
        </p:nvSpPr>
        <p:spPr bwMode="auto">
          <a:xfrm>
            <a:off x="6167438" y="2854325"/>
            <a:ext cx="0" cy="784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Line 54"/>
          <p:cNvSpPr>
            <a:spLocks noChangeShapeType="1"/>
          </p:cNvSpPr>
          <p:nvPr/>
        </p:nvSpPr>
        <p:spPr bwMode="auto">
          <a:xfrm>
            <a:off x="6173788" y="3995738"/>
            <a:ext cx="0" cy="615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Line 55"/>
          <p:cNvSpPr>
            <a:spLocks noChangeShapeType="1"/>
          </p:cNvSpPr>
          <p:nvPr/>
        </p:nvSpPr>
        <p:spPr bwMode="auto">
          <a:xfrm>
            <a:off x="5480050" y="4027488"/>
            <a:ext cx="0" cy="615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7" name="Line 56"/>
          <p:cNvSpPr>
            <a:spLocks noChangeShapeType="1"/>
          </p:cNvSpPr>
          <p:nvPr/>
        </p:nvSpPr>
        <p:spPr bwMode="auto">
          <a:xfrm>
            <a:off x="5643563" y="2886075"/>
            <a:ext cx="0" cy="784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Line 57"/>
          <p:cNvSpPr>
            <a:spLocks noChangeShapeType="1"/>
          </p:cNvSpPr>
          <p:nvPr/>
        </p:nvSpPr>
        <p:spPr bwMode="auto">
          <a:xfrm>
            <a:off x="4914900" y="2894013"/>
            <a:ext cx="0" cy="784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Line 58"/>
          <p:cNvSpPr>
            <a:spLocks noChangeShapeType="1"/>
          </p:cNvSpPr>
          <p:nvPr/>
        </p:nvSpPr>
        <p:spPr bwMode="auto">
          <a:xfrm>
            <a:off x="4392613" y="2878138"/>
            <a:ext cx="0" cy="784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0" name="Line 59"/>
          <p:cNvSpPr>
            <a:spLocks noChangeShapeType="1"/>
          </p:cNvSpPr>
          <p:nvPr/>
        </p:nvSpPr>
        <p:spPr bwMode="auto">
          <a:xfrm>
            <a:off x="3605213" y="2909888"/>
            <a:ext cx="0" cy="784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1" name="Line 60"/>
          <p:cNvSpPr>
            <a:spLocks noChangeShapeType="1"/>
          </p:cNvSpPr>
          <p:nvPr/>
        </p:nvSpPr>
        <p:spPr bwMode="auto">
          <a:xfrm>
            <a:off x="3108325" y="2881313"/>
            <a:ext cx="0" cy="784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Line 61"/>
          <p:cNvSpPr>
            <a:spLocks noChangeShapeType="1"/>
          </p:cNvSpPr>
          <p:nvPr/>
        </p:nvSpPr>
        <p:spPr bwMode="auto">
          <a:xfrm>
            <a:off x="4884738" y="4024313"/>
            <a:ext cx="0" cy="615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Line 62"/>
          <p:cNvSpPr>
            <a:spLocks noChangeShapeType="1"/>
          </p:cNvSpPr>
          <p:nvPr/>
        </p:nvSpPr>
        <p:spPr bwMode="auto">
          <a:xfrm>
            <a:off x="4197350" y="4011613"/>
            <a:ext cx="0" cy="615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Line 63"/>
          <p:cNvSpPr>
            <a:spLocks noChangeShapeType="1"/>
          </p:cNvSpPr>
          <p:nvPr/>
        </p:nvSpPr>
        <p:spPr bwMode="auto">
          <a:xfrm>
            <a:off x="2914650" y="3995738"/>
            <a:ext cx="0" cy="615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Line 64"/>
          <p:cNvSpPr>
            <a:spLocks noChangeShapeType="1"/>
          </p:cNvSpPr>
          <p:nvPr/>
        </p:nvSpPr>
        <p:spPr bwMode="auto">
          <a:xfrm>
            <a:off x="3625850" y="4068763"/>
            <a:ext cx="0" cy="615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6" name="Text Box 65"/>
          <p:cNvSpPr txBox="1">
            <a:spLocks noChangeArrowheads="1"/>
          </p:cNvSpPr>
          <p:nvPr/>
        </p:nvSpPr>
        <p:spPr bwMode="auto">
          <a:xfrm>
            <a:off x="3552825" y="1646238"/>
            <a:ext cx="2378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b</a:t>
            </a:r>
            <a:r>
              <a:rPr lang="en-US" sz="1600" baseline="-25000"/>
              <a:t>1                      </a:t>
            </a:r>
            <a:r>
              <a:rPr lang="en-US" sz="1600"/>
              <a:t>b</a:t>
            </a:r>
            <a:r>
              <a:rPr lang="en-US" sz="1600" baseline="-25000"/>
              <a:t>2                       </a:t>
            </a:r>
            <a:r>
              <a:rPr lang="en-US" sz="1600"/>
              <a:t>b</a:t>
            </a:r>
            <a:r>
              <a:rPr lang="en-US" sz="1600" baseline="-25000"/>
              <a:t>3  </a:t>
            </a:r>
            <a:r>
              <a:rPr lang="en-US" sz="1800" b="1" baseline="-25000"/>
              <a:t> </a:t>
            </a:r>
            <a:endParaRPr lang="en-US" sz="1600" baseline="-25000"/>
          </a:p>
        </p:txBody>
      </p:sp>
      <p:sp>
        <p:nvSpPr>
          <p:cNvPr id="29738" name="Rectangle 68"/>
          <p:cNvSpPr>
            <a:spLocks noChangeArrowheads="1"/>
          </p:cNvSpPr>
          <p:nvPr/>
        </p:nvSpPr>
        <p:spPr bwMode="auto">
          <a:xfrm>
            <a:off x="3124200" y="3657600"/>
            <a:ext cx="533400" cy="381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2"/>
          <p:cNvSpPr txBox="1">
            <a:spLocks noChangeArrowheads="1"/>
          </p:cNvSpPr>
          <p:nvPr/>
        </p:nvSpPr>
        <p:spPr>
          <a:xfrm>
            <a:off x="609600" y="142875"/>
            <a:ext cx="7772400" cy="1000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AAL 1</a:t>
            </a:r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" name="Text Box 240"/>
          <p:cNvSpPr txBox="1">
            <a:spLocks noChangeArrowheads="1"/>
          </p:cNvSpPr>
          <p:nvPr/>
        </p:nvSpPr>
        <p:spPr bwMode="auto">
          <a:xfrm>
            <a:off x="7072344" y="57864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pPr eaLnBrk="0" hangingPunct="0"/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-24"/>
            <a:ext cx="7970838" cy="104618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Issues Driving LAN Changes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357298"/>
            <a:ext cx="7886728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Traffic Integration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Voice, video and data traffic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Multimedia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/>
              <a:t>became the ‘buzz word’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One-way batch		Web traffic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Two-way batch		voice messages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One-way interactive		</a:t>
            </a:r>
            <a:r>
              <a:rPr lang="en-US" sz="2000" dirty="0" err="1" smtClean="0"/>
              <a:t>Mbone</a:t>
            </a:r>
            <a:r>
              <a:rPr lang="en-US" sz="2000" dirty="0" smtClean="0"/>
              <a:t> broadcasts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Two-way interactive		video conferencing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Quality of Service guarantees (e.g. limited jitter, non-blocking streams)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LAN Interoperability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Mobile and Wireless nodes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1026"/>
          <p:cNvSpPr txBox="1">
            <a:spLocks noChangeArrowheads="1"/>
          </p:cNvSpPr>
          <p:nvPr/>
        </p:nvSpPr>
        <p:spPr bwMode="auto">
          <a:xfrm>
            <a:off x="76200" y="1152525"/>
            <a:ext cx="225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(a) CPCS-PDU format</a:t>
            </a:r>
          </a:p>
        </p:txBody>
      </p:sp>
      <p:sp>
        <p:nvSpPr>
          <p:cNvPr id="30725" name="Text Box 1027"/>
          <p:cNvSpPr txBox="1">
            <a:spLocks noChangeArrowheads="1"/>
          </p:cNvSpPr>
          <p:nvPr/>
        </p:nvSpPr>
        <p:spPr bwMode="auto">
          <a:xfrm>
            <a:off x="230188" y="3429000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(b)  SAR PDU format</a:t>
            </a:r>
          </a:p>
        </p:txBody>
      </p:sp>
      <p:sp>
        <p:nvSpPr>
          <p:cNvPr id="30726" name="Rectangle 1028"/>
          <p:cNvSpPr>
            <a:spLocks noChangeArrowheads="1"/>
          </p:cNvSpPr>
          <p:nvPr/>
        </p:nvSpPr>
        <p:spPr bwMode="auto">
          <a:xfrm>
            <a:off x="114300" y="1917700"/>
            <a:ext cx="8747125" cy="6699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Rectangle 1029"/>
          <p:cNvSpPr>
            <a:spLocks noChangeArrowheads="1"/>
          </p:cNvSpPr>
          <p:nvPr/>
        </p:nvSpPr>
        <p:spPr bwMode="auto">
          <a:xfrm>
            <a:off x="142844" y="2122488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US" sz="1600" dirty="0"/>
              <a:t>CPI  </a:t>
            </a:r>
            <a:r>
              <a:rPr lang="en-US" sz="1600" dirty="0" err="1"/>
              <a:t>Btag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dirty="0" err="1"/>
              <a:t>BASize</a:t>
            </a:r>
            <a:endParaRPr lang="en-US" sz="1600" dirty="0"/>
          </a:p>
        </p:txBody>
      </p:sp>
      <p:sp>
        <p:nvSpPr>
          <p:cNvPr id="30728" name="Line 1030"/>
          <p:cNvSpPr>
            <a:spLocks noChangeShapeType="1"/>
          </p:cNvSpPr>
          <p:nvPr/>
        </p:nvSpPr>
        <p:spPr bwMode="auto">
          <a:xfrm flipH="1">
            <a:off x="522288" y="1916113"/>
            <a:ext cx="6350" cy="679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Rectangle 1031"/>
          <p:cNvSpPr>
            <a:spLocks noChangeArrowheads="1"/>
          </p:cNvSpPr>
          <p:nvPr/>
        </p:nvSpPr>
        <p:spPr bwMode="auto">
          <a:xfrm>
            <a:off x="3322638" y="2162175"/>
            <a:ext cx="22463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600" b="1" dirty="0"/>
              <a:t>CPCS - PDU Payload</a:t>
            </a:r>
          </a:p>
        </p:txBody>
      </p:sp>
      <p:sp>
        <p:nvSpPr>
          <p:cNvPr id="30730" name="Rectangle 1032"/>
          <p:cNvSpPr>
            <a:spLocks noChangeArrowheads="1"/>
          </p:cNvSpPr>
          <p:nvPr/>
        </p:nvSpPr>
        <p:spPr bwMode="auto">
          <a:xfrm>
            <a:off x="133350" y="2651125"/>
            <a:ext cx="89074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US" sz="1800" dirty="0" smtClean="0"/>
              <a:t> </a:t>
            </a:r>
            <a:r>
              <a:rPr lang="en-US" sz="1800" dirty="0"/>
              <a:t>1       1         2                           	1 - 65,535          	     </a:t>
            </a:r>
            <a:r>
              <a:rPr lang="en-US" sz="1800" dirty="0" smtClean="0"/>
              <a:t>             </a:t>
            </a:r>
            <a:r>
              <a:rPr lang="en-US" sz="1800" dirty="0"/>
              <a:t>0-3   1    1        2                      </a:t>
            </a:r>
            <a:r>
              <a:rPr lang="en-US" sz="1800" dirty="0" smtClean="0"/>
              <a:t>     	(</a:t>
            </a:r>
            <a:r>
              <a:rPr lang="en-US" sz="1800" dirty="0"/>
              <a:t>bytes)			</a:t>
            </a:r>
            <a:r>
              <a:rPr lang="en-US" sz="1800" dirty="0" smtClean="0"/>
              <a:t>    (</a:t>
            </a:r>
            <a:r>
              <a:rPr lang="en-US" sz="1800" dirty="0"/>
              <a:t>bytes</a:t>
            </a:r>
            <a:r>
              <a:rPr lang="en-US" sz="1800" dirty="0" smtClean="0"/>
              <a:t>) </a:t>
            </a:r>
            <a:r>
              <a:rPr lang="en-US" sz="1800" dirty="0"/>
              <a:t>		</a:t>
            </a:r>
            <a:r>
              <a:rPr lang="en-US" sz="1800" dirty="0" smtClean="0"/>
              <a:t>	(</a:t>
            </a:r>
            <a:r>
              <a:rPr lang="en-US" sz="1800" dirty="0"/>
              <a:t>bytes)</a:t>
            </a:r>
          </a:p>
        </p:txBody>
      </p:sp>
      <p:sp>
        <p:nvSpPr>
          <p:cNvPr id="30731" name="Rectangle 1033"/>
          <p:cNvSpPr>
            <a:spLocks noChangeArrowheads="1"/>
          </p:cNvSpPr>
          <p:nvPr/>
        </p:nvSpPr>
        <p:spPr bwMode="auto">
          <a:xfrm>
            <a:off x="7265988" y="2117725"/>
            <a:ext cx="18780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0" hangingPunct="0"/>
            <a:r>
              <a:rPr lang="en-US" sz="1600" dirty="0"/>
              <a:t>AL </a:t>
            </a:r>
            <a:r>
              <a:rPr lang="en-US" sz="1600" dirty="0" err="1" smtClean="0"/>
              <a:t>Etag</a:t>
            </a:r>
            <a:r>
              <a:rPr lang="en-US" sz="1600" dirty="0" smtClean="0"/>
              <a:t>  Length</a:t>
            </a:r>
            <a:endParaRPr lang="en-US" sz="1600" dirty="0"/>
          </a:p>
        </p:txBody>
      </p:sp>
      <p:sp>
        <p:nvSpPr>
          <p:cNvPr id="30732" name="Line 1034"/>
          <p:cNvSpPr>
            <a:spLocks noChangeShapeType="1"/>
          </p:cNvSpPr>
          <p:nvPr/>
        </p:nvSpPr>
        <p:spPr bwMode="auto">
          <a:xfrm flipH="1">
            <a:off x="1025525" y="1909763"/>
            <a:ext cx="6350" cy="679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1035"/>
          <p:cNvSpPr>
            <a:spLocks noChangeShapeType="1"/>
          </p:cNvSpPr>
          <p:nvPr/>
        </p:nvSpPr>
        <p:spPr bwMode="auto">
          <a:xfrm flipH="1">
            <a:off x="1909763" y="1903413"/>
            <a:ext cx="6350" cy="679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Line 1036"/>
          <p:cNvSpPr>
            <a:spLocks noChangeShapeType="1"/>
          </p:cNvSpPr>
          <p:nvPr/>
        </p:nvSpPr>
        <p:spPr bwMode="auto">
          <a:xfrm flipH="1">
            <a:off x="7223125" y="1922463"/>
            <a:ext cx="6350" cy="679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Line 1037"/>
          <p:cNvSpPr>
            <a:spLocks noChangeShapeType="1"/>
          </p:cNvSpPr>
          <p:nvPr/>
        </p:nvSpPr>
        <p:spPr bwMode="auto">
          <a:xfrm>
            <a:off x="7551738" y="1917700"/>
            <a:ext cx="6350" cy="666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6" name="Line 1038"/>
          <p:cNvSpPr>
            <a:spLocks noChangeShapeType="1"/>
          </p:cNvSpPr>
          <p:nvPr/>
        </p:nvSpPr>
        <p:spPr bwMode="auto">
          <a:xfrm>
            <a:off x="8045450" y="1912938"/>
            <a:ext cx="6350" cy="666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7" name="Line 1039"/>
          <p:cNvSpPr>
            <a:spLocks noChangeShapeType="1"/>
          </p:cNvSpPr>
          <p:nvPr/>
        </p:nvSpPr>
        <p:spPr bwMode="auto">
          <a:xfrm flipH="1">
            <a:off x="6813550" y="1928813"/>
            <a:ext cx="6350" cy="679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Rectangle 1040"/>
          <p:cNvSpPr>
            <a:spLocks noChangeArrowheads="1"/>
          </p:cNvSpPr>
          <p:nvPr/>
        </p:nvSpPr>
        <p:spPr bwMode="auto">
          <a:xfrm>
            <a:off x="6877050" y="2132013"/>
            <a:ext cx="3905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400" b="1" dirty="0"/>
              <a:t>Pad</a:t>
            </a:r>
          </a:p>
        </p:txBody>
      </p:sp>
      <p:sp>
        <p:nvSpPr>
          <p:cNvPr id="30739" name="Rectangle 1041"/>
          <p:cNvSpPr>
            <a:spLocks noChangeArrowheads="1"/>
          </p:cNvSpPr>
          <p:nvPr/>
        </p:nvSpPr>
        <p:spPr bwMode="auto">
          <a:xfrm>
            <a:off x="461963" y="1555750"/>
            <a:ext cx="847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800"/>
              <a:t>Header</a:t>
            </a:r>
          </a:p>
        </p:txBody>
      </p:sp>
      <p:sp>
        <p:nvSpPr>
          <p:cNvPr id="30740" name="Rectangle 1042"/>
          <p:cNvSpPr>
            <a:spLocks noChangeArrowheads="1"/>
          </p:cNvSpPr>
          <p:nvPr/>
        </p:nvSpPr>
        <p:spPr bwMode="auto">
          <a:xfrm>
            <a:off x="7550150" y="1539875"/>
            <a:ext cx="847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800"/>
              <a:t>Trailer</a:t>
            </a:r>
          </a:p>
        </p:txBody>
      </p:sp>
      <p:sp>
        <p:nvSpPr>
          <p:cNvPr id="30741" name="Line 1043"/>
          <p:cNvSpPr>
            <a:spLocks noChangeShapeType="1"/>
          </p:cNvSpPr>
          <p:nvPr/>
        </p:nvSpPr>
        <p:spPr bwMode="auto">
          <a:xfrm>
            <a:off x="1308100" y="1698625"/>
            <a:ext cx="60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Line 1044"/>
          <p:cNvSpPr>
            <a:spLocks noChangeShapeType="1"/>
          </p:cNvSpPr>
          <p:nvPr/>
        </p:nvSpPr>
        <p:spPr bwMode="auto">
          <a:xfrm flipH="1">
            <a:off x="150813" y="16986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Line 1045"/>
          <p:cNvSpPr>
            <a:spLocks noChangeShapeType="1"/>
          </p:cNvSpPr>
          <p:nvPr/>
        </p:nvSpPr>
        <p:spPr bwMode="auto">
          <a:xfrm flipH="1">
            <a:off x="7240588" y="1695450"/>
            <a:ext cx="30162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Line 1046"/>
          <p:cNvSpPr>
            <a:spLocks noChangeShapeType="1"/>
          </p:cNvSpPr>
          <p:nvPr/>
        </p:nvSpPr>
        <p:spPr bwMode="auto">
          <a:xfrm>
            <a:off x="8240713" y="1698625"/>
            <a:ext cx="615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5" name="Rectangle 1047"/>
          <p:cNvSpPr>
            <a:spLocks noChangeArrowheads="1"/>
          </p:cNvSpPr>
          <p:nvPr/>
        </p:nvSpPr>
        <p:spPr bwMode="auto">
          <a:xfrm>
            <a:off x="779463" y="4579938"/>
            <a:ext cx="7935941" cy="7064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6" name="Rectangle 1048"/>
          <p:cNvSpPr>
            <a:spLocks noChangeArrowheads="1"/>
          </p:cNvSpPr>
          <p:nvPr/>
        </p:nvSpPr>
        <p:spPr bwMode="auto">
          <a:xfrm>
            <a:off x="825500" y="4797425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US" sz="1600" dirty="0" smtClean="0"/>
              <a:t>ST </a:t>
            </a:r>
            <a:r>
              <a:rPr lang="en-US" sz="1600" dirty="0"/>
              <a:t>SN  </a:t>
            </a:r>
            <a:r>
              <a:rPr lang="en-US" sz="1600" dirty="0" smtClean="0"/>
              <a:t> MID</a:t>
            </a:r>
            <a:endParaRPr lang="en-US" sz="1600" dirty="0"/>
          </a:p>
        </p:txBody>
      </p:sp>
      <p:sp>
        <p:nvSpPr>
          <p:cNvPr id="30747" name="Line 1049"/>
          <p:cNvSpPr>
            <a:spLocks noChangeShapeType="1"/>
          </p:cNvSpPr>
          <p:nvPr/>
        </p:nvSpPr>
        <p:spPr bwMode="auto">
          <a:xfrm flipH="1">
            <a:off x="1122363" y="4591050"/>
            <a:ext cx="6350" cy="679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Rectangle 1050"/>
          <p:cNvSpPr>
            <a:spLocks noChangeArrowheads="1"/>
          </p:cNvSpPr>
          <p:nvPr/>
        </p:nvSpPr>
        <p:spPr bwMode="auto">
          <a:xfrm>
            <a:off x="3325819" y="4824413"/>
            <a:ext cx="2246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600" b="1" dirty="0"/>
              <a:t>SAR - PDU Payload</a:t>
            </a:r>
          </a:p>
        </p:txBody>
      </p:sp>
      <p:sp>
        <p:nvSpPr>
          <p:cNvPr id="30749" name="Rectangle 1051"/>
          <p:cNvSpPr>
            <a:spLocks noChangeArrowheads="1"/>
          </p:cNvSpPr>
          <p:nvPr/>
        </p:nvSpPr>
        <p:spPr bwMode="auto">
          <a:xfrm>
            <a:off x="785786" y="5287962"/>
            <a:ext cx="81439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0" hangingPunct="0"/>
            <a:r>
              <a:rPr lang="en-US" sz="1800" dirty="0"/>
              <a:t>  </a:t>
            </a:r>
            <a:r>
              <a:rPr lang="en-US" sz="1800" dirty="0" smtClean="0"/>
              <a:t>2    </a:t>
            </a:r>
            <a:r>
              <a:rPr lang="en-US" sz="1800" dirty="0"/>
              <a:t>4    10                            44		            	     	       6     10        </a:t>
            </a:r>
            <a:r>
              <a:rPr lang="en-US" sz="1800" dirty="0" smtClean="0"/>
              <a:t>                                                                           (bits</a:t>
            </a:r>
            <a:r>
              <a:rPr lang="en-US" sz="1800" dirty="0"/>
              <a:t>)			(bytes)				       (</a:t>
            </a:r>
            <a:r>
              <a:rPr lang="en-US" sz="1800" dirty="0" smtClean="0"/>
              <a:t>bits)</a:t>
            </a:r>
            <a:endParaRPr lang="en-US" sz="1800" dirty="0"/>
          </a:p>
        </p:txBody>
      </p:sp>
      <p:sp>
        <p:nvSpPr>
          <p:cNvPr id="30750" name="Rectangle 1052"/>
          <p:cNvSpPr>
            <a:spLocks noChangeArrowheads="1"/>
          </p:cNvSpPr>
          <p:nvPr/>
        </p:nvSpPr>
        <p:spPr bwMode="auto">
          <a:xfrm>
            <a:off x="7508875" y="4779963"/>
            <a:ext cx="939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600" dirty="0"/>
              <a:t>LI   </a:t>
            </a:r>
            <a:r>
              <a:rPr lang="en-US" sz="1600" dirty="0" smtClean="0"/>
              <a:t>  CRC </a:t>
            </a:r>
            <a:endParaRPr lang="en-US" sz="1600" dirty="0"/>
          </a:p>
        </p:txBody>
      </p:sp>
      <p:sp>
        <p:nvSpPr>
          <p:cNvPr id="30751" name="Line 1053"/>
          <p:cNvSpPr>
            <a:spLocks noChangeShapeType="1"/>
          </p:cNvSpPr>
          <p:nvPr/>
        </p:nvSpPr>
        <p:spPr bwMode="auto">
          <a:xfrm flipH="1">
            <a:off x="1536700" y="4584700"/>
            <a:ext cx="6350" cy="679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752" name="Line 1054"/>
          <p:cNvSpPr>
            <a:spLocks noChangeShapeType="1"/>
          </p:cNvSpPr>
          <p:nvPr/>
        </p:nvSpPr>
        <p:spPr bwMode="auto">
          <a:xfrm flipH="1">
            <a:off x="2208196" y="4578350"/>
            <a:ext cx="6350" cy="679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3" name="Line 1055"/>
          <p:cNvSpPr>
            <a:spLocks noChangeShapeType="1"/>
          </p:cNvSpPr>
          <p:nvPr/>
        </p:nvSpPr>
        <p:spPr bwMode="auto">
          <a:xfrm>
            <a:off x="7923236" y="4586288"/>
            <a:ext cx="6350" cy="666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4" name="Rectangle 1056"/>
          <p:cNvSpPr>
            <a:spLocks noChangeArrowheads="1"/>
          </p:cNvSpPr>
          <p:nvPr/>
        </p:nvSpPr>
        <p:spPr bwMode="auto">
          <a:xfrm>
            <a:off x="1085850" y="3905250"/>
            <a:ext cx="90963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600" dirty="0"/>
              <a:t>Header  (2 bytes)</a:t>
            </a:r>
          </a:p>
        </p:txBody>
      </p:sp>
      <p:sp>
        <p:nvSpPr>
          <p:cNvPr id="30755" name="Rectangle 1057"/>
          <p:cNvSpPr>
            <a:spLocks noChangeArrowheads="1"/>
          </p:cNvSpPr>
          <p:nvPr/>
        </p:nvSpPr>
        <p:spPr bwMode="auto">
          <a:xfrm>
            <a:off x="7535863" y="3936689"/>
            <a:ext cx="9223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600" dirty="0"/>
              <a:t>Trailer  (2 bytes)</a:t>
            </a:r>
          </a:p>
        </p:txBody>
      </p:sp>
      <p:sp>
        <p:nvSpPr>
          <p:cNvPr id="30756" name="Line 1058"/>
          <p:cNvSpPr>
            <a:spLocks noChangeShapeType="1"/>
          </p:cNvSpPr>
          <p:nvPr/>
        </p:nvSpPr>
        <p:spPr bwMode="auto">
          <a:xfrm>
            <a:off x="1855788" y="4048125"/>
            <a:ext cx="2873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7" name="Line 1059"/>
          <p:cNvSpPr>
            <a:spLocks noChangeShapeType="1"/>
          </p:cNvSpPr>
          <p:nvPr/>
        </p:nvSpPr>
        <p:spPr bwMode="auto">
          <a:xfrm flipH="1">
            <a:off x="774700" y="4048125"/>
            <a:ext cx="2889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1060"/>
          <p:cNvSpPr>
            <a:spLocks noChangeShapeType="1"/>
          </p:cNvSpPr>
          <p:nvPr/>
        </p:nvSpPr>
        <p:spPr bwMode="auto">
          <a:xfrm>
            <a:off x="8496329" y="4097338"/>
            <a:ext cx="2190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9" name="Line 1061"/>
          <p:cNvSpPr>
            <a:spLocks noChangeShapeType="1"/>
          </p:cNvSpPr>
          <p:nvPr/>
        </p:nvSpPr>
        <p:spPr bwMode="auto">
          <a:xfrm>
            <a:off x="7416800" y="4581525"/>
            <a:ext cx="6350" cy="666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190528" y="71414"/>
            <a:ext cx="8382000" cy="78581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AAL </a:t>
            </a:r>
            <a:r>
              <a:rPr lang="en-US" sz="3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3/4 CS </a:t>
            </a:r>
            <a:r>
              <a:rPr 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and SAR PDUs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" name="Line 1060"/>
          <p:cNvSpPr>
            <a:spLocks noChangeShapeType="1"/>
          </p:cNvSpPr>
          <p:nvPr/>
        </p:nvSpPr>
        <p:spPr bwMode="auto">
          <a:xfrm flipH="1">
            <a:off x="7362842" y="4071942"/>
            <a:ext cx="20955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240"/>
          <p:cNvSpPr txBox="1">
            <a:spLocks noChangeArrowheads="1"/>
          </p:cNvSpPr>
          <p:nvPr/>
        </p:nvSpPr>
        <p:spPr bwMode="auto">
          <a:xfrm>
            <a:off x="7072344" y="5886470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pPr eaLnBrk="0" hangingPunct="0"/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436563" y="990600"/>
            <a:ext cx="1333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Higher layer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93663" y="2895600"/>
            <a:ext cx="19637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Common part convergence sublayer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76200" y="4343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SAR sublayer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103188" y="5562600"/>
            <a:ext cx="1801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ATM layer</a:t>
            </a:r>
          </a:p>
        </p:txBody>
      </p:sp>
      <p:sp>
        <p:nvSpPr>
          <p:cNvPr id="31752" name="Line 6"/>
          <p:cNvSpPr>
            <a:spLocks noChangeShapeType="1"/>
          </p:cNvSpPr>
          <p:nvPr/>
        </p:nvSpPr>
        <p:spPr bwMode="auto">
          <a:xfrm>
            <a:off x="2005013" y="2759075"/>
            <a:ext cx="4725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7"/>
          <p:cNvSpPr>
            <a:spLocks noChangeShapeType="1"/>
          </p:cNvSpPr>
          <p:nvPr/>
        </p:nvSpPr>
        <p:spPr bwMode="auto">
          <a:xfrm>
            <a:off x="1987550" y="3995738"/>
            <a:ext cx="472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8"/>
          <p:cNvSpPr>
            <a:spLocks noChangeShapeType="1"/>
          </p:cNvSpPr>
          <p:nvPr/>
        </p:nvSpPr>
        <p:spPr bwMode="auto">
          <a:xfrm>
            <a:off x="1958975" y="5299075"/>
            <a:ext cx="472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9"/>
          <p:cNvSpPr>
            <a:spLocks noChangeShapeType="1"/>
          </p:cNvSpPr>
          <p:nvPr/>
        </p:nvSpPr>
        <p:spPr bwMode="auto">
          <a:xfrm>
            <a:off x="2728913" y="3408363"/>
            <a:ext cx="482600" cy="8334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0"/>
          <p:cNvSpPr>
            <a:spLocks noChangeShapeType="1"/>
          </p:cNvSpPr>
          <p:nvPr/>
        </p:nvSpPr>
        <p:spPr bwMode="auto">
          <a:xfrm>
            <a:off x="3192463" y="3392488"/>
            <a:ext cx="446087" cy="869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1"/>
          <p:cNvSpPr>
            <a:spLocks noChangeShapeType="1"/>
          </p:cNvSpPr>
          <p:nvPr/>
        </p:nvSpPr>
        <p:spPr bwMode="auto">
          <a:xfrm>
            <a:off x="1981200" y="1784350"/>
            <a:ext cx="472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Text Box 12"/>
          <p:cNvSpPr txBox="1">
            <a:spLocks noChangeArrowheads="1"/>
          </p:cNvSpPr>
          <p:nvPr/>
        </p:nvSpPr>
        <p:spPr bwMode="auto">
          <a:xfrm>
            <a:off x="76200" y="1751013"/>
            <a:ext cx="1905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Service specific convergence sublayer</a:t>
            </a:r>
          </a:p>
        </p:txBody>
      </p:sp>
      <p:sp>
        <p:nvSpPr>
          <p:cNvPr id="31759" name="Rectangle 13"/>
          <p:cNvSpPr>
            <a:spLocks noChangeArrowheads="1"/>
          </p:cNvSpPr>
          <p:nvPr/>
        </p:nvSpPr>
        <p:spPr bwMode="auto">
          <a:xfrm>
            <a:off x="2654300" y="1128713"/>
            <a:ext cx="2268538" cy="361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Text Box 14"/>
          <p:cNvSpPr txBox="1">
            <a:spLocks noChangeArrowheads="1"/>
          </p:cNvSpPr>
          <p:nvPr/>
        </p:nvSpPr>
        <p:spPr bwMode="auto">
          <a:xfrm>
            <a:off x="2735263" y="1158875"/>
            <a:ext cx="2017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Information</a:t>
            </a:r>
          </a:p>
        </p:txBody>
      </p:sp>
      <p:sp>
        <p:nvSpPr>
          <p:cNvPr id="31761" name="Text Box 15"/>
          <p:cNvSpPr txBox="1">
            <a:spLocks noChangeArrowheads="1"/>
          </p:cNvSpPr>
          <p:nvPr/>
        </p:nvSpPr>
        <p:spPr bwMode="auto">
          <a:xfrm>
            <a:off x="6738938" y="2074863"/>
            <a:ext cx="2157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/>
              <a:t>Assume null</a:t>
            </a:r>
          </a:p>
        </p:txBody>
      </p:sp>
      <p:sp>
        <p:nvSpPr>
          <p:cNvPr id="31762" name="Line 16"/>
          <p:cNvSpPr>
            <a:spLocks noChangeShapeType="1"/>
          </p:cNvSpPr>
          <p:nvPr/>
        </p:nvSpPr>
        <p:spPr bwMode="auto">
          <a:xfrm flipH="1">
            <a:off x="4900613" y="1416050"/>
            <a:ext cx="12700" cy="16144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7"/>
          <p:cNvSpPr>
            <a:spLocks noChangeShapeType="1"/>
          </p:cNvSpPr>
          <p:nvPr/>
        </p:nvSpPr>
        <p:spPr bwMode="auto">
          <a:xfrm flipH="1">
            <a:off x="2641600" y="1462088"/>
            <a:ext cx="12700" cy="15779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18"/>
          <p:cNvSpPr>
            <a:spLocks noChangeArrowheads="1"/>
          </p:cNvSpPr>
          <p:nvPr/>
        </p:nvSpPr>
        <p:spPr bwMode="auto">
          <a:xfrm>
            <a:off x="4914900" y="3032125"/>
            <a:ext cx="803275" cy="361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Text Box 19"/>
          <p:cNvSpPr txBox="1">
            <a:spLocks noChangeArrowheads="1"/>
          </p:cNvSpPr>
          <p:nvPr/>
        </p:nvSpPr>
        <p:spPr bwMode="auto">
          <a:xfrm>
            <a:off x="5380038" y="3071813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T</a:t>
            </a:r>
            <a:endParaRPr lang="en-US"/>
          </a:p>
        </p:txBody>
      </p:sp>
      <p:sp>
        <p:nvSpPr>
          <p:cNvPr id="31766" name="Line 20"/>
          <p:cNvSpPr>
            <a:spLocks noChangeShapeType="1"/>
          </p:cNvSpPr>
          <p:nvPr/>
        </p:nvSpPr>
        <p:spPr bwMode="auto">
          <a:xfrm>
            <a:off x="5327650" y="3021013"/>
            <a:ext cx="0" cy="373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Text Box 21"/>
          <p:cNvSpPr txBox="1">
            <a:spLocks noChangeArrowheads="1"/>
          </p:cNvSpPr>
          <p:nvPr/>
        </p:nvSpPr>
        <p:spPr bwMode="auto">
          <a:xfrm>
            <a:off x="4913313" y="3079750"/>
            <a:ext cx="438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/>
              <a:t>PAD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236788" y="3041650"/>
            <a:ext cx="2994025" cy="361950"/>
            <a:chOff x="1734" y="605"/>
            <a:chExt cx="231" cy="228"/>
          </a:xfrm>
        </p:grpSpPr>
        <p:sp>
          <p:nvSpPr>
            <p:cNvPr id="31820" name="Rectangle 23"/>
            <p:cNvSpPr>
              <a:spLocks noChangeArrowheads="1"/>
            </p:cNvSpPr>
            <p:nvPr/>
          </p:nvSpPr>
          <p:spPr bwMode="auto">
            <a:xfrm>
              <a:off x="1766" y="605"/>
              <a:ext cx="175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1" name="Text Box 24"/>
            <p:cNvSpPr txBox="1">
              <a:spLocks noChangeArrowheads="1"/>
            </p:cNvSpPr>
            <p:nvPr/>
          </p:nvSpPr>
          <p:spPr bwMode="auto">
            <a:xfrm>
              <a:off x="1734" y="624"/>
              <a:ext cx="2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400"/>
            </a:p>
          </p:txBody>
        </p:sp>
      </p:grp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6834188" y="1201738"/>
            <a:ext cx="2157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/>
              <a:t>User message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881813" y="2791966"/>
            <a:ext cx="22621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/>
              <a:t>Pad message to multiple of 4 bytes.  Add header and trailer.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6715140" y="4014622"/>
            <a:ext cx="23510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schemeClr val="accent2"/>
                </a:solidFill>
              </a:rPr>
              <a:t>Each SAR-PDU consists of 2-byte header, 2-byte trailer, and 44-byte payload.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2292350" y="3055938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H</a:t>
            </a:r>
            <a:endParaRPr lang="en-US"/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2292350" y="3033713"/>
            <a:ext cx="360363" cy="3635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2384425" y="3398838"/>
            <a:ext cx="260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4</a:t>
            </a:r>
            <a:endParaRPr lang="en-US" sz="1400"/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5418138" y="3394075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4</a:t>
            </a:r>
            <a:endParaRPr lang="en-US" sz="1400"/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1971675" y="4214813"/>
            <a:ext cx="1055688" cy="631825"/>
            <a:chOff x="1549" y="2572"/>
            <a:chExt cx="665" cy="398"/>
          </a:xfrm>
        </p:grpSpPr>
        <p:sp>
          <p:nvSpPr>
            <p:cNvPr id="31816" name="Rectangle 33"/>
            <p:cNvSpPr>
              <a:spLocks noChangeArrowheads="1"/>
            </p:cNvSpPr>
            <p:nvPr/>
          </p:nvSpPr>
          <p:spPr bwMode="auto">
            <a:xfrm>
              <a:off x="1654" y="2572"/>
              <a:ext cx="457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7" name="Text Box 34"/>
            <p:cNvSpPr txBox="1">
              <a:spLocks noChangeArrowheads="1"/>
            </p:cNvSpPr>
            <p:nvPr/>
          </p:nvSpPr>
          <p:spPr bwMode="auto">
            <a:xfrm>
              <a:off x="1549" y="2778"/>
              <a:ext cx="6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/>
                <a:t>2   44    2</a:t>
              </a:r>
              <a:r>
                <a:rPr lang="en-US" sz="1400"/>
                <a:t> </a:t>
              </a:r>
            </a:p>
          </p:txBody>
        </p:sp>
        <p:sp>
          <p:nvSpPr>
            <p:cNvPr id="31818" name="Line 35"/>
            <p:cNvSpPr>
              <a:spLocks noChangeShapeType="1"/>
            </p:cNvSpPr>
            <p:nvPr/>
          </p:nvSpPr>
          <p:spPr bwMode="auto">
            <a:xfrm>
              <a:off x="1739" y="2575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9" name="Line 36"/>
            <p:cNvSpPr>
              <a:spLocks noChangeShapeType="1"/>
            </p:cNvSpPr>
            <p:nvPr/>
          </p:nvSpPr>
          <p:spPr bwMode="auto">
            <a:xfrm>
              <a:off x="2027" y="2575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2897188" y="4224338"/>
            <a:ext cx="1055687" cy="631825"/>
            <a:chOff x="1549" y="2572"/>
            <a:chExt cx="665" cy="398"/>
          </a:xfrm>
        </p:grpSpPr>
        <p:sp>
          <p:nvSpPr>
            <p:cNvPr id="31812" name="Rectangle 38"/>
            <p:cNvSpPr>
              <a:spLocks noChangeArrowheads="1"/>
            </p:cNvSpPr>
            <p:nvPr/>
          </p:nvSpPr>
          <p:spPr bwMode="auto">
            <a:xfrm>
              <a:off x="1654" y="2572"/>
              <a:ext cx="457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3" name="Text Box 39"/>
            <p:cNvSpPr txBox="1">
              <a:spLocks noChangeArrowheads="1"/>
            </p:cNvSpPr>
            <p:nvPr/>
          </p:nvSpPr>
          <p:spPr bwMode="auto">
            <a:xfrm>
              <a:off x="1549" y="2778"/>
              <a:ext cx="6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/>
                <a:t>2   44    2</a:t>
              </a:r>
              <a:r>
                <a:rPr lang="en-US" sz="1400"/>
                <a:t> </a:t>
              </a:r>
            </a:p>
          </p:txBody>
        </p:sp>
        <p:sp>
          <p:nvSpPr>
            <p:cNvPr id="31814" name="Line 40"/>
            <p:cNvSpPr>
              <a:spLocks noChangeShapeType="1"/>
            </p:cNvSpPr>
            <p:nvPr/>
          </p:nvSpPr>
          <p:spPr bwMode="auto">
            <a:xfrm>
              <a:off x="1739" y="2575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5" name="Line 41"/>
            <p:cNvSpPr>
              <a:spLocks noChangeShapeType="1"/>
            </p:cNvSpPr>
            <p:nvPr/>
          </p:nvSpPr>
          <p:spPr bwMode="auto">
            <a:xfrm>
              <a:off x="2027" y="2575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4945063" y="4268788"/>
            <a:ext cx="1055687" cy="631825"/>
            <a:chOff x="1549" y="2572"/>
            <a:chExt cx="665" cy="398"/>
          </a:xfrm>
        </p:grpSpPr>
        <p:sp>
          <p:nvSpPr>
            <p:cNvPr id="31808" name="Rectangle 43"/>
            <p:cNvSpPr>
              <a:spLocks noChangeArrowheads="1"/>
            </p:cNvSpPr>
            <p:nvPr/>
          </p:nvSpPr>
          <p:spPr bwMode="auto">
            <a:xfrm>
              <a:off x="1654" y="2572"/>
              <a:ext cx="457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9" name="Text Box 44"/>
            <p:cNvSpPr txBox="1">
              <a:spLocks noChangeArrowheads="1"/>
            </p:cNvSpPr>
            <p:nvPr/>
          </p:nvSpPr>
          <p:spPr bwMode="auto">
            <a:xfrm>
              <a:off x="1549" y="2778"/>
              <a:ext cx="6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/>
                <a:t>2   44    2</a:t>
              </a:r>
              <a:r>
                <a:rPr lang="en-US" sz="1400"/>
                <a:t> </a:t>
              </a:r>
            </a:p>
          </p:txBody>
        </p:sp>
        <p:sp>
          <p:nvSpPr>
            <p:cNvPr id="31810" name="Line 45"/>
            <p:cNvSpPr>
              <a:spLocks noChangeShapeType="1"/>
            </p:cNvSpPr>
            <p:nvPr/>
          </p:nvSpPr>
          <p:spPr bwMode="auto">
            <a:xfrm>
              <a:off x="1739" y="2575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1" name="Line 46"/>
            <p:cNvSpPr>
              <a:spLocks noChangeShapeType="1"/>
            </p:cNvSpPr>
            <p:nvPr/>
          </p:nvSpPr>
          <p:spPr bwMode="auto">
            <a:xfrm>
              <a:off x="2027" y="2575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79" name="Text Box 47"/>
          <p:cNvSpPr txBox="1">
            <a:spLocks noChangeArrowheads="1"/>
          </p:cNvSpPr>
          <p:nvPr/>
        </p:nvSpPr>
        <p:spPr bwMode="auto">
          <a:xfrm>
            <a:off x="4237038" y="5632450"/>
            <a:ext cx="488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…</a:t>
            </a:r>
          </a:p>
        </p:txBody>
      </p:sp>
      <p:sp>
        <p:nvSpPr>
          <p:cNvPr id="31780" name="Text Box 48"/>
          <p:cNvSpPr txBox="1">
            <a:spLocks noChangeArrowheads="1"/>
          </p:cNvSpPr>
          <p:nvPr/>
        </p:nvSpPr>
        <p:spPr bwMode="auto">
          <a:xfrm>
            <a:off x="4232275" y="4313238"/>
            <a:ext cx="488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…</a:t>
            </a:r>
          </a:p>
        </p:txBody>
      </p:sp>
      <p:sp>
        <p:nvSpPr>
          <p:cNvPr id="31781" name="Text Box 49"/>
          <p:cNvSpPr txBox="1">
            <a:spLocks noChangeArrowheads="1"/>
          </p:cNvSpPr>
          <p:nvPr/>
        </p:nvSpPr>
        <p:spPr bwMode="auto">
          <a:xfrm>
            <a:off x="2767013" y="3071813"/>
            <a:ext cx="2017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Information</a:t>
            </a:r>
          </a:p>
        </p:txBody>
      </p:sp>
      <p:sp>
        <p:nvSpPr>
          <p:cNvPr id="31782" name="Line 50"/>
          <p:cNvSpPr>
            <a:spLocks noChangeShapeType="1"/>
          </p:cNvSpPr>
          <p:nvPr/>
        </p:nvSpPr>
        <p:spPr bwMode="auto">
          <a:xfrm>
            <a:off x="2141538" y="4579938"/>
            <a:ext cx="0" cy="1001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Line 51"/>
          <p:cNvSpPr>
            <a:spLocks noChangeShapeType="1"/>
          </p:cNvSpPr>
          <p:nvPr/>
        </p:nvSpPr>
        <p:spPr bwMode="auto">
          <a:xfrm>
            <a:off x="2840038" y="4579938"/>
            <a:ext cx="0" cy="1001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4" name="Line 52"/>
          <p:cNvSpPr>
            <a:spLocks noChangeShapeType="1"/>
          </p:cNvSpPr>
          <p:nvPr/>
        </p:nvSpPr>
        <p:spPr bwMode="auto">
          <a:xfrm>
            <a:off x="3068638" y="4579938"/>
            <a:ext cx="0" cy="1001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Line 53"/>
          <p:cNvSpPr>
            <a:spLocks noChangeShapeType="1"/>
          </p:cNvSpPr>
          <p:nvPr/>
        </p:nvSpPr>
        <p:spPr bwMode="auto">
          <a:xfrm>
            <a:off x="3767138" y="4579938"/>
            <a:ext cx="0" cy="1001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Line 54"/>
          <p:cNvSpPr>
            <a:spLocks noChangeShapeType="1"/>
          </p:cNvSpPr>
          <p:nvPr/>
        </p:nvSpPr>
        <p:spPr bwMode="auto">
          <a:xfrm>
            <a:off x="5118100" y="4614863"/>
            <a:ext cx="0" cy="1001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7" name="Line 55"/>
          <p:cNvSpPr>
            <a:spLocks noChangeShapeType="1"/>
          </p:cNvSpPr>
          <p:nvPr/>
        </p:nvSpPr>
        <p:spPr bwMode="auto">
          <a:xfrm>
            <a:off x="5829300" y="4614863"/>
            <a:ext cx="0" cy="1001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8" name="Line 56"/>
          <p:cNvSpPr>
            <a:spLocks noChangeShapeType="1"/>
          </p:cNvSpPr>
          <p:nvPr/>
        </p:nvSpPr>
        <p:spPr bwMode="auto">
          <a:xfrm>
            <a:off x="2278063" y="3386138"/>
            <a:ext cx="0" cy="8318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9" name="Line 57"/>
          <p:cNvSpPr>
            <a:spLocks noChangeShapeType="1"/>
          </p:cNvSpPr>
          <p:nvPr/>
        </p:nvSpPr>
        <p:spPr bwMode="auto">
          <a:xfrm>
            <a:off x="2722563" y="3411538"/>
            <a:ext cx="0" cy="8318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0" name="Line 58"/>
          <p:cNvSpPr>
            <a:spLocks noChangeShapeType="1"/>
          </p:cNvSpPr>
          <p:nvPr/>
        </p:nvSpPr>
        <p:spPr bwMode="auto">
          <a:xfrm>
            <a:off x="5708650" y="3414713"/>
            <a:ext cx="0" cy="8318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Line 59"/>
          <p:cNvSpPr>
            <a:spLocks noChangeShapeType="1"/>
          </p:cNvSpPr>
          <p:nvPr/>
        </p:nvSpPr>
        <p:spPr bwMode="auto">
          <a:xfrm>
            <a:off x="5238750" y="3402013"/>
            <a:ext cx="0" cy="8318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1962150" y="5559425"/>
            <a:ext cx="889000" cy="385763"/>
            <a:chOff x="1236" y="3397"/>
            <a:chExt cx="560" cy="243"/>
          </a:xfrm>
        </p:grpSpPr>
        <p:sp>
          <p:nvSpPr>
            <p:cNvPr id="31805" name="Rectangle 62"/>
            <p:cNvSpPr>
              <a:spLocks noChangeArrowheads="1"/>
            </p:cNvSpPr>
            <p:nvPr/>
          </p:nvSpPr>
          <p:spPr bwMode="auto">
            <a:xfrm>
              <a:off x="1236" y="3397"/>
              <a:ext cx="560" cy="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6" name="Text Box 63"/>
            <p:cNvSpPr txBox="1">
              <a:spLocks noChangeArrowheads="1"/>
            </p:cNvSpPr>
            <p:nvPr/>
          </p:nvSpPr>
          <p:spPr bwMode="auto">
            <a:xfrm>
              <a:off x="1245" y="3432"/>
              <a:ext cx="10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200"/>
            </a:p>
          </p:txBody>
        </p:sp>
        <p:sp>
          <p:nvSpPr>
            <p:cNvPr id="31807" name="Line 64"/>
            <p:cNvSpPr>
              <a:spLocks noChangeShapeType="1"/>
            </p:cNvSpPr>
            <p:nvPr/>
          </p:nvSpPr>
          <p:spPr bwMode="auto">
            <a:xfrm>
              <a:off x="1346" y="3405"/>
              <a:ext cx="0" cy="2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2887663" y="5570538"/>
            <a:ext cx="889000" cy="385762"/>
            <a:chOff x="1236" y="3397"/>
            <a:chExt cx="560" cy="243"/>
          </a:xfrm>
        </p:grpSpPr>
        <p:sp>
          <p:nvSpPr>
            <p:cNvPr id="31802" name="Rectangle 66"/>
            <p:cNvSpPr>
              <a:spLocks noChangeArrowheads="1"/>
            </p:cNvSpPr>
            <p:nvPr/>
          </p:nvSpPr>
          <p:spPr bwMode="auto">
            <a:xfrm>
              <a:off x="1236" y="3397"/>
              <a:ext cx="560" cy="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3" name="Text Box 67"/>
            <p:cNvSpPr txBox="1">
              <a:spLocks noChangeArrowheads="1"/>
            </p:cNvSpPr>
            <p:nvPr/>
          </p:nvSpPr>
          <p:spPr bwMode="auto">
            <a:xfrm>
              <a:off x="1245" y="3432"/>
              <a:ext cx="10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200"/>
            </a:p>
          </p:txBody>
        </p:sp>
        <p:sp>
          <p:nvSpPr>
            <p:cNvPr id="31804" name="Line 68"/>
            <p:cNvSpPr>
              <a:spLocks noChangeShapeType="1"/>
            </p:cNvSpPr>
            <p:nvPr/>
          </p:nvSpPr>
          <p:spPr bwMode="auto">
            <a:xfrm>
              <a:off x="1346" y="3405"/>
              <a:ext cx="0" cy="2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4943475" y="5581650"/>
            <a:ext cx="889000" cy="385763"/>
            <a:chOff x="1236" y="3397"/>
            <a:chExt cx="560" cy="243"/>
          </a:xfrm>
        </p:grpSpPr>
        <p:sp>
          <p:nvSpPr>
            <p:cNvPr id="31799" name="Rectangle 70"/>
            <p:cNvSpPr>
              <a:spLocks noChangeArrowheads="1"/>
            </p:cNvSpPr>
            <p:nvPr/>
          </p:nvSpPr>
          <p:spPr bwMode="auto">
            <a:xfrm>
              <a:off x="1236" y="3397"/>
              <a:ext cx="560" cy="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0" name="Text Box 71"/>
            <p:cNvSpPr txBox="1">
              <a:spLocks noChangeArrowheads="1"/>
            </p:cNvSpPr>
            <p:nvPr/>
          </p:nvSpPr>
          <p:spPr bwMode="auto">
            <a:xfrm>
              <a:off x="1245" y="3432"/>
              <a:ext cx="10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200"/>
            </a:p>
          </p:txBody>
        </p:sp>
        <p:sp>
          <p:nvSpPr>
            <p:cNvPr id="31801" name="Line 72"/>
            <p:cNvSpPr>
              <a:spLocks noChangeShapeType="1"/>
            </p:cNvSpPr>
            <p:nvPr/>
          </p:nvSpPr>
          <p:spPr bwMode="auto">
            <a:xfrm>
              <a:off x="1346" y="3405"/>
              <a:ext cx="0" cy="2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" name="Rectangle 2"/>
          <p:cNvSpPr txBox="1">
            <a:spLocks noChangeArrowheads="1"/>
          </p:cNvSpPr>
          <p:nvPr/>
        </p:nvSpPr>
        <p:spPr>
          <a:xfrm>
            <a:off x="609600" y="71438"/>
            <a:ext cx="7772400" cy="1000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AAL 3/4</a:t>
            </a:r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7" name="Footer Placeholder 7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" name="Text Box 240"/>
          <p:cNvSpPr txBox="1">
            <a:spLocks noChangeArrowheads="1"/>
          </p:cNvSpPr>
          <p:nvPr/>
        </p:nvSpPr>
        <p:spPr bwMode="auto">
          <a:xfrm>
            <a:off x="7072344" y="57864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pPr eaLnBrk="0" hangingPunct="0"/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1219200" y="2286000"/>
            <a:ext cx="6635750" cy="6699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2209800" y="2514600"/>
            <a:ext cx="2246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600"/>
              <a:t>Information</a:t>
            </a: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1150938" y="3092450"/>
            <a:ext cx="68278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600" dirty="0"/>
              <a:t>	0 - 65,535                     </a:t>
            </a:r>
            <a:r>
              <a:rPr lang="en-US" sz="1600" dirty="0" smtClean="0"/>
              <a:t>      0-47   </a:t>
            </a:r>
            <a:r>
              <a:rPr lang="en-US" sz="1600" dirty="0"/>
              <a:t>1      1      </a:t>
            </a:r>
            <a:r>
              <a:rPr lang="en-US" sz="1600" dirty="0" smtClean="0"/>
              <a:t>   </a:t>
            </a:r>
            <a:r>
              <a:rPr lang="en-US" sz="1600" dirty="0"/>
              <a:t>2     </a:t>
            </a:r>
            <a:r>
              <a:rPr lang="en-US" sz="1600" dirty="0" smtClean="0"/>
              <a:t>   </a:t>
            </a:r>
            <a:r>
              <a:rPr lang="en-US" sz="1600" dirty="0"/>
              <a:t>4                      	(bytes)				(bytes)</a:t>
            </a:r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5643563" y="2486025"/>
            <a:ext cx="21621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US" sz="1600" dirty="0"/>
              <a:t>UU  CPI  </a:t>
            </a:r>
            <a:r>
              <a:rPr lang="en-US" sz="1600" dirty="0" smtClean="0"/>
              <a:t> </a:t>
            </a:r>
            <a:r>
              <a:rPr lang="en-US" sz="1600" dirty="0"/>
              <a:t>Length </a:t>
            </a:r>
            <a:r>
              <a:rPr lang="en-US" sz="1600" dirty="0" smtClean="0"/>
              <a:t> </a:t>
            </a:r>
            <a:r>
              <a:rPr lang="en-US" sz="1600" dirty="0"/>
              <a:t>CRC</a:t>
            </a:r>
          </a:p>
        </p:txBody>
      </p:sp>
      <p:sp>
        <p:nvSpPr>
          <p:cNvPr id="32776" name="Line 6"/>
          <p:cNvSpPr>
            <a:spLocks noChangeShapeType="1"/>
          </p:cNvSpPr>
          <p:nvPr/>
        </p:nvSpPr>
        <p:spPr bwMode="auto">
          <a:xfrm flipH="1">
            <a:off x="5572125" y="2312988"/>
            <a:ext cx="6350" cy="679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7"/>
          <p:cNvSpPr>
            <a:spLocks noChangeShapeType="1"/>
          </p:cNvSpPr>
          <p:nvPr/>
        </p:nvSpPr>
        <p:spPr bwMode="auto">
          <a:xfrm>
            <a:off x="7231063" y="2320925"/>
            <a:ext cx="6350" cy="666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Line 8"/>
          <p:cNvSpPr>
            <a:spLocks noChangeShapeType="1"/>
          </p:cNvSpPr>
          <p:nvPr/>
        </p:nvSpPr>
        <p:spPr bwMode="auto">
          <a:xfrm flipH="1">
            <a:off x="6442075" y="2328863"/>
            <a:ext cx="4763" cy="666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Line 9"/>
          <p:cNvSpPr>
            <a:spLocks noChangeShapeType="1"/>
          </p:cNvSpPr>
          <p:nvPr/>
        </p:nvSpPr>
        <p:spPr bwMode="auto">
          <a:xfrm flipH="1">
            <a:off x="5099050" y="2319338"/>
            <a:ext cx="6350" cy="679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Rectangle 10"/>
          <p:cNvSpPr>
            <a:spLocks noChangeArrowheads="1"/>
          </p:cNvSpPr>
          <p:nvPr/>
        </p:nvSpPr>
        <p:spPr bwMode="auto">
          <a:xfrm>
            <a:off x="5167313" y="2511425"/>
            <a:ext cx="3905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400" b="1" dirty="0"/>
              <a:t>Pad</a:t>
            </a:r>
          </a:p>
        </p:txBody>
      </p:sp>
      <p:sp>
        <p:nvSpPr>
          <p:cNvPr id="32781" name="Line 11"/>
          <p:cNvSpPr>
            <a:spLocks noChangeShapeType="1"/>
          </p:cNvSpPr>
          <p:nvPr/>
        </p:nvSpPr>
        <p:spPr bwMode="auto">
          <a:xfrm flipH="1">
            <a:off x="5965825" y="2312988"/>
            <a:ext cx="6350" cy="679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Rectangle 14"/>
          <p:cNvSpPr>
            <a:spLocks noChangeArrowheads="1"/>
          </p:cNvSpPr>
          <p:nvPr/>
        </p:nvSpPr>
        <p:spPr bwMode="auto">
          <a:xfrm>
            <a:off x="1928794" y="1371600"/>
            <a:ext cx="4548206" cy="62864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Convergent Sublayer Format</a:t>
            </a:r>
          </a:p>
        </p:txBody>
      </p:sp>
      <p:sp>
        <p:nvSpPr>
          <p:cNvPr id="32784" name="Rectangle 15"/>
          <p:cNvSpPr>
            <a:spLocks noChangeArrowheads="1"/>
          </p:cNvSpPr>
          <p:nvPr/>
        </p:nvSpPr>
        <p:spPr bwMode="auto">
          <a:xfrm>
            <a:off x="2362200" y="3733800"/>
            <a:ext cx="4114800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SAR Format </a:t>
            </a:r>
          </a:p>
        </p:txBody>
      </p:sp>
      <p:sp>
        <p:nvSpPr>
          <p:cNvPr id="32785" name="Rectangle 16"/>
          <p:cNvSpPr>
            <a:spLocks noChangeArrowheads="1"/>
          </p:cNvSpPr>
          <p:nvPr/>
        </p:nvSpPr>
        <p:spPr bwMode="auto">
          <a:xfrm>
            <a:off x="2133600" y="4800600"/>
            <a:ext cx="5638800" cy="6858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48 bytes of Data</a:t>
            </a:r>
          </a:p>
        </p:txBody>
      </p:sp>
      <p:sp>
        <p:nvSpPr>
          <p:cNvPr id="32786" name="Rectangle 17"/>
          <p:cNvSpPr>
            <a:spLocks noChangeArrowheads="1"/>
          </p:cNvSpPr>
          <p:nvPr/>
        </p:nvSpPr>
        <p:spPr bwMode="auto">
          <a:xfrm>
            <a:off x="1214414" y="4800600"/>
            <a:ext cx="919186" cy="70010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ATM</a:t>
            </a:r>
          </a:p>
          <a:p>
            <a:pPr algn="ctr"/>
            <a:r>
              <a:rPr lang="en-US" sz="1800" dirty="0"/>
              <a:t>Header</a:t>
            </a:r>
          </a:p>
        </p:txBody>
      </p:sp>
      <p:sp>
        <p:nvSpPr>
          <p:cNvPr id="32787" name="Rectangle 18"/>
          <p:cNvSpPr>
            <a:spLocks noChangeArrowheads="1"/>
          </p:cNvSpPr>
          <p:nvPr/>
        </p:nvSpPr>
        <p:spPr bwMode="auto">
          <a:xfrm>
            <a:off x="2709874" y="5562600"/>
            <a:ext cx="3505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1-bit end-of-datagram field (PTI)</a:t>
            </a:r>
          </a:p>
        </p:txBody>
      </p:sp>
      <p:cxnSp>
        <p:nvCxnSpPr>
          <p:cNvPr id="32788" name="AutoShape 19"/>
          <p:cNvCxnSpPr>
            <a:cxnSpLocks noChangeShapeType="1"/>
            <a:endCxn id="32786" idx="2"/>
          </p:cNvCxnSpPr>
          <p:nvPr/>
        </p:nvCxnSpPr>
        <p:spPr bwMode="auto">
          <a:xfrm rot="10800000">
            <a:off x="1674008" y="5500702"/>
            <a:ext cx="754853" cy="28575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609600" y="71415"/>
            <a:ext cx="7772400" cy="85725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AAL 5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Text Box 240"/>
          <p:cNvSpPr txBox="1">
            <a:spLocks noChangeArrowheads="1"/>
          </p:cNvSpPr>
          <p:nvPr/>
        </p:nvSpPr>
        <p:spPr bwMode="auto">
          <a:xfrm>
            <a:off x="7072344" y="57864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pPr eaLnBrk="0" hangingPunct="0"/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312872" y="1155978"/>
            <a:ext cx="15808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/>
              <a:t>Higher layer</a:t>
            </a: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93663" y="2819400"/>
            <a:ext cx="17351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/>
              <a:t>Common part convergence </a:t>
            </a:r>
            <a:r>
              <a:rPr lang="en-US" sz="1800" b="1" dirty="0" err="1"/>
              <a:t>sublayer</a:t>
            </a:r>
            <a:endParaRPr lang="en-US" sz="1800" b="1" dirty="0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93663" y="4343400"/>
            <a:ext cx="1963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 smtClean="0"/>
              <a:t>SAR </a:t>
            </a:r>
            <a:r>
              <a:rPr lang="en-US" sz="1800" b="1" dirty="0" err="1" smtClean="0"/>
              <a:t>sublayer</a:t>
            </a:r>
            <a:endParaRPr lang="en-US" sz="1800" b="1" dirty="0"/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93663" y="5486400"/>
            <a:ext cx="1963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/>
              <a:t>ATM layer</a:t>
            </a:r>
          </a:p>
        </p:txBody>
      </p:sp>
      <p:sp>
        <p:nvSpPr>
          <p:cNvPr id="33800" name="Line 6"/>
          <p:cNvSpPr>
            <a:spLocks noChangeShapeType="1"/>
          </p:cNvSpPr>
          <p:nvPr/>
        </p:nvSpPr>
        <p:spPr bwMode="auto">
          <a:xfrm>
            <a:off x="1958975" y="5222875"/>
            <a:ext cx="472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Text Box 7"/>
          <p:cNvSpPr txBox="1">
            <a:spLocks noChangeArrowheads="1"/>
          </p:cNvSpPr>
          <p:nvPr/>
        </p:nvSpPr>
        <p:spPr bwMode="auto">
          <a:xfrm>
            <a:off x="2578100" y="6096000"/>
            <a:ext cx="727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PTI = 0</a:t>
            </a:r>
          </a:p>
        </p:txBody>
      </p:sp>
      <p:sp>
        <p:nvSpPr>
          <p:cNvPr id="33802" name="Line 8"/>
          <p:cNvSpPr>
            <a:spLocks noChangeShapeType="1"/>
          </p:cNvSpPr>
          <p:nvPr/>
        </p:nvSpPr>
        <p:spPr bwMode="auto">
          <a:xfrm>
            <a:off x="1981200" y="1708150"/>
            <a:ext cx="472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Text Box 9"/>
          <p:cNvSpPr txBox="1">
            <a:spLocks noChangeArrowheads="1"/>
          </p:cNvSpPr>
          <p:nvPr/>
        </p:nvSpPr>
        <p:spPr bwMode="auto">
          <a:xfrm>
            <a:off x="169863" y="1609636"/>
            <a:ext cx="18113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/>
              <a:t>Service specific convergence </a:t>
            </a:r>
            <a:r>
              <a:rPr lang="en-US" sz="1800" b="1" dirty="0" err="1"/>
              <a:t>sublayer</a:t>
            </a:r>
            <a:endParaRPr lang="en-US" sz="1800" b="1" dirty="0"/>
          </a:p>
        </p:txBody>
      </p:sp>
      <p:sp>
        <p:nvSpPr>
          <p:cNvPr id="33804" name="Text Box 10"/>
          <p:cNvSpPr txBox="1">
            <a:spLocks noChangeArrowheads="1"/>
          </p:cNvSpPr>
          <p:nvPr/>
        </p:nvSpPr>
        <p:spPr bwMode="auto">
          <a:xfrm>
            <a:off x="6738938" y="2000240"/>
            <a:ext cx="2157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/>
              <a:t>Assume null</a:t>
            </a:r>
          </a:p>
        </p:txBody>
      </p:sp>
      <p:sp>
        <p:nvSpPr>
          <p:cNvPr id="33805" name="Text Box 11"/>
          <p:cNvSpPr txBox="1">
            <a:spLocks noChangeArrowheads="1"/>
          </p:cNvSpPr>
          <p:nvPr/>
        </p:nvSpPr>
        <p:spPr bwMode="auto">
          <a:xfrm>
            <a:off x="5095875" y="4562475"/>
            <a:ext cx="44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48 (1)</a:t>
            </a:r>
          </a:p>
        </p:txBody>
      </p:sp>
      <p:sp>
        <p:nvSpPr>
          <p:cNvPr id="33806" name="Line 12"/>
          <p:cNvSpPr>
            <a:spLocks noChangeShapeType="1"/>
          </p:cNvSpPr>
          <p:nvPr/>
        </p:nvSpPr>
        <p:spPr bwMode="auto">
          <a:xfrm>
            <a:off x="2005013" y="2682875"/>
            <a:ext cx="4725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3"/>
          <p:cNvSpPr>
            <a:spLocks noChangeShapeType="1"/>
          </p:cNvSpPr>
          <p:nvPr/>
        </p:nvSpPr>
        <p:spPr bwMode="auto">
          <a:xfrm>
            <a:off x="1987550" y="3919538"/>
            <a:ext cx="472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4"/>
          <p:cNvSpPr>
            <a:spLocks noChangeShapeType="1"/>
          </p:cNvSpPr>
          <p:nvPr/>
        </p:nvSpPr>
        <p:spPr bwMode="auto">
          <a:xfrm>
            <a:off x="1958975" y="5222875"/>
            <a:ext cx="472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Text Box 15"/>
          <p:cNvSpPr txBox="1">
            <a:spLocks noChangeArrowheads="1"/>
          </p:cNvSpPr>
          <p:nvPr/>
        </p:nvSpPr>
        <p:spPr bwMode="auto">
          <a:xfrm>
            <a:off x="2760663" y="5900738"/>
            <a:ext cx="173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400"/>
          </a:p>
        </p:txBody>
      </p:sp>
      <p:sp>
        <p:nvSpPr>
          <p:cNvPr id="33810" name="Text Box 16"/>
          <p:cNvSpPr txBox="1">
            <a:spLocks noChangeArrowheads="1"/>
          </p:cNvSpPr>
          <p:nvPr/>
        </p:nvSpPr>
        <p:spPr bwMode="auto">
          <a:xfrm>
            <a:off x="2497138" y="5564188"/>
            <a:ext cx="1730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33811" name="Line 17"/>
          <p:cNvSpPr>
            <a:spLocks noChangeShapeType="1"/>
          </p:cNvSpPr>
          <p:nvPr/>
        </p:nvSpPr>
        <p:spPr bwMode="auto">
          <a:xfrm>
            <a:off x="4090988" y="3343275"/>
            <a:ext cx="204787" cy="8334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18"/>
          <p:cNvSpPr>
            <a:spLocks noChangeShapeType="1"/>
          </p:cNvSpPr>
          <p:nvPr/>
        </p:nvSpPr>
        <p:spPr bwMode="auto">
          <a:xfrm>
            <a:off x="3370263" y="3316288"/>
            <a:ext cx="228600" cy="8937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19"/>
          <p:cNvSpPr>
            <a:spLocks noChangeShapeType="1"/>
          </p:cNvSpPr>
          <p:nvPr/>
        </p:nvSpPr>
        <p:spPr bwMode="auto">
          <a:xfrm>
            <a:off x="1981200" y="1708150"/>
            <a:ext cx="472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Rectangle 20"/>
          <p:cNvSpPr>
            <a:spLocks noChangeArrowheads="1"/>
          </p:cNvSpPr>
          <p:nvPr/>
        </p:nvSpPr>
        <p:spPr bwMode="auto">
          <a:xfrm>
            <a:off x="2654300" y="1052513"/>
            <a:ext cx="2268538" cy="361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Text Box 21"/>
          <p:cNvSpPr txBox="1">
            <a:spLocks noChangeArrowheads="1"/>
          </p:cNvSpPr>
          <p:nvPr/>
        </p:nvSpPr>
        <p:spPr bwMode="auto">
          <a:xfrm>
            <a:off x="2735263" y="1082675"/>
            <a:ext cx="2017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Information</a:t>
            </a:r>
          </a:p>
        </p:txBody>
      </p:sp>
      <p:sp>
        <p:nvSpPr>
          <p:cNvPr id="33816" name="Line 22"/>
          <p:cNvSpPr>
            <a:spLocks noChangeShapeType="1"/>
          </p:cNvSpPr>
          <p:nvPr/>
        </p:nvSpPr>
        <p:spPr bwMode="auto">
          <a:xfrm flipH="1">
            <a:off x="4900613" y="1339850"/>
            <a:ext cx="12700" cy="16144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Line 23"/>
          <p:cNvSpPr>
            <a:spLocks noChangeShapeType="1"/>
          </p:cNvSpPr>
          <p:nvPr/>
        </p:nvSpPr>
        <p:spPr bwMode="auto">
          <a:xfrm flipH="1">
            <a:off x="2641600" y="1385888"/>
            <a:ext cx="12700" cy="15779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Rectangle 24"/>
          <p:cNvSpPr>
            <a:spLocks noChangeArrowheads="1"/>
          </p:cNvSpPr>
          <p:nvPr/>
        </p:nvSpPr>
        <p:spPr bwMode="auto">
          <a:xfrm>
            <a:off x="4914900" y="2955925"/>
            <a:ext cx="803275" cy="361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Text Box 25"/>
          <p:cNvSpPr txBox="1">
            <a:spLocks noChangeArrowheads="1"/>
          </p:cNvSpPr>
          <p:nvPr/>
        </p:nvSpPr>
        <p:spPr bwMode="auto">
          <a:xfrm>
            <a:off x="5380038" y="2995613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T</a:t>
            </a:r>
            <a:endParaRPr lang="en-US"/>
          </a:p>
        </p:txBody>
      </p:sp>
      <p:sp>
        <p:nvSpPr>
          <p:cNvPr id="33820" name="Line 26"/>
          <p:cNvSpPr>
            <a:spLocks noChangeShapeType="1"/>
          </p:cNvSpPr>
          <p:nvPr/>
        </p:nvSpPr>
        <p:spPr bwMode="auto">
          <a:xfrm>
            <a:off x="5327650" y="2944813"/>
            <a:ext cx="0" cy="373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Text Box 27"/>
          <p:cNvSpPr txBox="1">
            <a:spLocks noChangeArrowheads="1"/>
          </p:cNvSpPr>
          <p:nvPr/>
        </p:nvSpPr>
        <p:spPr bwMode="auto">
          <a:xfrm>
            <a:off x="4913313" y="3003550"/>
            <a:ext cx="438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/>
              <a:t>PAD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236788" y="2965450"/>
            <a:ext cx="2994025" cy="361950"/>
            <a:chOff x="1734" y="605"/>
            <a:chExt cx="231" cy="228"/>
          </a:xfrm>
        </p:grpSpPr>
        <p:sp>
          <p:nvSpPr>
            <p:cNvPr id="33864" name="Rectangle 29"/>
            <p:cNvSpPr>
              <a:spLocks noChangeArrowheads="1"/>
            </p:cNvSpPr>
            <p:nvPr/>
          </p:nvSpPr>
          <p:spPr bwMode="auto">
            <a:xfrm>
              <a:off x="1766" y="605"/>
              <a:ext cx="175" cy="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5" name="Text Box 30"/>
            <p:cNvSpPr txBox="1">
              <a:spLocks noChangeArrowheads="1"/>
            </p:cNvSpPr>
            <p:nvPr/>
          </p:nvSpPr>
          <p:spPr bwMode="auto">
            <a:xfrm>
              <a:off x="1734" y="624"/>
              <a:ext cx="2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400"/>
            </a:p>
          </p:txBody>
        </p:sp>
      </p:grp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2633663" y="4164013"/>
            <a:ext cx="725487" cy="361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3584575" y="4173538"/>
            <a:ext cx="725488" cy="361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4972050" y="4192588"/>
            <a:ext cx="725488" cy="361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4287838" y="5505450"/>
            <a:ext cx="488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…</a:t>
            </a: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4359275" y="4237038"/>
            <a:ext cx="441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…</a:t>
            </a: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2767013" y="2995613"/>
            <a:ext cx="2017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Information</a:t>
            </a: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3687763" y="5900738"/>
            <a:ext cx="173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400"/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5059363" y="5910263"/>
            <a:ext cx="17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400"/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>
            <a:off x="2649538" y="4529138"/>
            <a:ext cx="0" cy="1001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2" name="Line 40"/>
          <p:cNvSpPr>
            <a:spLocks noChangeShapeType="1"/>
          </p:cNvSpPr>
          <p:nvPr/>
        </p:nvSpPr>
        <p:spPr bwMode="auto">
          <a:xfrm>
            <a:off x="3348038" y="4529138"/>
            <a:ext cx="0" cy="1001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>
            <a:off x="3589338" y="4529138"/>
            <a:ext cx="144462" cy="9572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Line 42"/>
          <p:cNvSpPr>
            <a:spLocks noChangeShapeType="1"/>
          </p:cNvSpPr>
          <p:nvPr/>
        </p:nvSpPr>
        <p:spPr bwMode="auto">
          <a:xfrm>
            <a:off x="4300538" y="4529138"/>
            <a:ext cx="119062" cy="10334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5" name="Line 43"/>
          <p:cNvSpPr>
            <a:spLocks noChangeShapeType="1"/>
          </p:cNvSpPr>
          <p:nvPr/>
        </p:nvSpPr>
        <p:spPr bwMode="auto">
          <a:xfrm>
            <a:off x="4978400" y="4538663"/>
            <a:ext cx="0" cy="1001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6" name="Line 44"/>
          <p:cNvSpPr>
            <a:spLocks noChangeShapeType="1"/>
          </p:cNvSpPr>
          <p:nvPr/>
        </p:nvSpPr>
        <p:spPr bwMode="auto">
          <a:xfrm>
            <a:off x="5689600" y="4538663"/>
            <a:ext cx="0" cy="1001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Line 45"/>
          <p:cNvSpPr>
            <a:spLocks noChangeShapeType="1"/>
          </p:cNvSpPr>
          <p:nvPr/>
        </p:nvSpPr>
        <p:spPr bwMode="auto">
          <a:xfrm>
            <a:off x="2659063" y="3309938"/>
            <a:ext cx="0" cy="8318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8" name="Line 46"/>
          <p:cNvSpPr>
            <a:spLocks noChangeShapeType="1"/>
          </p:cNvSpPr>
          <p:nvPr/>
        </p:nvSpPr>
        <p:spPr bwMode="auto">
          <a:xfrm>
            <a:off x="3370263" y="3335338"/>
            <a:ext cx="0" cy="8318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9" name="Line 47"/>
          <p:cNvSpPr>
            <a:spLocks noChangeShapeType="1"/>
          </p:cNvSpPr>
          <p:nvPr/>
        </p:nvSpPr>
        <p:spPr bwMode="auto">
          <a:xfrm>
            <a:off x="5708650" y="3338513"/>
            <a:ext cx="0" cy="8318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0" name="Line 48"/>
          <p:cNvSpPr>
            <a:spLocks noChangeShapeType="1"/>
          </p:cNvSpPr>
          <p:nvPr/>
        </p:nvSpPr>
        <p:spPr bwMode="auto">
          <a:xfrm>
            <a:off x="4984750" y="3325813"/>
            <a:ext cx="0" cy="8318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3689350" y="4548188"/>
            <a:ext cx="44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48 (0)</a:t>
            </a:r>
          </a:p>
        </p:txBody>
      </p: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2792413" y="4543425"/>
            <a:ext cx="44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48 (0)</a:t>
            </a:r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3538538" y="6091238"/>
            <a:ext cx="727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PTI = 0</a:t>
            </a:r>
          </a:p>
        </p:txBody>
      </p:sp>
      <p:sp>
        <p:nvSpPr>
          <p:cNvPr id="33844" name="Text Box 52"/>
          <p:cNvSpPr txBox="1">
            <a:spLocks noChangeArrowheads="1"/>
          </p:cNvSpPr>
          <p:nvPr/>
        </p:nvSpPr>
        <p:spPr bwMode="auto">
          <a:xfrm>
            <a:off x="4935538" y="5942013"/>
            <a:ext cx="727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PTI = 1</a:t>
            </a: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4775200" y="5519738"/>
            <a:ext cx="912813" cy="368300"/>
            <a:chOff x="3008" y="3420"/>
            <a:chExt cx="575" cy="232"/>
          </a:xfrm>
        </p:grpSpPr>
        <p:sp>
          <p:nvSpPr>
            <p:cNvPr id="33861" name="Rectangle 55"/>
            <p:cNvSpPr>
              <a:spLocks noChangeArrowheads="1"/>
            </p:cNvSpPr>
            <p:nvPr/>
          </p:nvSpPr>
          <p:spPr bwMode="auto">
            <a:xfrm>
              <a:off x="3008" y="3420"/>
              <a:ext cx="575" cy="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2" name="Text Box 56"/>
            <p:cNvSpPr txBox="1">
              <a:spLocks noChangeArrowheads="1"/>
            </p:cNvSpPr>
            <p:nvPr/>
          </p:nvSpPr>
          <p:spPr bwMode="auto">
            <a:xfrm>
              <a:off x="3016" y="3454"/>
              <a:ext cx="1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200"/>
            </a:p>
          </p:txBody>
        </p:sp>
        <p:sp>
          <p:nvSpPr>
            <p:cNvPr id="33863" name="Line 57"/>
            <p:cNvSpPr>
              <a:spLocks noChangeShapeType="1"/>
            </p:cNvSpPr>
            <p:nvPr/>
          </p:nvSpPr>
          <p:spPr bwMode="auto">
            <a:xfrm>
              <a:off x="3138" y="3421"/>
              <a:ext cx="0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3506788" y="5503863"/>
            <a:ext cx="912812" cy="368300"/>
            <a:chOff x="3008" y="3420"/>
            <a:chExt cx="575" cy="232"/>
          </a:xfrm>
        </p:grpSpPr>
        <p:sp>
          <p:nvSpPr>
            <p:cNvPr id="33858" name="Rectangle 59"/>
            <p:cNvSpPr>
              <a:spLocks noChangeArrowheads="1"/>
            </p:cNvSpPr>
            <p:nvPr/>
          </p:nvSpPr>
          <p:spPr bwMode="auto">
            <a:xfrm>
              <a:off x="3008" y="3420"/>
              <a:ext cx="575" cy="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9" name="Text Box 60"/>
            <p:cNvSpPr txBox="1">
              <a:spLocks noChangeArrowheads="1"/>
            </p:cNvSpPr>
            <p:nvPr/>
          </p:nvSpPr>
          <p:spPr bwMode="auto">
            <a:xfrm>
              <a:off x="3016" y="3454"/>
              <a:ext cx="1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200"/>
            </a:p>
          </p:txBody>
        </p:sp>
        <p:sp>
          <p:nvSpPr>
            <p:cNvPr id="33860" name="Line 61"/>
            <p:cNvSpPr>
              <a:spLocks noChangeShapeType="1"/>
            </p:cNvSpPr>
            <p:nvPr/>
          </p:nvSpPr>
          <p:spPr bwMode="auto">
            <a:xfrm>
              <a:off x="3138" y="3421"/>
              <a:ext cx="0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2435225" y="5513388"/>
            <a:ext cx="912813" cy="368300"/>
            <a:chOff x="3008" y="3420"/>
            <a:chExt cx="575" cy="232"/>
          </a:xfrm>
        </p:grpSpPr>
        <p:sp>
          <p:nvSpPr>
            <p:cNvPr id="33855" name="Rectangle 63"/>
            <p:cNvSpPr>
              <a:spLocks noChangeArrowheads="1"/>
            </p:cNvSpPr>
            <p:nvPr/>
          </p:nvSpPr>
          <p:spPr bwMode="auto">
            <a:xfrm>
              <a:off x="3008" y="3420"/>
              <a:ext cx="575" cy="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6" name="Text Box 64"/>
            <p:cNvSpPr txBox="1">
              <a:spLocks noChangeArrowheads="1"/>
            </p:cNvSpPr>
            <p:nvPr/>
          </p:nvSpPr>
          <p:spPr bwMode="auto">
            <a:xfrm>
              <a:off x="3016" y="3454"/>
              <a:ext cx="1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200"/>
            </a:p>
          </p:txBody>
        </p:sp>
        <p:sp>
          <p:nvSpPr>
            <p:cNvPr id="33857" name="Line 65"/>
            <p:cNvSpPr>
              <a:spLocks noChangeShapeType="1"/>
            </p:cNvSpPr>
            <p:nvPr/>
          </p:nvSpPr>
          <p:spPr bwMode="auto">
            <a:xfrm>
              <a:off x="3138" y="3421"/>
              <a:ext cx="0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49" name="Rectangle 67"/>
          <p:cNvSpPr>
            <a:spLocks noChangeArrowheads="1"/>
          </p:cNvSpPr>
          <p:nvPr/>
        </p:nvSpPr>
        <p:spPr bwMode="auto">
          <a:xfrm>
            <a:off x="3581400" y="4137025"/>
            <a:ext cx="762000" cy="3810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68"/>
          <p:cNvSpPr>
            <a:spLocks noChangeArrowheads="1"/>
          </p:cNvSpPr>
          <p:nvPr/>
        </p:nvSpPr>
        <p:spPr bwMode="auto">
          <a:xfrm>
            <a:off x="3733800" y="5508625"/>
            <a:ext cx="685800" cy="3810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1" name="Rectangle 69"/>
          <p:cNvSpPr>
            <a:spLocks noChangeArrowheads="1"/>
          </p:cNvSpPr>
          <p:nvPr/>
        </p:nvSpPr>
        <p:spPr bwMode="auto">
          <a:xfrm>
            <a:off x="3505200" y="5508625"/>
            <a:ext cx="2286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2"/>
          <p:cNvSpPr txBox="1">
            <a:spLocks noChangeArrowheads="1"/>
          </p:cNvSpPr>
          <p:nvPr/>
        </p:nvSpPr>
        <p:spPr>
          <a:xfrm>
            <a:off x="609600" y="71438"/>
            <a:ext cx="7772400" cy="107156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AAL 5</a:t>
            </a:r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3" name="Footer Placeholder 72"/>
          <p:cNvSpPr>
            <a:spLocks noGrp="1"/>
          </p:cNvSpPr>
          <p:nvPr>
            <p:ph type="ftr" sz="quarter" idx="10"/>
          </p:nvPr>
        </p:nvSpPr>
        <p:spPr>
          <a:xfrm>
            <a:off x="1214414" y="642939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" name="Text Box 240"/>
          <p:cNvSpPr txBox="1">
            <a:spLocks noChangeArrowheads="1"/>
          </p:cNvSpPr>
          <p:nvPr/>
        </p:nvSpPr>
        <p:spPr bwMode="auto">
          <a:xfrm>
            <a:off x="7072344" y="57864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pPr eaLnBrk="0" hangingPunct="0"/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MPLS (Multi Protocol Label Switching)</a:t>
            </a:r>
            <a:endParaRPr lang="en-US" sz="3600" dirty="0"/>
          </a:p>
        </p:txBody>
      </p:sp>
      <p:pic>
        <p:nvPicPr>
          <p:cNvPr id="348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5" y="1000108"/>
            <a:ext cx="7500966" cy="521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The Nortel Networks Passport 8600 Routing Switch</a:t>
            </a:r>
            <a:endParaRPr lang="en-US" sz="3600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00600"/>
          </a:xfrm>
        </p:spPr>
        <p:txBody>
          <a:bodyPr/>
          <a:lstStyle/>
          <a:p>
            <a:r>
              <a:rPr lang="en-US" sz="2800" dirty="0" smtClean="0"/>
              <a:t>designed for high-performance Enterprise, carrier, and service provider networks. </a:t>
            </a:r>
          </a:p>
          <a:p>
            <a:r>
              <a:rPr lang="en-US" sz="2800" dirty="0" smtClean="0"/>
              <a:t>As a chassis based Ethernet switching platform, the </a:t>
            </a:r>
            <a:r>
              <a:rPr lang="en-US" sz="2800" dirty="0" smtClean="0">
                <a:solidFill>
                  <a:srgbClr val="990033"/>
                </a:solidFill>
              </a:rPr>
              <a:t>Passport 8600 </a:t>
            </a:r>
            <a:r>
              <a:rPr lang="en-US" sz="2800" dirty="0" smtClean="0"/>
              <a:t>series provides wire speed L2-L7 traffic classification, filtering, forwarding and routing. Hardware based wire speed performance enables fast and efficient traffic classification, policy enforcement and filtering.</a:t>
            </a:r>
          </a:p>
          <a:p>
            <a:r>
              <a:rPr lang="en-US" sz="2800" dirty="0" smtClean="0"/>
              <a:t>Provides wire speed L2- L7 traffic </a:t>
            </a:r>
            <a:r>
              <a:rPr lang="en-US" sz="2800" dirty="0" smtClean="0"/>
              <a:t>classification.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The Nortel Networks Passport 8600 Routing Switch</a:t>
            </a:r>
            <a:endParaRPr lang="en-US" sz="3600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r>
              <a:rPr lang="en-US" sz="2800" dirty="0" smtClean="0"/>
              <a:t>Multi-layer redundancy with five 9s reliability</a:t>
            </a:r>
          </a:p>
          <a:p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Integrated intelligent bandwidth connectivity for 10/100/1000 Ethernet, ATM, PoS,10 Gig and WDM</a:t>
            </a:r>
          </a:p>
          <a:p>
            <a:r>
              <a:rPr lang="en-US" sz="2800" dirty="0" smtClean="0"/>
              <a:t>Seamless LAN/MAN/WAN connectivity</a:t>
            </a:r>
          </a:p>
          <a:p>
            <a:r>
              <a:rPr lang="en-US" sz="2800" dirty="0" smtClean="0"/>
              <a:t>Eight policy enabled hardware queues per port</a:t>
            </a:r>
          </a:p>
          <a:p>
            <a:r>
              <a:rPr lang="en-US" sz="2800" dirty="0" smtClean="0"/>
              <a:t>512 Gigabits per second backplane switch capacity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for ATM Architecture</a:t>
            </a:r>
          </a:p>
          <a:p>
            <a:r>
              <a:rPr lang="en-US" dirty="0" smtClean="0"/>
              <a:t>Four Design Assumptions</a:t>
            </a:r>
          </a:p>
          <a:p>
            <a:r>
              <a:rPr lang="en-US" dirty="0" smtClean="0"/>
              <a:t>ATM Hierarchy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UNI,NNI, VPI, VCI, two switch levels</a:t>
            </a:r>
          </a:p>
          <a:p>
            <a:r>
              <a:rPr lang="en-US" dirty="0" smtClean="0"/>
              <a:t>Old ATM Design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Convergence </a:t>
            </a:r>
            <a:r>
              <a:rPr lang="en-US" dirty="0" err="1" smtClean="0">
                <a:solidFill>
                  <a:schemeClr val="accent2"/>
                </a:solidFill>
              </a:rPr>
              <a:t>Sublayer</a:t>
            </a:r>
            <a:r>
              <a:rPr lang="en-US" dirty="0" smtClean="0">
                <a:solidFill>
                  <a:schemeClr val="accent2"/>
                </a:solidFill>
              </a:rPr>
              <a:t> (CS), Segmentation and Reassembly </a:t>
            </a:r>
            <a:r>
              <a:rPr lang="en-US" dirty="0" err="1" smtClean="0">
                <a:solidFill>
                  <a:schemeClr val="accent2"/>
                </a:solidFill>
              </a:rPr>
              <a:t>Sublayer</a:t>
            </a:r>
            <a:r>
              <a:rPr lang="en-US" dirty="0" smtClean="0">
                <a:solidFill>
                  <a:schemeClr val="accent2"/>
                </a:solidFill>
              </a:rPr>
              <a:t> (SAR)</a:t>
            </a:r>
          </a:p>
          <a:p>
            <a:r>
              <a:rPr lang="en-US" dirty="0" smtClean="0"/>
              <a:t>ATM Adaptation Layers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AAL1-4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ATM Design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PVC, SVC</a:t>
            </a:r>
          </a:p>
          <a:p>
            <a:r>
              <a:rPr lang="en-US" dirty="0" smtClean="0"/>
              <a:t>AAL Details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AAL1, AAL3-4, AAL5</a:t>
            </a:r>
          </a:p>
          <a:p>
            <a:r>
              <a:rPr lang="en-US" dirty="0" smtClean="0"/>
              <a:t>Multi-Protocol Layer Switching (MPLS)</a:t>
            </a:r>
          </a:p>
          <a:p>
            <a:pPr lvl="1"/>
            <a:r>
              <a:rPr lang="en-US" dirty="0" smtClean="0"/>
              <a:t>Passport Switch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4282" y="461983"/>
          <a:ext cx="8809037" cy="5824537"/>
        </p:xfrm>
        <a:graphic>
          <a:graphicData uri="http://schemas.openxmlformats.org/presentationml/2006/ole">
            <p:oleObj spid="_x0000_s1026" name="Bitmap Image" r:id="rId3" imgW="8809524" imgH="6009524" progId="PBrush">
              <p:embed/>
            </p:oleObj>
          </a:graphicData>
        </a:graphic>
      </p:graphicFrame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1428728" y="-24"/>
            <a:ext cx="6215106" cy="78581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Stallings’ </a:t>
            </a:r>
            <a:r>
              <a:rPr lang="en-US" sz="2800" dirty="0"/>
              <a:t>“High-Speed Networks”</a:t>
            </a:r>
          </a:p>
        </p:txBody>
      </p:sp>
      <p:sp>
        <p:nvSpPr>
          <p:cNvPr id="6" name="Oval 5"/>
          <p:cNvSpPr/>
          <p:nvPr/>
        </p:nvSpPr>
        <p:spPr>
          <a:xfrm>
            <a:off x="2428875" y="1285875"/>
            <a:ext cx="4714875" cy="3429000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Arrow Connector 7"/>
          <p:cNvCxnSpPr>
            <a:endCxn id="6" idx="4"/>
          </p:cNvCxnSpPr>
          <p:nvPr/>
        </p:nvCxnSpPr>
        <p:spPr>
          <a:xfrm rot="16200000" flipV="1">
            <a:off x="4679156" y="4822032"/>
            <a:ext cx="428625" cy="214312"/>
          </a:xfrm>
          <a:prstGeom prst="straightConnector1">
            <a:avLst/>
          </a:prstGeom>
          <a:ln w="317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29063" y="5143500"/>
            <a:ext cx="2128837" cy="500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6600"/>
                </a:solidFill>
                <a:latin typeface="+mj-lt"/>
              </a:rPr>
              <a:t>Backbone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ATM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3" descr="pic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6" y="915273"/>
            <a:ext cx="8420128" cy="537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ATM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71470" y="0"/>
            <a:ext cx="9358346" cy="100010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Stallings’ “High Speed Networks” 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Freeform 2"/>
          <p:cNvSpPr>
            <a:spLocks/>
          </p:cNvSpPr>
          <p:nvPr/>
        </p:nvSpPr>
        <p:spPr bwMode="auto">
          <a:xfrm>
            <a:off x="609600" y="1582759"/>
            <a:ext cx="1382713" cy="569913"/>
          </a:xfrm>
          <a:custGeom>
            <a:avLst/>
            <a:gdLst>
              <a:gd name="T0" fmla="*/ 2147483647 w 871"/>
              <a:gd name="T1" fmla="*/ 2147483647 h 359"/>
              <a:gd name="T2" fmla="*/ 2147483647 w 871"/>
              <a:gd name="T3" fmla="*/ 2147483647 h 359"/>
              <a:gd name="T4" fmla="*/ 2147483647 w 871"/>
              <a:gd name="T5" fmla="*/ 2147483647 h 359"/>
              <a:gd name="T6" fmla="*/ 2147483647 w 871"/>
              <a:gd name="T7" fmla="*/ 2147483647 h 359"/>
              <a:gd name="T8" fmla="*/ 2147483647 w 871"/>
              <a:gd name="T9" fmla="*/ 2147483647 h 359"/>
              <a:gd name="T10" fmla="*/ 2147483647 w 871"/>
              <a:gd name="T11" fmla="*/ 2147483647 h 359"/>
              <a:gd name="T12" fmla="*/ 2147483647 w 871"/>
              <a:gd name="T13" fmla="*/ 2147483647 h 359"/>
              <a:gd name="T14" fmla="*/ 2147483647 w 871"/>
              <a:gd name="T15" fmla="*/ 2147483647 h 359"/>
              <a:gd name="T16" fmla="*/ 2147483647 w 871"/>
              <a:gd name="T17" fmla="*/ 2147483647 h 359"/>
              <a:gd name="T18" fmla="*/ 2147483647 w 871"/>
              <a:gd name="T19" fmla="*/ 2147483647 h 359"/>
              <a:gd name="T20" fmla="*/ 2147483647 w 871"/>
              <a:gd name="T21" fmla="*/ 2147483647 h 359"/>
              <a:gd name="T22" fmla="*/ 2147483647 w 871"/>
              <a:gd name="T23" fmla="*/ 2147483647 h 359"/>
              <a:gd name="T24" fmla="*/ 2147483647 w 871"/>
              <a:gd name="T25" fmla="*/ 2147483647 h 359"/>
              <a:gd name="T26" fmla="*/ 2147483647 w 871"/>
              <a:gd name="T27" fmla="*/ 2147483647 h 359"/>
              <a:gd name="T28" fmla="*/ 2147483647 w 871"/>
              <a:gd name="T29" fmla="*/ 2147483647 h 359"/>
              <a:gd name="T30" fmla="*/ 2147483647 w 871"/>
              <a:gd name="T31" fmla="*/ 2147483647 h 359"/>
              <a:gd name="T32" fmla="*/ 2147483647 w 871"/>
              <a:gd name="T33" fmla="*/ 2147483647 h 359"/>
              <a:gd name="T34" fmla="*/ 2147483647 w 871"/>
              <a:gd name="T35" fmla="*/ 2147483647 h 359"/>
              <a:gd name="T36" fmla="*/ 2147483647 w 871"/>
              <a:gd name="T37" fmla="*/ 2147483647 h 359"/>
              <a:gd name="T38" fmla="*/ 2147483647 w 871"/>
              <a:gd name="T39" fmla="*/ 2147483647 h 359"/>
              <a:gd name="T40" fmla="*/ 2147483647 w 871"/>
              <a:gd name="T41" fmla="*/ 2147483647 h 359"/>
              <a:gd name="T42" fmla="*/ 2147483647 w 871"/>
              <a:gd name="T43" fmla="*/ 2147483647 h 359"/>
              <a:gd name="T44" fmla="*/ 2147483647 w 871"/>
              <a:gd name="T45" fmla="*/ 2147483647 h 359"/>
              <a:gd name="T46" fmla="*/ 2147483647 w 871"/>
              <a:gd name="T47" fmla="*/ 2147483647 h 359"/>
              <a:gd name="T48" fmla="*/ 2147483647 w 871"/>
              <a:gd name="T49" fmla="*/ 2147483647 h 359"/>
              <a:gd name="T50" fmla="*/ 2147483647 w 871"/>
              <a:gd name="T51" fmla="*/ 2147483647 h 359"/>
              <a:gd name="T52" fmla="*/ 2147483647 w 871"/>
              <a:gd name="T53" fmla="*/ 2147483647 h 359"/>
              <a:gd name="T54" fmla="*/ 2147483647 w 871"/>
              <a:gd name="T55" fmla="*/ 2147483647 h 359"/>
              <a:gd name="T56" fmla="*/ 2147483647 w 871"/>
              <a:gd name="T57" fmla="*/ 2147483647 h 359"/>
              <a:gd name="T58" fmla="*/ 2147483647 w 871"/>
              <a:gd name="T59" fmla="*/ 2147483647 h 359"/>
              <a:gd name="T60" fmla="*/ 2147483647 w 871"/>
              <a:gd name="T61" fmla="*/ 2147483647 h 359"/>
              <a:gd name="T62" fmla="*/ 2147483647 w 871"/>
              <a:gd name="T63" fmla="*/ 2147483647 h 359"/>
              <a:gd name="T64" fmla="*/ 2147483647 w 871"/>
              <a:gd name="T65" fmla="*/ 2147483647 h 359"/>
              <a:gd name="T66" fmla="*/ 2147483647 w 871"/>
              <a:gd name="T67" fmla="*/ 2147483647 h 359"/>
              <a:gd name="T68" fmla="*/ 2147483647 w 871"/>
              <a:gd name="T69" fmla="*/ 2147483647 h 359"/>
              <a:gd name="T70" fmla="*/ 2147483647 w 871"/>
              <a:gd name="T71" fmla="*/ 2147483647 h 359"/>
              <a:gd name="T72" fmla="*/ 2147483647 w 871"/>
              <a:gd name="T73" fmla="*/ 2147483647 h 359"/>
              <a:gd name="T74" fmla="*/ 2147483647 w 871"/>
              <a:gd name="T75" fmla="*/ 2147483647 h 359"/>
              <a:gd name="T76" fmla="*/ 2147483647 w 871"/>
              <a:gd name="T77" fmla="*/ 2147483647 h 359"/>
              <a:gd name="T78" fmla="*/ 2147483647 w 871"/>
              <a:gd name="T79" fmla="*/ 2147483647 h 359"/>
              <a:gd name="T80" fmla="*/ 2147483647 w 871"/>
              <a:gd name="T81" fmla="*/ 2147483647 h 359"/>
              <a:gd name="T82" fmla="*/ 2147483647 w 871"/>
              <a:gd name="T83" fmla="*/ 2147483647 h 359"/>
              <a:gd name="T84" fmla="*/ 2147483647 w 871"/>
              <a:gd name="T85" fmla="*/ 2147483647 h 359"/>
              <a:gd name="T86" fmla="*/ 2147483647 w 871"/>
              <a:gd name="T87" fmla="*/ 2147483647 h 359"/>
              <a:gd name="T88" fmla="*/ 2147483647 w 871"/>
              <a:gd name="T89" fmla="*/ 2147483647 h 359"/>
              <a:gd name="T90" fmla="*/ 2147483647 w 871"/>
              <a:gd name="T91" fmla="*/ 2147483647 h 35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871"/>
              <a:gd name="T139" fmla="*/ 0 h 359"/>
              <a:gd name="T140" fmla="*/ 871 w 871"/>
              <a:gd name="T141" fmla="*/ 359 h 35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871" h="359">
                <a:moveTo>
                  <a:pt x="0" y="131"/>
                </a:moveTo>
                <a:lnTo>
                  <a:pt x="24" y="129"/>
                </a:lnTo>
                <a:lnTo>
                  <a:pt x="42" y="110"/>
                </a:lnTo>
                <a:lnTo>
                  <a:pt x="51" y="92"/>
                </a:lnTo>
                <a:lnTo>
                  <a:pt x="60" y="73"/>
                </a:lnTo>
                <a:lnTo>
                  <a:pt x="70" y="92"/>
                </a:lnTo>
                <a:lnTo>
                  <a:pt x="70" y="110"/>
                </a:lnTo>
                <a:lnTo>
                  <a:pt x="70" y="138"/>
                </a:lnTo>
                <a:lnTo>
                  <a:pt x="79" y="156"/>
                </a:lnTo>
                <a:lnTo>
                  <a:pt x="88" y="175"/>
                </a:lnTo>
                <a:lnTo>
                  <a:pt x="106" y="165"/>
                </a:lnTo>
                <a:lnTo>
                  <a:pt x="125" y="147"/>
                </a:lnTo>
                <a:lnTo>
                  <a:pt x="143" y="129"/>
                </a:lnTo>
                <a:lnTo>
                  <a:pt x="161" y="110"/>
                </a:lnTo>
                <a:lnTo>
                  <a:pt x="171" y="129"/>
                </a:lnTo>
                <a:lnTo>
                  <a:pt x="180" y="147"/>
                </a:lnTo>
                <a:lnTo>
                  <a:pt x="198" y="129"/>
                </a:lnTo>
                <a:lnTo>
                  <a:pt x="217" y="110"/>
                </a:lnTo>
                <a:lnTo>
                  <a:pt x="235" y="101"/>
                </a:lnTo>
                <a:lnTo>
                  <a:pt x="253" y="73"/>
                </a:lnTo>
                <a:lnTo>
                  <a:pt x="263" y="55"/>
                </a:lnTo>
                <a:lnTo>
                  <a:pt x="281" y="46"/>
                </a:lnTo>
                <a:lnTo>
                  <a:pt x="290" y="27"/>
                </a:lnTo>
                <a:lnTo>
                  <a:pt x="299" y="9"/>
                </a:lnTo>
                <a:lnTo>
                  <a:pt x="299" y="27"/>
                </a:lnTo>
                <a:lnTo>
                  <a:pt x="299" y="46"/>
                </a:lnTo>
                <a:lnTo>
                  <a:pt x="299" y="64"/>
                </a:lnTo>
                <a:lnTo>
                  <a:pt x="290" y="83"/>
                </a:lnTo>
                <a:lnTo>
                  <a:pt x="290" y="101"/>
                </a:lnTo>
                <a:lnTo>
                  <a:pt x="290" y="129"/>
                </a:lnTo>
                <a:lnTo>
                  <a:pt x="290" y="147"/>
                </a:lnTo>
                <a:lnTo>
                  <a:pt x="290" y="165"/>
                </a:lnTo>
                <a:lnTo>
                  <a:pt x="290" y="184"/>
                </a:lnTo>
                <a:lnTo>
                  <a:pt x="290" y="202"/>
                </a:lnTo>
                <a:lnTo>
                  <a:pt x="290" y="221"/>
                </a:lnTo>
                <a:lnTo>
                  <a:pt x="281" y="239"/>
                </a:lnTo>
                <a:lnTo>
                  <a:pt x="281" y="276"/>
                </a:lnTo>
                <a:lnTo>
                  <a:pt x="281" y="294"/>
                </a:lnTo>
                <a:lnTo>
                  <a:pt x="281" y="322"/>
                </a:lnTo>
                <a:lnTo>
                  <a:pt x="290" y="340"/>
                </a:lnTo>
                <a:lnTo>
                  <a:pt x="290" y="358"/>
                </a:lnTo>
                <a:lnTo>
                  <a:pt x="309" y="349"/>
                </a:lnTo>
                <a:lnTo>
                  <a:pt x="318" y="331"/>
                </a:lnTo>
                <a:lnTo>
                  <a:pt x="336" y="322"/>
                </a:lnTo>
                <a:lnTo>
                  <a:pt x="345" y="303"/>
                </a:lnTo>
                <a:lnTo>
                  <a:pt x="355" y="322"/>
                </a:lnTo>
                <a:lnTo>
                  <a:pt x="373" y="331"/>
                </a:lnTo>
                <a:lnTo>
                  <a:pt x="382" y="349"/>
                </a:lnTo>
                <a:lnTo>
                  <a:pt x="401" y="340"/>
                </a:lnTo>
                <a:lnTo>
                  <a:pt x="428" y="322"/>
                </a:lnTo>
                <a:lnTo>
                  <a:pt x="447" y="303"/>
                </a:lnTo>
                <a:lnTo>
                  <a:pt x="465" y="303"/>
                </a:lnTo>
                <a:lnTo>
                  <a:pt x="483" y="303"/>
                </a:lnTo>
                <a:lnTo>
                  <a:pt x="502" y="303"/>
                </a:lnTo>
                <a:lnTo>
                  <a:pt x="520" y="294"/>
                </a:lnTo>
                <a:lnTo>
                  <a:pt x="538" y="276"/>
                </a:lnTo>
                <a:lnTo>
                  <a:pt x="566" y="248"/>
                </a:lnTo>
                <a:lnTo>
                  <a:pt x="584" y="221"/>
                </a:lnTo>
                <a:lnTo>
                  <a:pt x="603" y="202"/>
                </a:lnTo>
                <a:lnTo>
                  <a:pt x="621" y="175"/>
                </a:lnTo>
                <a:lnTo>
                  <a:pt x="621" y="156"/>
                </a:lnTo>
                <a:lnTo>
                  <a:pt x="640" y="129"/>
                </a:lnTo>
                <a:lnTo>
                  <a:pt x="658" y="119"/>
                </a:lnTo>
                <a:lnTo>
                  <a:pt x="658" y="101"/>
                </a:lnTo>
                <a:lnTo>
                  <a:pt x="667" y="83"/>
                </a:lnTo>
                <a:lnTo>
                  <a:pt x="676" y="55"/>
                </a:lnTo>
                <a:lnTo>
                  <a:pt x="676" y="37"/>
                </a:lnTo>
                <a:lnTo>
                  <a:pt x="686" y="18"/>
                </a:lnTo>
                <a:lnTo>
                  <a:pt x="686" y="0"/>
                </a:lnTo>
                <a:lnTo>
                  <a:pt x="686" y="18"/>
                </a:lnTo>
                <a:lnTo>
                  <a:pt x="686" y="37"/>
                </a:lnTo>
                <a:lnTo>
                  <a:pt x="686" y="64"/>
                </a:lnTo>
                <a:lnTo>
                  <a:pt x="686" y="83"/>
                </a:lnTo>
                <a:lnTo>
                  <a:pt x="695" y="101"/>
                </a:lnTo>
                <a:lnTo>
                  <a:pt x="695" y="119"/>
                </a:lnTo>
                <a:lnTo>
                  <a:pt x="695" y="138"/>
                </a:lnTo>
                <a:lnTo>
                  <a:pt x="713" y="138"/>
                </a:lnTo>
                <a:lnTo>
                  <a:pt x="732" y="129"/>
                </a:lnTo>
                <a:lnTo>
                  <a:pt x="750" y="129"/>
                </a:lnTo>
                <a:lnTo>
                  <a:pt x="759" y="147"/>
                </a:lnTo>
                <a:lnTo>
                  <a:pt x="768" y="165"/>
                </a:lnTo>
                <a:lnTo>
                  <a:pt x="778" y="184"/>
                </a:lnTo>
                <a:lnTo>
                  <a:pt x="787" y="211"/>
                </a:lnTo>
                <a:lnTo>
                  <a:pt x="796" y="230"/>
                </a:lnTo>
                <a:lnTo>
                  <a:pt x="796" y="248"/>
                </a:lnTo>
                <a:lnTo>
                  <a:pt x="805" y="267"/>
                </a:lnTo>
                <a:lnTo>
                  <a:pt x="814" y="285"/>
                </a:lnTo>
                <a:lnTo>
                  <a:pt x="833" y="285"/>
                </a:lnTo>
                <a:lnTo>
                  <a:pt x="842" y="303"/>
                </a:lnTo>
                <a:lnTo>
                  <a:pt x="851" y="322"/>
                </a:lnTo>
                <a:lnTo>
                  <a:pt x="860" y="340"/>
                </a:lnTo>
                <a:lnTo>
                  <a:pt x="870" y="35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3"/>
          <p:cNvSpPr>
            <a:spLocks noChangeShapeType="1"/>
          </p:cNvSpPr>
          <p:nvPr/>
        </p:nvSpPr>
        <p:spPr bwMode="auto">
          <a:xfrm>
            <a:off x="2147888" y="1943122"/>
            <a:ext cx="485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2728913" y="1762147"/>
            <a:ext cx="798512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A/D</a:t>
            </a:r>
          </a:p>
        </p:txBody>
      </p:sp>
      <p:sp>
        <p:nvSpPr>
          <p:cNvPr id="6151" name="Line 5"/>
          <p:cNvSpPr>
            <a:spLocks noChangeShapeType="1"/>
          </p:cNvSpPr>
          <p:nvPr/>
        </p:nvSpPr>
        <p:spPr bwMode="auto">
          <a:xfrm>
            <a:off x="3713163" y="1943122"/>
            <a:ext cx="113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6153150" y="1955822"/>
            <a:ext cx="74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>
            <a:off x="611188" y="1966934"/>
            <a:ext cx="1435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485775" y="973159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Voice</a:t>
            </a:r>
            <a:endParaRPr lang="en-US" sz="2800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3760788" y="1979634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i="1"/>
              <a:t>s</a:t>
            </a:r>
            <a:r>
              <a:rPr lang="en-US" sz="1800" i="1" baseline="-25000"/>
              <a:t>1 ,</a:t>
            </a:r>
            <a:r>
              <a:rPr lang="en-US" sz="1800" i="1"/>
              <a:t> s</a:t>
            </a:r>
            <a:r>
              <a:rPr lang="en-US" sz="1800" i="1" baseline="-25000"/>
              <a:t>2</a:t>
            </a:r>
            <a:r>
              <a:rPr lang="en-US" sz="1800" i="1"/>
              <a:t> …</a:t>
            </a:r>
            <a:endParaRPr lang="en-US"/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3430588" y="2393972"/>
            <a:ext cx="2155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Digital voice samples</a:t>
            </a:r>
            <a:endParaRPr lang="en-US"/>
          </a:p>
        </p:txBody>
      </p:sp>
      <p:sp>
        <p:nvSpPr>
          <p:cNvPr id="6157" name="Line 12"/>
          <p:cNvSpPr>
            <a:spLocks noChangeShapeType="1"/>
          </p:cNvSpPr>
          <p:nvPr/>
        </p:nvSpPr>
        <p:spPr bwMode="auto">
          <a:xfrm>
            <a:off x="250825" y="3773509"/>
            <a:ext cx="704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3"/>
          <p:cNvSpPr>
            <a:spLocks noChangeArrowheads="1"/>
          </p:cNvSpPr>
          <p:nvPr/>
        </p:nvSpPr>
        <p:spPr bwMode="auto">
          <a:xfrm>
            <a:off x="1062038" y="3629047"/>
            <a:ext cx="798512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A/D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7423150" y="3757634"/>
            <a:ext cx="473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93675" y="3079772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Video</a:t>
            </a:r>
            <a:endParaRPr lang="en-US" sz="280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144713" y="3622697"/>
            <a:ext cx="1284287" cy="366712"/>
            <a:chOff x="1634" y="1838"/>
            <a:chExt cx="923" cy="266"/>
          </a:xfrm>
        </p:grpSpPr>
        <p:sp>
          <p:nvSpPr>
            <p:cNvPr id="6201" name="AutoShape 18"/>
            <p:cNvSpPr>
              <a:spLocks noChangeArrowheads="1"/>
            </p:cNvSpPr>
            <p:nvPr/>
          </p:nvSpPr>
          <p:spPr bwMode="auto">
            <a:xfrm rot="-2642390">
              <a:off x="1634" y="1875"/>
              <a:ext cx="405" cy="144"/>
            </a:xfrm>
            <a:prstGeom prst="parallelogram">
              <a:avLst>
                <a:gd name="adj" fmla="val 11944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2" name="AutoShape 19"/>
            <p:cNvSpPr>
              <a:spLocks noChangeArrowheads="1"/>
            </p:cNvSpPr>
            <p:nvPr/>
          </p:nvSpPr>
          <p:spPr bwMode="auto">
            <a:xfrm rot="-2642390">
              <a:off x="1813" y="1872"/>
              <a:ext cx="405" cy="143"/>
            </a:xfrm>
            <a:prstGeom prst="parallelogram">
              <a:avLst>
                <a:gd name="adj" fmla="val 12027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AutoShape 20"/>
            <p:cNvSpPr>
              <a:spLocks noChangeArrowheads="1"/>
            </p:cNvSpPr>
            <p:nvPr/>
          </p:nvSpPr>
          <p:spPr bwMode="auto">
            <a:xfrm rot="-2642390">
              <a:off x="2152" y="1869"/>
              <a:ext cx="405" cy="143"/>
            </a:xfrm>
            <a:prstGeom prst="parallelogram">
              <a:avLst>
                <a:gd name="adj" fmla="val 12027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4" name="Text Box 21"/>
            <p:cNvSpPr txBox="1">
              <a:spLocks noChangeArrowheads="1"/>
            </p:cNvSpPr>
            <p:nvPr/>
          </p:nvSpPr>
          <p:spPr bwMode="auto">
            <a:xfrm>
              <a:off x="1998" y="1838"/>
              <a:ext cx="27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i="1"/>
                <a:t>…</a:t>
              </a:r>
            </a:p>
          </p:txBody>
        </p:sp>
      </p:grpSp>
      <p:sp>
        <p:nvSpPr>
          <p:cNvPr id="6162" name="Line 22"/>
          <p:cNvSpPr>
            <a:spLocks noChangeShapeType="1"/>
          </p:cNvSpPr>
          <p:nvPr/>
        </p:nvSpPr>
        <p:spPr bwMode="auto">
          <a:xfrm>
            <a:off x="1854200" y="3771922"/>
            <a:ext cx="485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23"/>
          <p:cNvSpPr>
            <a:spLocks noChangeShapeType="1"/>
          </p:cNvSpPr>
          <p:nvPr/>
        </p:nvSpPr>
        <p:spPr bwMode="auto">
          <a:xfrm>
            <a:off x="3286125" y="3778272"/>
            <a:ext cx="485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Rectangle 24"/>
          <p:cNvSpPr>
            <a:spLocks noChangeArrowheads="1"/>
          </p:cNvSpPr>
          <p:nvPr/>
        </p:nvSpPr>
        <p:spPr bwMode="auto">
          <a:xfrm>
            <a:off x="3776663" y="3578247"/>
            <a:ext cx="1395412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Compression</a:t>
            </a:r>
          </a:p>
        </p:txBody>
      </p:sp>
      <p:sp>
        <p:nvSpPr>
          <p:cNvPr id="6165" name="Line 25"/>
          <p:cNvSpPr>
            <a:spLocks noChangeShapeType="1"/>
          </p:cNvSpPr>
          <p:nvPr/>
        </p:nvSpPr>
        <p:spPr bwMode="auto">
          <a:xfrm>
            <a:off x="5300663" y="3771922"/>
            <a:ext cx="113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6"/>
          <p:cNvSpPr>
            <a:spLocks noChangeArrowheads="1"/>
          </p:cNvSpPr>
          <p:nvPr/>
        </p:nvSpPr>
        <p:spPr bwMode="auto">
          <a:xfrm>
            <a:off x="5484813" y="3182959"/>
            <a:ext cx="122237" cy="592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7"/>
          <p:cNvSpPr>
            <a:spLocks noChangeArrowheads="1"/>
          </p:cNvSpPr>
          <p:nvPr/>
        </p:nvSpPr>
        <p:spPr bwMode="auto">
          <a:xfrm>
            <a:off x="5757863" y="3359172"/>
            <a:ext cx="122237" cy="411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28"/>
          <p:cNvSpPr>
            <a:spLocks noChangeArrowheads="1"/>
          </p:cNvSpPr>
          <p:nvPr/>
        </p:nvSpPr>
        <p:spPr bwMode="auto">
          <a:xfrm>
            <a:off x="6018213" y="3354409"/>
            <a:ext cx="122237" cy="423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Text Box 29"/>
          <p:cNvSpPr txBox="1">
            <a:spLocks noChangeArrowheads="1"/>
          </p:cNvSpPr>
          <p:nvPr/>
        </p:nvSpPr>
        <p:spPr bwMode="auto">
          <a:xfrm>
            <a:off x="5232400" y="3957659"/>
            <a:ext cx="14208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compressed frames</a:t>
            </a:r>
            <a:endParaRPr lang="en-US"/>
          </a:p>
        </p:txBody>
      </p:sp>
      <p:sp>
        <p:nvSpPr>
          <p:cNvPr id="6170" name="Text Box 30"/>
          <p:cNvSpPr txBox="1">
            <a:spLocks noChangeArrowheads="1"/>
          </p:cNvSpPr>
          <p:nvPr/>
        </p:nvSpPr>
        <p:spPr bwMode="auto">
          <a:xfrm>
            <a:off x="2139950" y="4060847"/>
            <a:ext cx="1420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picture frames</a:t>
            </a:r>
            <a:endParaRPr lang="en-US"/>
          </a:p>
        </p:txBody>
      </p:sp>
      <p:sp>
        <p:nvSpPr>
          <p:cNvPr id="6171" name="Line 31"/>
          <p:cNvSpPr>
            <a:spLocks noChangeShapeType="1"/>
          </p:cNvSpPr>
          <p:nvPr/>
        </p:nvSpPr>
        <p:spPr bwMode="auto">
          <a:xfrm>
            <a:off x="1582708" y="5391169"/>
            <a:ext cx="704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Text Box 34"/>
          <p:cNvSpPr txBox="1">
            <a:spLocks noChangeArrowheads="1"/>
          </p:cNvSpPr>
          <p:nvPr/>
        </p:nvSpPr>
        <p:spPr bwMode="auto">
          <a:xfrm>
            <a:off x="357158" y="5180031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Data</a:t>
            </a:r>
            <a:endParaRPr lang="en-US" sz="2800"/>
          </a:p>
        </p:txBody>
      </p:sp>
      <p:sp>
        <p:nvSpPr>
          <p:cNvPr id="6173" name="Line 35"/>
          <p:cNvSpPr>
            <a:spLocks noChangeShapeType="1"/>
          </p:cNvSpPr>
          <p:nvPr/>
        </p:nvSpPr>
        <p:spPr bwMode="auto">
          <a:xfrm flipV="1">
            <a:off x="2605058" y="5380056"/>
            <a:ext cx="1974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Rectangle 36"/>
          <p:cNvSpPr>
            <a:spLocks noChangeArrowheads="1"/>
          </p:cNvSpPr>
          <p:nvPr/>
        </p:nvSpPr>
        <p:spPr bwMode="auto">
          <a:xfrm>
            <a:off x="2874933" y="4787919"/>
            <a:ext cx="122238" cy="592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Rectangle 37"/>
          <p:cNvSpPr>
            <a:spLocks noChangeArrowheads="1"/>
          </p:cNvSpPr>
          <p:nvPr/>
        </p:nvSpPr>
        <p:spPr bwMode="auto">
          <a:xfrm>
            <a:off x="3509933" y="4975244"/>
            <a:ext cx="122238" cy="411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38"/>
          <p:cNvSpPr>
            <a:spLocks noChangeArrowheads="1"/>
          </p:cNvSpPr>
          <p:nvPr/>
        </p:nvSpPr>
        <p:spPr bwMode="auto">
          <a:xfrm>
            <a:off x="4143346" y="4959369"/>
            <a:ext cx="122237" cy="423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Text Box 39"/>
          <p:cNvSpPr txBox="1">
            <a:spLocks noChangeArrowheads="1"/>
          </p:cNvSpPr>
          <p:nvPr/>
        </p:nvSpPr>
        <p:spPr bwMode="auto">
          <a:xfrm>
            <a:off x="2319308" y="5491181"/>
            <a:ext cx="23256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Bursty  variable-length packets</a:t>
            </a:r>
            <a:endParaRPr lang="en-US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7108825" y="1827234"/>
            <a:ext cx="1146175" cy="563563"/>
            <a:chOff x="4510" y="710"/>
            <a:chExt cx="722" cy="355"/>
          </a:xfrm>
        </p:grpSpPr>
        <p:sp>
          <p:nvSpPr>
            <p:cNvPr id="6197" name="Line 41"/>
            <p:cNvSpPr>
              <a:spLocks noChangeShapeType="1"/>
            </p:cNvSpPr>
            <p:nvPr/>
          </p:nvSpPr>
          <p:spPr bwMode="auto">
            <a:xfrm>
              <a:off x="4510" y="836"/>
              <a:ext cx="72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8" name="Rectangle 42"/>
            <p:cNvSpPr>
              <a:spLocks noChangeArrowheads="1"/>
            </p:cNvSpPr>
            <p:nvPr/>
          </p:nvSpPr>
          <p:spPr bwMode="auto">
            <a:xfrm>
              <a:off x="4642" y="710"/>
              <a:ext cx="197" cy="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Text Box 43"/>
            <p:cNvSpPr txBox="1">
              <a:spLocks noChangeArrowheads="1"/>
            </p:cNvSpPr>
            <p:nvPr/>
          </p:nvSpPr>
          <p:spPr bwMode="auto">
            <a:xfrm>
              <a:off x="4647" y="853"/>
              <a:ext cx="4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/>
                <a:t>cells</a:t>
              </a:r>
              <a:endParaRPr lang="en-US"/>
            </a:p>
          </p:txBody>
        </p:sp>
        <p:sp>
          <p:nvSpPr>
            <p:cNvPr id="6200" name="Rectangle 44"/>
            <p:cNvSpPr>
              <a:spLocks noChangeArrowheads="1"/>
            </p:cNvSpPr>
            <p:nvPr/>
          </p:nvSpPr>
          <p:spPr bwMode="auto">
            <a:xfrm>
              <a:off x="4930" y="710"/>
              <a:ext cx="197" cy="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6559521" y="5167331"/>
            <a:ext cx="1146175" cy="563563"/>
            <a:chOff x="4510" y="710"/>
            <a:chExt cx="722" cy="355"/>
          </a:xfrm>
        </p:grpSpPr>
        <p:sp>
          <p:nvSpPr>
            <p:cNvPr id="6193" name="Line 46"/>
            <p:cNvSpPr>
              <a:spLocks noChangeShapeType="1"/>
            </p:cNvSpPr>
            <p:nvPr/>
          </p:nvSpPr>
          <p:spPr bwMode="auto">
            <a:xfrm>
              <a:off x="4510" y="836"/>
              <a:ext cx="72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4" name="Rectangle 47"/>
            <p:cNvSpPr>
              <a:spLocks noChangeArrowheads="1"/>
            </p:cNvSpPr>
            <p:nvPr/>
          </p:nvSpPr>
          <p:spPr bwMode="auto">
            <a:xfrm>
              <a:off x="4642" y="710"/>
              <a:ext cx="197" cy="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Text Box 48"/>
            <p:cNvSpPr txBox="1">
              <a:spLocks noChangeArrowheads="1"/>
            </p:cNvSpPr>
            <p:nvPr/>
          </p:nvSpPr>
          <p:spPr bwMode="auto">
            <a:xfrm>
              <a:off x="4647" y="853"/>
              <a:ext cx="4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/>
                <a:t>cells</a:t>
              </a:r>
              <a:endParaRPr lang="en-US"/>
            </a:p>
          </p:txBody>
        </p:sp>
        <p:sp>
          <p:nvSpPr>
            <p:cNvPr id="6196" name="Rectangle 49"/>
            <p:cNvSpPr>
              <a:spLocks noChangeArrowheads="1"/>
            </p:cNvSpPr>
            <p:nvPr/>
          </p:nvSpPr>
          <p:spPr bwMode="auto">
            <a:xfrm>
              <a:off x="4930" y="710"/>
              <a:ext cx="197" cy="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7947025" y="3565547"/>
            <a:ext cx="1146175" cy="563562"/>
            <a:chOff x="4510" y="710"/>
            <a:chExt cx="722" cy="355"/>
          </a:xfrm>
        </p:grpSpPr>
        <p:sp>
          <p:nvSpPr>
            <p:cNvPr id="6189" name="Line 51"/>
            <p:cNvSpPr>
              <a:spLocks noChangeShapeType="1"/>
            </p:cNvSpPr>
            <p:nvPr/>
          </p:nvSpPr>
          <p:spPr bwMode="auto">
            <a:xfrm>
              <a:off x="4510" y="836"/>
              <a:ext cx="72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0" name="Rectangle 52"/>
            <p:cNvSpPr>
              <a:spLocks noChangeArrowheads="1"/>
            </p:cNvSpPr>
            <p:nvPr/>
          </p:nvSpPr>
          <p:spPr bwMode="auto">
            <a:xfrm>
              <a:off x="4642" y="710"/>
              <a:ext cx="197" cy="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1" name="Text Box 53"/>
            <p:cNvSpPr txBox="1">
              <a:spLocks noChangeArrowheads="1"/>
            </p:cNvSpPr>
            <p:nvPr/>
          </p:nvSpPr>
          <p:spPr bwMode="auto">
            <a:xfrm>
              <a:off x="4647" y="853"/>
              <a:ext cx="4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/>
                <a:t>cells</a:t>
              </a:r>
              <a:endParaRPr lang="en-US"/>
            </a:p>
          </p:txBody>
        </p:sp>
        <p:sp>
          <p:nvSpPr>
            <p:cNvPr id="6192" name="Rectangle 54"/>
            <p:cNvSpPr>
              <a:spLocks noChangeArrowheads="1"/>
            </p:cNvSpPr>
            <p:nvPr/>
          </p:nvSpPr>
          <p:spPr bwMode="auto">
            <a:xfrm>
              <a:off x="4930" y="710"/>
              <a:ext cx="197" cy="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84" name="Rectangle 59"/>
          <p:cNvSpPr>
            <a:spLocks noChangeArrowheads="1"/>
          </p:cNvSpPr>
          <p:nvPr/>
        </p:nvSpPr>
        <p:spPr bwMode="auto">
          <a:xfrm>
            <a:off x="5086350" y="1754209"/>
            <a:ext cx="898525" cy="3460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00"/>
                </a:solidFill>
              </a:rPr>
              <a:t>AAL</a:t>
            </a:r>
          </a:p>
        </p:txBody>
      </p:sp>
      <p:sp>
        <p:nvSpPr>
          <p:cNvPr id="6185" name="Rectangle 60"/>
          <p:cNvSpPr>
            <a:spLocks noChangeArrowheads="1"/>
          </p:cNvSpPr>
          <p:nvPr/>
        </p:nvSpPr>
        <p:spPr bwMode="auto">
          <a:xfrm>
            <a:off x="6477000" y="3557609"/>
            <a:ext cx="898525" cy="3460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00"/>
                </a:solidFill>
              </a:rPr>
              <a:t>AAL</a:t>
            </a:r>
          </a:p>
        </p:txBody>
      </p:sp>
      <p:sp>
        <p:nvSpPr>
          <p:cNvPr id="6186" name="Rectangle 61"/>
          <p:cNvSpPr>
            <a:spLocks noChangeArrowheads="1"/>
          </p:cNvSpPr>
          <p:nvPr/>
        </p:nvSpPr>
        <p:spPr bwMode="auto">
          <a:xfrm>
            <a:off x="4821208" y="5186381"/>
            <a:ext cx="898525" cy="3460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00"/>
                </a:solidFill>
              </a:rPr>
              <a:t>AAL</a:t>
            </a:r>
          </a:p>
        </p:txBody>
      </p:sp>
      <p:sp>
        <p:nvSpPr>
          <p:cNvPr id="6187" name="Line 62"/>
          <p:cNvSpPr>
            <a:spLocks noChangeShapeType="1"/>
          </p:cNvSpPr>
          <p:nvPr/>
        </p:nvSpPr>
        <p:spPr bwMode="auto">
          <a:xfrm>
            <a:off x="5735608" y="533878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0" name="Footer Placeholder 5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" name="Text Box 240"/>
          <p:cNvSpPr txBox="1">
            <a:spLocks noChangeArrowheads="1"/>
          </p:cNvSpPr>
          <p:nvPr/>
        </p:nvSpPr>
        <p:spPr bwMode="auto">
          <a:xfrm>
            <a:off x="6929454" y="5857892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pPr eaLnBrk="0" hangingPunct="0"/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62" name="Title 5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TM </a:t>
            </a: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daptation</a:t>
            </a:r>
            <a:r>
              <a:rPr lang="en-US" dirty="0" smtClean="0">
                <a:solidFill>
                  <a:srgbClr val="FFC000"/>
                </a:solidFill>
              </a:rPr>
              <a:t> L</a:t>
            </a:r>
            <a:r>
              <a:rPr lang="en-US" dirty="0" smtClean="0"/>
              <a:t>ayers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2001838" y="3009900"/>
            <a:ext cx="327025" cy="2413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2630488" y="1589088"/>
            <a:ext cx="327025" cy="2413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6661150" y="4826000"/>
            <a:ext cx="327025" cy="2413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2647950" y="2071688"/>
            <a:ext cx="327025" cy="241300"/>
          </a:xfrm>
          <a:prstGeom prst="rect">
            <a:avLst/>
          </a:prstGeom>
          <a:solidFill>
            <a:srgbClr val="F0F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1530350" y="2071688"/>
            <a:ext cx="327025" cy="241300"/>
          </a:xfrm>
          <a:prstGeom prst="rect">
            <a:avLst/>
          </a:prstGeom>
          <a:solidFill>
            <a:srgbClr val="F0F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2516188" y="2560638"/>
            <a:ext cx="327025" cy="2413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1576388" y="2560638"/>
            <a:ext cx="327025" cy="2413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9"/>
          <p:cNvSpPr>
            <a:spLocks noChangeShapeType="1"/>
          </p:cNvSpPr>
          <p:nvPr/>
        </p:nvSpPr>
        <p:spPr bwMode="auto">
          <a:xfrm>
            <a:off x="1166813" y="1836738"/>
            <a:ext cx="184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AutoShape 10"/>
          <p:cNvSpPr>
            <a:spLocks noChangeArrowheads="1"/>
          </p:cNvSpPr>
          <p:nvPr/>
        </p:nvSpPr>
        <p:spPr bwMode="auto">
          <a:xfrm rot="5400000">
            <a:off x="3054351" y="1571625"/>
            <a:ext cx="1765300" cy="1800225"/>
          </a:xfrm>
          <a:prstGeom prst="triangle">
            <a:avLst>
              <a:gd name="adj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3189465" y="2206625"/>
            <a:ext cx="78387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bg1"/>
                </a:solidFill>
              </a:rPr>
              <a:t>MUX</a:t>
            </a:r>
          </a:p>
        </p:txBody>
      </p:sp>
      <p:sp>
        <p:nvSpPr>
          <p:cNvPr id="7182" name="Line 12"/>
          <p:cNvSpPr>
            <a:spLocks noChangeShapeType="1"/>
          </p:cNvSpPr>
          <p:nvPr/>
        </p:nvSpPr>
        <p:spPr bwMode="auto">
          <a:xfrm>
            <a:off x="4883150" y="2463800"/>
            <a:ext cx="2849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13"/>
          <p:cNvSpPr>
            <a:spLocks noChangeArrowheads="1"/>
          </p:cNvSpPr>
          <p:nvPr/>
        </p:nvSpPr>
        <p:spPr bwMode="auto">
          <a:xfrm>
            <a:off x="1454150" y="1589088"/>
            <a:ext cx="327025" cy="2413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14"/>
          <p:cNvSpPr>
            <a:spLocks noChangeArrowheads="1"/>
          </p:cNvSpPr>
          <p:nvPr/>
        </p:nvSpPr>
        <p:spPr bwMode="auto">
          <a:xfrm>
            <a:off x="6305550" y="4826000"/>
            <a:ext cx="327025" cy="2413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15"/>
          <p:cNvSpPr>
            <a:spLocks noChangeArrowheads="1"/>
          </p:cNvSpPr>
          <p:nvPr/>
        </p:nvSpPr>
        <p:spPr bwMode="auto">
          <a:xfrm>
            <a:off x="5949950" y="4826000"/>
            <a:ext cx="327025" cy="2413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16"/>
          <p:cNvSpPr>
            <a:spLocks noChangeArrowheads="1"/>
          </p:cNvSpPr>
          <p:nvPr/>
        </p:nvSpPr>
        <p:spPr bwMode="auto">
          <a:xfrm>
            <a:off x="5594350" y="4826000"/>
            <a:ext cx="327025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Rectangle 17"/>
          <p:cNvSpPr>
            <a:spLocks noChangeArrowheads="1"/>
          </p:cNvSpPr>
          <p:nvPr/>
        </p:nvSpPr>
        <p:spPr bwMode="auto">
          <a:xfrm>
            <a:off x="8083550" y="4826000"/>
            <a:ext cx="327025" cy="2413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18"/>
          <p:cNvSpPr>
            <a:spLocks noChangeArrowheads="1"/>
          </p:cNvSpPr>
          <p:nvPr/>
        </p:nvSpPr>
        <p:spPr bwMode="auto">
          <a:xfrm>
            <a:off x="7727950" y="4826000"/>
            <a:ext cx="327025" cy="241300"/>
          </a:xfrm>
          <a:prstGeom prst="rect">
            <a:avLst/>
          </a:prstGeom>
          <a:solidFill>
            <a:srgbClr val="F0F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Rectangle 19"/>
          <p:cNvSpPr>
            <a:spLocks noChangeArrowheads="1"/>
          </p:cNvSpPr>
          <p:nvPr/>
        </p:nvSpPr>
        <p:spPr bwMode="auto">
          <a:xfrm>
            <a:off x="7372350" y="4826000"/>
            <a:ext cx="327025" cy="241300"/>
          </a:xfrm>
          <a:prstGeom prst="rect">
            <a:avLst/>
          </a:prstGeom>
          <a:solidFill>
            <a:srgbClr val="F0F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 dirty="0"/>
          </a:p>
        </p:txBody>
      </p:sp>
      <p:sp>
        <p:nvSpPr>
          <p:cNvPr id="7190" name="Rectangle 20"/>
          <p:cNvSpPr>
            <a:spLocks noChangeArrowheads="1"/>
          </p:cNvSpPr>
          <p:nvPr/>
        </p:nvSpPr>
        <p:spPr bwMode="auto">
          <a:xfrm>
            <a:off x="7016750" y="4826000"/>
            <a:ext cx="327025" cy="2413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1"/>
          <p:cNvSpPr>
            <a:spLocks noChangeArrowheads="1"/>
          </p:cNvSpPr>
          <p:nvPr/>
        </p:nvSpPr>
        <p:spPr bwMode="auto">
          <a:xfrm>
            <a:off x="5238750" y="4826000"/>
            <a:ext cx="327025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Rectangle 22"/>
          <p:cNvSpPr>
            <a:spLocks noChangeArrowheads="1"/>
          </p:cNvSpPr>
          <p:nvPr/>
        </p:nvSpPr>
        <p:spPr bwMode="auto">
          <a:xfrm>
            <a:off x="4883150" y="4826000"/>
            <a:ext cx="327025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Rectangle 23"/>
          <p:cNvSpPr>
            <a:spLocks noChangeArrowheads="1"/>
          </p:cNvSpPr>
          <p:nvPr/>
        </p:nvSpPr>
        <p:spPr bwMode="auto">
          <a:xfrm>
            <a:off x="4527550" y="4826000"/>
            <a:ext cx="327025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Rectangle 24"/>
          <p:cNvSpPr>
            <a:spLocks noChangeArrowheads="1"/>
          </p:cNvSpPr>
          <p:nvPr/>
        </p:nvSpPr>
        <p:spPr bwMode="auto">
          <a:xfrm>
            <a:off x="4171950" y="4826000"/>
            <a:ext cx="327025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Rectangle 25"/>
          <p:cNvSpPr>
            <a:spLocks noChangeArrowheads="1"/>
          </p:cNvSpPr>
          <p:nvPr/>
        </p:nvSpPr>
        <p:spPr bwMode="auto">
          <a:xfrm>
            <a:off x="4956358" y="2770188"/>
            <a:ext cx="226023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dirty="0"/>
              <a:t>Wasted bandwidth</a:t>
            </a:r>
          </a:p>
        </p:txBody>
      </p:sp>
      <p:sp>
        <p:nvSpPr>
          <p:cNvPr id="7196" name="Line 26"/>
          <p:cNvSpPr>
            <a:spLocks noChangeShapeType="1"/>
          </p:cNvSpPr>
          <p:nvPr/>
        </p:nvSpPr>
        <p:spPr bwMode="auto">
          <a:xfrm flipH="1">
            <a:off x="5040313" y="3130550"/>
            <a:ext cx="520700" cy="868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Line 27"/>
          <p:cNvSpPr>
            <a:spLocks noChangeShapeType="1"/>
          </p:cNvSpPr>
          <p:nvPr/>
        </p:nvSpPr>
        <p:spPr bwMode="auto">
          <a:xfrm flipH="1">
            <a:off x="5751513" y="3148013"/>
            <a:ext cx="165100" cy="850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28"/>
          <p:cNvSpPr>
            <a:spLocks noChangeShapeType="1"/>
          </p:cNvSpPr>
          <p:nvPr/>
        </p:nvSpPr>
        <p:spPr bwMode="auto">
          <a:xfrm>
            <a:off x="6237288" y="3163888"/>
            <a:ext cx="58102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Line 29"/>
          <p:cNvSpPr>
            <a:spLocks noChangeShapeType="1"/>
          </p:cNvSpPr>
          <p:nvPr/>
        </p:nvSpPr>
        <p:spPr bwMode="auto">
          <a:xfrm>
            <a:off x="6508750" y="3148013"/>
            <a:ext cx="647700" cy="850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Line 30"/>
          <p:cNvSpPr>
            <a:spLocks noChangeShapeType="1"/>
          </p:cNvSpPr>
          <p:nvPr/>
        </p:nvSpPr>
        <p:spPr bwMode="auto">
          <a:xfrm>
            <a:off x="6780213" y="3163888"/>
            <a:ext cx="698500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Rectangle 31"/>
          <p:cNvSpPr>
            <a:spLocks noChangeArrowheads="1"/>
          </p:cNvSpPr>
          <p:nvPr/>
        </p:nvSpPr>
        <p:spPr bwMode="auto">
          <a:xfrm>
            <a:off x="6627813" y="4046538"/>
            <a:ext cx="327025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Rectangle 32"/>
          <p:cNvSpPr>
            <a:spLocks noChangeArrowheads="1"/>
          </p:cNvSpPr>
          <p:nvPr/>
        </p:nvSpPr>
        <p:spPr bwMode="auto">
          <a:xfrm>
            <a:off x="6272213" y="4046538"/>
            <a:ext cx="327025" cy="241300"/>
          </a:xfrm>
          <a:prstGeom prst="rect">
            <a:avLst/>
          </a:prstGeom>
          <a:solidFill>
            <a:srgbClr val="F0F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Rectangle 33"/>
          <p:cNvSpPr>
            <a:spLocks noChangeArrowheads="1"/>
          </p:cNvSpPr>
          <p:nvPr/>
        </p:nvSpPr>
        <p:spPr bwMode="auto">
          <a:xfrm>
            <a:off x="5916613" y="4046538"/>
            <a:ext cx="327025" cy="2413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Rectangle 34"/>
          <p:cNvSpPr>
            <a:spLocks noChangeArrowheads="1"/>
          </p:cNvSpPr>
          <p:nvPr/>
        </p:nvSpPr>
        <p:spPr bwMode="auto">
          <a:xfrm>
            <a:off x="5561013" y="4046538"/>
            <a:ext cx="327025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Rectangle 35"/>
          <p:cNvSpPr>
            <a:spLocks noChangeArrowheads="1"/>
          </p:cNvSpPr>
          <p:nvPr/>
        </p:nvSpPr>
        <p:spPr bwMode="auto">
          <a:xfrm>
            <a:off x="8050213" y="4046538"/>
            <a:ext cx="327025" cy="2413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Rectangle 36"/>
          <p:cNvSpPr>
            <a:spLocks noChangeArrowheads="1"/>
          </p:cNvSpPr>
          <p:nvPr/>
        </p:nvSpPr>
        <p:spPr bwMode="auto">
          <a:xfrm>
            <a:off x="7694613" y="4046538"/>
            <a:ext cx="327025" cy="241300"/>
          </a:xfrm>
          <a:prstGeom prst="rect">
            <a:avLst/>
          </a:prstGeom>
          <a:solidFill>
            <a:srgbClr val="F0F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Rectangle 37"/>
          <p:cNvSpPr>
            <a:spLocks noChangeArrowheads="1"/>
          </p:cNvSpPr>
          <p:nvPr/>
        </p:nvSpPr>
        <p:spPr bwMode="auto">
          <a:xfrm>
            <a:off x="7339013" y="4046538"/>
            <a:ext cx="327025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Rectangle 38"/>
          <p:cNvSpPr>
            <a:spLocks noChangeArrowheads="1"/>
          </p:cNvSpPr>
          <p:nvPr/>
        </p:nvSpPr>
        <p:spPr bwMode="auto">
          <a:xfrm>
            <a:off x="6983413" y="4046538"/>
            <a:ext cx="327025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9" name="Rectangle 39"/>
          <p:cNvSpPr>
            <a:spLocks noChangeArrowheads="1"/>
          </p:cNvSpPr>
          <p:nvPr/>
        </p:nvSpPr>
        <p:spPr bwMode="auto">
          <a:xfrm>
            <a:off x="5205413" y="4046538"/>
            <a:ext cx="327025" cy="2413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0" name="Rectangle 40"/>
          <p:cNvSpPr>
            <a:spLocks noChangeArrowheads="1"/>
          </p:cNvSpPr>
          <p:nvPr/>
        </p:nvSpPr>
        <p:spPr bwMode="auto">
          <a:xfrm>
            <a:off x="4849813" y="4046538"/>
            <a:ext cx="327025" cy="24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Rectangle 41"/>
          <p:cNvSpPr>
            <a:spLocks noChangeArrowheads="1"/>
          </p:cNvSpPr>
          <p:nvPr/>
        </p:nvSpPr>
        <p:spPr bwMode="auto">
          <a:xfrm>
            <a:off x="4494213" y="4046538"/>
            <a:ext cx="327025" cy="2413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2" name="Rectangle 42"/>
          <p:cNvSpPr>
            <a:spLocks noChangeArrowheads="1"/>
          </p:cNvSpPr>
          <p:nvPr/>
        </p:nvSpPr>
        <p:spPr bwMode="auto">
          <a:xfrm>
            <a:off x="4138613" y="4046538"/>
            <a:ext cx="327025" cy="2413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Rectangle 43"/>
          <p:cNvSpPr>
            <a:spLocks noChangeArrowheads="1"/>
          </p:cNvSpPr>
          <p:nvPr/>
        </p:nvSpPr>
        <p:spPr bwMode="auto">
          <a:xfrm>
            <a:off x="3468685" y="4759325"/>
            <a:ext cx="65723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 dirty="0"/>
              <a:t>ATM</a:t>
            </a:r>
          </a:p>
        </p:txBody>
      </p:sp>
      <p:sp>
        <p:nvSpPr>
          <p:cNvPr id="7214" name="Rectangle 44"/>
          <p:cNvSpPr>
            <a:spLocks noChangeArrowheads="1"/>
          </p:cNvSpPr>
          <p:nvPr/>
        </p:nvSpPr>
        <p:spPr bwMode="auto">
          <a:xfrm>
            <a:off x="3454412" y="3979863"/>
            <a:ext cx="65402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 dirty="0"/>
              <a:t>TDM</a:t>
            </a:r>
          </a:p>
        </p:txBody>
      </p:sp>
      <p:sp>
        <p:nvSpPr>
          <p:cNvPr id="7215" name="Rectangle 45"/>
          <p:cNvSpPr>
            <a:spLocks noChangeArrowheads="1"/>
          </p:cNvSpPr>
          <p:nvPr/>
        </p:nvSpPr>
        <p:spPr bwMode="auto">
          <a:xfrm>
            <a:off x="4143375" y="4318000"/>
            <a:ext cx="4286431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1" dirty="0"/>
              <a:t>4   </a:t>
            </a:r>
            <a:r>
              <a:rPr lang="en-US" sz="1600" b="1" dirty="0" smtClean="0"/>
              <a:t>3   2  1   4   3  2   1  4   3   2  1</a:t>
            </a:r>
            <a:endParaRPr lang="en-US" sz="1600" b="1" dirty="0"/>
          </a:p>
        </p:txBody>
      </p:sp>
      <p:sp>
        <p:nvSpPr>
          <p:cNvPr id="7216" name="Rectangle 46"/>
          <p:cNvSpPr>
            <a:spLocks noChangeArrowheads="1"/>
          </p:cNvSpPr>
          <p:nvPr/>
        </p:nvSpPr>
        <p:spPr bwMode="auto">
          <a:xfrm>
            <a:off x="5972175" y="5062538"/>
            <a:ext cx="2494274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1" dirty="0"/>
              <a:t>4  </a:t>
            </a:r>
            <a:r>
              <a:rPr lang="en-US" sz="1600" b="1" dirty="0" smtClean="0"/>
              <a:t> 3  1   3   2  2   1</a:t>
            </a:r>
            <a:endParaRPr lang="en-US" sz="1600" b="1" dirty="0"/>
          </a:p>
        </p:txBody>
      </p:sp>
      <p:sp>
        <p:nvSpPr>
          <p:cNvPr id="7217" name="Rectangle 47"/>
          <p:cNvSpPr>
            <a:spLocks noChangeArrowheads="1"/>
          </p:cNvSpPr>
          <p:nvPr/>
        </p:nvSpPr>
        <p:spPr bwMode="auto">
          <a:xfrm>
            <a:off x="71406" y="1568450"/>
            <a:ext cx="101121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2000" b="1" dirty="0"/>
              <a:t>Voice</a:t>
            </a:r>
          </a:p>
        </p:txBody>
      </p:sp>
      <p:sp>
        <p:nvSpPr>
          <p:cNvPr id="7218" name="Rectangle 48"/>
          <p:cNvSpPr>
            <a:spLocks noChangeArrowheads="1"/>
          </p:cNvSpPr>
          <p:nvPr/>
        </p:nvSpPr>
        <p:spPr bwMode="auto">
          <a:xfrm>
            <a:off x="0" y="2087558"/>
            <a:ext cx="124777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2000" b="1" dirty="0"/>
              <a:t>Data packets</a:t>
            </a:r>
          </a:p>
        </p:txBody>
      </p:sp>
      <p:sp>
        <p:nvSpPr>
          <p:cNvPr id="7219" name="Rectangle 49"/>
          <p:cNvSpPr>
            <a:spLocks noChangeArrowheads="1"/>
          </p:cNvSpPr>
          <p:nvPr/>
        </p:nvSpPr>
        <p:spPr bwMode="auto">
          <a:xfrm>
            <a:off x="0" y="2940050"/>
            <a:ext cx="118903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2000" b="1" dirty="0"/>
              <a:t>Images</a:t>
            </a:r>
          </a:p>
        </p:txBody>
      </p:sp>
      <p:sp>
        <p:nvSpPr>
          <p:cNvPr id="7220" name="Line 50"/>
          <p:cNvSpPr>
            <a:spLocks noChangeShapeType="1"/>
          </p:cNvSpPr>
          <p:nvPr/>
        </p:nvSpPr>
        <p:spPr bwMode="auto">
          <a:xfrm>
            <a:off x="1230313" y="2319338"/>
            <a:ext cx="184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1" name="Line 51"/>
          <p:cNvSpPr>
            <a:spLocks noChangeShapeType="1"/>
          </p:cNvSpPr>
          <p:nvPr/>
        </p:nvSpPr>
        <p:spPr bwMode="auto">
          <a:xfrm>
            <a:off x="1192213" y="2801938"/>
            <a:ext cx="184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2" name="Line 52"/>
          <p:cNvSpPr>
            <a:spLocks noChangeShapeType="1"/>
          </p:cNvSpPr>
          <p:nvPr/>
        </p:nvSpPr>
        <p:spPr bwMode="auto">
          <a:xfrm>
            <a:off x="1204913" y="3259138"/>
            <a:ext cx="184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5" name="Rectangle 57"/>
          <p:cNvSpPr>
            <a:spLocks noGrp="1" noChangeArrowheads="1"/>
          </p:cNvSpPr>
          <p:nvPr>
            <p:ph type="title"/>
          </p:nvPr>
        </p:nvSpPr>
        <p:spPr>
          <a:xfrm>
            <a:off x="34925" y="-24"/>
            <a:ext cx="9144000" cy="98427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Asynchronous Transfer Mode  (ATM)</a:t>
            </a:r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8" name="Footer Placeholder 5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" name="Text Box 240"/>
          <p:cNvSpPr txBox="1">
            <a:spLocks noChangeArrowheads="1"/>
          </p:cNvSpPr>
          <p:nvPr/>
        </p:nvSpPr>
        <p:spPr bwMode="auto">
          <a:xfrm>
            <a:off x="6929454" y="5857892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pPr eaLnBrk="0" hangingPunct="0"/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14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ATM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46"/>
            <a:ext cx="9144000" cy="257175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ATM standard (defined by CCITT) was widely accepted by common carriers as mode of operation for communication (particularly BISDN).</a:t>
            </a:r>
          </a:p>
          <a:p>
            <a:pPr eaLnBrk="1" hangingPunct="1">
              <a:defRPr/>
            </a:pPr>
            <a:r>
              <a:rPr lang="en-US" sz="2800" dirty="0" smtClean="0"/>
              <a:t>ATM is a form of </a:t>
            </a:r>
            <a:r>
              <a:rPr lang="en-US" sz="2800" dirty="0" smtClean="0">
                <a:solidFill>
                  <a:srgbClr val="0033CC"/>
                </a:solidFill>
                <a:latin typeface="+mj-lt"/>
              </a:rPr>
              <a:t>cell switching </a:t>
            </a:r>
            <a:r>
              <a:rPr lang="en-US" sz="2800" dirty="0" smtClean="0"/>
              <a:t>using small fixed-sized packets. 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674688" y="5040313"/>
            <a:ext cx="7723187" cy="81438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1066800" y="5262563"/>
            <a:ext cx="10398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000" b="1" dirty="0"/>
              <a:t>Header</a:t>
            </a:r>
          </a:p>
        </p:txBody>
      </p:sp>
      <p:sp>
        <p:nvSpPr>
          <p:cNvPr id="8200" name="Line 6"/>
          <p:cNvSpPr>
            <a:spLocks noChangeShapeType="1"/>
          </p:cNvSpPr>
          <p:nvPr/>
        </p:nvSpPr>
        <p:spPr bwMode="auto">
          <a:xfrm>
            <a:off x="2438400" y="5029200"/>
            <a:ext cx="0" cy="838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4751388" y="5281613"/>
            <a:ext cx="13049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000" b="1" dirty="0"/>
              <a:t>Payload</a:t>
            </a:r>
          </a:p>
        </p:txBody>
      </p:sp>
      <p:sp>
        <p:nvSpPr>
          <p:cNvPr id="8202" name="Rectangle 8"/>
          <p:cNvSpPr>
            <a:spLocks noChangeArrowheads="1"/>
          </p:cNvSpPr>
          <p:nvPr/>
        </p:nvSpPr>
        <p:spPr bwMode="auto">
          <a:xfrm>
            <a:off x="1071538" y="4551363"/>
            <a:ext cx="10398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800" dirty="0"/>
              <a:t>5 Bytes</a:t>
            </a:r>
          </a:p>
        </p:txBody>
      </p:sp>
      <p:sp>
        <p:nvSpPr>
          <p:cNvPr id="8203" name="Rectangle 9"/>
          <p:cNvSpPr>
            <a:spLocks noChangeArrowheads="1"/>
          </p:cNvSpPr>
          <p:nvPr/>
        </p:nvSpPr>
        <p:spPr bwMode="auto">
          <a:xfrm>
            <a:off x="4554538" y="4533900"/>
            <a:ext cx="1039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800"/>
              <a:t>48 Bytes</a:t>
            </a:r>
          </a:p>
        </p:txBody>
      </p:sp>
      <p:sp>
        <p:nvSpPr>
          <p:cNvPr id="8204" name="Line 10"/>
          <p:cNvSpPr>
            <a:spLocks noChangeShapeType="1"/>
          </p:cNvSpPr>
          <p:nvPr/>
        </p:nvSpPr>
        <p:spPr bwMode="auto">
          <a:xfrm>
            <a:off x="2049463" y="4713288"/>
            <a:ext cx="398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 flipH="1">
            <a:off x="682625" y="4708525"/>
            <a:ext cx="398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 flipH="1" flipV="1">
            <a:off x="2462213" y="4727575"/>
            <a:ext cx="2012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 flipH="1" flipV="1">
            <a:off x="5603875" y="4710113"/>
            <a:ext cx="2760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5"/>
          <p:cNvSpPr>
            <a:spLocks noChangeArrowheads="1"/>
          </p:cNvSpPr>
          <p:nvPr/>
        </p:nvSpPr>
        <p:spPr bwMode="auto">
          <a:xfrm>
            <a:off x="1928794" y="3571876"/>
            <a:ext cx="5105400" cy="6096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Basic ATM Cell Format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ATM Conceptual Model</a:t>
            </a:r>
            <a:br>
              <a:rPr lang="en-US" sz="3600" dirty="0" smtClean="0"/>
            </a:br>
            <a:r>
              <a:rPr lang="en-US" sz="3600" dirty="0" smtClean="0"/>
              <a:t>Four Design Assumptions 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457340"/>
            <a:ext cx="8534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dirty="0" smtClean="0"/>
              <a:t>1. ATM network will be organized as a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hierarchy</a:t>
            </a:r>
            <a:r>
              <a:rPr lang="en-US" dirty="0" smtClean="0"/>
              <a:t>.</a:t>
            </a:r>
          </a:p>
          <a:p>
            <a:pPr marL="1127125" lvl="1" indent="-609600" eaLnBrk="1" hangingPunct="1">
              <a:lnSpc>
                <a:spcPct val="90000"/>
              </a:lnSpc>
            </a:pPr>
            <a:r>
              <a:rPr lang="en-US" dirty="0" smtClean="0"/>
              <a:t>User’s equipment connects to networks via a </a:t>
            </a:r>
            <a:r>
              <a:rPr lang="en-US" b="1" dirty="0" smtClean="0">
                <a:solidFill>
                  <a:srgbClr val="990033"/>
                </a:solidFill>
                <a:latin typeface="+mn-lt"/>
              </a:rPr>
              <a:t>UNI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(User-Network Interface).</a:t>
            </a:r>
          </a:p>
          <a:p>
            <a:pPr marL="1127125" lvl="1" indent="-609600" eaLnBrk="1" hangingPunct="1">
              <a:lnSpc>
                <a:spcPct val="90000"/>
              </a:lnSpc>
            </a:pPr>
            <a:r>
              <a:rPr lang="en-US" dirty="0" smtClean="0"/>
              <a:t>Connections between provided networks are made through </a:t>
            </a:r>
            <a:r>
              <a:rPr lang="en-US" b="1" dirty="0" smtClean="0">
                <a:solidFill>
                  <a:srgbClr val="006600"/>
                </a:solidFill>
                <a:latin typeface="+mn-lt"/>
              </a:rPr>
              <a:t>NNI</a:t>
            </a:r>
            <a:r>
              <a:rPr lang="en-US" dirty="0" smtClean="0"/>
              <a:t> (Network-Network Interface).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dirty="0" smtClean="0"/>
              <a:t>2. ATM will be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connection-oriented</a:t>
            </a:r>
            <a:r>
              <a:rPr lang="en-US" dirty="0" smtClean="0"/>
              <a:t>.</a:t>
            </a:r>
          </a:p>
          <a:p>
            <a:pPr marL="1127125" lvl="1" indent="-609600" eaLnBrk="1" hangingPunct="1">
              <a:lnSpc>
                <a:spcPct val="90000"/>
              </a:lnSpc>
            </a:pPr>
            <a:r>
              <a:rPr lang="en-US" dirty="0" smtClean="0"/>
              <a:t>A connection (</a:t>
            </a:r>
            <a:r>
              <a:rPr lang="en-US" dirty="0" smtClean="0">
                <a:solidFill>
                  <a:srgbClr val="0033CC"/>
                </a:solidFill>
              </a:rPr>
              <a:t>an ATM channel</a:t>
            </a:r>
            <a:r>
              <a:rPr lang="en-US" dirty="0" smtClean="0"/>
              <a:t>)</a:t>
            </a:r>
            <a:r>
              <a:rPr lang="en-US" i="1" dirty="0" smtClean="0">
                <a:solidFill>
                  <a:srgbClr val="666699"/>
                </a:solidFill>
              </a:rPr>
              <a:t> </a:t>
            </a:r>
            <a:r>
              <a:rPr lang="en-US" dirty="0" smtClean="0"/>
              <a:t>must be established before any cells are sent.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ATM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2821</TotalTime>
  <Words>1605</Words>
  <Application>Microsoft Office PowerPoint</Application>
  <PresentationFormat>On-screen Show (4:3)</PresentationFormat>
  <Paragraphs>527</Paragraphs>
  <Slides>38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Revised_Master</vt:lpstr>
      <vt:lpstr>Bitmap Image</vt:lpstr>
      <vt:lpstr> Asynchronous Transfer Mode (ATM)  </vt:lpstr>
      <vt:lpstr>ATM Outline</vt:lpstr>
      <vt:lpstr>Issues Driving LAN Changes</vt:lpstr>
      <vt:lpstr>Slide 4</vt:lpstr>
      <vt:lpstr>Slide 5</vt:lpstr>
      <vt:lpstr>ATM Adaptation Layers</vt:lpstr>
      <vt:lpstr>Asynchronous Transfer Mode  (ATM)</vt:lpstr>
      <vt:lpstr>ATM</vt:lpstr>
      <vt:lpstr>ATM Conceptual Model Four Design Assumptions </vt:lpstr>
      <vt:lpstr>Slide 10</vt:lpstr>
      <vt:lpstr>ATM Connections    </vt:lpstr>
      <vt:lpstr>ATM Virtual Connections    </vt:lpstr>
      <vt:lpstr>ATM Conceptual Model     Assumptions  (cont.)</vt:lpstr>
      <vt:lpstr>Slide 14</vt:lpstr>
      <vt:lpstr>ATM Cell Switching    </vt:lpstr>
      <vt:lpstr>Two Levels of ATM Switches</vt:lpstr>
      <vt:lpstr>ATM Protocol Architecture</vt:lpstr>
      <vt:lpstr>Slide 18</vt:lpstr>
      <vt:lpstr>Slide 19</vt:lpstr>
      <vt:lpstr>Original ATM Architecture </vt:lpstr>
      <vt:lpstr>ATM Architecture</vt:lpstr>
      <vt:lpstr>Slide 22</vt:lpstr>
      <vt:lpstr>Slide 23</vt:lpstr>
      <vt:lpstr>Original ATM Architecture</vt:lpstr>
      <vt:lpstr>Slide 25</vt:lpstr>
      <vt:lpstr>Revised ATM Service Categories</vt:lpstr>
      <vt:lpstr>QoS, PVC, and SVC</vt:lpstr>
      <vt:lpstr>Slide 28</vt:lpstr>
      <vt:lpstr>Slide 29</vt:lpstr>
      <vt:lpstr>Slide 30</vt:lpstr>
      <vt:lpstr>Slide 31</vt:lpstr>
      <vt:lpstr>Slide 32</vt:lpstr>
      <vt:lpstr>Slide 33</vt:lpstr>
      <vt:lpstr>MPLS (Multi Protocol Label Switching)</vt:lpstr>
      <vt:lpstr>The Nortel Networks Passport 8600 Routing Switch</vt:lpstr>
      <vt:lpstr>The Nortel Networks Passport 8600 Routing Switch</vt:lpstr>
      <vt:lpstr>ATM Summary</vt:lpstr>
      <vt:lpstr>ATM Summary</vt:lpstr>
    </vt:vector>
  </TitlesOfParts>
  <Company>WPI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rek</cp:lastModifiedBy>
  <cp:revision>123</cp:revision>
  <dcterms:created xsi:type="dcterms:W3CDTF">2004-01-21T20:05:10Z</dcterms:created>
  <dcterms:modified xsi:type="dcterms:W3CDTF">2010-03-01T00:46:54Z</dcterms:modified>
</cp:coreProperties>
</file>