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0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204864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HyperText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Transfer Protocol (HTTP)</a:t>
            </a:r>
            <a:r>
              <a:rPr lang="en-US" sz="4400" dirty="0">
                <a:solidFill>
                  <a:srgbClr val="0033CC"/>
                </a:solidFill>
              </a:rPr>
              <a:t/>
            </a:r>
            <a:br>
              <a:rPr lang="en-US" sz="4400" dirty="0">
                <a:solidFill>
                  <a:srgbClr val="0033CC"/>
                </a:solidFill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528"/>
            <a:ext cx="9144000" cy="838200"/>
          </a:xfrm>
        </p:spPr>
        <p:txBody>
          <a:bodyPr/>
          <a:lstStyle/>
          <a:p>
            <a:r>
              <a:rPr lang="en-US" dirty="0" smtClean="0"/>
              <a:t>Persistent HTTP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Nonpersistent</a:t>
            </a:r>
            <a:r>
              <a:rPr lang="en-US" sz="2400" dirty="0" smtClean="0">
                <a:solidFill>
                  <a:srgbClr val="800000"/>
                </a:solidFill>
              </a:rPr>
              <a:t> HTTP issues:</a:t>
            </a:r>
          </a:p>
          <a:p>
            <a:pPr>
              <a:buFont typeface="ZapfDingbats" pitchFamily="82" charset="2"/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requires 2 RTTs per object.</a:t>
            </a:r>
          </a:p>
          <a:p>
            <a:r>
              <a:rPr lang="en-US" sz="2400" dirty="0" smtClean="0"/>
              <a:t>OS overhead for </a:t>
            </a:r>
            <a:r>
              <a:rPr lang="en-US" sz="2400" i="1" dirty="0" smtClean="0"/>
              <a:t>each</a:t>
            </a:r>
            <a:r>
              <a:rPr lang="en-US" sz="2400" dirty="0" smtClean="0"/>
              <a:t> TCP connection.</a:t>
            </a:r>
          </a:p>
          <a:p>
            <a:r>
              <a:rPr lang="en-US" sz="2400" dirty="0" smtClean="0"/>
              <a:t>browsers often open parallel TCP connections to fetch referenced objects.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53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81512" y="1085056"/>
            <a:ext cx="4482976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 HTTP</a:t>
            </a:r>
          </a:p>
          <a:p>
            <a:pPr>
              <a:buFont typeface="ZapfDingbats" pitchFamily="82" charset="2"/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server leaves connection open after sending response.</a:t>
            </a:r>
          </a:p>
          <a:p>
            <a:r>
              <a:rPr lang="en-US" sz="2400" dirty="0" smtClean="0"/>
              <a:t>subsequent HTTP messages  between same client/server sent over open connection.</a:t>
            </a:r>
          </a:p>
          <a:p>
            <a:r>
              <a:rPr lang="en-US" sz="2400" dirty="0" smtClean="0"/>
              <a:t>client sends requests as soon as it encounters a referenced object.</a:t>
            </a:r>
          </a:p>
          <a:p>
            <a:r>
              <a:rPr lang="en-US" sz="2400" dirty="0" smtClean="0"/>
              <a:t>as little as one RTT for all the referenced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Request </a:t>
            </a:r>
            <a:r>
              <a:rPr lang="en-US" sz="3600" dirty="0"/>
              <a:t>M</a:t>
            </a:r>
            <a:r>
              <a:rPr lang="en-US" sz="3600" dirty="0" smtClean="0"/>
              <a:t>essage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800600"/>
          </a:xfrm>
        </p:spPr>
        <p:txBody>
          <a:bodyPr/>
          <a:lstStyle/>
          <a:p>
            <a:r>
              <a:rPr lang="en-US" sz="2400" dirty="0" smtClean="0"/>
              <a:t>two types of HTTP messages: </a:t>
            </a:r>
            <a:r>
              <a:rPr lang="en-US" sz="2400" i="1" dirty="0" smtClean="0">
                <a:solidFill>
                  <a:srgbClr val="800000"/>
                </a:solidFill>
              </a:rPr>
              <a:t>request</a:t>
            </a:r>
            <a:r>
              <a:rPr lang="en-US" sz="2400" dirty="0" smtClean="0">
                <a:solidFill>
                  <a:srgbClr val="800000"/>
                </a:solidFill>
              </a:rPr>
              <a:t>, </a:t>
            </a:r>
            <a:r>
              <a:rPr lang="en-US" sz="2400" i="1" dirty="0" smtClean="0">
                <a:solidFill>
                  <a:srgbClr val="800000"/>
                </a:solidFill>
              </a:rPr>
              <a:t>response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request message:</a:t>
            </a:r>
          </a:p>
          <a:p>
            <a:pPr lvl="1"/>
            <a:r>
              <a:rPr lang="en-US" sz="2000" dirty="0" smtClean="0"/>
              <a:t>ASCII (human-readable format)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915816" y="3122240"/>
            <a:ext cx="49552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 /</a:t>
            </a:r>
            <a:r>
              <a:rPr lang="en-US" sz="2000" b="1" dirty="0" err="1">
                <a:latin typeface="Courier New" pitchFamily="49" charset="0"/>
              </a:rPr>
              <a:t>somedir</a:t>
            </a:r>
            <a:r>
              <a:rPr lang="en-US" sz="2000" b="1" dirty="0">
                <a:latin typeface="Courier New" pitchFamily="49" charset="0"/>
              </a:rPr>
              <a:t>/page.html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Host: www.someschool.edu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User-agent: Mozilla/4.0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Connection: close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Accept-</a:t>
            </a:r>
            <a:r>
              <a:rPr lang="en-US" sz="2000" b="1" dirty="0" err="1">
                <a:latin typeface="Courier New" pitchFamily="49" charset="0"/>
              </a:rPr>
              <a:t>language:fr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en-US" b="1" dirty="0">
              <a:latin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+mj-lt"/>
              </a:rPr>
              <a:t>(extra carriage return, line feed)</a:t>
            </a:r>
            <a:r>
              <a:rPr lang="en-US" b="1" dirty="0">
                <a:latin typeface="+mj-lt"/>
              </a:rPr>
              <a:t>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65553" y="2780928"/>
            <a:ext cx="23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 commands)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28" name="Line 6"/>
          <p:cNvSpPr>
            <a:spLocks noChangeShapeType="1"/>
          </p:cNvSpPr>
          <p:nvPr/>
        </p:nvSpPr>
        <p:spPr bwMode="auto">
          <a:xfrm>
            <a:off x="2063899" y="299206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Freeform 7"/>
          <p:cNvSpPr>
            <a:spLocks/>
          </p:cNvSpPr>
          <p:nvPr/>
        </p:nvSpPr>
        <p:spPr bwMode="auto">
          <a:xfrm>
            <a:off x="2943225" y="3430215"/>
            <a:ext cx="227013" cy="1311275"/>
          </a:xfrm>
          <a:custGeom>
            <a:avLst/>
            <a:gdLst>
              <a:gd name="T0" fmla="*/ 122 w 150"/>
              <a:gd name="T1" fmla="*/ 6 h 924"/>
              <a:gd name="T2" fmla="*/ 0 w 150"/>
              <a:gd name="T3" fmla="*/ 0 h 924"/>
              <a:gd name="T4" fmla="*/ 0 w 150"/>
              <a:gd name="T5" fmla="*/ 924 h 924"/>
              <a:gd name="T6" fmla="*/ 150 w 150"/>
              <a:gd name="T7" fmla="*/ 918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1915318" y="3933453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V="1">
            <a:off x="2162175" y="500184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Text Box 11"/>
          <p:cNvSpPr txBox="1">
            <a:spLocks noChangeArrowheads="1"/>
          </p:cNvSpPr>
          <p:nvPr/>
        </p:nvSpPr>
        <p:spPr bwMode="auto">
          <a:xfrm>
            <a:off x="370340" y="4797152"/>
            <a:ext cx="23358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of message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HTTP Request </a:t>
            </a:r>
            <a:r>
              <a:rPr lang="en-US" sz="3200" dirty="0"/>
              <a:t>M</a:t>
            </a:r>
            <a:r>
              <a:rPr lang="en-US" sz="3200" dirty="0" smtClean="0"/>
              <a:t>essage: General </a:t>
            </a:r>
            <a:r>
              <a:rPr lang="en-US" sz="3200" dirty="0"/>
              <a:t>F</a:t>
            </a:r>
            <a:r>
              <a:rPr lang="en-US" sz="3200" dirty="0" smtClean="0"/>
              <a:t>ormat</a:t>
            </a:r>
            <a:endParaRPr lang="en-US" dirty="0" smtClean="0"/>
          </a:p>
        </p:txBody>
      </p:sp>
      <p:pic>
        <p:nvPicPr>
          <p:cNvPr id="57349" name="Picture 3" descr="HTTPrequ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Form </a:t>
            </a:r>
            <a:r>
              <a:rPr lang="en-US" dirty="0"/>
              <a:t>I</a:t>
            </a:r>
            <a:r>
              <a:rPr lang="en-US" dirty="0" smtClean="0"/>
              <a:t>nput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7427168" cy="1656184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Post method:</a:t>
            </a:r>
          </a:p>
          <a:p>
            <a:r>
              <a:rPr lang="en-US" sz="2400" dirty="0" smtClean="0"/>
              <a:t>Web page often includes form input.</a:t>
            </a:r>
          </a:p>
          <a:p>
            <a:r>
              <a:rPr lang="en-US" sz="2400" dirty="0" smtClean="0"/>
              <a:t>Input is uploaded to server in entity body.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3429000"/>
            <a:ext cx="6912768" cy="137829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URL method:</a:t>
            </a:r>
          </a:p>
          <a:p>
            <a:r>
              <a:rPr lang="en-US" sz="2400" dirty="0" smtClean="0"/>
              <a:t>Uses GET method.</a:t>
            </a:r>
          </a:p>
          <a:p>
            <a:r>
              <a:rPr lang="en-US" sz="2400" dirty="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778594" y="5445224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www.somesite.com/animalsearch?monkeys&amp;banana</a:t>
            </a:r>
            <a:endParaRPr lang="en-US" sz="16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64704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HTTP/1.0</a:t>
            </a:r>
          </a:p>
          <a:p>
            <a:r>
              <a:rPr lang="en-US" sz="2400" dirty="0" smtClean="0"/>
              <a:t>GET</a:t>
            </a:r>
          </a:p>
          <a:p>
            <a:r>
              <a:rPr lang="en-US" sz="2400" dirty="0" smtClean="0"/>
              <a:t>POST</a:t>
            </a:r>
          </a:p>
          <a:p>
            <a:r>
              <a:rPr lang="en-US" sz="2400" dirty="0" smtClean="0"/>
              <a:t>HEAD</a:t>
            </a:r>
          </a:p>
          <a:p>
            <a:pPr lvl="1"/>
            <a:r>
              <a:rPr lang="en-US" sz="2000" dirty="0" smtClean="0"/>
              <a:t>asks server to leave requested object out of response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HTTP/1.1</a:t>
            </a:r>
          </a:p>
          <a:p>
            <a:r>
              <a:rPr lang="en-US" sz="2400" dirty="0" smtClean="0"/>
              <a:t>GET, POST, HEAD</a:t>
            </a:r>
          </a:p>
          <a:p>
            <a:r>
              <a:rPr lang="en-US" sz="2400" dirty="0" smtClean="0"/>
              <a:t>PUT</a:t>
            </a:r>
          </a:p>
          <a:p>
            <a:pPr lvl="1"/>
            <a:r>
              <a:rPr lang="en-US" sz="2000" dirty="0" smtClean="0"/>
              <a:t>uploads file in entity body to path specified in URL field</a:t>
            </a:r>
          </a:p>
          <a:p>
            <a:r>
              <a:rPr lang="en-US" sz="2400" dirty="0" smtClean="0"/>
              <a:t>DELETE</a:t>
            </a:r>
          </a:p>
          <a:p>
            <a:pPr lvl="1"/>
            <a:r>
              <a:rPr lang="en-US" sz="2000" dirty="0" smtClean="0"/>
              <a:t>deletes file specified in the URL field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 </a:t>
            </a:r>
            <a:r>
              <a:rPr lang="en-US" dirty="0"/>
              <a:t>M</a:t>
            </a:r>
            <a:r>
              <a:rPr lang="en-US" dirty="0" smtClean="0"/>
              <a:t>essage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HTTP/1.1 200 OK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Connection: </a:t>
            </a:r>
            <a:r>
              <a:rPr lang="en-US" sz="2000" b="1" dirty="0">
                <a:latin typeface="Courier New" pitchFamily="49" charset="0"/>
              </a:rPr>
              <a:t>close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Date: Thu, 06 Aug 1998 12:00:15 GMT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Server: Apache/1.3.0 (Unix)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Last-Modified: Mon, 22 Jun 1998 …...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Content-Length: 6821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Content-Type: text/html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data</a:t>
            </a:r>
            <a:r>
              <a:rPr lang="en-US" sz="2000" b="1" dirty="0">
                <a:latin typeface="Courier New" pitchFamily="49" charset="0"/>
              </a:rPr>
              <a:t> ... 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716571" y="1408113"/>
            <a:ext cx="19752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status phrase)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1981993" y="3017838"/>
            <a:ext cx="10342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header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lines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699726" y="4360863"/>
            <a:ext cx="16834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HTML file</a:t>
            </a:r>
            <a:endParaRPr lang="en-US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HTTP Response </a:t>
            </a:r>
            <a:r>
              <a:rPr lang="en-US" sz="4000" dirty="0"/>
              <a:t>S</a:t>
            </a:r>
            <a:r>
              <a:rPr lang="en-US" sz="4000" dirty="0" smtClean="0"/>
              <a:t>tatus </a:t>
            </a:r>
            <a:r>
              <a:rPr lang="en-US" sz="4000" dirty="0"/>
              <a:t>C</a:t>
            </a:r>
            <a:r>
              <a:rPr lang="en-US" sz="4000" dirty="0" smtClean="0"/>
              <a:t>odes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6832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200 OK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301 Moved Permanently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400 Bad Request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404 Not Found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sz="2000" dirty="0" smtClean="0"/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urier New" pitchFamily="49" charset="0"/>
              </a:rPr>
              <a:t>505 HTTP Version Not Supported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523875" y="1052736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>
                <a:latin typeface="+mn-lt"/>
              </a:rPr>
              <a:t>In first line in server-&gt;client response message.</a:t>
            </a:r>
          </a:p>
          <a:p>
            <a:pPr marL="342900" indent="-342900" algn="l"/>
            <a:r>
              <a:rPr lang="en-US" dirty="0">
                <a:latin typeface="+mn-lt"/>
              </a:rPr>
              <a:t>A few sample codes: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36905" cy="1143000"/>
          </a:xfrm>
        </p:spPr>
        <p:txBody>
          <a:bodyPr/>
          <a:lstStyle/>
          <a:p>
            <a:r>
              <a:rPr lang="en-US" sz="3200" dirty="0" smtClean="0"/>
              <a:t>Trying out HTTP (client side) for yourself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1999" y="1590675"/>
            <a:ext cx="7724775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dirty="0" smtClean="0"/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Opens TCP connection to port 80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(default HTTP server port) at cis.poly.edu.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Anything typed in sent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to port 80 at cis.poly.edu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telnet cis.poly.edu 80</a:t>
            </a:r>
            <a:endParaRPr lang="en-US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762000" y="3600450"/>
            <a:ext cx="7696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 dirty="0">
              <a:latin typeface="+mn-lt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GET /~ross/ HTTP/1.1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itchFamily="49" charset="0"/>
              </a:rPr>
              <a:t>Host: cis.poly.edu</a:t>
            </a:r>
            <a:endParaRPr lang="en-US" sz="1800" dirty="0">
              <a:solidFill>
                <a:srgbClr val="800000"/>
              </a:solidFill>
              <a:latin typeface="Courier New" pitchFamily="49" charset="0"/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By typing this in (hit carriage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return twice), you send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this minimal (but complete)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GET request to HTTP server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2475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33CC"/>
              </a:solidFill>
            </a:endParaRPr>
          </a:p>
        </p:txBody>
      </p:sp>
      <p:sp>
        <p:nvSpPr>
          <p:cNvPr id="62476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132 w 162"/>
              <a:gd name="T1" fmla="*/ 9 h 1428"/>
              <a:gd name="T2" fmla="*/ 0 w 162"/>
              <a:gd name="T3" fmla="*/ 0 h 1428"/>
              <a:gd name="T4" fmla="*/ 0 w 162"/>
              <a:gd name="T5" fmla="*/ 1428 h 1428"/>
              <a:gd name="T6" fmla="*/ 162 w 162"/>
              <a:gd name="T7" fmla="*/ 1425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Rectangle 14"/>
          <p:cNvSpPr>
            <a:spLocks noChangeArrowheads="1"/>
          </p:cNvSpPr>
          <p:nvPr/>
        </p:nvSpPr>
        <p:spPr bwMode="auto">
          <a:xfrm>
            <a:off x="755576" y="5429250"/>
            <a:ext cx="79928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latin typeface="+mn-lt"/>
              </a:rPr>
              <a:t>3. Look at response message sent by HTTP server!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User-server State: </a:t>
            </a:r>
            <a:r>
              <a:rPr lang="en-US" dirty="0" smtClean="0">
                <a:solidFill>
                  <a:srgbClr val="00B0F0"/>
                </a:solidFill>
              </a:rPr>
              <a:t>Cookies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08720"/>
            <a:ext cx="4038600" cy="4152528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</a:t>
            </a:r>
            <a:r>
              <a:rPr lang="en-US" sz="2400" dirty="0" smtClean="0">
                <a:solidFill>
                  <a:srgbClr val="00B0F0"/>
                </a:solidFill>
              </a:rPr>
              <a:t>cookies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header line in HTTP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>
                <a:solidFill>
                  <a:srgbClr val="00B0F0"/>
                </a:solidFill>
              </a:rPr>
              <a:t>cookie</a:t>
            </a:r>
            <a:r>
              <a:rPr lang="en-US" sz="2000" dirty="0" smtClean="0"/>
              <a:t> file kept on user’s host, managed by user’s browser</a:t>
            </a:r>
          </a:p>
          <a:p>
            <a:pPr marL="457200" indent="-457200">
              <a:lnSpc>
                <a:spcPct val="90000"/>
              </a:lnSpc>
              <a:buSzPct val="100000"/>
              <a:buFont typeface="+mj-lt"/>
              <a:buAutoNum type="arabicParenR"/>
            </a:pPr>
            <a:r>
              <a:rPr lang="en-US" sz="2000" dirty="0" smtClean="0"/>
              <a:t>back-end database at Web site</a:t>
            </a:r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5210" y="1229072"/>
            <a:ext cx="441927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always accesses Internet from PC</a:t>
            </a:r>
          </a:p>
          <a:p>
            <a:r>
              <a:rPr lang="en-US" sz="2400" dirty="0" smtClean="0"/>
              <a:t>visits specific e-commerce site for first time (</a:t>
            </a:r>
            <a:r>
              <a:rPr lang="en-US" sz="2400" dirty="0" smtClean="0">
                <a:solidFill>
                  <a:srgbClr val="0033CC"/>
                </a:solidFill>
              </a:rPr>
              <a:t>Amazon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-273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Cookies</a:t>
            </a:r>
            <a:r>
              <a:rPr lang="en-US" dirty="0" smtClean="0"/>
              <a:t>: Keeping State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4563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4565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4559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4561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28712"/>
            <a:chOff x="1392" y="2261"/>
            <a:chExt cx="3552" cy="711"/>
          </a:xfrm>
        </p:grpSpPr>
        <p:sp>
          <p:nvSpPr>
            <p:cNvPr id="64552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54" name="Text Box 28"/>
            <p:cNvSpPr txBox="1">
              <a:spLocks noChangeArrowheads="1"/>
            </p:cNvSpPr>
            <p:nvPr/>
          </p:nvSpPr>
          <p:spPr bwMode="auto">
            <a:xfrm>
              <a:off x="3497" y="2332"/>
              <a:ext cx="71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55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4557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8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825500" y="1804988"/>
            <a:ext cx="1368425" cy="771525"/>
            <a:chOff x="520" y="1047"/>
            <a:chExt cx="862" cy="486"/>
          </a:xfrm>
        </p:grpSpPr>
        <p:sp>
          <p:nvSpPr>
            <p:cNvPr id="64550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Text Box 60"/>
            <p:cNvSpPr txBox="1">
              <a:spLocks noChangeArrowheads="1"/>
            </p:cNvSpPr>
            <p:nvPr/>
          </p:nvSpPr>
          <p:spPr bwMode="auto">
            <a:xfrm>
              <a:off x="520" y="1178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</p:txBody>
        </p:sp>
      </p:grpSp>
      <p:sp>
        <p:nvSpPr>
          <p:cNvPr id="64525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4543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4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4545" name="Text Box 31"/>
            <p:cNvSpPr txBox="1">
              <a:spLocks noChangeArrowheads="1"/>
            </p:cNvSpPr>
            <p:nvPr/>
          </p:nvSpPr>
          <p:spPr bwMode="auto">
            <a:xfrm>
              <a:off x="3288" y="1344"/>
              <a:ext cx="126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1678 for user</a:t>
              </a:r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4547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8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9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84213" y="2598738"/>
            <a:ext cx="4849812" cy="1087437"/>
            <a:chOff x="431" y="1637"/>
            <a:chExt cx="3055" cy="685"/>
          </a:xfrm>
        </p:grpSpPr>
        <p:sp>
          <p:nvSpPr>
            <p:cNvPr id="64538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31" y="1836"/>
              <a:ext cx="1004" cy="486"/>
              <a:chOff x="656" y="1746"/>
              <a:chExt cx="1004" cy="486"/>
            </a:xfrm>
          </p:grpSpPr>
          <p:sp>
            <p:nvSpPr>
              <p:cNvPr id="64541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2" name="Text Box 75"/>
              <p:cNvSpPr txBox="1">
                <a:spLocks noChangeArrowheads="1"/>
              </p:cNvSpPr>
              <p:nvPr/>
            </p:nvSpPr>
            <p:spPr bwMode="auto">
              <a:xfrm>
                <a:off x="656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 err="1">
                    <a:solidFill>
                      <a:schemeClr val="bg1"/>
                    </a:solidFill>
                    <a:latin typeface="Arial" charset="0"/>
                  </a:rPr>
                  <a:t>ebay</a:t>
                </a: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2001837"/>
            <a:chOff x="1374" y="2641"/>
            <a:chExt cx="3594" cy="1261"/>
          </a:xfrm>
        </p:grpSpPr>
        <p:sp>
          <p:nvSpPr>
            <p:cNvPr id="64533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4535" name="Text Box 29"/>
            <p:cNvSpPr txBox="1">
              <a:spLocks noChangeArrowheads="1"/>
            </p:cNvSpPr>
            <p:nvPr/>
          </p:nvSpPr>
          <p:spPr bwMode="auto">
            <a:xfrm>
              <a:off x="3490" y="3262"/>
              <a:ext cx="78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0033CC"/>
                  </a:solidFill>
                </a:rPr>
                <a:t>spectific</a:t>
              </a:r>
              <a:endParaRPr lang="en-US" sz="2000" b="1" dirty="0">
                <a:solidFill>
                  <a:srgbClr val="0033CC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0033CC"/>
                  </a:solidFill>
                </a:rPr>
                <a:t>action</a:t>
              </a:r>
              <a:endParaRPr lang="en-US" b="1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64536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7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84213" y="4799013"/>
            <a:ext cx="1593850" cy="771525"/>
            <a:chOff x="647" y="1746"/>
            <a:chExt cx="1004" cy="486"/>
          </a:xfrm>
        </p:grpSpPr>
        <p:sp>
          <p:nvSpPr>
            <p:cNvPr id="64531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2" name="Text Box 79"/>
            <p:cNvSpPr txBox="1">
              <a:spLocks noChangeArrowheads="1"/>
            </p:cNvSpPr>
            <p:nvPr/>
          </p:nvSpPr>
          <p:spPr bwMode="auto">
            <a:xfrm>
              <a:off x="647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 err="1">
                  <a:solidFill>
                    <a:schemeClr val="bg1"/>
                  </a:solidFill>
                  <a:latin typeface="Arial" charset="0"/>
                </a:rPr>
                <a:t>ebay</a:t>
              </a: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4530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HTTP Overview</a:t>
            </a:r>
          </a:p>
          <a:p>
            <a:r>
              <a:rPr lang="en-US" dirty="0" smtClean="0"/>
              <a:t>HTTP (Non-persistent and Persistent)</a:t>
            </a:r>
          </a:p>
          <a:p>
            <a:r>
              <a:rPr lang="en-US" dirty="0" smtClean="0"/>
              <a:t>HTTP Request and Response Messages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Caching with Proxy Servers</a:t>
            </a:r>
          </a:p>
          <a:p>
            <a:r>
              <a:rPr lang="en-US" dirty="0" smtClean="0"/>
              <a:t>Caching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cookies can bring:</a:t>
            </a:r>
          </a:p>
          <a:p>
            <a:r>
              <a:rPr lang="en-US" sz="2400" dirty="0" smtClean="0"/>
              <a:t>authorization</a:t>
            </a:r>
          </a:p>
          <a:p>
            <a:r>
              <a:rPr lang="en-US" sz="2400" dirty="0" smtClean="0"/>
              <a:t>shopping carts</a:t>
            </a:r>
          </a:p>
          <a:p>
            <a:r>
              <a:rPr lang="en-US" sz="2400" dirty="0" smtClean="0"/>
              <a:t>recommendations</a:t>
            </a:r>
          </a:p>
          <a:p>
            <a:r>
              <a:rPr lang="en-US" sz="2400" dirty="0" smtClean="0"/>
              <a:t>user session state (Web e-mail)</a:t>
            </a:r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Cookies and privacy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:</a:t>
            </a:r>
            <a:endParaRPr lang="en-US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cookies permit sites to learn a lot about </a:t>
            </a:r>
            <a:r>
              <a:rPr lang="en-US" dirty="0" smtClean="0">
                <a:latin typeface="+mn-lt"/>
              </a:rPr>
              <a:t>you.</a:t>
            </a:r>
            <a:endParaRPr lang="en-US" dirty="0">
              <a:latin typeface="+mn-lt"/>
            </a:endParaRP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dirty="0">
                <a:latin typeface="+mn-lt"/>
              </a:rPr>
              <a:t>you may supply name and e-mail to </a:t>
            </a:r>
            <a:r>
              <a:rPr lang="en-US" dirty="0" smtClean="0">
                <a:latin typeface="+mn-lt"/>
              </a:rPr>
              <a:t>sites.</a:t>
            </a:r>
            <a:endParaRPr lang="en-US" dirty="0">
              <a:latin typeface="+mn-lt"/>
            </a:endParaRP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323528" y="4293096"/>
            <a:ext cx="66967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How to keep “state”: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protocol endpoints: maintain state at sender/receiver over multiple transactions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solidFill>
                  <a:srgbClr val="00B0F0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B0F0"/>
                </a:solidFill>
                <a:latin typeface="+mn-lt"/>
              </a:rPr>
              <a:t>ookies::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http messages carry </a:t>
            </a:r>
            <a:r>
              <a:rPr lang="en-US" dirty="0" smtClean="0">
                <a:latin typeface="+mn-lt"/>
              </a:rPr>
              <a:t>state.</a:t>
            </a:r>
            <a:endParaRPr lang="en-US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Web Caches (Proxy </a:t>
            </a:r>
            <a:r>
              <a:rPr lang="en-US" dirty="0"/>
              <a:t>S</a:t>
            </a:r>
            <a:r>
              <a:rPr lang="en-US" dirty="0" smtClean="0"/>
              <a:t>erver)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44824"/>
            <a:ext cx="3665538" cy="4536504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ser sets browser: Web accesses via  cache.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rowser sends all HTTP requests to cache.</a:t>
            </a:r>
          </a:p>
          <a:p>
            <a:pPr lvl="1"/>
            <a:r>
              <a:rPr lang="en-US" sz="2000" dirty="0" smtClean="0"/>
              <a:t>object in cache: cache returns object </a:t>
            </a:r>
          </a:p>
          <a:p>
            <a:pPr lvl="1"/>
            <a:r>
              <a:rPr lang="en-US" sz="2000" dirty="0" smtClean="0"/>
              <a:t>else cache requests object from origin server, then returns object to client</a:t>
            </a: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323528" y="1196752"/>
            <a:ext cx="864096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latin typeface="+mn-lt"/>
              </a:rPr>
              <a:t>Goal: </a:t>
            </a:r>
            <a:r>
              <a:rPr lang="en-US" dirty="0">
                <a:latin typeface="+mn-lt"/>
              </a:rPr>
              <a:t>satisfy client request without involving origin </a:t>
            </a:r>
            <a:r>
              <a:rPr lang="en-US" dirty="0" smtClean="0">
                <a:latin typeface="+mn-lt"/>
              </a:rPr>
              <a:t>server.</a:t>
            </a:r>
            <a:endParaRPr lang="en-US" dirty="0">
              <a:latin typeface="+mn-lt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2955925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4826000"/>
                        <a:ext cx="5159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7220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38663" y="4095750"/>
            <a:ext cx="1622425" cy="760413"/>
            <a:chOff x="2859" y="2580"/>
            <a:chExt cx="1022" cy="479"/>
          </a:xfrm>
        </p:grpSpPr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Text Box 23"/>
            <p:cNvSpPr txBox="1">
              <a:spLocks noChangeArrowheads="1"/>
            </p:cNvSpPr>
            <p:nvPr/>
          </p:nvSpPr>
          <p:spPr bwMode="auto">
            <a:xfrm rot="19907361">
              <a:off x="2859" y="2679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45038" y="4183063"/>
            <a:ext cx="1677987" cy="785812"/>
            <a:chOff x="2989" y="2635"/>
            <a:chExt cx="1057" cy="495"/>
          </a:xfrm>
        </p:grpSpPr>
        <p:sp>
          <p:nvSpPr>
            <p:cNvPr id="7216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Text Box 25"/>
            <p:cNvSpPr txBox="1">
              <a:spLocks noChangeArrowheads="1"/>
            </p:cNvSpPr>
            <p:nvPr/>
          </p:nvSpPr>
          <p:spPr bwMode="auto">
            <a:xfrm rot="19862217">
              <a:off x="2989" y="285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7208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7200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73425" cy="730250"/>
            <a:chOff x="3002" y="1979"/>
            <a:chExt cx="2062" cy="460"/>
          </a:xfrm>
        </p:grpSpPr>
        <p:sp>
          <p:nvSpPr>
            <p:cNvPr id="7197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198" name="Text Box 22"/>
            <p:cNvSpPr txBox="1">
              <a:spLocks noChangeArrowheads="1"/>
            </p:cNvSpPr>
            <p:nvPr/>
          </p:nvSpPr>
          <p:spPr bwMode="auto">
            <a:xfrm rot="1422049">
              <a:off x="3046" y="1984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9" name="Text Box 45"/>
            <p:cNvSpPr txBox="1">
              <a:spLocks noChangeArrowheads="1"/>
            </p:cNvSpPr>
            <p:nvPr/>
          </p:nvSpPr>
          <p:spPr bwMode="auto">
            <a:xfrm rot="20180032">
              <a:off x="4077" y="2015"/>
              <a:ext cx="98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request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6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7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88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89" name="Picture 5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214812" cy="1814512"/>
            <a:chOff x="2515" y="1687"/>
            <a:chExt cx="2655" cy="1143"/>
          </a:xfrm>
        </p:grpSpPr>
        <p:sp>
          <p:nvSpPr>
            <p:cNvPr id="7192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 rot="1411598">
              <a:off x="2883" y="2226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7194" name="Text Box 46"/>
            <p:cNvSpPr txBox="1">
              <a:spLocks noChangeArrowheads="1"/>
            </p:cNvSpPr>
            <p:nvPr/>
          </p:nvSpPr>
          <p:spPr bwMode="auto">
            <a:xfrm rot="20184211">
              <a:off x="4113" y="2227"/>
              <a:ext cx="10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800000"/>
                  </a:solidFill>
                </a:rPr>
                <a:t>HTTP response</a:t>
              </a:r>
              <a:endParaRPr lang="en-US" b="1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pic>
          <p:nvPicPr>
            <p:cNvPr id="7195" name="Picture 5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7196" name="Picture 5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Web Caching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87488"/>
            <a:ext cx="4038600" cy="3069704"/>
          </a:xfrm>
        </p:spPr>
        <p:txBody>
          <a:bodyPr/>
          <a:lstStyle/>
          <a:p>
            <a:r>
              <a:rPr lang="en-US" sz="2400" dirty="0" smtClean="0"/>
              <a:t>Cache acts as both client and server</a:t>
            </a:r>
          </a:p>
          <a:p>
            <a:r>
              <a:rPr lang="en-US" sz="2400" dirty="0" smtClean="0"/>
              <a:t>Typically cache is installed by ISP (university, company, residential ISP)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Web caching?</a:t>
            </a:r>
          </a:p>
          <a:p>
            <a:r>
              <a:rPr lang="en-US" sz="2400" dirty="0" smtClean="0"/>
              <a:t>Reduces response time for client request.</a:t>
            </a:r>
          </a:p>
          <a:p>
            <a:r>
              <a:rPr lang="en-US" sz="2400" dirty="0" smtClean="0"/>
              <a:t>Reduces traffic on an institution’s access link.</a:t>
            </a:r>
          </a:p>
          <a:p>
            <a:r>
              <a:rPr lang="en-US" sz="2400" dirty="0" smtClean="0"/>
              <a:t>Enables “poor” content providers to effectively deliver content on Internet </a:t>
            </a:r>
            <a:r>
              <a:rPr lang="en-US" sz="2400" dirty="0"/>
              <a:t>dense with </a:t>
            </a:r>
            <a:r>
              <a:rPr lang="en-US" sz="2400" dirty="0" smtClean="0"/>
              <a:t>caches </a:t>
            </a:r>
            <a:r>
              <a:rPr lang="en-US" sz="2400" dirty="0"/>
              <a:t>(</a:t>
            </a:r>
            <a:r>
              <a:rPr lang="en-US" sz="2400" dirty="0" smtClean="0"/>
              <a:t>but so does P2P file sharing).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</a:t>
            </a:r>
          </a:p>
        </p:txBody>
      </p:sp>
      <p:sp>
        <p:nvSpPr>
          <p:cNvPr id="820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98072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Assumptions</a:t>
            </a:r>
          </a:p>
          <a:p>
            <a:r>
              <a:rPr lang="en-US" sz="2000" dirty="0" smtClean="0"/>
              <a:t>average object size = 1,000,000 bits</a:t>
            </a:r>
          </a:p>
          <a:p>
            <a:r>
              <a:rPr lang="en-US" sz="2000" dirty="0" smtClean="0"/>
              <a:t>avg. request rate from institution’s browsers to origin servers = 15 requests/sec</a:t>
            </a:r>
          </a:p>
          <a:p>
            <a:r>
              <a:rPr lang="en-US" sz="2000" dirty="0" smtClean="0"/>
              <a:t>delay from institutional router to any origin server and back to router = 2 sec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1800" dirty="0" smtClean="0"/>
              <a:t>utilization on LAN = 15%</a:t>
            </a:r>
          </a:p>
          <a:p>
            <a:r>
              <a:rPr lang="en-US" sz="1800" dirty="0" smtClean="0"/>
              <a:t>utilization on access link = 100%</a:t>
            </a:r>
          </a:p>
          <a:p>
            <a:r>
              <a:rPr lang="en-US" sz="18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/>
              <a:t>  =  2 sec + minutes (congested)  + milliseconds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828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827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827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826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825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209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824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4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5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4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15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16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4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7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8229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233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8239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8236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23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6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7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228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Caching Example (cont)</a:t>
            </a:r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</a:t>
            </a:r>
          </a:p>
          <a:p>
            <a:r>
              <a:rPr lang="en-US" sz="2000" dirty="0" smtClean="0"/>
              <a:t>increase bandwidth of access link to, say, 100 Mbps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r>
              <a:rPr lang="en-US" sz="2000" dirty="0" smtClean="0"/>
              <a:t>utilization on LAN = 15%</a:t>
            </a:r>
          </a:p>
          <a:p>
            <a:r>
              <a:rPr lang="en-US" sz="2000" dirty="0" smtClean="0"/>
              <a:t>utilization on access link = 15%</a:t>
            </a:r>
          </a:p>
          <a:p>
            <a:r>
              <a:rPr lang="en-US" sz="2000" dirty="0" smtClean="0"/>
              <a:t>Total delay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  =  2 sec + </a:t>
            </a:r>
            <a:r>
              <a:rPr lang="en-US" sz="2000" dirty="0" err="1" smtClean="0"/>
              <a:t>msecs</a:t>
            </a:r>
            <a:r>
              <a:rPr lang="en-US" sz="2000" dirty="0" smtClean="0"/>
              <a:t> + </a:t>
            </a:r>
            <a:r>
              <a:rPr lang="en-US" sz="2000" dirty="0" err="1" smtClean="0"/>
              <a:t>msecs</a:t>
            </a:r>
            <a:endParaRPr lang="en-US" sz="2000" dirty="0" smtClean="0"/>
          </a:p>
          <a:p>
            <a:r>
              <a:rPr lang="en-US" sz="2000" dirty="0" smtClean="0"/>
              <a:t>BUT…often a costly upgrade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65720" y="5370513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7594717" y="1431181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196752"/>
            <a:ext cx="395605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>
                <a:solidFill>
                  <a:srgbClr val="800000"/>
                </a:solidFill>
              </a:rPr>
              <a:t>ossible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olution: Install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ache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Consequences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= Internet delay + access delay + LAN delay   =  .6*(2.01) </a:t>
            </a:r>
            <a:r>
              <a:rPr lang="en-US" sz="2000" dirty="0" err="1" smtClean="0"/>
              <a:t>secs</a:t>
            </a:r>
            <a:r>
              <a:rPr lang="en-US" sz="2000" dirty="0" smtClean="0"/>
              <a:t>  + .4*milliseconds &lt; 1.4 </a:t>
            </a:r>
            <a:r>
              <a:rPr lang="en-US" sz="2000" dirty="0" err="1" smtClean="0"/>
              <a:t>secs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47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0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39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31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23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15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9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30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30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1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30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31 w 1868"/>
              <a:gd name="T1" fmla="*/ 327 h 876"/>
              <a:gd name="T2" fmla="*/ 103 w 1868"/>
              <a:gd name="T3" fmla="*/ 137 h 876"/>
              <a:gd name="T4" fmla="*/ 649 w 1868"/>
              <a:gd name="T5" fmla="*/ 17 h 876"/>
              <a:gd name="T6" fmla="*/ 1141 w 1868"/>
              <a:gd name="T7" fmla="*/ 35 h 876"/>
              <a:gd name="T8" fmla="*/ 1763 w 1868"/>
              <a:gd name="T9" fmla="*/ 121 h 876"/>
              <a:gd name="T10" fmla="*/ 1774 w 1868"/>
              <a:gd name="T11" fmla="*/ 741 h 876"/>
              <a:gd name="T12" fmla="*/ 1369 w 1868"/>
              <a:gd name="T13" fmla="*/ 845 h 876"/>
              <a:gd name="T14" fmla="*/ 781 w 1868"/>
              <a:gd name="T15" fmla="*/ 851 h 876"/>
              <a:gd name="T16" fmla="*/ 447 w 1868"/>
              <a:gd name="T17" fmla="*/ 847 h 876"/>
              <a:gd name="T18" fmla="*/ 168 w 1868"/>
              <a:gd name="T19" fmla="*/ 676 h 876"/>
              <a:gd name="T20" fmla="*/ 31 w 1868"/>
              <a:gd name="T21" fmla="*/ 32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213" y="4794250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803775"/>
                        <a:ext cx="4445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0292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0294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9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3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9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3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58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100 </a:t>
            </a:r>
            <a:r>
              <a:rPr lang="en-US" sz="1600" dirty="0"/>
              <a:t>Mbps LAN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7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/>
              <a:t>15 </a:t>
            </a:r>
            <a:r>
              <a:rPr lang="en-US" sz="1600" dirty="0"/>
              <a:t>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access link</a:t>
            </a: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8" name="Text Box 112"/>
          <p:cNvSpPr txBox="1">
            <a:spLocks noChangeArrowheads="1"/>
          </p:cNvSpPr>
          <p:nvPr/>
        </p:nvSpPr>
        <p:spPr bwMode="auto">
          <a:xfrm>
            <a:off x="6813333" y="5405114"/>
            <a:ext cx="1489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800000"/>
                </a:solidFill>
              </a:rPr>
              <a:t>cache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148431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5" name="Text Box 50"/>
          <p:cNvSpPr txBox="1">
            <a:spLocks noChangeArrowheads="1"/>
          </p:cNvSpPr>
          <p:nvPr/>
        </p:nvSpPr>
        <p:spPr bwMode="auto">
          <a:xfrm>
            <a:off x="7594717" y="1412776"/>
            <a:ext cx="1091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origin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800000"/>
                </a:solidFill>
              </a:rPr>
              <a:t>servers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624"/>
            <a:ext cx="8693596" cy="896144"/>
          </a:xfrm>
        </p:spPr>
        <p:txBody>
          <a:bodyPr/>
          <a:lstStyle/>
          <a:p>
            <a:r>
              <a:rPr lang="en-US" dirty="0" smtClean="0"/>
              <a:t>Caching - Conditional GET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99964"/>
            <a:ext cx="3435350" cy="43053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Goal: </a:t>
            </a:r>
            <a:r>
              <a:rPr lang="en-US" sz="2000" dirty="0" smtClean="0"/>
              <a:t>don’t send object if cache has up-to-date cached version.</a:t>
            </a:r>
          </a:p>
          <a:p>
            <a:r>
              <a:rPr lang="en-US" sz="2000" dirty="0" smtClean="0"/>
              <a:t>cache: specify date of cached copy in HTTP request.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dirty="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HTTP/1.0 304 Not Modified</a:t>
            </a:r>
            <a:endParaRPr lang="en-US" sz="2000" dirty="0" smtClean="0"/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293492" y="18311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5505" y="1153319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7338317" y="1124744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599880" y="1715294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312542" y="282178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80830" y="2815431"/>
            <a:ext cx="2643187" cy="865188"/>
            <a:chOff x="2698" y="2036"/>
            <a:chExt cx="1665" cy="545"/>
          </a:xfrm>
        </p:grpSpPr>
        <p:sp>
          <p:nvSpPr>
            <p:cNvPr id="67603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601842" y="2077244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417317" y="3888581"/>
            <a:ext cx="3905250" cy="0"/>
          </a:xfrm>
          <a:prstGeom prst="line">
            <a:avLst/>
          </a:prstGeom>
          <a:noFill/>
          <a:ln w="28575">
            <a:solidFill>
              <a:srgbClr val="0033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360167" y="41838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604642" y="4067969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379217" y="517445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623692" y="5118894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668517" y="4525169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33CC"/>
                </a:solidFill>
              </a:rPr>
              <a:t>modified</a:t>
            </a:r>
            <a:endParaRPr lang="en-US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HTTP (</a:t>
            </a:r>
            <a:r>
              <a:rPr lang="en-US" dirty="0" err="1" smtClean="0">
                <a:solidFill>
                  <a:srgbClr val="800000"/>
                </a:solidFill>
              </a:rPr>
              <a:t>Nonpersistent</a:t>
            </a:r>
            <a:r>
              <a:rPr lang="en-US" dirty="0" smtClean="0">
                <a:solidFill>
                  <a:srgbClr val="800000"/>
                </a:solidFill>
              </a:rPr>
              <a:t> and Persistent)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HTTP Request and Response Messages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Cookies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Web Caching with Proxy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Caching Example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267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Web terminology:</a:t>
            </a:r>
          </a:p>
          <a:p>
            <a:r>
              <a:rPr lang="en-US" sz="2400" dirty="0" smtClean="0"/>
              <a:t>A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eb page </a:t>
            </a:r>
            <a:r>
              <a:rPr lang="en-US" sz="2400" dirty="0" smtClean="0"/>
              <a:t>consists of </a:t>
            </a:r>
            <a:r>
              <a:rPr lang="en-US" sz="2400" dirty="0" smtClean="0">
                <a:solidFill>
                  <a:srgbClr val="800000"/>
                </a:solidFill>
              </a:rPr>
              <a:t>objects.</a:t>
            </a:r>
          </a:p>
          <a:p>
            <a:r>
              <a:rPr lang="en-US" sz="2400" dirty="0" smtClean="0"/>
              <a:t>Object can be HTML file, JPEG image, Java applet, audio </a:t>
            </a:r>
            <a:r>
              <a:rPr lang="en-US" sz="2400" dirty="0" err="1" smtClean="0"/>
              <a:t>file,video</a:t>
            </a:r>
            <a:r>
              <a:rPr lang="en-US" sz="2400" dirty="0" smtClean="0"/>
              <a:t> clip, …</a:t>
            </a:r>
          </a:p>
          <a:p>
            <a:r>
              <a:rPr lang="en-US" sz="2400" dirty="0" smtClean="0"/>
              <a:t>A web page consists of a </a:t>
            </a:r>
            <a:r>
              <a:rPr lang="en-US" sz="2400" dirty="0" smtClean="0">
                <a:solidFill>
                  <a:srgbClr val="800000"/>
                </a:solidFill>
              </a:rPr>
              <a:t>base HTML-file </a:t>
            </a:r>
            <a:r>
              <a:rPr lang="en-US" sz="2400" dirty="0" smtClean="0"/>
              <a:t>which includes several referenced objects.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800000"/>
                </a:solidFill>
              </a:rPr>
              <a:t>URL.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4869160"/>
            <a:ext cx="6835775" cy="1144587"/>
            <a:chOff x="788" y="2955"/>
            <a:chExt cx="4306" cy="721"/>
          </a:xfrm>
        </p:grpSpPr>
        <p:sp>
          <p:nvSpPr>
            <p:cNvPr id="50183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dirty="0">
                  <a:solidFill>
                    <a:srgbClr val="0033CC"/>
                  </a:solidFill>
                  <a:latin typeface="Courier New" pitchFamily="49" charset="0"/>
                </a:rPr>
                <a:t>www.someschool.edu/someDept/pic.gif</a:t>
              </a:r>
            </a:p>
          </p:txBody>
        </p:sp>
        <p:sp>
          <p:nvSpPr>
            <p:cNvPr id="50184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5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host name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0187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path name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HTTP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HTTP Overview</a:t>
            </a:r>
            <a:endParaRPr lang="en-US" dirty="0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HTTP: </a:t>
            </a:r>
            <a:r>
              <a:rPr lang="en-US" sz="2400" dirty="0" err="1" smtClean="0">
                <a:solidFill>
                  <a:srgbClr val="800000"/>
                </a:solidFill>
              </a:rPr>
              <a:t>HyperText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ransfer Protocol</a:t>
            </a:r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client: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 browser that requests, receives and “displays” Web objects.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server:</a:t>
            </a:r>
            <a:r>
              <a:rPr lang="en-US" sz="2000" dirty="0" smtClean="0">
                <a:solidFill>
                  <a:srgbClr val="800000"/>
                </a:solidFill>
              </a:rPr>
              <a:t>  </a:t>
            </a:r>
            <a:r>
              <a:rPr lang="en-US" sz="2000" dirty="0" smtClean="0"/>
              <a:t>a Web server sends objects in response to requests.</a:t>
            </a:r>
          </a:p>
          <a:p>
            <a:pPr>
              <a:buFont typeface="ZapfDingbats" pitchFamily="82" charset="2"/>
              <a:buNone/>
            </a:pP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860550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556125"/>
                        <a:ext cx="7524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69217" y="2292936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19907361">
            <a:off x="5859667" y="3788361"/>
            <a:ext cx="1566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request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881349" y="2740611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19862217">
            <a:off x="6062324" y="4121736"/>
            <a:ext cx="1678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</a:rPr>
              <a:t>HTTP response</a:t>
            </a:r>
            <a:endParaRPr lang="en-US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7"/>
          <p:cNvSpPr>
            <a:spLocks noChangeArrowheads="1"/>
          </p:cNvSpPr>
          <p:nvPr/>
        </p:nvSpPr>
        <p:spPr bwMode="auto">
          <a:xfrm>
            <a:off x="4781550" y="3284984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Overview (continued)</a:t>
            </a:r>
          </a:p>
        </p:txBody>
      </p:sp>
      <p:sp>
        <p:nvSpPr>
          <p:cNvPr id="51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Uses TCP:</a:t>
            </a:r>
          </a:p>
          <a:p>
            <a:r>
              <a:rPr lang="en-US" sz="2000" dirty="0" smtClean="0"/>
              <a:t>client initiates TCP connection (creates socket) to server,  port 80.</a:t>
            </a:r>
          </a:p>
          <a:p>
            <a:r>
              <a:rPr lang="en-US" sz="2000" dirty="0" smtClean="0"/>
              <a:t>server accepts TCP connection from client.</a:t>
            </a:r>
          </a:p>
          <a:p>
            <a:r>
              <a:rPr lang="en-US" sz="2000" dirty="0" smtClean="0"/>
              <a:t>HTTP messages (application-layer protocol messages) exchanged between browser (HTTP client) and Web server (HTTP server).</a:t>
            </a:r>
          </a:p>
          <a:p>
            <a:r>
              <a:rPr lang="en-US" sz="2000" dirty="0" smtClean="0"/>
              <a:t>TCP connection closed.</a:t>
            </a:r>
            <a:endParaRPr lang="en-US" sz="2400" dirty="0" smtClean="0"/>
          </a:p>
        </p:txBody>
      </p:sp>
      <p:sp>
        <p:nvSpPr>
          <p:cNvPr id="512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40768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HTTP is “stateless”</a:t>
            </a:r>
          </a:p>
          <a:p>
            <a:r>
              <a:rPr lang="en-US" sz="2000" dirty="0" smtClean="0"/>
              <a:t>server maintains no information about past client requests.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800000"/>
                </a:solidFill>
                <a:latin typeface="+mn-lt"/>
              </a:rPr>
              <a:t>Protocols that maintain “state” are complex!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past history (state) must be </a:t>
            </a:r>
            <a:r>
              <a:rPr lang="en-US" sz="2000" dirty="0" smtClean="0">
                <a:latin typeface="+mn-lt"/>
              </a:rPr>
              <a:t>maintained.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if server/client crashes, their views of “state” may be inconsistent, must be </a:t>
            </a:r>
            <a:r>
              <a:rPr lang="en-US" sz="2000" dirty="0" smtClean="0">
                <a:latin typeface="+mn-lt"/>
              </a:rPr>
              <a:t>reconciled.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 dirty="0">
              <a:latin typeface="+mn-lt"/>
            </a:endParaRPr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02538" y="2996952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aside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Non-persistent HTTP</a:t>
            </a:r>
          </a:p>
          <a:p>
            <a:r>
              <a:rPr lang="en-US" sz="2400" dirty="0" smtClean="0"/>
              <a:t>At most one object is sent over a TCP connection.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Persistent HTTP</a:t>
            </a: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Line 11"/>
          <p:cNvSpPr>
            <a:spLocks noChangeShapeType="1"/>
          </p:cNvSpPr>
          <p:nvPr/>
        </p:nvSpPr>
        <p:spPr bwMode="auto">
          <a:xfrm>
            <a:off x="609600" y="1844824"/>
            <a:ext cx="0" cy="43434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13"/>
          <p:cNvSpPr>
            <a:spLocks noChangeArrowheads="1"/>
          </p:cNvSpPr>
          <p:nvPr/>
        </p:nvSpPr>
        <p:spPr bwMode="auto">
          <a:xfrm>
            <a:off x="238125" y="5807224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8603432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</a:t>
            </a:r>
          </a:p>
        </p:txBody>
      </p:sp>
      <p:sp>
        <p:nvSpPr>
          <p:cNvPr id="532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14425"/>
            <a:ext cx="7658100" cy="73039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www.someSchool.edu/someDepartment/home.index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6737" y="1882924"/>
            <a:ext cx="4033838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1a</a:t>
            </a:r>
            <a:r>
              <a:rPr lang="en-US" sz="1800" b="0" dirty="0" smtClean="0">
                <a:solidFill>
                  <a:srgbClr val="FF0000"/>
                </a:solidFill>
              </a:rPr>
              <a:t>.</a:t>
            </a:r>
            <a:r>
              <a:rPr lang="en-US" sz="1800" b="0" dirty="0" smtClean="0"/>
              <a:t> HTTP client initiates TCP connection to HTTP server (process) at 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</a:rPr>
              <a:t>www.someSchool.edu</a:t>
            </a:r>
            <a:r>
              <a:rPr lang="en-US" sz="1800" b="0" dirty="0" smtClean="0">
                <a:latin typeface="Arial" charset="0"/>
              </a:rPr>
              <a:t> on port </a:t>
            </a:r>
            <a:r>
              <a:rPr lang="en-US" sz="1800" b="0" dirty="0" smtClean="0"/>
              <a:t>80.</a:t>
            </a:r>
            <a:endParaRPr lang="en-US" sz="2000" b="0" dirty="0" smtClean="0"/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609600" y="3597424"/>
            <a:ext cx="367436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2.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client sends HTTP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request message</a:t>
            </a:r>
            <a:r>
              <a:rPr lang="en-US" sz="1800" b="1" dirty="0">
                <a:solidFill>
                  <a:srgbClr val="008000"/>
                </a:solidFill>
                <a:latin typeface="+mn-lt"/>
              </a:rPr>
              <a:t> </a:t>
            </a:r>
            <a:r>
              <a:rPr lang="en-US" sz="1800" dirty="0">
                <a:latin typeface="+mn-lt"/>
              </a:rPr>
              <a:t>(containing URL) into TCP connection socket. Message indicates that client wants object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someDepartment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home.index</a:t>
            </a:r>
            <a:endParaRPr lang="en-US" sz="18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81550" y="2311549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1b.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at host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www.someSchool.edu</a:t>
            </a:r>
            <a:r>
              <a:rPr lang="en-US" sz="1800" dirty="0">
                <a:latin typeface="+mn-lt"/>
              </a:rPr>
              <a:t> waiting for TCP connection at port 80.  “accepts” connection, notifying </a:t>
            </a:r>
            <a:r>
              <a:rPr lang="en-US" sz="1800" dirty="0" smtClean="0">
                <a:latin typeface="+mn-lt"/>
              </a:rPr>
              <a:t>client.</a:t>
            </a:r>
            <a:endParaRPr lang="en-US" sz="2000" dirty="0">
              <a:latin typeface="+mn-lt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724400" y="4168924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sz="2000" dirty="0">
                <a:solidFill>
                  <a:srgbClr val="FF0000"/>
                </a:solidFill>
                <a:latin typeface="+mn-lt"/>
              </a:rPr>
              <a:t>3.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receives request message, forms </a:t>
            </a:r>
            <a:r>
              <a:rPr lang="en-US" sz="1800" b="1" i="1" dirty="0">
                <a:solidFill>
                  <a:srgbClr val="008000"/>
                </a:solidFill>
                <a:latin typeface="+mn-lt"/>
              </a:rPr>
              <a:t>response message</a:t>
            </a:r>
            <a:r>
              <a:rPr lang="en-US" sz="1800" dirty="0">
                <a:latin typeface="+mn-lt"/>
              </a:rPr>
              <a:t> containing requested object, and sends message into its </a:t>
            </a:r>
            <a:r>
              <a:rPr lang="en-US" sz="1800" dirty="0" smtClean="0">
                <a:latin typeface="+mn-lt"/>
              </a:rPr>
              <a:t>socket.</a:t>
            </a:r>
            <a:endParaRPr lang="en-US" sz="1800" dirty="0">
              <a:latin typeface="+mn-lt"/>
            </a:endParaRP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4353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895725" y="43784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33825" y="491187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 Box 12"/>
          <p:cNvSpPr txBox="1">
            <a:spLocks noChangeArrowheads="1"/>
          </p:cNvSpPr>
          <p:nvPr/>
        </p:nvSpPr>
        <p:spPr bwMode="auto">
          <a:xfrm>
            <a:off x="227633" y="5708104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4019550" y="2949724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Text Box 15"/>
          <p:cNvSpPr txBox="1">
            <a:spLocks noChangeArrowheads="1"/>
          </p:cNvSpPr>
          <p:nvPr/>
        </p:nvSpPr>
        <p:spPr bwMode="auto">
          <a:xfrm>
            <a:off x="7380312" y="44624"/>
            <a:ext cx="1853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jpeg images)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44624"/>
            <a:ext cx="7772400" cy="866775"/>
          </a:xfrm>
        </p:spPr>
        <p:txBody>
          <a:bodyPr/>
          <a:lstStyle/>
          <a:p>
            <a:r>
              <a:rPr lang="en-US" dirty="0" err="1" smtClean="0"/>
              <a:t>Nonpersistent</a:t>
            </a:r>
            <a:r>
              <a:rPr lang="en-US" dirty="0" smtClean="0"/>
              <a:t> HTTP (cont.)</a:t>
            </a:r>
          </a:p>
        </p:txBody>
      </p:sp>
      <p:sp>
        <p:nvSpPr>
          <p:cNvPr id="5427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receives response message containing html file, displays html.  Parsing html file, finds 10 referenced jpeg  objects</a:t>
            </a:r>
            <a:endParaRPr lang="en-US" sz="2000" smtClean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6.</a:t>
            </a:r>
            <a:r>
              <a:rPr lang="en-US" sz="2000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Steps 1-5 repeated for each of 10 jpeg objects</a:t>
            </a:r>
          </a:p>
        </p:txBody>
      </p:sp>
      <p:sp>
        <p:nvSpPr>
          <p:cNvPr id="54279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FF0000"/>
                </a:solidFill>
                <a:latin typeface="+mn-lt"/>
              </a:rPr>
              <a:t>4.</a:t>
            </a:r>
            <a:r>
              <a:rPr lang="en-US" sz="2000" dirty="0">
                <a:latin typeface="+mn-lt"/>
              </a:rPr>
              <a:t> HTTP</a:t>
            </a:r>
            <a:r>
              <a:rPr lang="en-US" sz="1800" dirty="0">
                <a:latin typeface="+mn-lt"/>
              </a:rPr>
              <a:t> server closes TCP connection. </a:t>
            </a:r>
            <a:endParaRPr lang="en-US" sz="2000" dirty="0">
              <a:latin typeface="+mn-lt"/>
            </a:endParaRPr>
          </a:p>
        </p:txBody>
      </p:sp>
      <p:sp>
        <p:nvSpPr>
          <p:cNvPr id="54280" name="Line 2"/>
          <p:cNvSpPr>
            <a:spLocks noChangeShapeType="1"/>
          </p:cNvSpPr>
          <p:nvPr/>
        </p:nvSpPr>
        <p:spPr bwMode="auto">
          <a:xfrm>
            <a:off x="698500" y="1793875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3"/>
          <p:cNvSpPr txBox="1">
            <a:spLocks noChangeArrowheads="1"/>
          </p:cNvSpPr>
          <p:nvPr/>
        </p:nvSpPr>
        <p:spPr bwMode="auto">
          <a:xfrm>
            <a:off x="304800" y="3657600"/>
            <a:ext cx="8159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time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4283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HTTP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sz="3600" dirty="0" err="1" smtClean="0"/>
              <a:t>Nonpersistent</a:t>
            </a:r>
            <a:r>
              <a:rPr lang="en-US" sz="3600" dirty="0" smtClean="0"/>
              <a:t>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85056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Definition of RTT: </a:t>
            </a:r>
            <a:r>
              <a:rPr lang="en-US" sz="2400" dirty="0" smtClean="0"/>
              <a:t>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Response time:</a:t>
            </a:r>
          </a:p>
          <a:p>
            <a:r>
              <a:rPr lang="en-US" sz="2400" dirty="0" smtClean="0"/>
              <a:t>one RTT to initiate TCP connection</a:t>
            </a:r>
          </a:p>
          <a:p>
            <a:r>
              <a:rPr lang="en-US" sz="2400" dirty="0" smtClean="0"/>
              <a:t>one RTT for HTTP request and first few bytes of HTTP response to return</a:t>
            </a:r>
          </a:p>
          <a:p>
            <a:r>
              <a:rPr lang="en-US" sz="2400" dirty="0" smtClean="0"/>
              <a:t>file transmission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54538" y="1260475"/>
            <a:ext cx="4408488" cy="4413250"/>
            <a:chOff x="2869" y="794"/>
            <a:chExt cx="2777" cy="2780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" y="1049"/>
                          <a:ext cx="474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617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2869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connection</a:t>
              </a:r>
            </a:p>
          </p:txBody>
        </p:sp>
        <p:sp>
          <p:nvSpPr>
            <p:cNvPr id="6163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8"/>
            <p:cNvSpPr txBox="1">
              <a:spLocks noChangeArrowheads="1"/>
            </p:cNvSpPr>
            <p:nvPr/>
          </p:nvSpPr>
          <p:spPr bwMode="auto">
            <a:xfrm>
              <a:off x="3144" y="2095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</p:txBody>
        </p:sp>
        <p:sp>
          <p:nvSpPr>
            <p:cNvPr id="6167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6169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3152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800000"/>
                  </a:solidFill>
                </a:rPr>
                <a:t>received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6172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7E310BEC-508C-4368-B86E-4B2E31C212AA}" type="slidenum">
              <a:rPr lang="en-US" smtClean="0">
                <a:latin typeface="Comic Sans MS" pitchFamily="66" charset="0"/>
              </a:rPr>
              <a:pPr>
                <a:defRPr/>
              </a:pPr>
              <a:t>9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136774" y="5805264"/>
            <a:ext cx="51715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 smtClean="0">
                <a:solidFill>
                  <a:srgbClr val="800000"/>
                </a:solidFill>
              </a:rPr>
              <a:t>otal time = 2RTT+transmit time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39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1810</Words>
  <Application>Microsoft Office PowerPoint</Application>
  <PresentationFormat>On-screen Show (4:3)</PresentationFormat>
  <Paragraphs>418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Revised_Master</vt:lpstr>
      <vt:lpstr>Clip</vt:lpstr>
      <vt:lpstr>   HyperText Transfer Protocol (HTTP)    </vt:lpstr>
      <vt:lpstr>HTTP Outline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Trying out HTTP (client side) for yourself</vt:lpstr>
      <vt:lpstr>User-server State: Cookies</vt:lpstr>
      <vt:lpstr>Cookies: Keeping State 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Caching - Conditional GET</vt:lpstr>
      <vt:lpstr>HTTP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150</cp:revision>
  <dcterms:created xsi:type="dcterms:W3CDTF">2004-01-21T20:05:10Z</dcterms:created>
  <dcterms:modified xsi:type="dcterms:W3CDTF">2014-11-11T03:37:00Z</dcterms:modified>
</cp:coreProperties>
</file>