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63"/>
  </p:notesMasterIdLst>
  <p:handoutMasterIdLst>
    <p:handoutMasterId r:id="rId64"/>
  </p:handoutMasterIdLst>
  <p:sldIdLst>
    <p:sldId id="256" r:id="rId2"/>
    <p:sldId id="368" r:id="rId3"/>
    <p:sldId id="430" r:id="rId4"/>
    <p:sldId id="422" r:id="rId5"/>
    <p:sldId id="370" r:id="rId6"/>
    <p:sldId id="371" r:id="rId7"/>
    <p:sldId id="374" r:id="rId8"/>
    <p:sldId id="375" r:id="rId9"/>
    <p:sldId id="376" r:id="rId10"/>
    <p:sldId id="377" r:id="rId11"/>
    <p:sldId id="372" r:id="rId12"/>
    <p:sldId id="395" r:id="rId13"/>
    <p:sldId id="379" r:id="rId14"/>
    <p:sldId id="380" r:id="rId15"/>
    <p:sldId id="392" r:id="rId16"/>
    <p:sldId id="381" r:id="rId17"/>
    <p:sldId id="382" r:id="rId18"/>
    <p:sldId id="383" r:id="rId19"/>
    <p:sldId id="397" r:id="rId20"/>
    <p:sldId id="393" r:id="rId21"/>
    <p:sldId id="394" r:id="rId22"/>
    <p:sldId id="384" r:id="rId23"/>
    <p:sldId id="385" r:id="rId24"/>
    <p:sldId id="386" r:id="rId25"/>
    <p:sldId id="391" r:id="rId26"/>
    <p:sldId id="419" r:id="rId27"/>
    <p:sldId id="426" r:id="rId28"/>
    <p:sldId id="420" r:id="rId29"/>
    <p:sldId id="425" r:id="rId30"/>
    <p:sldId id="421" r:id="rId31"/>
    <p:sldId id="387" r:id="rId32"/>
    <p:sldId id="388" r:id="rId33"/>
    <p:sldId id="389" r:id="rId34"/>
    <p:sldId id="390" r:id="rId35"/>
    <p:sldId id="398" r:id="rId36"/>
    <p:sldId id="399" r:id="rId37"/>
    <p:sldId id="400" r:id="rId38"/>
    <p:sldId id="401" r:id="rId39"/>
    <p:sldId id="416" r:id="rId40"/>
    <p:sldId id="402" r:id="rId41"/>
    <p:sldId id="404" r:id="rId42"/>
    <p:sldId id="414" r:id="rId43"/>
    <p:sldId id="405" r:id="rId44"/>
    <p:sldId id="406" r:id="rId45"/>
    <p:sldId id="407" r:id="rId46"/>
    <p:sldId id="408" r:id="rId47"/>
    <p:sldId id="423" r:id="rId48"/>
    <p:sldId id="427" r:id="rId49"/>
    <p:sldId id="428" r:id="rId50"/>
    <p:sldId id="429" r:id="rId51"/>
    <p:sldId id="436" r:id="rId52"/>
    <p:sldId id="435" r:id="rId53"/>
    <p:sldId id="409" r:id="rId54"/>
    <p:sldId id="411" r:id="rId55"/>
    <p:sldId id="418" r:id="rId56"/>
    <p:sldId id="417" r:id="rId57"/>
    <p:sldId id="412" r:id="rId58"/>
    <p:sldId id="415" r:id="rId59"/>
    <p:sldId id="432" r:id="rId60"/>
    <p:sldId id="434" r:id="rId61"/>
    <p:sldId id="433" r:id="rId62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33CC"/>
    <a:srgbClr val="000000"/>
    <a:srgbClr val="0066CC"/>
    <a:srgbClr val="3366CC"/>
    <a:srgbClr val="6600FF"/>
    <a:srgbClr val="FF9900"/>
    <a:srgbClr val="003366"/>
    <a:srgbClr val="990033"/>
    <a:srgbClr val="CC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4" autoAdjust="0"/>
    <p:restoredTop sz="94800" autoAdjust="0"/>
  </p:normalViewPr>
  <p:slideViewPr>
    <p:cSldViewPr>
      <p:cViewPr>
        <p:scale>
          <a:sx n="70" d="100"/>
          <a:sy n="70" d="100"/>
        </p:scale>
        <p:origin x="-108" y="84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2" Type="http://schemas.openxmlformats.org/officeDocument/2006/relationships/slide" Target="slides/slide32.xml"/><Relationship Id="rId1" Type="http://schemas.openxmlformats.org/officeDocument/2006/relationships/slide" Target="slides/slide31.xml"/><Relationship Id="rId4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2/15/2010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2/15/2010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508FA-C6C4-49F0-8A36-0DDB0041555B}" type="slidenum">
              <a:rPr lang="en-US"/>
              <a:pPr/>
              <a:t>5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2B5C0-5781-40D2-8B31-7818FB6D462F}" type="slidenum">
              <a:rPr lang="en-US"/>
              <a:pPr/>
              <a:t>28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EE99C-093F-4F50-87BD-DDB6155A8673}" type="slidenum">
              <a:rPr lang="en-US"/>
              <a:pPr/>
              <a:t>30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DA462-EA3D-45C9-97D0-B53418E6D88D}" type="slidenum">
              <a:rPr lang="en-US"/>
              <a:pPr/>
              <a:t>39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1B517-369C-486F-A95D-13E6A9E8D3AE}" type="slidenum">
              <a:rPr lang="en-US"/>
              <a:pPr/>
              <a:t>42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06C42-A034-4CF6-B912-6041D12BEB86}" type="slidenum">
              <a:rPr lang="en-US"/>
              <a:pPr/>
              <a:t>48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E0984-1F50-4741-9BDB-66E728DF2E54}" type="slidenum">
              <a:rPr lang="en-US"/>
              <a:pPr/>
              <a:t>49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B9D7E-A21E-443A-A8CD-15B5B6CE4A66}" type="slidenum">
              <a:rPr lang="en-US"/>
              <a:pPr/>
              <a:t>50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7B95A-D8CA-4579-BB29-AC7B13217F96}" type="slidenum">
              <a:rPr lang="en-US"/>
              <a:pPr/>
              <a:t>51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6078B-4C9B-4683-942E-8CB524078D8E}" type="slidenum">
              <a:rPr lang="en-US"/>
              <a:pPr/>
              <a:t>55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A73BF-15B3-4800-A96B-9EED7C1E5DA9}" type="slidenum">
              <a:rPr lang="en-US"/>
              <a:pPr/>
              <a:t>56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58C84-35C8-4087-B467-CF0DCFB5BC2D}" type="slidenum">
              <a:rPr lang="en-US"/>
              <a:pPr/>
              <a:t>6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DE085-0126-4E35-B873-2805E59C111D}" type="slidenum">
              <a:rPr lang="en-US"/>
              <a:pPr/>
              <a:t>11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9EB22-000D-4B15-86EE-E7EC709BF633}" type="slidenum">
              <a:rPr lang="en-US"/>
              <a:pPr/>
              <a:t>12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421A7-BEF0-4B9F-B353-1C0B26D6F886}" type="slidenum">
              <a:rPr lang="en-US"/>
              <a:pPr/>
              <a:t>15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EB886-1384-4CE9-B0F5-DB3F44B891D5}" type="slidenum">
              <a:rPr lang="en-US"/>
              <a:pPr/>
              <a:t>19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CAFE8-B007-45E0-8C6B-68FA2A26D45D}" type="slidenum">
              <a:rPr lang="en-US"/>
              <a:pPr/>
              <a:t>20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D5023-EC3D-4591-8093-7458EBE6630E}" type="slidenum">
              <a:rPr lang="en-US"/>
              <a:pPr/>
              <a:t>21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B3268-2B62-4CDB-9BD1-39DDA1B297E6}" type="slidenum">
              <a:rPr lang="en-US"/>
              <a:pPr/>
              <a:t>26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Wireless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Wireless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713788" cy="1152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Wireless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5F365-3AE2-44B4-BE7B-31F40B078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Wireless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Wireless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Wireless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Wireless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Wireless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Wireless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Wireless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5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20.bin"/><Relationship Id="rId3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7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3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5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5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9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3.bin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24" Type="http://schemas.openxmlformats.org/officeDocument/2006/relationships/oleObject" Target="../embeddings/oleObject47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6.bin"/><Relationship Id="rId28" Type="http://schemas.openxmlformats.org/officeDocument/2006/relationships/oleObject" Target="../embeddings/oleObject51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54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5.bin"/><Relationship Id="rId27" Type="http://schemas.openxmlformats.org/officeDocument/2006/relationships/oleObject" Target="../embeddings/oleObject50.bin"/><Relationship Id="rId30" Type="http://schemas.openxmlformats.org/officeDocument/2006/relationships/oleObject" Target="../embeddings/oleObject53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Wireless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(part 1)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929330"/>
            <a:ext cx="6005513" cy="5715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10810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IEEE 802.11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25538"/>
            <a:ext cx="857256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The following IEEE 802.11 standards exist or are in development to support the creation of technologies for wireless local area networking: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802.11m</a:t>
            </a:r>
            <a:r>
              <a:rPr lang="en-US" sz="1800" dirty="0" smtClean="0"/>
              <a:t> - maintenance of 802.11 family documentation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802.11n</a:t>
            </a:r>
            <a:r>
              <a:rPr lang="en-US" sz="1800" b="1" dirty="0" smtClean="0">
                <a:solidFill>
                  <a:srgbClr val="FF3300"/>
                </a:solidFill>
              </a:rPr>
              <a:t>  </a:t>
            </a:r>
            <a:r>
              <a:rPr lang="en-US" sz="1800" dirty="0" smtClean="0"/>
              <a:t>- OFDM version at 248 Mbps; MIMO version 600 Mbps ??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33CC"/>
                </a:solidFill>
              </a:rPr>
              <a:t>** formally voted into the standard in September 2009!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802.11p</a:t>
            </a:r>
            <a:r>
              <a:rPr lang="en-US" sz="1800" dirty="0" smtClean="0"/>
              <a:t>- Wireless Access for the Vehicular Environment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802.11r</a:t>
            </a:r>
            <a:r>
              <a:rPr lang="en-US" sz="1800" dirty="0" smtClean="0"/>
              <a:t> - fast roaming support via Basic Service Set transitions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802.11s</a:t>
            </a:r>
            <a:r>
              <a:rPr lang="en-US" sz="1800" dirty="0" smtClean="0"/>
              <a:t> - ESS mesh networking for access points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802.11t</a:t>
            </a:r>
            <a:r>
              <a:rPr lang="en-US" sz="1800" dirty="0" smtClean="0"/>
              <a:t> - Wireless Performance Prediction - recommendation for testing standards and metrics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3300"/>
                </a:solidFill>
              </a:rPr>
              <a:t>8</a:t>
            </a:r>
            <a:r>
              <a:rPr lang="en-US" sz="1800" b="1" dirty="0" smtClean="0">
                <a:solidFill>
                  <a:schemeClr val="accent2"/>
                </a:solidFill>
              </a:rPr>
              <a:t>02.11u</a:t>
            </a:r>
            <a:r>
              <a:rPr lang="en-US" sz="1800" dirty="0" smtClean="0"/>
              <a:t> - internetworking with 3G / cellular and other forms of external networks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802.11v</a:t>
            </a:r>
            <a:r>
              <a:rPr lang="en-US" sz="1800" dirty="0" smtClean="0"/>
              <a:t> - wireless network management / device configuration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802.11w</a:t>
            </a:r>
            <a:r>
              <a:rPr lang="en-US" sz="1800" dirty="0" smtClean="0"/>
              <a:t> - Protected Management Frames security enhancement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802.11x</a:t>
            </a:r>
            <a:r>
              <a:rPr lang="en-US" sz="1800" dirty="0" smtClean="0"/>
              <a:t>- skipped (generic name for the 802.11 family)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802.11y</a:t>
            </a:r>
            <a:r>
              <a:rPr lang="en-US" sz="1800" dirty="0" smtClean="0"/>
              <a:t> - Contention Based Protocol for interference avoidance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00958" y="5929348"/>
            <a:ext cx="1428760" cy="285734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 u="none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About.com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500098" y="-24"/>
            <a:ext cx="8334375" cy="1143000"/>
          </a:xfrm>
        </p:spPr>
        <p:txBody>
          <a:bodyPr/>
          <a:lstStyle/>
          <a:p>
            <a:pPr algn="r"/>
            <a:r>
              <a:rPr lang="en-US" dirty="0" smtClean="0"/>
              <a:t>W</a:t>
            </a:r>
            <a:r>
              <a:rPr lang="en-US" u="none" dirty="0" smtClean="0"/>
              <a:t>ireless </a:t>
            </a:r>
            <a:r>
              <a:rPr lang="en-US" dirty="0" smtClean="0"/>
              <a:t>L</a:t>
            </a:r>
            <a:r>
              <a:rPr lang="en-US" u="none" dirty="0" smtClean="0"/>
              <a:t>ink </a:t>
            </a:r>
            <a:r>
              <a:rPr lang="en-US" dirty="0" smtClean="0"/>
              <a:t>S</a:t>
            </a:r>
            <a:r>
              <a:rPr lang="en-US" u="none" dirty="0" smtClean="0"/>
              <a:t>tandards</a:t>
            </a:r>
            <a:endParaRPr lang="en-US" u="none" dirty="0"/>
          </a:p>
        </p:txBody>
      </p:sp>
      <p:sp>
        <p:nvSpPr>
          <p:cNvPr id="396396" name="Rectangle 108"/>
          <p:cNvSpPr>
            <a:spLocks noChangeArrowheads="1"/>
          </p:cNvSpPr>
          <p:nvPr/>
        </p:nvSpPr>
        <p:spPr bwMode="auto">
          <a:xfrm>
            <a:off x="2952750" y="1727188"/>
            <a:ext cx="1589088" cy="34544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97" name="Rectangle 109"/>
          <p:cNvSpPr>
            <a:spLocks noChangeArrowheads="1"/>
          </p:cNvSpPr>
          <p:nvPr/>
        </p:nvSpPr>
        <p:spPr bwMode="auto">
          <a:xfrm>
            <a:off x="4578350" y="1741476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98" name="Rectangle 110"/>
          <p:cNvSpPr>
            <a:spLocks noChangeArrowheads="1"/>
          </p:cNvSpPr>
          <p:nvPr/>
        </p:nvSpPr>
        <p:spPr bwMode="auto">
          <a:xfrm>
            <a:off x="6203950" y="1741476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99" name="Rectangle 111"/>
          <p:cNvSpPr>
            <a:spLocks noChangeArrowheads="1"/>
          </p:cNvSpPr>
          <p:nvPr/>
        </p:nvSpPr>
        <p:spPr bwMode="auto">
          <a:xfrm>
            <a:off x="1327150" y="1714488"/>
            <a:ext cx="1589088" cy="34671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00" name="Line 112"/>
          <p:cNvSpPr>
            <a:spLocks noChangeShapeType="1"/>
          </p:cNvSpPr>
          <p:nvPr/>
        </p:nvSpPr>
        <p:spPr bwMode="auto">
          <a:xfrm>
            <a:off x="1327150" y="5181588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401" name="Text Box 113"/>
          <p:cNvSpPr txBox="1">
            <a:spLocks noChangeArrowheads="1"/>
          </p:cNvSpPr>
          <p:nvPr/>
        </p:nvSpPr>
        <p:spPr bwMode="auto">
          <a:xfrm>
            <a:off x="1704975" y="5172063"/>
            <a:ext cx="83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Indoor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10-30m</a:t>
            </a:r>
          </a:p>
        </p:txBody>
      </p:sp>
      <p:sp>
        <p:nvSpPr>
          <p:cNvPr id="396402" name="Text Box 114"/>
          <p:cNvSpPr txBox="1">
            <a:spLocks noChangeArrowheads="1"/>
          </p:cNvSpPr>
          <p:nvPr/>
        </p:nvSpPr>
        <p:spPr bwMode="auto">
          <a:xfrm>
            <a:off x="3217863" y="5175238"/>
            <a:ext cx="100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50-200m</a:t>
            </a:r>
          </a:p>
        </p:txBody>
      </p:sp>
      <p:sp>
        <p:nvSpPr>
          <p:cNvPr id="396403" name="Text Box 115"/>
          <p:cNvSpPr txBox="1">
            <a:spLocks noChangeArrowheads="1"/>
          </p:cNvSpPr>
          <p:nvPr/>
        </p:nvSpPr>
        <p:spPr bwMode="auto">
          <a:xfrm>
            <a:off x="4695825" y="5180001"/>
            <a:ext cx="12382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Mid-range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200m – 4 Km</a:t>
            </a:r>
          </a:p>
        </p:txBody>
      </p:sp>
      <p:sp>
        <p:nvSpPr>
          <p:cNvPr id="396404" name="Text Box 116"/>
          <p:cNvSpPr txBox="1">
            <a:spLocks noChangeArrowheads="1"/>
          </p:cNvSpPr>
          <p:nvPr/>
        </p:nvSpPr>
        <p:spPr bwMode="auto">
          <a:xfrm>
            <a:off x="6200775" y="5180001"/>
            <a:ext cx="13525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Long-range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5Km – 20 Km</a:t>
            </a:r>
          </a:p>
        </p:txBody>
      </p:sp>
      <p:sp>
        <p:nvSpPr>
          <p:cNvPr id="396405" name="Text Box 117"/>
          <p:cNvSpPr txBox="1">
            <a:spLocks noChangeArrowheads="1"/>
          </p:cNvSpPr>
          <p:nvPr/>
        </p:nvSpPr>
        <p:spPr bwMode="auto">
          <a:xfrm>
            <a:off x="679450" y="4559288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.056</a:t>
            </a:r>
            <a:endParaRPr lang="en-US" sz="1400">
              <a:latin typeface="Arial" charset="0"/>
            </a:endParaRPr>
          </a:p>
        </p:txBody>
      </p:sp>
      <p:sp>
        <p:nvSpPr>
          <p:cNvPr id="396406" name="Text Box 118"/>
          <p:cNvSpPr txBox="1">
            <a:spLocks noChangeArrowheads="1"/>
          </p:cNvSpPr>
          <p:nvPr/>
        </p:nvSpPr>
        <p:spPr bwMode="auto">
          <a:xfrm>
            <a:off x="682625" y="4127488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.384</a:t>
            </a:r>
            <a:endParaRPr lang="en-US" sz="1400">
              <a:latin typeface="Arial" charset="0"/>
            </a:endParaRPr>
          </a:p>
        </p:txBody>
      </p:sp>
      <p:sp>
        <p:nvSpPr>
          <p:cNvPr id="396407" name="Text Box 119"/>
          <p:cNvSpPr txBox="1">
            <a:spLocks noChangeArrowheads="1"/>
          </p:cNvSpPr>
          <p:nvPr/>
        </p:nvSpPr>
        <p:spPr bwMode="auto">
          <a:xfrm>
            <a:off x="923925" y="343692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396408" name="Text Box 120"/>
          <p:cNvSpPr txBox="1">
            <a:spLocks noChangeArrowheads="1"/>
          </p:cNvSpPr>
          <p:nvPr/>
        </p:nvSpPr>
        <p:spPr bwMode="auto">
          <a:xfrm>
            <a:off x="922338" y="300512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4</a:t>
            </a:r>
            <a:endParaRPr lang="en-US" sz="1400">
              <a:latin typeface="Arial" charset="0"/>
            </a:endParaRPr>
          </a:p>
        </p:txBody>
      </p:sp>
      <p:sp>
        <p:nvSpPr>
          <p:cNvPr id="396409" name="Text Box 121"/>
          <p:cNvSpPr txBox="1">
            <a:spLocks noChangeArrowheads="1"/>
          </p:cNvSpPr>
          <p:nvPr/>
        </p:nvSpPr>
        <p:spPr bwMode="auto">
          <a:xfrm>
            <a:off x="625475" y="260983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5-11</a:t>
            </a:r>
            <a:endParaRPr lang="en-US" sz="1400">
              <a:latin typeface="Arial" charset="0"/>
            </a:endParaRPr>
          </a:p>
        </p:txBody>
      </p:sp>
      <p:sp>
        <p:nvSpPr>
          <p:cNvPr id="396410" name="Text Box 122"/>
          <p:cNvSpPr txBox="1">
            <a:spLocks noChangeArrowheads="1"/>
          </p:cNvSpPr>
          <p:nvPr/>
        </p:nvSpPr>
        <p:spPr bwMode="auto">
          <a:xfrm>
            <a:off x="814388" y="2193913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54</a:t>
            </a:r>
            <a:endParaRPr lang="en-US" sz="1400">
              <a:latin typeface="Arial" charset="0"/>
            </a:endParaRPr>
          </a:p>
        </p:txBody>
      </p:sp>
      <p:sp>
        <p:nvSpPr>
          <p:cNvPr id="396411" name="Rectangle 123"/>
          <p:cNvSpPr>
            <a:spLocks noChangeArrowheads="1"/>
          </p:cNvSpPr>
          <p:nvPr/>
        </p:nvSpPr>
        <p:spPr bwMode="auto">
          <a:xfrm>
            <a:off x="2662238" y="4611676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12" name="Text Box 124"/>
          <p:cNvSpPr txBox="1">
            <a:spLocks noChangeArrowheads="1"/>
          </p:cNvSpPr>
          <p:nvPr/>
        </p:nvSpPr>
        <p:spPr bwMode="auto">
          <a:xfrm>
            <a:off x="3948113" y="4603738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IS-95, CDMA, GSM</a:t>
            </a:r>
          </a:p>
        </p:txBody>
      </p:sp>
      <p:sp>
        <p:nvSpPr>
          <p:cNvPr id="396413" name="Text Box 125"/>
          <p:cNvSpPr txBox="1">
            <a:spLocks noChangeArrowheads="1"/>
          </p:cNvSpPr>
          <p:nvPr/>
        </p:nvSpPr>
        <p:spPr bwMode="auto">
          <a:xfrm>
            <a:off x="7750175" y="4554526"/>
            <a:ext cx="455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2G</a:t>
            </a:r>
          </a:p>
        </p:txBody>
      </p:sp>
      <p:sp>
        <p:nvSpPr>
          <p:cNvPr id="396414" name="Rectangle 126"/>
          <p:cNvSpPr>
            <a:spLocks noChangeArrowheads="1"/>
          </p:cNvSpPr>
          <p:nvPr/>
        </p:nvSpPr>
        <p:spPr bwMode="auto">
          <a:xfrm>
            <a:off x="2651125" y="4194163"/>
            <a:ext cx="4676775" cy="28416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15" name="Text Box 127"/>
          <p:cNvSpPr txBox="1">
            <a:spLocks noChangeArrowheads="1"/>
          </p:cNvSpPr>
          <p:nvPr/>
        </p:nvSpPr>
        <p:spPr bwMode="auto">
          <a:xfrm>
            <a:off x="3681413" y="4171938"/>
            <a:ext cx="246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UMTS/WCDMA, CDMA2000</a:t>
            </a:r>
          </a:p>
        </p:txBody>
      </p:sp>
      <p:sp>
        <p:nvSpPr>
          <p:cNvPr id="396416" name="Text Box 128"/>
          <p:cNvSpPr txBox="1">
            <a:spLocks noChangeArrowheads="1"/>
          </p:cNvSpPr>
          <p:nvPr/>
        </p:nvSpPr>
        <p:spPr bwMode="auto">
          <a:xfrm>
            <a:off x="7751763" y="4165588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</a:t>
            </a:r>
          </a:p>
        </p:txBody>
      </p:sp>
      <p:sp>
        <p:nvSpPr>
          <p:cNvPr id="396417" name="Rectangle 129"/>
          <p:cNvSpPr>
            <a:spLocks noChangeArrowheads="1"/>
          </p:cNvSpPr>
          <p:nvPr/>
        </p:nvSpPr>
        <p:spPr bwMode="auto">
          <a:xfrm>
            <a:off x="1339850" y="3462326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18" name="Text Box 130"/>
          <p:cNvSpPr txBox="1">
            <a:spLocks noChangeArrowheads="1"/>
          </p:cNvSpPr>
          <p:nvPr/>
        </p:nvSpPr>
        <p:spPr bwMode="auto">
          <a:xfrm>
            <a:off x="1422400" y="3470263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802.15</a:t>
            </a:r>
          </a:p>
        </p:txBody>
      </p:sp>
      <p:sp>
        <p:nvSpPr>
          <p:cNvPr id="396419" name="Rectangle 131"/>
          <p:cNvSpPr>
            <a:spLocks noChangeArrowheads="1"/>
          </p:cNvSpPr>
          <p:nvPr/>
        </p:nvSpPr>
        <p:spPr bwMode="auto">
          <a:xfrm>
            <a:off x="1354138" y="2624126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0" name="Text Box 132"/>
          <p:cNvSpPr txBox="1">
            <a:spLocks noChangeArrowheads="1"/>
          </p:cNvSpPr>
          <p:nvPr/>
        </p:nvSpPr>
        <p:spPr bwMode="auto">
          <a:xfrm>
            <a:off x="1724025" y="2649526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802.11b</a:t>
            </a:r>
          </a:p>
        </p:txBody>
      </p:sp>
      <p:sp>
        <p:nvSpPr>
          <p:cNvPr id="396421" name="Rectangle 133"/>
          <p:cNvSpPr>
            <a:spLocks noChangeArrowheads="1"/>
          </p:cNvSpPr>
          <p:nvPr/>
        </p:nvSpPr>
        <p:spPr bwMode="auto">
          <a:xfrm>
            <a:off x="1357313" y="2190738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2" name="Text Box 134"/>
          <p:cNvSpPr txBox="1">
            <a:spLocks noChangeArrowheads="1"/>
          </p:cNvSpPr>
          <p:nvPr/>
        </p:nvSpPr>
        <p:spPr bwMode="auto">
          <a:xfrm>
            <a:off x="1727200" y="2216138"/>
            <a:ext cx="98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</a:t>
            </a:r>
          </a:p>
        </p:txBody>
      </p:sp>
      <p:sp>
        <p:nvSpPr>
          <p:cNvPr id="396423" name="Line 135"/>
          <p:cNvSpPr>
            <a:spLocks noChangeShapeType="1"/>
          </p:cNvSpPr>
          <p:nvPr/>
        </p:nvSpPr>
        <p:spPr bwMode="auto">
          <a:xfrm flipV="1">
            <a:off x="1328738" y="2154226"/>
            <a:ext cx="0" cy="302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424" name="Rectangle 136"/>
          <p:cNvSpPr>
            <a:spLocks noChangeArrowheads="1"/>
          </p:cNvSpPr>
          <p:nvPr/>
        </p:nvSpPr>
        <p:spPr bwMode="auto">
          <a:xfrm>
            <a:off x="2717800" y="2503476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5" name="Rectangle 137"/>
          <p:cNvSpPr>
            <a:spLocks noChangeArrowheads="1"/>
          </p:cNvSpPr>
          <p:nvPr/>
        </p:nvSpPr>
        <p:spPr bwMode="auto">
          <a:xfrm>
            <a:off x="2654300" y="3055926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6" name="Text Box 138"/>
          <p:cNvSpPr txBox="1">
            <a:spLocks noChangeArrowheads="1"/>
          </p:cNvSpPr>
          <p:nvPr/>
        </p:nvSpPr>
        <p:spPr bwMode="auto">
          <a:xfrm>
            <a:off x="2965450" y="3063863"/>
            <a:ext cx="390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UMTS/WCDMA-HSPDA, CDMA2000-1xEVDO</a:t>
            </a:r>
          </a:p>
        </p:txBody>
      </p:sp>
      <p:sp>
        <p:nvSpPr>
          <p:cNvPr id="396427" name="Text Box 139"/>
          <p:cNvSpPr txBox="1">
            <a:spLocks noChangeArrowheads="1"/>
          </p:cNvSpPr>
          <p:nvPr/>
        </p:nvSpPr>
        <p:spPr bwMode="auto">
          <a:xfrm>
            <a:off x="7729538" y="2989251"/>
            <a:ext cx="1154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 cellular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enhanced</a:t>
            </a:r>
          </a:p>
        </p:txBody>
      </p:sp>
      <p:sp>
        <p:nvSpPr>
          <p:cNvPr id="396428" name="Text Box 140"/>
          <p:cNvSpPr txBox="1">
            <a:spLocks noChangeArrowheads="1"/>
          </p:cNvSpPr>
          <p:nvPr/>
        </p:nvSpPr>
        <p:spPr bwMode="auto">
          <a:xfrm>
            <a:off x="5013325" y="2681276"/>
            <a:ext cx="150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802.16 (WiMAX)</a:t>
            </a:r>
          </a:p>
        </p:txBody>
      </p:sp>
      <p:sp>
        <p:nvSpPr>
          <p:cNvPr id="396429" name="Rectangle 141"/>
          <p:cNvSpPr>
            <a:spLocks noChangeArrowheads="1"/>
          </p:cNvSpPr>
          <p:nvPr/>
        </p:nvSpPr>
        <p:spPr bwMode="auto">
          <a:xfrm>
            <a:off x="3133725" y="2295513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30" name="Text Box 142"/>
          <p:cNvSpPr txBox="1">
            <a:spLocks noChangeArrowheads="1"/>
          </p:cNvSpPr>
          <p:nvPr/>
        </p:nvSpPr>
        <p:spPr bwMode="auto">
          <a:xfrm>
            <a:off x="4164013" y="2273288"/>
            <a:ext cx="2178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 point-to-point</a:t>
            </a:r>
          </a:p>
        </p:txBody>
      </p:sp>
      <p:sp>
        <p:nvSpPr>
          <p:cNvPr id="396431" name="Line 143"/>
          <p:cNvSpPr>
            <a:spLocks noChangeShapeType="1"/>
          </p:cNvSpPr>
          <p:nvPr/>
        </p:nvSpPr>
        <p:spPr bwMode="auto">
          <a:xfrm flipH="1">
            <a:off x="7900988" y="2459026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432" name="Text Box 144"/>
          <p:cNvSpPr txBox="1">
            <a:spLocks noChangeArrowheads="1"/>
          </p:cNvSpPr>
          <p:nvPr/>
        </p:nvSpPr>
        <p:spPr bwMode="auto">
          <a:xfrm>
            <a:off x="714375" y="1781163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200</a:t>
            </a:r>
            <a:endParaRPr lang="en-US" sz="1400">
              <a:latin typeface="Arial" charset="0"/>
            </a:endParaRPr>
          </a:p>
        </p:txBody>
      </p:sp>
      <p:sp>
        <p:nvSpPr>
          <p:cNvPr id="396433" name="Rectangle 145"/>
          <p:cNvSpPr>
            <a:spLocks noChangeArrowheads="1"/>
          </p:cNvSpPr>
          <p:nvPr/>
        </p:nvSpPr>
        <p:spPr bwMode="auto">
          <a:xfrm>
            <a:off x="1344613" y="1795451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34" name="Text Box 146"/>
          <p:cNvSpPr txBox="1">
            <a:spLocks noChangeArrowheads="1"/>
          </p:cNvSpPr>
          <p:nvPr/>
        </p:nvSpPr>
        <p:spPr bwMode="auto">
          <a:xfrm>
            <a:off x="1714500" y="1795451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802.11n</a:t>
            </a:r>
          </a:p>
        </p:txBody>
      </p:sp>
      <p:sp>
        <p:nvSpPr>
          <p:cNvPr id="396435" name="Text Box 147"/>
          <p:cNvSpPr txBox="1">
            <a:spLocks noChangeArrowheads="1"/>
          </p:cNvSpPr>
          <p:nvPr/>
        </p:nvSpPr>
        <p:spPr bwMode="auto">
          <a:xfrm rot="16200000">
            <a:off x="-446881" y="3175782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Data rate (Mbps)</a:t>
            </a:r>
          </a:p>
        </p:txBody>
      </p:sp>
      <p:sp>
        <p:nvSpPr>
          <p:cNvPr id="396436" name="AutoShape 148"/>
          <p:cNvSpPr>
            <a:spLocks/>
          </p:cNvSpPr>
          <p:nvPr/>
        </p:nvSpPr>
        <p:spPr bwMode="auto">
          <a:xfrm>
            <a:off x="7799388" y="1882763"/>
            <a:ext cx="152400" cy="1238250"/>
          </a:xfrm>
          <a:prstGeom prst="rightBrace">
            <a:avLst>
              <a:gd name="adj1" fmla="val 677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37" name="Text Box 149"/>
          <p:cNvSpPr txBox="1">
            <a:spLocks noChangeArrowheads="1"/>
          </p:cNvSpPr>
          <p:nvPr/>
        </p:nvSpPr>
        <p:spPr bwMode="auto">
          <a:xfrm>
            <a:off x="7937500" y="2300276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data</a:t>
            </a:r>
          </a:p>
        </p:txBody>
      </p:sp>
      <p:sp>
        <p:nvSpPr>
          <p:cNvPr id="396439" name="AutoShape 151"/>
          <p:cNvSpPr>
            <a:spLocks noChangeAspect="1" noChangeArrowheads="1" noTextEdit="1"/>
          </p:cNvSpPr>
          <p:nvPr/>
        </p:nvSpPr>
        <p:spPr bwMode="auto">
          <a:xfrm>
            <a:off x="5991225" y="1011238"/>
            <a:ext cx="735013" cy="22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7993092" y="411144"/>
            <a:ext cx="722312" cy="303212"/>
            <a:chOff x="4750" y="264"/>
            <a:chExt cx="455" cy="191"/>
          </a:xfrm>
        </p:grpSpPr>
        <p:sp>
          <p:nvSpPr>
            <p:cNvPr id="396441" name="Freeform 153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/>
              <a:ahLst/>
              <a:cxnLst>
                <a:cxn ang="0">
                  <a:pos x="87" y="27"/>
                </a:cxn>
                <a:cxn ang="0">
                  <a:pos x="68" y="35"/>
                </a:cxn>
                <a:cxn ang="0">
                  <a:pos x="52" y="46"/>
                </a:cxn>
                <a:cxn ang="0">
                  <a:pos x="37" y="57"/>
                </a:cxn>
                <a:cxn ang="0">
                  <a:pos x="24" y="69"/>
                </a:cxn>
                <a:cxn ang="0">
                  <a:pos x="14" y="83"/>
                </a:cxn>
                <a:cxn ang="0">
                  <a:pos x="7" y="97"/>
                </a:cxn>
                <a:cxn ang="0">
                  <a:pos x="2" y="113"/>
                </a:cxn>
                <a:cxn ang="0">
                  <a:pos x="0" y="128"/>
                </a:cxn>
                <a:cxn ang="0">
                  <a:pos x="2" y="150"/>
                </a:cxn>
                <a:cxn ang="0">
                  <a:pos x="14" y="167"/>
                </a:cxn>
                <a:cxn ang="0">
                  <a:pos x="32" y="183"/>
                </a:cxn>
                <a:cxn ang="0">
                  <a:pos x="55" y="194"/>
                </a:cxn>
                <a:cxn ang="0">
                  <a:pos x="81" y="203"/>
                </a:cxn>
                <a:cxn ang="0">
                  <a:pos x="109" y="208"/>
                </a:cxn>
                <a:cxn ang="0">
                  <a:pos x="138" y="209"/>
                </a:cxn>
                <a:cxn ang="0">
                  <a:pos x="165" y="206"/>
                </a:cxn>
                <a:cxn ang="0">
                  <a:pos x="171" y="206"/>
                </a:cxn>
                <a:cxn ang="0">
                  <a:pos x="177" y="203"/>
                </a:cxn>
                <a:cxn ang="0">
                  <a:pos x="181" y="200"/>
                </a:cxn>
                <a:cxn ang="0">
                  <a:pos x="183" y="196"/>
                </a:cxn>
                <a:cxn ang="0">
                  <a:pos x="180" y="191"/>
                </a:cxn>
                <a:cxn ang="0">
                  <a:pos x="174" y="187"/>
                </a:cxn>
                <a:cxn ang="0">
                  <a:pos x="167" y="183"/>
                </a:cxn>
                <a:cxn ang="0">
                  <a:pos x="159" y="181"/>
                </a:cxn>
                <a:cxn ang="0">
                  <a:pos x="145" y="178"/>
                </a:cxn>
                <a:cxn ang="0">
                  <a:pos x="130" y="176"/>
                </a:cxn>
                <a:cxn ang="0">
                  <a:pos x="116" y="174"/>
                </a:cxn>
                <a:cxn ang="0">
                  <a:pos x="103" y="171"/>
                </a:cxn>
                <a:cxn ang="0">
                  <a:pos x="90" y="168"/>
                </a:cxn>
                <a:cxn ang="0">
                  <a:pos x="77" y="164"/>
                </a:cxn>
                <a:cxn ang="0">
                  <a:pos x="65" y="159"/>
                </a:cxn>
                <a:cxn ang="0">
                  <a:pos x="53" y="151"/>
                </a:cxn>
                <a:cxn ang="0">
                  <a:pos x="49" y="116"/>
                </a:cxn>
                <a:cxn ang="0">
                  <a:pos x="61" y="87"/>
                </a:cxn>
                <a:cxn ang="0">
                  <a:pos x="84" y="64"/>
                </a:cxn>
                <a:cxn ang="0">
                  <a:pos x="116" y="46"/>
                </a:cxn>
                <a:cxn ang="0">
                  <a:pos x="151" y="31"/>
                </a:cxn>
                <a:cxn ang="0">
                  <a:pos x="187" y="20"/>
                </a:cxn>
                <a:cxn ang="0">
                  <a:pos x="220" y="12"/>
                </a:cxn>
                <a:cxn ang="0">
                  <a:pos x="247" y="5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5"/>
                </a:cxn>
                <a:cxn ang="0">
                  <a:pos x="149" y="10"/>
                </a:cxn>
                <a:cxn ang="0">
                  <a:pos x="127" y="15"/>
                </a:cxn>
                <a:cxn ang="0">
                  <a:pos x="106" y="21"/>
                </a:cxn>
                <a:cxn ang="0">
                  <a:pos x="87" y="2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2" name="Freeform 154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40" y="69"/>
                </a:cxn>
                <a:cxn ang="0">
                  <a:pos x="138" y="85"/>
                </a:cxn>
                <a:cxn ang="0">
                  <a:pos x="128" y="97"/>
                </a:cxn>
                <a:cxn ang="0">
                  <a:pos x="113" y="109"/>
                </a:cxn>
                <a:cxn ang="0">
                  <a:pos x="96" y="119"/>
                </a:cxn>
                <a:cxn ang="0">
                  <a:pos x="76" y="129"/>
                </a:cxn>
                <a:cxn ang="0">
                  <a:pos x="55" y="138"/>
                </a:cxn>
                <a:cxn ang="0">
                  <a:pos x="38" y="148"/>
                </a:cxn>
                <a:cxn ang="0">
                  <a:pos x="35" y="151"/>
                </a:cxn>
                <a:cxn ang="0">
                  <a:pos x="33" y="153"/>
                </a:cxn>
                <a:cxn ang="0">
                  <a:pos x="33" y="156"/>
                </a:cxn>
                <a:cxn ang="0">
                  <a:pos x="35" y="159"/>
                </a:cxn>
                <a:cxn ang="0">
                  <a:pos x="39" y="161"/>
                </a:cxn>
                <a:cxn ang="0">
                  <a:pos x="44" y="162"/>
                </a:cxn>
                <a:cxn ang="0">
                  <a:pos x="46" y="162"/>
                </a:cxn>
                <a:cxn ang="0">
                  <a:pos x="51" y="161"/>
                </a:cxn>
                <a:cxn ang="0">
                  <a:pos x="74" y="152"/>
                </a:cxn>
                <a:cxn ang="0">
                  <a:pos x="96" y="142"/>
                </a:cxn>
                <a:cxn ang="0">
                  <a:pos x="116" y="130"/>
                </a:cxn>
                <a:cxn ang="0">
                  <a:pos x="135" y="117"/>
                </a:cxn>
                <a:cxn ang="0">
                  <a:pos x="148" y="102"/>
                </a:cxn>
                <a:cxn ang="0">
                  <a:pos x="157" y="86"/>
                </a:cxn>
                <a:cxn ang="0">
                  <a:pos x="158" y="68"/>
                </a:cxn>
                <a:cxn ang="0">
                  <a:pos x="153" y="50"/>
                </a:cxn>
                <a:cxn ang="0">
                  <a:pos x="140" y="35"/>
                </a:cxn>
                <a:cxn ang="0">
                  <a:pos x="121" y="23"/>
                </a:cxn>
                <a:cxn ang="0">
                  <a:pos x="97" y="14"/>
                </a:cxn>
                <a:cxn ang="0">
                  <a:pos x="71" y="6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7" y="17"/>
                </a:cxn>
                <a:cxn ang="0">
                  <a:pos x="76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4" y="42"/>
                </a:cxn>
                <a:cxn ang="0">
                  <a:pos x="134" y="53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3" name="Freeform 155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/>
              <a:ahLst/>
              <a:cxnLst>
                <a:cxn ang="0">
                  <a:pos x="125" y="63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3"/>
                </a:cxn>
                <a:cxn ang="0">
                  <a:pos x="4" y="239"/>
                </a:cxn>
                <a:cxn ang="0">
                  <a:pos x="12" y="254"/>
                </a:cxn>
                <a:cxn ang="0">
                  <a:pos x="25" y="267"/>
                </a:cxn>
                <a:cxn ang="0">
                  <a:pos x="41" y="278"/>
                </a:cxn>
                <a:cxn ang="0">
                  <a:pos x="70" y="291"/>
                </a:cxn>
                <a:cxn ang="0">
                  <a:pos x="108" y="304"/>
                </a:cxn>
                <a:cxn ang="0">
                  <a:pos x="148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3" y="333"/>
                </a:cxn>
                <a:cxn ang="0">
                  <a:pos x="315" y="336"/>
                </a:cxn>
                <a:cxn ang="0">
                  <a:pos x="359" y="338"/>
                </a:cxn>
                <a:cxn ang="0">
                  <a:pos x="387" y="339"/>
                </a:cxn>
                <a:cxn ang="0">
                  <a:pos x="397" y="333"/>
                </a:cxn>
                <a:cxn ang="0">
                  <a:pos x="400" y="324"/>
                </a:cxn>
                <a:cxn ang="0">
                  <a:pos x="391" y="317"/>
                </a:cxn>
                <a:cxn ang="0">
                  <a:pos x="365" y="311"/>
                </a:cxn>
                <a:cxn ang="0">
                  <a:pos x="327" y="306"/>
                </a:cxn>
                <a:cxn ang="0">
                  <a:pos x="288" y="302"/>
                </a:cxn>
                <a:cxn ang="0">
                  <a:pos x="249" y="298"/>
                </a:cxn>
                <a:cxn ang="0">
                  <a:pos x="211" y="293"/>
                </a:cxn>
                <a:cxn ang="0">
                  <a:pos x="173" y="286"/>
                </a:cxn>
                <a:cxn ang="0">
                  <a:pos x="137" y="277"/>
                </a:cxn>
                <a:cxn ang="0">
                  <a:pos x="100" y="267"/>
                </a:cxn>
                <a:cxn ang="0">
                  <a:pos x="68" y="253"/>
                </a:cxn>
                <a:cxn ang="0">
                  <a:pos x="48" y="233"/>
                </a:cxn>
                <a:cxn ang="0">
                  <a:pos x="42" y="208"/>
                </a:cxn>
                <a:cxn ang="0">
                  <a:pos x="48" y="180"/>
                </a:cxn>
                <a:cxn ang="0">
                  <a:pos x="64" y="153"/>
                </a:cxn>
                <a:cxn ang="0">
                  <a:pos x="89" y="124"/>
                </a:cxn>
                <a:cxn ang="0">
                  <a:pos x="118" y="99"/>
                </a:cxn>
                <a:cxn ang="0">
                  <a:pos x="153" y="74"/>
                </a:cxn>
                <a:cxn ang="0">
                  <a:pos x="190" y="52"/>
                </a:cxn>
                <a:cxn ang="0">
                  <a:pos x="243" y="34"/>
                </a:cxn>
                <a:cxn ang="0">
                  <a:pos x="295" y="19"/>
                </a:cxn>
                <a:cxn ang="0">
                  <a:pos x="328" y="6"/>
                </a:cxn>
                <a:cxn ang="0">
                  <a:pos x="318" y="0"/>
                </a:cxn>
                <a:cxn ang="0">
                  <a:pos x="275" y="4"/>
                </a:cxn>
                <a:cxn ang="0">
                  <a:pos x="224" y="17"/>
                </a:cxn>
                <a:cxn ang="0">
                  <a:pos x="176" y="34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4" name="Freeform 156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/>
              <a:ahLst/>
              <a:cxnLst>
                <a:cxn ang="0">
                  <a:pos x="291" y="69"/>
                </a:cxn>
                <a:cxn ang="0">
                  <a:pos x="307" y="81"/>
                </a:cxn>
                <a:cxn ang="0">
                  <a:pos x="317" y="96"/>
                </a:cxn>
                <a:cxn ang="0">
                  <a:pos x="322" y="111"/>
                </a:cxn>
                <a:cxn ang="0">
                  <a:pos x="322" y="128"/>
                </a:cxn>
                <a:cxn ang="0">
                  <a:pos x="319" y="141"/>
                </a:cxn>
                <a:cxn ang="0">
                  <a:pos x="313" y="152"/>
                </a:cxn>
                <a:cxn ang="0">
                  <a:pos x="303" y="164"/>
                </a:cxn>
                <a:cxn ang="0">
                  <a:pos x="293" y="173"/>
                </a:cxn>
                <a:cxn ang="0">
                  <a:pos x="279" y="183"/>
                </a:cxn>
                <a:cxn ang="0">
                  <a:pos x="266" y="192"/>
                </a:cxn>
                <a:cxn ang="0">
                  <a:pos x="253" y="201"/>
                </a:cxn>
                <a:cxn ang="0">
                  <a:pos x="240" y="210"/>
                </a:cxn>
                <a:cxn ang="0">
                  <a:pos x="237" y="213"/>
                </a:cxn>
                <a:cxn ang="0">
                  <a:pos x="237" y="216"/>
                </a:cxn>
                <a:cxn ang="0">
                  <a:pos x="237" y="219"/>
                </a:cxn>
                <a:cxn ang="0">
                  <a:pos x="240" y="222"/>
                </a:cxn>
                <a:cxn ang="0">
                  <a:pos x="245" y="225"/>
                </a:cxn>
                <a:cxn ang="0">
                  <a:pos x="250" y="226"/>
                </a:cxn>
                <a:cxn ang="0">
                  <a:pos x="255" y="225"/>
                </a:cxn>
                <a:cxn ang="0">
                  <a:pos x="259" y="222"/>
                </a:cxn>
                <a:cxn ang="0">
                  <a:pos x="288" y="209"/>
                </a:cxn>
                <a:cxn ang="0">
                  <a:pos x="313" y="192"/>
                </a:cxn>
                <a:cxn ang="0">
                  <a:pos x="332" y="172"/>
                </a:cxn>
                <a:cxn ang="0">
                  <a:pos x="345" y="149"/>
                </a:cxn>
                <a:cxn ang="0">
                  <a:pos x="351" y="127"/>
                </a:cxn>
                <a:cxn ang="0">
                  <a:pos x="348" y="103"/>
                </a:cxn>
                <a:cxn ang="0">
                  <a:pos x="336" y="81"/>
                </a:cxn>
                <a:cxn ang="0">
                  <a:pos x="313" y="62"/>
                </a:cxn>
                <a:cxn ang="0">
                  <a:pos x="295" y="51"/>
                </a:cxn>
                <a:cxn ang="0">
                  <a:pos x="275" y="43"/>
                </a:cxn>
                <a:cxn ang="0">
                  <a:pos x="253" y="35"/>
                </a:cxn>
                <a:cxn ang="0">
                  <a:pos x="229" y="28"/>
                </a:cxn>
                <a:cxn ang="0">
                  <a:pos x="204" y="20"/>
                </a:cxn>
                <a:cxn ang="0">
                  <a:pos x="179" y="15"/>
                </a:cxn>
                <a:cxn ang="0">
                  <a:pos x="153" y="11"/>
                </a:cxn>
                <a:cxn ang="0">
                  <a:pos x="128" y="7"/>
                </a:cxn>
                <a:cxn ang="0">
                  <a:pos x="104" y="4"/>
                </a:cxn>
                <a:cxn ang="0">
                  <a:pos x="82" y="2"/>
                </a:cxn>
                <a:cxn ang="0">
                  <a:pos x="60" y="0"/>
                </a:cxn>
                <a:cxn ang="0">
                  <a:pos x="43" y="0"/>
                </a:cxn>
                <a:cxn ang="0">
                  <a:pos x="27" y="0"/>
                </a:cxn>
                <a:cxn ang="0">
                  <a:pos x="14" y="0"/>
                </a:cxn>
                <a:cxn ang="0">
                  <a:pos x="5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30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2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1" y="31"/>
                </a:cxn>
                <a:cxn ang="0">
                  <a:pos x="201" y="35"/>
                </a:cxn>
                <a:cxn ang="0">
                  <a:pos x="220" y="40"/>
                </a:cxn>
                <a:cxn ang="0">
                  <a:pos x="239" y="46"/>
                </a:cxn>
                <a:cxn ang="0">
                  <a:pos x="258" y="53"/>
                </a:cxn>
                <a:cxn ang="0">
                  <a:pos x="275" y="61"/>
                </a:cxn>
                <a:cxn ang="0">
                  <a:pos x="291" y="69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5" name="Freeform 157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34"/>
                </a:cxn>
                <a:cxn ang="0">
                  <a:pos x="6" y="150"/>
                </a:cxn>
                <a:cxn ang="0">
                  <a:pos x="16" y="166"/>
                </a:cxn>
                <a:cxn ang="0">
                  <a:pos x="30" y="179"/>
                </a:cxn>
                <a:cxn ang="0">
                  <a:pos x="48" y="191"/>
                </a:cxn>
                <a:cxn ang="0">
                  <a:pos x="68" y="201"/>
                </a:cxn>
                <a:cxn ang="0">
                  <a:pos x="91" y="208"/>
                </a:cxn>
                <a:cxn ang="0">
                  <a:pos x="115" y="212"/>
                </a:cxn>
                <a:cxn ang="0">
                  <a:pos x="122" y="213"/>
                </a:cxn>
                <a:cxn ang="0">
                  <a:pos x="129" y="211"/>
                </a:cxn>
                <a:cxn ang="0">
                  <a:pos x="135" y="208"/>
                </a:cxn>
                <a:cxn ang="0">
                  <a:pos x="138" y="204"/>
                </a:cxn>
                <a:cxn ang="0">
                  <a:pos x="138" y="199"/>
                </a:cxn>
                <a:cxn ang="0">
                  <a:pos x="137" y="194"/>
                </a:cxn>
                <a:cxn ang="0">
                  <a:pos x="132" y="190"/>
                </a:cxn>
                <a:cxn ang="0">
                  <a:pos x="125" y="188"/>
                </a:cxn>
                <a:cxn ang="0">
                  <a:pos x="102" y="181"/>
                </a:cxn>
                <a:cxn ang="0">
                  <a:pos x="80" y="173"/>
                </a:cxn>
                <a:cxn ang="0">
                  <a:pos x="62" y="162"/>
                </a:cxn>
                <a:cxn ang="0">
                  <a:pos x="49" y="149"/>
                </a:cxn>
                <a:cxn ang="0">
                  <a:pos x="41" y="134"/>
                </a:cxn>
                <a:cxn ang="0">
                  <a:pos x="36" y="117"/>
                </a:cxn>
                <a:cxn ang="0">
                  <a:pos x="36" y="100"/>
                </a:cxn>
                <a:cxn ang="0">
                  <a:pos x="44" y="81"/>
                </a:cxn>
                <a:cxn ang="0">
                  <a:pos x="52" y="68"/>
                </a:cxn>
                <a:cxn ang="0">
                  <a:pos x="64" y="56"/>
                </a:cxn>
                <a:cxn ang="0">
                  <a:pos x="77" y="44"/>
                </a:cxn>
                <a:cxn ang="0">
                  <a:pos x="91" y="34"/>
                </a:cxn>
                <a:cxn ang="0">
                  <a:pos x="105" y="25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70" y="32"/>
                </a:cxn>
                <a:cxn ang="0">
                  <a:pos x="46" y="51"/>
                </a:cxn>
                <a:cxn ang="0">
                  <a:pos x="25" y="72"/>
                </a:cxn>
                <a:cxn ang="0">
                  <a:pos x="9" y="95"/>
                </a:cxn>
                <a:cxn ang="0">
                  <a:pos x="0" y="116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6" name="Freeform 158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/>
              <a:ahLst/>
              <a:cxnLst>
                <a:cxn ang="0">
                  <a:pos x="257" y="112"/>
                </a:cxn>
                <a:cxn ang="0">
                  <a:pos x="271" y="129"/>
                </a:cxn>
                <a:cxn ang="0">
                  <a:pos x="279" y="148"/>
                </a:cxn>
                <a:cxn ang="0">
                  <a:pos x="274" y="168"/>
                </a:cxn>
                <a:cxn ang="0">
                  <a:pos x="258" y="188"/>
                </a:cxn>
                <a:cxn ang="0">
                  <a:pos x="234" y="205"/>
                </a:cxn>
                <a:cxn ang="0">
                  <a:pos x="206" y="221"/>
                </a:cxn>
                <a:cxn ang="0">
                  <a:pos x="177" y="237"/>
                </a:cxn>
                <a:cxn ang="0">
                  <a:pos x="160" y="250"/>
                </a:cxn>
                <a:cxn ang="0">
                  <a:pos x="154" y="258"/>
                </a:cxn>
                <a:cxn ang="0">
                  <a:pos x="149" y="266"/>
                </a:cxn>
                <a:cxn ang="0">
                  <a:pos x="151" y="275"/>
                </a:cxn>
                <a:cxn ang="0">
                  <a:pos x="161" y="279"/>
                </a:cxn>
                <a:cxn ang="0">
                  <a:pos x="173" y="278"/>
                </a:cxn>
                <a:cxn ang="0">
                  <a:pos x="191" y="263"/>
                </a:cxn>
                <a:cxn ang="0">
                  <a:pos x="223" y="242"/>
                </a:cxn>
                <a:cxn ang="0">
                  <a:pos x="257" y="221"/>
                </a:cxn>
                <a:cxn ang="0">
                  <a:pos x="286" y="197"/>
                </a:cxn>
                <a:cxn ang="0">
                  <a:pos x="303" y="168"/>
                </a:cxn>
                <a:cxn ang="0">
                  <a:pos x="300" y="137"/>
                </a:cxn>
                <a:cxn ang="0">
                  <a:pos x="282" y="109"/>
                </a:cxn>
                <a:cxn ang="0">
                  <a:pos x="250" y="85"/>
                </a:cxn>
                <a:cxn ang="0">
                  <a:pos x="219" y="67"/>
                </a:cxn>
                <a:cxn ang="0">
                  <a:pos x="189" y="54"/>
                </a:cxn>
                <a:cxn ang="0">
                  <a:pos x="157" y="40"/>
                </a:cxn>
                <a:cxn ang="0">
                  <a:pos x="122" y="26"/>
                </a:cxn>
                <a:cxn ang="0">
                  <a:pos x="90" y="15"/>
                </a:cxn>
                <a:cxn ang="0">
                  <a:pos x="58" y="7"/>
                </a:cxn>
                <a:cxn ang="0">
                  <a:pos x="30" y="1"/>
                </a:cxn>
                <a:cxn ang="0">
                  <a:pos x="8" y="1"/>
                </a:cxn>
                <a:cxn ang="0">
                  <a:pos x="10" y="6"/>
                </a:cxn>
                <a:cxn ang="0">
                  <a:pos x="35" y="13"/>
                </a:cxn>
                <a:cxn ang="0">
                  <a:pos x="64" y="22"/>
                </a:cxn>
                <a:cxn ang="0">
                  <a:pos x="97" y="33"/>
                </a:cxn>
                <a:cxn ang="0">
                  <a:pos x="132" y="47"/>
                </a:cxn>
                <a:cxn ang="0">
                  <a:pos x="167" y="62"/>
                </a:cxn>
                <a:cxn ang="0">
                  <a:pos x="202" y="79"/>
                </a:cxn>
                <a:cxn ang="0">
                  <a:pos x="232" y="9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7" name="Freeform 15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5" y="34"/>
                </a:cxn>
                <a:cxn ang="0">
                  <a:pos x="11" y="47"/>
                </a:cxn>
                <a:cxn ang="0">
                  <a:pos x="18" y="59"/>
                </a:cxn>
                <a:cxn ang="0">
                  <a:pos x="27" y="70"/>
                </a:cxn>
                <a:cxn ang="0">
                  <a:pos x="35" y="79"/>
                </a:cxn>
                <a:cxn ang="0">
                  <a:pos x="46" y="84"/>
                </a:cxn>
                <a:cxn ang="0">
                  <a:pos x="53" y="85"/>
                </a:cxn>
                <a:cxn ang="0">
                  <a:pos x="54" y="68"/>
                </a:cxn>
                <a:cxn ang="0">
                  <a:pos x="47" y="49"/>
                </a:cxn>
                <a:cxn ang="0">
                  <a:pos x="38" y="29"/>
                </a:cxn>
                <a:cxn ang="0">
                  <a:pos x="28" y="10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8" name="Freeform 16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5"/>
                </a:cxn>
                <a:cxn ang="0">
                  <a:pos x="25" y="41"/>
                </a:cxn>
                <a:cxn ang="0">
                  <a:pos x="33" y="45"/>
                </a:cxn>
                <a:cxn ang="0">
                  <a:pos x="41" y="48"/>
                </a:cxn>
                <a:cxn ang="0">
                  <a:pos x="46" y="48"/>
                </a:cxn>
                <a:cxn ang="0">
                  <a:pos x="45" y="38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5" y="6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49" name="Freeform 16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/>
              <a:ahLst/>
              <a:cxnLst>
                <a:cxn ang="0">
                  <a:pos x="50" y="24"/>
                </a:cxn>
                <a:cxn ang="0">
                  <a:pos x="56" y="22"/>
                </a:cxn>
                <a:cxn ang="0">
                  <a:pos x="62" y="19"/>
                </a:cxn>
                <a:cxn ang="0">
                  <a:pos x="64" y="15"/>
                </a:cxn>
                <a:cxn ang="0">
                  <a:pos x="64" y="11"/>
                </a:cxn>
                <a:cxn ang="0">
                  <a:pos x="61" y="6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5" y="1"/>
                </a:cxn>
                <a:cxn ang="0">
                  <a:pos x="26" y="3"/>
                </a:cxn>
                <a:cxn ang="0">
                  <a:pos x="16" y="8"/>
                </a:cxn>
                <a:cxn ang="0">
                  <a:pos x="7" y="14"/>
                </a:cxn>
                <a:cxn ang="0">
                  <a:pos x="3" y="20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1" y="32"/>
                </a:cxn>
                <a:cxn ang="0">
                  <a:pos x="29" y="30"/>
                </a:cxn>
                <a:cxn ang="0">
                  <a:pos x="36" y="29"/>
                </a:cxn>
                <a:cxn ang="0">
                  <a:pos x="43" y="27"/>
                </a:cxn>
                <a:cxn ang="0">
                  <a:pos x="50" y="24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0" name="Freeform 162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73" y="41"/>
                </a:cxn>
                <a:cxn ang="0">
                  <a:pos x="57" y="51"/>
                </a:cxn>
                <a:cxn ang="0">
                  <a:pos x="41" y="64"/>
                </a:cxn>
                <a:cxn ang="0">
                  <a:pos x="28" y="76"/>
                </a:cxn>
                <a:cxn ang="0">
                  <a:pos x="18" y="89"/>
                </a:cxn>
                <a:cxn ang="0">
                  <a:pos x="9" y="103"/>
                </a:cxn>
                <a:cxn ang="0">
                  <a:pos x="3" y="116"/>
                </a:cxn>
                <a:cxn ang="0">
                  <a:pos x="0" y="131"/>
                </a:cxn>
                <a:cxn ang="0">
                  <a:pos x="3" y="152"/>
                </a:cxn>
                <a:cxn ang="0">
                  <a:pos x="15" y="170"/>
                </a:cxn>
                <a:cxn ang="0">
                  <a:pos x="32" y="185"/>
                </a:cxn>
                <a:cxn ang="0">
                  <a:pos x="54" y="197"/>
                </a:cxn>
                <a:cxn ang="0">
                  <a:pos x="80" y="205"/>
                </a:cxn>
                <a:cxn ang="0">
                  <a:pos x="109" y="210"/>
                </a:cxn>
                <a:cxn ang="0">
                  <a:pos x="137" y="211"/>
                </a:cxn>
                <a:cxn ang="0">
                  <a:pos x="164" y="208"/>
                </a:cxn>
                <a:cxn ang="0">
                  <a:pos x="170" y="208"/>
                </a:cxn>
                <a:cxn ang="0">
                  <a:pos x="176" y="206"/>
                </a:cxn>
                <a:cxn ang="0">
                  <a:pos x="180" y="202"/>
                </a:cxn>
                <a:cxn ang="0">
                  <a:pos x="182" y="198"/>
                </a:cxn>
                <a:cxn ang="0">
                  <a:pos x="180" y="196"/>
                </a:cxn>
                <a:cxn ang="0">
                  <a:pos x="176" y="196"/>
                </a:cxn>
                <a:cxn ang="0">
                  <a:pos x="170" y="195"/>
                </a:cxn>
                <a:cxn ang="0">
                  <a:pos x="163" y="195"/>
                </a:cxn>
                <a:cxn ang="0">
                  <a:pos x="154" y="195"/>
                </a:cxn>
                <a:cxn ang="0">
                  <a:pos x="147" y="195"/>
                </a:cxn>
                <a:cxn ang="0">
                  <a:pos x="140" y="195"/>
                </a:cxn>
                <a:cxn ang="0">
                  <a:pos x="135" y="195"/>
                </a:cxn>
                <a:cxn ang="0">
                  <a:pos x="121" y="194"/>
                </a:cxn>
                <a:cxn ang="0">
                  <a:pos x="108" y="193"/>
                </a:cxn>
                <a:cxn ang="0">
                  <a:pos x="93" y="191"/>
                </a:cxn>
                <a:cxn ang="0">
                  <a:pos x="79" y="188"/>
                </a:cxn>
                <a:cxn ang="0">
                  <a:pos x="64" y="185"/>
                </a:cxn>
                <a:cxn ang="0">
                  <a:pos x="50" y="178"/>
                </a:cxn>
                <a:cxn ang="0">
                  <a:pos x="37" y="169"/>
                </a:cxn>
                <a:cxn ang="0">
                  <a:pos x="22" y="155"/>
                </a:cxn>
                <a:cxn ang="0">
                  <a:pos x="19" y="140"/>
                </a:cxn>
                <a:cxn ang="0">
                  <a:pos x="21" y="126"/>
                </a:cxn>
                <a:cxn ang="0">
                  <a:pos x="26" y="111"/>
                </a:cxn>
                <a:cxn ang="0">
                  <a:pos x="35" y="98"/>
                </a:cxn>
                <a:cxn ang="0">
                  <a:pos x="48" y="85"/>
                </a:cxn>
                <a:cxn ang="0">
                  <a:pos x="63" y="73"/>
                </a:cxn>
                <a:cxn ang="0">
                  <a:pos x="79" y="63"/>
                </a:cxn>
                <a:cxn ang="0">
                  <a:pos x="98" y="52"/>
                </a:cxn>
                <a:cxn ang="0">
                  <a:pos x="117" y="43"/>
                </a:cxn>
                <a:cxn ang="0">
                  <a:pos x="137" y="35"/>
                </a:cxn>
                <a:cxn ang="0">
                  <a:pos x="157" y="28"/>
                </a:cxn>
                <a:cxn ang="0">
                  <a:pos x="176" y="21"/>
                </a:cxn>
                <a:cxn ang="0">
                  <a:pos x="196" y="16"/>
                </a:cxn>
                <a:cxn ang="0">
                  <a:pos x="214" y="11"/>
                </a:cxn>
                <a:cxn ang="0">
                  <a:pos x="231" y="8"/>
                </a:cxn>
                <a:cxn ang="0">
                  <a:pos x="246" y="6"/>
                </a:cxn>
                <a:cxn ang="0">
                  <a:pos x="236" y="2"/>
                </a:cxn>
                <a:cxn ang="0">
                  <a:pos x="220" y="0"/>
                </a:cxn>
                <a:cxn ang="0">
                  <a:pos x="201" y="2"/>
                </a:cxn>
                <a:cxn ang="0">
                  <a:pos x="179" y="5"/>
                </a:cxn>
                <a:cxn ang="0">
                  <a:pos x="154" y="10"/>
                </a:cxn>
                <a:cxn ang="0">
                  <a:pos x="131" y="16"/>
                </a:cxn>
                <a:cxn ang="0">
                  <a:pos x="109" y="24"/>
                </a:cxn>
                <a:cxn ang="0">
                  <a:pos x="90" y="32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1" name="Freeform 163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/>
              <a:ahLst/>
              <a:cxnLst>
                <a:cxn ang="0">
                  <a:pos x="133" y="54"/>
                </a:cxn>
                <a:cxn ang="0">
                  <a:pos x="138" y="72"/>
                </a:cxn>
                <a:cxn ang="0">
                  <a:pos x="135" y="86"/>
                </a:cxn>
                <a:cxn ang="0">
                  <a:pos x="125" y="99"/>
                </a:cxn>
                <a:cxn ang="0">
                  <a:pos x="110" y="110"/>
                </a:cxn>
                <a:cxn ang="0">
                  <a:pos x="93" y="120"/>
                </a:cxn>
                <a:cxn ang="0">
                  <a:pos x="74" y="130"/>
                </a:cxn>
                <a:cxn ang="0">
                  <a:pos x="53" y="140"/>
                </a:cxn>
                <a:cxn ang="0">
                  <a:pos x="36" y="149"/>
                </a:cxn>
                <a:cxn ang="0">
                  <a:pos x="33" y="152"/>
                </a:cxn>
                <a:cxn ang="0">
                  <a:pos x="32" y="154"/>
                </a:cxn>
                <a:cxn ang="0">
                  <a:pos x="32" y="157"/>
                </a:cxn>
                <a:cxn ang="0">
                  <a:pos x="35" y="160"/>
                </a:cxn>
                <a:cxn ang="0">
                  <a:pos x="37" y="163"/>
                </a:cxn>
                <a:cxn ang="0">
                  <a:pos x="42" y="164"/>
                </a:cxn>
                <a:cxn ang="0">
                  <a:pos x="46" y="164"/>
                </a:cxn>
                <a:cxn ang="0">
                  <a:pos x="51" y="163"/>
                </a:cxn>
                <a:cxn ang="0">
                  <a:pos x="72" y="153"/>
                </a:cxn>
                <a:cxn ang="0">
                  <a:pos x="94" y="143"/>
                </a:cxn>
                <a:cxn ang="0">
                  <a:pos x="114" y="132"/>
                </a:cxn>
                <a:cxn ang="0">
                  <a:pos x="133" y="118"/>
                </a:cxn>
                <a:cxn ang="0">
                  <a:pos x="146" y="104"/>
                </a:cxn>
                <a:cxn ang="0">
                  <a:pos x="155" y="87"/>
                </a:cxn>
                <a:cxn ang="0">
                  <a:pos x="158" y="70"/>
                </a:cxn>
                <a:cxn ang="0">
                  <a:pos x="152" y="51"/>
                </a:cxn>
                <a:cxn ang="0">
                  <a:pos x="139" y="37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5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1" y="1"/>
                </a:cxn>
                <a:cxn ang="0">
                  <a:pos x="0" y="5"/>
                </a:cxn>
                <a:cxn ang="0">
                  <a:pos x="20" y="9"/>
                </a:cxn>
                <a:cxn ang="0">
                  <a:pos x="40" y="12"/>
                </a:cxn>
                <a:cxn ang="0">
                  <a:pos x="59" y="15"/>
                </a:cxn>
                <a:cxn ang="0">
                  <a:pos x="78" y="19"/>
                </a:cxn>
                <a:cxn ang="0">
                  <a:pos x="96" y="24"/>
                </a:cxn>
                <a:cxn ang="0">
                  <a:pos x="112" y="32"/>
                </a:cxn>
                <a:cxn ang="0">
                  <a:pos x="125" y="41"/>
                </a:cxn>
                <a:cxn ang="0">
                  <a:pos x="133" y="54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2" name="Freeform 164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4"/>
                </a:cxn>
                <a:cxn ang="0">
                  <a:pos x="5" y="240"/>
                </a:cxn>
                <a:cxn ang="0">
                  <a:pos x="13" y="254"/>
                </a:cxn>
                <a:cxn ang="0">
                  <a:pos x="26" y="268"/>
                </a:cxn>
                <a:cxn ang="0">
                  <a:pos x="42" y="279"/>
                </a:cxn>
                <a:cxn ang="0">
                  <a:pos x="70" y="291"/>
                </a:cxn>
                <a:cxn ang="0">
                  <a:pos x="108" y="305"/>
                </a:cxn>
                <a:cxn ang="0">
                  <a:pos x="149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4" y="334"/>
                </a:cxn>
                <a:cxn ang="0">
                  <a:pos x="317" y="337"/>
                </a:cxn>
                <a:cxn ang="0">
                  <a:pos x="359" y="339"/>
                </a:cxn>
                <a:cxn ang="0">
                  <a:pos x="387" y="340"/>
                </a:cxn>
                <a:cxn ang="0">
                  <a:pos x="397" y="334"/>
                </a:cxn>
                <a:cxn ang="0">
                  <a:pos x="400" y="323"/>
                </a:cxn>
                <a:cxn ang="0">
                  <a:pos x="391" y="316"/>
                </a:cxn>
                <a:cxn ang="0">
                  <a:pos x="365" y="315"/>
                </a:cxn>
                <a:cxn ang="0">
                  <a:pos x="326" y="314"/>
                </a:cxn>
                <a:cxn ang="0">
                  <a:pos x="287" y="312"/>
                </a:cxn>
                <a:cxn ang="0">
                  <a:pos x="247" y="308"/>
                </a:cxn>
                <a:cxn ang="0">
                  <a:pos x="208" y="303"/>
                </a:cxn>
                <a:cxn ang="0">
                  <a:pos x="169" y="295"/>
                </a:cxn>
                <a:cxn ang="0">
                  <a:pos x="131" y="287"/>
                </a:cxn>
                <a:cxn ang="0">
                  <a:pos x="95" y="275"/>
                </a:cxn>
                <a:cxn ang="0">
                  <a:pos x="63" y="261"/>
                </a:cxn>
                <a:cxn ang="0">
                  <a:pos x="44" y="241"/>
                </a:cxn>
                <a:cxn ang="0">
                  <a:pos x="38" y="214"/>
                </a:cxn>
                <a:cxn ang="0">
                  <a:pos x="47" y="177"/>
                </a:cxn>
                <a:cxn ang="0">
                  <a:pos x="63" y="148"/>
                </a:cxn>
                <a:cxn ang="0">
                  <a:pos x="85" y="122"/>
                </a:cxn>
                <a:cxn ang="0">
                  <a:pos x="111" y="100"/>
                </a:cxn>
                <a:cxn ang="0">
                  <a:pos x="141" y="79"/>
                </a:cxn>
                <a:cxn ang="0">
                  <a:pos x="179" y="57"/>
                </a:cxn>
                <a:cxn ang="0">
                  <a:pos x="224" y="37"/>
                </a:cxn>
                <a:cxn ang="0">
                  <a:pos x="272" y="19"/>
                </a:cxn>
                <a:cxn ang="0">
                  <a:pos x="314" y="6"/>
                </a:cxn>
                <a:cxn ang="0">
                  <a:pos x="316" y="0"/>
                </a:cxn>
                <a:cxn ang="0">
                  <a:pos x="274" y="5"/>
                </a:cxn>
                <a:cxn ang="0">
                  <a:pos x="224" y="17"/>
                </a:cxn>
                <a:cxn ang="0">
                  <a:pos x="176" y="35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3" name="Freeform 165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/>
              <a:ahLst/>
              <a:cxnLst>
                <a:cxn ang="0">
                  <a:pos x="291" y="70"/>
                </a:cxn>
                <a:cxn ang="0">
                  <a:pos x="307" y="83"/>
                </a:cxn>
                <a:cxn ang="0">
                  <a:pos x="316" y="97"/>
                </a:cxn>
                <a:cxn ang="0">
                  <a:pos x="321" y="113"/>
                </a:cxn>
                <a:cxn ang="0">
                  <a:pos x="321" y="129"/>
                </a:cxn>
                <a:cxn ang="0">
                  <a:pos x="318" y="142"/>
                </a:cxn>
                <a:cxn ang="0">
                  <a:pos x="313" y="154"/>
                </a:cxn>
                <a:cxn ang="0">
                  <a:pos x="302" y="165"/>
                </a:cxn>
                <a:cxn ang="0">
                  <a:pos x="292" y="174"/>
                </a:cxn>
                <a:cxn ang="0">
                  <a:pos x="279" y="185"/>
                </a:cxn>
                <a:cxn ang="0">
                  <a:pos x="266" y="193"/>
                </a:cxn>
                <a:cxn ang="0">
                  <a:pos x="253" y="202"/>
                </a:cxn>
                <a:cxn ang="0">
                  <a:pos x="240" y="212"/>
                </a:cxn>
                <a:cxn ang="0">
                  <a:pos x="237" y="215"/>
                </a:cxn>
                <a:cxn ang="0">
                  <a:pos x="236" y="218"/>
                </a:cxn>
                <a:cxn ang="0">
                  <a:pos x="237" y="221"/>
                </a:cxn>
                <a:cxn ang="0">
                  <a:pos x="240" y="224"/>
                </a:cxn>
                <a:cxn ang="0">
                  <a:pos x="244" y="226"/>
                </a:cxn>
                <a:cxn ang="0">
                  <a:pos x="249" y="227"/>
                </a:cxn>
                <a:cxn ang="0">
                  <a:pos x="254" y="226"/>
                </a:cxn>
                <a:cxn ang="0">
                  <a:pos x="259" y="224"/>
                </a:cxn>
                <a:cxn ang="0">
                  <a:pos x="288" y="211"/>
                </a:cxn>
                <a:cxn ang="0">
                  <a:pos x="311" y="193"/>
                </a:cxn>
                <a:cxn ang="0">
                  <a:pos x="331" y="172"/>
                </a:cxn>
                <a:cxn ang="0">
                  <a:pos x="345" y="151"/>
                </a:cxn>
                <a:cxn ang="0">
                  <a:pos x="349" y="127"/>
                </a:cxn>
                <a:cxn ang="0">
                  <a:pos x="346" y="104"/>
                </a:cxn>
                <a:cxn ang="0">
                  <a:pos x="334" y="83"/>
                </a:cxn>
                <a:cxn ang="0">
                  <a:pos x="311" y="63"/>
                </a:cxn>
                <a:cxn ang="0">
                  <a:pos x="294" y="53"/>
                </a:cxn>
                <a:cxn ang="0">
                  <a:pos x="273" y="44"/>
                </a:cxn>
                <a:cxn ang="0">
                  <a:pos x="250" y="35"/>
                </a:cxn>
                <a:cxn ang="0">
                  <a:pos x="227" y="28"/>
                </a:cxn>
                <a:cxn ang="0">
                  <a:pos x="202" y="22"/>
                </a:cxn>
                <a:cxn ang="0">
                  <a:pos x="176" y="17"/>
                </a:cxn>
                <a:cxn ang="0">
                  <a:pos x="151" y="12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9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15" y="7"/>
                </a:cxn>
                <a:cxn ang="0">
                  <a:pos x="31" y="9"/>
                </a:cxn>
                <a:cxn ang="0">
                  <a:pos x="47" y="11"/>
                </a:cxn>
                <a:cxn ang="0">
                  <a:pos x="64" y="13"/>
                </a:cxn>
                <a:cxn ang="0">
                  <a:pos x="83" y="15"/>
                </a:cxn>
                <a:cxn ang="0">
                  <a:pos x="102" y="17"/>
                </a:cxn>
                <a:cxn ang="0">
                  <a:pos x="121" y="20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0" y="31"/>
                </a:cxn>
                <a:cxn ang="0">
                  <a:pos x="201" y="36"/>
                </a:cxn>
                <a:cxn ang="0">
                  <a:pos x="220" y="41"/>
                </a:cxn>
                <a:cxn ang="0">
                  <a:pos x="238" y="48"/>
                </a:cxn>
                <a:cxn ang="0">
                  <a:pos x="257" y="54"/>
                </a:cxn>
                <a:cxn ang="0">
                  <a:pos x="275" y="62"/>
                </a:cxn>
                <a:cxn ang="0">
                  <a:pos x="291" y="70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4" name="Freeform 166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0" y="133"/>
                </a:cxn>
                <a:cxn ang="0">
                  <a:pos x="6" y="149"/>
                </a:cxn>
                <a:cxn ang="0">
                  <a:pos x="16" y="165"/>
                </a:cxn>
                <a:cxn ang="0">
                  <a:pos x="31" y="178"/>
                </a:cxn>
                <a:cxn ang="0">
                  <a:pos x="48" y="190"/>
                </a:cxn>
                <a:cxn ang="0">
                  <a:pos x="69" y="200"/>
                </a:cxn>
                <a:cxn ang="0">
                  <a:pos x="92" y="207"/>
                </a:cxn>
                <a:cxn ang="0">
                  <a:pos x="115" y="211"/>
                </a:cxn>
                <a:cxn ang="0">
                  <a:pos x="122" y="212"/>
                </a:cxn>
                <a:cxn ang="0">
                  <a:pos x="130" y="210"/>
                </a:cxn>
                <a:cxn ang="0">
                  <a:pos x="135" y="207"/>
                </a:cxn>
                <a:cxn ang="0">
                  <a:pos x="138" y="203"/>
                </a:cxn>
                <a:cxn ang="0">
                  <a:pos x="138" y="198"/>
                </a:cxn>
                <a:cxn ang="0">
                  <a:pos x="137" y="193"/>
                </a:cxn>
                <a:cxn ang="0">
                  <a:pos x="133" y="189"/>
                </a:cxn>
                <a:cxn ang="0">
                  <a:pos x="125" y="186"/>
                </a:cxn>
                <a:cxn ang="0">
                  <a:pos x="102" y="180"/>
                </a:cxn>
                <a:cxn ang="0">
                  <a:pos x="80" y="172"/>
                </a:cxn>
                <a:cxn ang="0">
                  <a:pos x="63" y="161"/>
                </a:cxn>
                <a:cxn ang="0">
                  <a:pos x="50" y="148"/>
                </a:cxn>
                <a:cxn ang="0">
                  <a:pos x="41" y="133"/>
                </a:cxn>
                <a:cxn ang="0">
                  <a:pos x="37" y="116"/>
                </a:cxn>
                <a:cxn ang="0">
                  <a:pos x="37" y="99"/>
                </a:cxn>
                <a:cxn ang="0">
                  <a:pos x="44" y="80"/>
                </a:cxn>
                <a:cxn ang="0">
                  <a:pos x="54" y="67"/>
                </a:cxn>
                <a:cxn ang="0">
                  <a:pos x="70" y="54"/>
                </a:cxn>
                <a:cxn ang="0">
                  <a:pos x="87" y="41"/>
                </a:cxn>
                <a:cxn ang="0">
                  <a:pos x="106" y="30"/>
                </a:cxn>
                <a:cxn ang="0">
                  <a:pos x="122" y="21"/>
                </a:cxn>
                <a:cxn ang="0">
                  <a:pos x="135" y="11"/>
                </a:cxn>
                <a:cxn ang="0">
                  <a:pos x="143" y="5"/>
                </a:cxn>
                <a:cxn ang="0">
                  <a:pos x="143" y="0"/>
                </a:cxn>
                <a:cxn ang="0">
                  <a:pos x="127" y="4"/>
                </a:cxn>
                <a:cxn ang="0">
                  <a:pos x="106" y="11"/>
                </a:cxn>
                <a:cxn ang="0">
                  <a:pos x="85" y="24"/>
                </a:cxn>
                <a:cxn ang="0">
                  <a:pos x="61" y="38"/>
                </a:cxn>
                <a:cxn ang="0">
                  <a:pos x="40" y="55"/>
                </a:cxn>
                <a:cxn ang="0">
                  <a:pos x="22" y="74"/>
                </a:cxn>
                <a:cxn ang="0">
                  <a:pos x="8" y="95"/>
                </a:cxn>
                <a:cxn ang="0">
                  <a:pos x="0" y="115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55" name="Freeform 167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/>
              <a:ahLst/>
              <a:cxnLst>
                <a:cxn ang="0">
                  <a:pos x="258" y="111"/>
                </a:cxn>
                <a:cxn ang="0">
                  <a:pos x="272" y="129"/>
                </a:cxn>
                <a:cxn ang="0">
                  <a:pos x="279" y="147"/>
                </a:cxn>
                <a:cxn ang="0">
                  <a:pos x="275" y="168"/>
                </a:cxn>
                <a:cxn ang="0">
                  <a:pos x="258" y="187"/>
                </a:cxn>
                <a:cxn ang="0">
                  <a:pos x="233" y="205"/>
                </a:cxn>
                <a:cxn ang="0">
                  <a:pos x="205" y="220"/>
                </a:cxn>
                <a:cxn ang="0">
                  <a:pos x="176" y="237"/>
                </a:cxn>
                <a:cxn ang="0">
                  <a:pos x="159" y="249"/>
                </a:cxn>
                <a:cxn ang="0">
                  <a:pos x="153" y="258"/>
                </a:cxn>
                <a:cxn ang="0">
                  <a:pos x="149" y="266"/>
                </a:cxn>
                <a:cxn ang="0">
                  <a:pos x="151" y="274"/>
                </a:cxn>
                <a:cxn ang="0">
                  <a:pos x="162" y="278"/>
                </a:cxn>
                <a:cxn ang="0">
                  <a:pos x="172" y="277"/>
                </a:cxn>
                <a:cxn ang="0">
                  <a:pos x="191" y="262"/>
                </a:cxn>
                <a:cxn ang="0">
                  <a:pos x="223" y="241"/>
                </a:cxn>
                <a:cxn ang="0">
                  <a:pos x="256" y="220"/>
                </a:cxn>
                <a:cxn ang="0">
                  <a:pos x="285" y="197"/>
                </a:cxn>
                <a:cxn ang="0">
                  <a:pos x="303" y="167"/>
                </a:cxn>
                <a:cxn ang="0">
                  <a:pos x="301" y="136"/>
                </a:cxn>
                <a:cxn ang="0">
                  <a:pos x="282" y="107"/>
                </a:cxn>
                <a:cxn ang="0">
                  <a:pos x="252" y="83"/>
                </a:cxn>
                <a:cxn ang="0">
                  <a:pos x="218" y="68"/>
                </a:cxn>
                <a:cxn ang="0">
                  <a:pos x="186" y="54"/>
                </a:cxn>
                <a:cxn ang="0">
                  <a:pos x="151" y="41"/>
                </a:cxn>
                <a:cxn ang="0">
                  <a:pos x="115" y="28"/>
                </a:cxn>
                <a:cxn ang="0">
                  <a:pos x="82" y="16"/>
                </a:cxn>
                <a:cxn ang="0">
                  <a:pos x="50" y="7"/>
                </a:cxn>
                <a:cxn ang="0">
                  <a:pos x="25" y="1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44" y="17"/>
                </a:cxn>
                <a:cxn ang="0">
                  <a:pos x="74" y="28"/>
                </a:cxn>
                <a:cxn ang="0">
                  <a:pos x="106" y="39"/>
                </a:cxn>
                <a:cxn ang="0">
                  <a:pos x="140" y="51"/>
                </a:cxn>
                <a:cxn ang="0">
                  <a:pos x="172" y="64"/>
                </a:cxn>
                <a:cxn ang="0">
                  <a:pos x="204" y="79"/>
                </a:cxn>
                <a:cxn ang="0">
                  <a:pos x="233" y="9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Slide Number Placeholder 6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Wireless Link Characteristics 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020080" cy="5197475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dirty="0"/>
              <a:t>Differences from wired </a:t>
            </a:r>
            <a:r>
              <a:rPr lang="en-US" sz="2400" dirty="0" smtClean="0"/>
              <a:t>link…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decreased </a:t>
            </a:r>
            <a:r>
              <a:rPr lang="en-US" sz="2400" dirty="0">
                <a:solidFill>
                  <a:schemeClr val="accent2"/>
                </a:solidFill>
              </a:rPr>
              <a:t>signal strength: </a:t>
            </a:r>
            <a:r>
              <a:rPr lang="en-US" sz="2400" dirty="0"/>
              <a:t>radio signal attenuates as it propagates through matter (path </a:t>
            </a:r>
            <a:r>
              <a:rPr lang="en-US" sz="2400" dirty="0" smtClean="0"/>
              <a:t>loss).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interference </a:t>
            </a:r>
            <a:r>
              <a:rPr lang="en-US" sz="2400" dirty="0">
                <a:solidFill>
                  <a:schemeClr val="accent2"/>
                </a:solidFill>
              </a:rPr>
              <a:t>from other sources: </a:t>
            </a:r>
            <a:r>
              <a:rPr lang="en-US" sz="2400" dirty="0"/>
              <a:t>standardized </a:t>
            </a:r>
            <a:r>
              <a:rPr lang="en-US" sz="2400" dirty="0" smtClean="0"/>
              <a:t>wireless network frequencies (e.g., 2.4 GHz) shared by other devices (e.g., phone); devices (motors) interfere as well.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multipath propagation: </a:t>
            </a:r>
            <a:r>
              <a:rPr lang="en-US" sz="2400" dirty="0" smtClean="0"/>
              <a:t>radio signal reflects off objects ground, arriving ad destination at slightly different times.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dirty="0"/>
              <a:t>…. </a:t>
            </a:r>
            <a:r>
              <a:rPr lang="en-US" sz="2400" dirty="0" smtClean="0"/>
              <a:t>makes </a:t>
            </a:r>
            <a:r>
              <a:rPr lang="en-US" sz="2400" dirty="0"/>
              <a:t>communication across (even a point to point) wireless link much more </a:t>
            </a:r>
            <a:r>
              <a:rPr lang="en-US" sz="2400" dirty="0" smtClean="0"/>
              <a:t>difficult. 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77800" y="188913"/>
            <a:ext cx="9321800" cy="8921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Classification of Wireless Networks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46"/>
            <a:ext cx="8177212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66"/>
                </a:solidFill>
                <a:latin typeface="Comic Sans MS" pitchFamily="66" charset="0"/>
              </a:rPr>
              <a:t>Base Station</a:t>
            </a:r>
            <a:r>
              <a:rPr lang="en-US" dirty="0" smtClean="0">
                <a:solidFill>
                  <a:srgbClr val="003366"/>
                </a:solidFill>
              </a:rPr>
              <a:t>::</a:t>
            </a:r>
            <a:r>
              <a:rPr lang="en-US" dirty="0" smtClean="0"/>
              <a:t> all communication through an </a:t>
            </a:r>
            <a:r>
              <a:rPr lang="en-US" b="1" i="1" dirty="0" smtClean="0">
                <a:solidFill>
                  <a:srgbClr val="000066"/>
                </a:solidFill>
              </a:rPr>
              <a:t>Access Point </a:t>
            </a:r>
            <a:r>
              <a:rPr lang="en-US" b="1" dirty="0" smtClean="0">
                <a:solidFill>
                  <a:srgbClr val="000066"/>
                </a:solidFill>
              </a:rPr>
              <a:t>(AP)</a:t>
            </a:r>
            <a:r>
              <a:rPr lang="en-US" dirty="0" smtClean="0">
                <a:solidFill>
                  <a:srgbClr val="000066"/>
                </a:solidFill>
              </a:rPr>
              <a:t> {note hub topology}.</a:t>
            </a:r>
            <a:r>
              <a:rPr lang="en-US" b="1" i="1" dirty="0" smtClean="0">
                <a:solidFill>
                  <a:srgbClr val="000066"/>
                </a:solidFill>
              </a:rPr>
              <a:t> </a:t>
            </a:r>
            <a:r>
              <a:rPr lang="en-US" b="1" i="1" dirty="0" smtClean="0"/>
              <a:t> </a:t>
            </a:r>
            <a:r>
              <a:rPr lang="en-US" dirty="0" smtClean="0"/>
              <a:t>Other nodes can be fixed or mobile.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</a:rPr>
              <a:t>Infrastructure Wireless</a:t>
            </a:r>
            <a:r>
              <a:rPr lang="en-US" dirty="0" smtClean="0">
                <a:solidFill>
                  <a:schemeClr val="accent1"/>
                </a:solidFill>
              </a:rPr>
              <a:t>::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66"/>
                </a:solidFill>
              </a:rPr>
              <a:t>AP</a:t>
            </a:r>
            <a:r>
              <a:rPr lang="en-US" dirty="0" smtClean="0"/>
              <a:t> is connected to the </a:t>
            </a:r>
            <a:r>
              <a:rPr lang="en-US" b="1" dirty="0" smtClean="0">
                <a:solidFill>
                  <a:srgbClr val="000066"/>
                </a:solidFill>
              </a:rPr>
              <a:t>wired</a:t>
            </a:r>
            <a:r>
              <a:rPr lang="en-US" dirty="0" smtClean="0"/>
              <a:t> Internet.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9900"/>
                </a:solidFill>
                <a:latin typeface="Comic Sans MS" pitchFamily="66" charset="0"/>
              </a:rPr>
              <a:t>Ad Hoc Wireless</a:t>
            </a:r>
            <a:r>
              <a:rPr lang="en-US" dirty="0" smtClean="0">
                <a:solidFill>
                  <a:srgbClr val="FF9900"/>
                </a:solidFill>
                <a:effectLst/>
              </a:rPr>
              <a:t>::</a:t>
            </a:r>
            <a:r>
              <a:rPr lang="en-US" dirty="0" smtClean="0"/>
              <a:t> wireless nodes communicate directly with one another.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MANETs (Mobile Ad Hoc Networks) </a:t>
            </a:r>
            <a:r>
              <a:rPr lang="en-US" b="1" dirty="0" smtClean="0">
                <a:solidFill>
                  <a:schemeClr val="accent2"/>
                </a:solidFill>
              </a:rPr>
              <a:t>::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ad hoc nodes are mobile.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Wireless LANs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257800"/>
            <a:ext cx="8763000" cy="685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000" smtClean="0"/>
              <a:t>Figure 1-36.(a) Wireless networking with a base station. (b) Ad hoc networking.</a:t>
            </a:r>
          </a:p>
        </p:txBody>
      </p:sp>
      <p:pic>
        <p:nvPicPr>
          <p:cNvPr id="10246" name="Picture 4" descr="1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1882775"/>
            <a:ext cx="78216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</a:t>
            </a:r>
            <a:r>
              <a:rPr lang="en-US" dirty="0" smtClean="0"/>
              <a:t>Network Taxonomy</a:t>
            </a:r>
            <a:endParaRPr lang="en-US" dirty="0"/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2909888" y="1625600"/>
            <a:ext cx="1396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single hop</a:t>
            </a:r>
          </a:p>
        </p:txBody>
      </p:sp>
      <p:sp>
        <p:nvSpPr>
          <p:cNvPr id="532485" name="Text Box 5"/>
          <p:cNvSpPr txBox="1">
            <a:spLocks noChangeArrowheads="1"/>
          </p:cNvSpPr>
          <p:nvPr/>
        </p:nvSpPr>
        <p:spPr bwMode="auto">
          <a:xfrm>
            <a:off x="5605463" y="1619250"/>
            <a:ext cx="1786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multiple hops</a:t>
            </a:r>
          </a:p>
        </p:txBody>
      </p:sp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765175" y="2425700"/>
            <a:ext cx="15937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infrastructure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(e.g., APs</a:t>
            </a:r>
            <a:r>
              <a:rPr lang="en-US" sz="1600" b="1" dirty="0"/>
              <a:t>)</a:t>
            </a:r>
          </a:p>
        </p:txBody>
      </p:sp>
      <p:sp>
        <p:nvSpPr>
          <p:cNvPr id="532488" name="Text Box 8"/>
          <p:cNvSpPr txBox="1">
            <a:spLocks noChangeArrowheads="1"/>
          </p:cNvSpPr>
          <p:nvPr/>
        </p:nvSpPr>
        <p:spPr bwMode="auto">
          <a:xfrm>
            <a:off x="714348" y="4133859"/>
            <a:ext cx="15937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no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infrastructure</a:t>
            </a:r>
          </a:p>
        </p:txBody>
      </p:sp>
      <p:sp>
        <p:nvSpPr>
          <p:cNvPr id="532490" name="Rectangle 10"/>
          <p:cNvSpPr>
            <a:spLocks noChangeArrowheads="1"/>
          </p:cNvSpPr>
          <p:nvPr/>
        </p:nvSpPr>
        <p:spPr bwMode="auto">
          <a:xfrm>
            <a:off x="738188" y="1606550"/>
            <a:ext cx="7186612" cy="398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91" name="Rectangle 11"/>
          <p:cNvSpPr>
            <a:spLocks noChangeArrowheads="1"/>
          </p:cNvSpPr>
          <p:nvPr/>
        </p:nvSpPr>
        <p:spPr bwMode="auto">
          <a:xfrm>
            <a:off x="727075" y="1617662"/>
            <a:ext cx="1641475" cy="40973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92" name="Rectangle 12"/>
          <p:cNvSpPr>
            <a:spLocks noChangeArrowheads="1"/>
          </p:cNvSpPr>
          <p:nvPr/>
        </p:nvSpPr>
        <p:spPr bwMode="auto">
          <a:xfrm>
            <a:off x="2379663" y="1617662"/>
            <a:ext cx="2825750" cy="40973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93" name="Rectangle 13"/>
          <p:cNvSpPr>
            <a:spLocks noChangeArrowheads="1"/>
          </p:cNvSpPr>
          <p:nvPr/>
        </p:nvSpPr>
        <p:spPr bwMode="auto">
          <a:xfrm>
            <a:off x="5210175" y="1617662"/>
            <a:ext cx="2720975" cy="40973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94" name="Text Box 14"/>
          <p:cNvSpPr txBox="1">
            <a:spLocks noChangeArrowheads="1"/>
          </p:cNvSpPr>
          <p:nvPr/>
        </p:nvSpPr>
        <p:spPr bwMode="auto">
          <a:xfrm>
            <a:off x="2428860" y="2179638"/>
            <a:ext cx="25891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host connects to </a:t>
            </a:r>
          </a:p>
          <a:p>
            <a:pPr algn="l"/>
            <a:r>
              <a:rPr lang="en-US" sz="2000" b="1" dirty="0"/>
              <a:t>base station (</a:t>
            </a:r>
            <a:r>
              <a:rPr lang="en-US" sz="2000" b="1" dirty="0" err="1"/>
              <a:t>WiFi</a:t>
            </a:r>
            <a:r>
              <a:rPr lang="en-US" sz="2000" b="1" dirty="0"/>
              <a:t>,</a:t>
            </a:r>
          </a:p>
          <a:p>
            <a:pPr algn="l"/>
            <a:r>
              <a:rPr lang="en-US" sz="2000" b="1" dirty="0" err="1"/>
              <a:t>WiMAX</a:t>
            </a:r>
            <a:r>
              <a:rPr lang="en-US" sz="2000" b="1" dirty="0"/>
              <a:t>, cellular) </a:t>
            </a:r>
          </a:p>
          <a:p>
            <a:pPr algn="l"/>
            <a:r>
              <a:rPr lang="en-US" sz="2000" b="1" dirty="0"/>
              <a:t>which connects to </a:t>
            </a:r>
          </a:p>
          <a:p>
            <a:pPr algn="l"/>
            <a:r>
              <a:rPr lang="en-US" sz="2000" b="1" dirty="0"/>
              <a:t>larger Internet</a:t>
            </a:r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2428860" y="4071942"/>
            <a:ext cx="2576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dirty="0"/>
              <a:t>no base station, no</a:t>
            </a:r>
          </a:p>
          <a:p>
            <a:pPr algn="l"/>
            <a:r>
              <a:rPr lang="en-US" sz="1800" b="1" dirty="0"/>
              <a:t>connection to larger </a:t>
            </a:r>
          </a:p>
          <a:p>
            <a:pPr algn="l"/>
            <a:r>
              <a:rPr lang="en-US" sz="1800" b="1" dirty="0"/>
              <a:t>Internet (Bluetooth, </a:t>
            </a:r>
          </a:p>
          <a:p>
            <a:pPr algn="l"/>
            <a:r>
              <a:rPr lang="en-US" sz="1800" b="1" dirty="0"/>
              <a:t>ad hoc nets)</a:t>
            </a: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5160182" y="2133600"/>
            <a:ext cx="28408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host may have to</a:t>
            </a:r>
          </a:p>
          <a:p>
            <a:pPr algn="l"/>
            <a:r>
              <a:rPr lang="en-US" sz="2000" b="1" dirty="0"/>
              <a:t>relay through several</a:t>
            </a:r>
          </a:p>
          <a:p>
            <a:pPr algn="l"/>
            <a:r>
              <a:rPr lang="en-US" sz="2000" b="1" dirty="0"/>
              <a:t>wireless nodes to </a:t>
            </a:r>
          </a:p>
          <a:p>
            <a:pPr algn="l"/>
            <a:r>
              <a:rPr lang="en-US" sz="2000" b="1" dirty="0"/>
              <a:t>connect to larger </a:t>
            </a:r>
          </a:p>
          <a:p>
            <a:pPr algn="l"/>
            <a:r>
              <a:rPr lang="en-US" sz="2000" b="1" dirty="0"/>
              <a:t>Internet: </a:t>
            </a:r>
            <a:r>
              <a:rPr lang="en-US" sz="2000" b="1" i="1" dirty="0"/>
              <a:t>mesh net</a:t>
            </a:r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5286380" y="4000504"/>
            <a:ext cx="27318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dirty="0"/>
              <a:t>no base station, no</a:t>
            </a:r>
          </a:p>
          <a:p>
            <a:pPr algn="l"/>
            <a:r>
              <a:rPr lang="en-US" sz="1800" b="1" dirty="0"/>
              <a:t>connection to larger </a:t>
            </a:r>
          </a:p>
          <a:p>
            <a:pPr algn="l"/>
            <a:r>
              <a:rPr lang="en-US" sz="1800" b="1" dirty="0"/>
              <a:t>Internet. May have to</a:t>
            </a:r>
          </a:p>
          <a:p>
            <a:pPr algn="l"/>
            <a:r>
              <a:rPr lang="en-US" sz="1800" b="1" dirty="0"/>
              <a:t>relay to reach other </a:t>
            </a:r>
          </a:p>
          <a:p>
            <a:pPr algn="l"/>
            <a:r>
              <a:rPr lang="en-US" sz="1800" b="1" dirty="0"/>
              <a:t>a given wireless node</a:t>
            </a:r>
          </a:p>
          <a:p>
            <a:pPr algn="l"/>
            <a:r>
              <a:rPr lang="en-US" sz="1800" b="1" dirty="0"/>
              <a:t>MANET, VANET</a:t>
            </a:r>
            <a:endParaRPr lang="en-US" sz="1800" b="1" i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4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00108"/>
            <a:ext cx="7537450" cy="390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1414"/>
            <a:ext cx="77724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802.11 Protocol Stack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85720" y="5572140"/>
            <a:ext cx="8001056" cy="50323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rgbClr val="990000"/>
                </a:solidFill>
                <a:latin typeface="Comic Sans MS" pitchFamily="66" charset="0"/>
                <a:cs typeface="Simplified Arabic Fixed" pitchFamily="49" charset="-78"/>
              </a:rPr>
              <a:t>Note – ordinary 802.11 products are no longer being manufactured.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1406" y="4929198"/>
            <a:ext cx="892971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u="none" dirty="0">
                <a:latin typeface="+mn-lt"/>
              </a:rPr>
              <a:t>Figure 4-25. Part of the 802.11 protocol stack.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535099" y="4821239"/>
            <a:ext cx="787406" cy="714396"/>
          </a:xfrm>
          <a:prstGeom prst="straightConnector1">
            <a:avLst/>
          </a:prstGeom>
          <a:noFill/>
          <a:ln w="25400" algn="ctr">
            <a:solidFill>
              <a:srgbClr val="A50021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 flipH="1" flipV="1">
            <a:off x="2786857" y="5142715"/>
            <a:ext cx="855662" cy="0"/>
          </a:xfrm>
          <a:prstGeom prst="straightConnector1">
            <a:avLst/>
          </a:prstGeom>
          <a:noFill/>
          <a:ln w="25400" algn="ctr">
            <a:solidFill>
              <a:srgbClr val="A50021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 flipH="1">
            <a:off x="4010819" y="5060165"/>
            <a:ext cx="836612" cy="285750"/>
          </a:xfrm>
          <a:prstGeom prst="straightConnector1">
            <a:avLst/>
          </a:prstGeom>
          <a:noFill/>
          <a:ln w="25400" algn="ctr">
            <a:solidFill>
              <a:srgbClr val="A50021"/>
            </a:solidFill>
            <a:round/>
            <a:headEnd/>
            <a:tailEnd type="arrow" w="med" len="med"/>
          </a:ln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  <p:bldP spid="11271" grpId="0"/>
      <p:bldP spid="1127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14"/>
            <a:ext cx="7772400" cy="885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Wireless Physical Layer </a:t>
            </a:r>
            <a:endParaRPr lang="en-US" sz="3200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730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Physical layer conforms to OSI (five options)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1997: </a:t>
            </a:r>
            <a:r>
              <a:rPr lang="en-US" sz="1800" b="1" dirty="0" smtClean="0">
                <a:solidFill>
                  <a:srgbClr val="6600FF"/>
                </a:solidFill>
              </a:rPr>
              <a:t>802.11</a:t>
            </a:r>
            <a:r>
              <a:rPr lang="en-US" sz="1800" dirty="0" smtClean="0"/>
              <a:t> infrared, FHSS, DSSS {FHSS and DSSS run in the 2.4GHz band}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1999: </a:t>
            </a:r>
            <a:r>
              <a:rPr lang="en-US" sz="1800" b="1" dirty="0" smtClean="0">
                <a:solidFill>
                  <a:srgbClr val="D60093"/>
                </a:solidFill>
              </a:rPr>
              <a:t>802.11a</a:t>
            </a:r>
            <a:r>
              <a:rPr lang="en-US" sz="1800" dirty="0" smtClean="0"/>
              <a:t> OFDM and </a:t>
            </a:r>
            <a:r>
              <a:rPr lang="en-US" sz="1800" b="1" dirty="0" smtClean="0">
                <a:solidFill>
                  <a:srgbClr val="336699"/>
                </a:solidFill>
              </a:rPr>
              <a:t>802.11b</a:t>
            </a:r>
            <a:r>
              <a:rPr lang="en-US" sz="1800" dirty="0" smtClean="0"/>
              <a:t> HR-DSSS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2001: </a:t>
            </a:r>
            <a:r>
              <a:rPr lang="en-US" sz="1800" b="1" dirty="0" smtClean="0">
                <a:solidFill>
                  <a:srgbClr val="339966"/>
                </a:solidFill>
              </a:rPr>
              <a:t>802.11g</a:t>
            </a:r>
            <a:r>
              <a:rPr lang="en-US" sz="1800" dirty="0" smtClean="0"/>
              <a:t> OFDM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2009: </a:t>
            </a:r>
            <a:r>
              <a:rPr lang="en-US" sz="1800" dirty="0" smtClean="0">
                <a:solidFill>
                  <a:schemeClr val="accent2"/>
                </a:solidFill>
              </a:rPr>
              <a:t>802.11n </a:t>
            </a:r>
            <a:r>
              <a:rPr lang="en-US" sz="1800" dirty="0" smtClean="0"/>
              <a:t>OFDM and MIMO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6600FF"/>
                </a:solidFill>
              </a:rPr>
              <a:t>802.11 </a:t>
            </a:r>
            <a:r>
              <a:rPr lang="en-US" sz="2000" b="1" i="1" dirty="0" smtClean="0">
                <a:solidFill>
                  <a:srgbClr val="6600FF"/>
                </a:solidFill>
              </a:rPr>
              <a:t>Infrared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Two capacities: </a:t>
            </a:r>
            <a:r>
              <a:rPr lang="en-US" sz="1800" b="1" dirty="0" smtClean="0">
                <a:solidFill>
                  <a:srgbClr val="A50021"/>
                </a:solidFill>
                <a:latin typeface="Comic Sans MS" pitchFamily="66" charset="0"/>
              </a:rPr>
              <a:t>1 Mbps </a:t>
            </a:r>
            <a:r>
              <a:rPr lang="en-US" sz="1800" dirty="0" smtClean="0">
                <a:latin typeface="Comic Sans MS" pitchFamily="66" charset="0"/>
              </a:rPr>
              <a:t>or</a:t>
            </a:r>
            <a:r>
              <a:rPr lang="en-US" sz="1800" b="1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solidFill>
                  <a:srgbClr val="A50021"/>
                </a:solidFill>
                <a:latin typeface="Comic Sans MS" pitchFamily="66" charset="0"/>
              </a:rPr>
              <a:t>2 Mbps</a:t>
            </a:r>
            <a:r>
              <a:rPr lang="en-US" sz="1800" dirty="0" smtClean="0">
                <a:solidFill>
                  <a:srgbClr val="A50021"/>
                </a:solidFill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Range is 10 to 20 meters and cannot penetrate walls.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Does not work outdoors.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6600FF"/>
                </a:solidFill>
              </a:rPr>
              <a:t>802.11 </a:t>
            </a:r>
            <a:r>
              <a:rPr lang="en-US" sz="2000" b="1" i="1" dirty="0" smtClean="0">
                <a:solidFill>
                  <a:srgbClr val="6600FF"/>
                </a:solidFill>
              </a:rPr>
              <a:t>FHSS </a:t>
            </a:r>
            <a:r>
              <a:rPr lang="en-US" sz="2000" b="1" dirty="0" smtClean="0">
                <a:solidFill>
                  <a:srgbClr val="6600FF"/>
                </a:solidFill>
              </a:rPr>
              <a:t>(</a:t>
            </a:r>
            <a:r>
              <a:rPr lang="en-US" sz="2000" b="1" i="1" dirty="0" err="1" smtClean="0">
                <a:solidFill>
                  <a:srgbClr val="6600FF"/>
                </a:solidFill>
              </a:rPr>
              <a:t>Frequence</a:t>
            </a:r>
            <a:r>
              <a:rPr lang="en-US" sz="2000" b="1" i="1" dirty="0" smtClean="0">
                <a:solidFill>
                  <a:srgbClr val="6600FF"/>
                </a:solidFill>
              </a:rPr>
              <a:t> Hopping Spread Spectrum</a:t>
            </a:r>
            <a:r>
              <a:rPr lang="en-US" sz="2000" b="1" dirty="0" smtClean="0">
                <a:solidFill>
                  <a:srgbClr val="6600FF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The main issue is </a:t>
            </a:r>
            <a:r>
              <a:rPr lang="en-US" sz="1800" b="1" i="1" dirty="0" smtClean="0">
                <a:solidFill>
                  <a:srgbClr val="996633"/>
                </a:solidFill>
                <a:latin typeface="Comic Sans MS" pitchFamily="66" charset="0"/>
              </a:rPr>
              <a:t>multipath fading</a:t>
            </a:r>
            <a:r>
              <a:rPr lang="en-US" sz="1800" b="1" dirty="0" smtClean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i="1" dirty="0" smtClean="0">
                <a:solidFill>
                  <a:srgbClr val="33CC33"/>
                </a:solidFill>
              </a:rPr>
              <a:t>[P&amp;D] The idea behind spread spectrum is to spread the signal over a wider frequency to minimize the interference from other devices.</a:t>
            </a:r>
            <a:r>
              <a:rPr lang="en-US" sz="1800" b="1" dirty="0" smtClean="0">
                <a:solidFill>
                  <a:srgbClr val="33CC33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79 non-overlapping channels, each 1 </a:t>
            </a:r>
            <a:r>
              <a:rPr lang="en-US" sz="1800" dirty="0" err="1" smtClean="0"/>
              <a:t>Mhz</a:t>
            </a:r>
            <a:r>
              <a:rPr lang="en-US" sz="1800" dirty="0" smtClean="0"/>
              <a:t> wide at low end of 2.4 GHz ISM band.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The same pseudo-random number generator used by all stations to start  the hopping process.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Dwell time: min. time on channel before hopping (400msec).</a:t>
            </a:r>
            <a:endParaRPr lang="en-US" sz="20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5070"/>
            <a:ext cx="8713788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Wireless Physical Layer </a:t>
            </a:r>
            <a:endParaRPr lang="en-US" sz="3200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52513"/>
            <a:ext cx="7993062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6600FF"/>
                </a:solidFill>
              </a:rPr>
              <a:t>802.11 </a:t>
            </a:r>
            <a:r>
              <a:rPr lang="en-US" sz="2000" b="1" i="1" dirty="0" smtClean="0">
                <a:solidFill>
                  <a:srgbClr val="6600FF"/>
                </a:solidFill>
              </a:rPr>
              <a:t>DSSS </a:t>
            </a:r>
            <a:r>
              <a:rPr lang="en-US" sz="2000" b="1" dirty="0" smtClean="0">
                <a:solidFill>
                  <a:srgbClr val="6600FF"/>
                </a:solidFill>
              </a:rPr>
              <a:t>(</a:t>
            </a:r>
            <a:r>
              <a:rPr lang="en-US" sz="2000" b="1" i="1" dirty="0" smtClean="0">
                <a:solidFill>
                  <a:srgbClr val="6600FF"/>
                </a:solidFill>
              </a:rPr>
              <a:t>Direct Sequence Spread Spectrum</a:t>
            </a:r>
            <a:r>
              <a:rPr lang="en-US" sz="2000" b="1" dirty="0" smtClean="0">
                <a:solidFill>
                  <a:srgbClr val="6600FF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solidFill>
                  <a:srgbClr val="33CC33"/>
                </a:solidFill>
              </a:rPr>
              <a:t>The main idea is to represent each bit in the frame by multiple bits in the transmitted signal (i.e., it sends the XOR of that bit and </a:t>
            </a:r>
            <a:r>
              <a:rPr lang="en-US" sz="1800" b="1" i="1" dirty="0" smtClean="0">
                <a:solidFill>
                  <a:srgbClr val="0033CC"/>
                </a:solidFill>
                <a:latin typeface="Comic Sans MS" pitchFamily="66" charset="0"/>
              </a:rPr>
              <a:t>n</a:t>
            </a:r>
            <a:r>
              <a:rPr lang="en-US" sz="1800" b="1" i="1" dirty="0" smtClean="0">
                <a:solidFill>
                  <a:srgbClr val="0033CC"/>
                </a:solidFill>
              </a:rPr>
              <a:t> </a:t>
            </a:r>
            <a:r>
              <a:rPr lang="en-US" sz="1800" b="1" i="1" dirty="0" smtClean="0">
                <a:solidFill>
                  <a:srgbClr val="33CC33"/>
                </a:solidFill>
              </a:rPr>
              <a:t>random bits).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Spreads signal over entire spectrum using pseudo-random sequence (similar to</a:t>
            </a:r>
            <a:r>
              <a:rPr lang="en-US" sz="1800" b="1" dirty="0" smtClean="0">
                <a:solidFill>
                  <a:srgbClr val="000066"/>
                </a:solidFill>
                <a:latin typeface="Comic Sans MS" pitchFamily="66" charset="0"/>
              </a:rPr>
              <a:t> CDMA  </a:t>
            </a:r>
            <a:r>
              <a:rPr lang="en-US" sz="1800" dirty="0" smtClean="0"/>
              <a:t>see Kurose &amp; Ross Chap 6).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Each bit transmitted using an </a:t>
            </a:r>
            <a:r>
              <a:rPr lang="en-US" sz="1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11-bit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>chipping Barker sequence, PSK at 1Mbaud.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This yields a capacity of 1 or 2 Mbps.</a:t>
            </a:r>
          </a:p>
        </p:txBody>
      </p:sp>
      <p:pic>
        <p:nvPicPr>
          <p:cNvPr id="13318" name="Picture 4" descr="02x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3559175"/>
            <a:ext cx="6840537" cy="1757363"/>
          </a:xfr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95288" y="5429264"/>
            <a:ext cx="7772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Figure 2.37 Example 4-bit chipping sequence</a:t>
            </a:r>
            <a:endParaRPr lang="en-GB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7331075" y="5827713"/>
            <a:ext cx="1489075" cy="33813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i="1" u="none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P&amp;D slide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15163" y="3143250"/>
            <a:ext cx="1985962" cy="714375"/>
          </a:xfrm>
          <a:prstGeom prst="rect">
            <a:avLst/>
          </a:prstGeom>
          <a:noFill/>
          <a:ln w="25400" algn="ctr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800" u="none">
                <a:solidFill>
                  <a:srgbClr val="A50021"/>
                </a:solidFill>
                <a:latin typeface="Comic Sans MS" pitchFamily="66" charset="0"/>
              </a:rPr>
              <a:t>unique code</a:t>
            </a:r>
          </a:p>
          <a:p>
            <a:pPr algn="ctr"/>
            <a:r>
              <a:rPr lang="en-US" sz="1800" u="none">
                <a:solidFill>
                  <a:srgbClr val="A50021"/>
                </a:solidFill>
                <a:latin typeface="Comic Sans MS" pitchFamily="66" charset="0"/>
              </a:rPr>
              <a:t>per sender</a:t>
            </a:r>
            <a:endParaRPr lang="en-US" sz="1800">
              <a:solidFill>
                <a:srgbClr val="A50021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  <a:stCxn id="9" idx="2"/>
          </p:cNvCxnSpPr>
          <p:nvPr/>
        </p:nvCxnSpPr>
        <p:spPr bwMode="auto">
          <a:xfrm rot="5400000">
            <a:off x="7469187" y="3817938"/>
            <a:ext cx="500063" cy="579438"/>
          </a:xfrm>
          <a:prstGeom prst="straightConnector1">
            <a:avLst/>
          </a:prstGeom>
          <a:noFill/>
          <a:ln w="25400" algn="ctr">
            <a:solidFill>
              <a:srgbClr val="A50021"/>
            </a:solidFill>
            <a:round/>
            <a:headEnd/>
            <a:tailEnd type="arrow" w="med" len="med"/>
          </a:ln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C255F365-3AE2-44B4-BE7B-31F40B0786A7}" type="slidenum">
              <a:rPr lang="en-US" smtClean="0">
                <a:latin typeface="+mn-lt"/>
              </a:rPr>
              <a:pPr>
                <a:defRPr/>
              </a:pPr>
              <a:t>18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" y="-24"/>
            <a:ext cx="9086885" cy="1000132"/>
          </a:xfrm>
        </p:spPr>
        <p:txBody>
          <a:bodyPr/>
          <a:lstStyle/>
          <a:p>
            <a:r>
              <a:rPr lang="en-US" sz="3600" dirty="0"/>
              <a:t>Code Division Multiple Access (CDMA)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4422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U</a:t>
            </a:r>
            <a:r>
              <a:rPr lang="en-US" sz="2400" dirty="0" smtClean="0"/>
              <a:t>sed  </a:t>
            </a:r>
            <a:r>
              <a:rPr lang="en-US" sz="2400" dirty="0"/>
              <a:t>in several wireless broadcast channels (cellular, satellite, etc) </a:t>
            </a:r>
            <a:r>
              <a:rPr lang="en-US" sz="2400" dirty="0" smtClean="0"/>
              <a:t>standards.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A unique </a:t>
            </a:r>
            <a:r>
              <a:rPr lang="en-US" sz="2400" dirty="0"/>
              <a:t>“code” assigned to each user; i.e., code set </a:t>
            </a:r>
            <a:r>
              <a:rPr lang="en-US" sz="2400" dirty="0" smtClean="0"/>
              <a:t>partitioning.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</a:t>
            </a:r>
            <a:r>
              <a:rPr lang="en-US" sz="2400" dirty="0" smtClean="0"/>
              <a:t>ll </a:t>
            </a:r>
            <a:r>
              <a:rPr lang="en-US" sz="2400" dirty="0"/>
              <a:t>users share </a:t>
            </a:r>
            <a:r>
              <a:rPr lang="en-US" sz="2400" dirty="0" smtClean="0"/>
              <a:t>the same </a:t>
            </a:r>
            <a:r>
              <a:rPr lang="en-US" sz="2400" dirty="0"/>
              <a:t>frequency, but each user has </a:t>
            </a:r>
            <a:r>
              <a:rPr lang="en-US" sz="2400" dirty="0" smtClean="0"/>
              <a:t>its own </a:t>
            </a:r>
            <a:r>
              <a:rPr lang="en-US" sz="2400" dirty="0" smtClean="0">
                <a:solidFill>
                  <a:schemeClr val="accent1"/>
                </a:solidFill>
              </a:rPr>
              <a:t>chipping </a:t>
            </a:r>
            <a:r>
              <a:rPr lang="en-US" sz="2400" dirty="0">
                <a:solidFill>
                  <a:schemeClr val="accent1"/>
                </a:solidFill>
              </a:rPr>
              <a:t>sequence </a:t>
            </a:r>
            <a:r>
              <a:rPr lang="en-US" sz="2400" dirty="0"/>
              <a:t>(i.e., code) to encode </a:t>
            </a:r>
            <a:r>
              <a:rPr lang="en-US" sz="2400" dirty="0" smtClean="0"/>
              <a:t>data.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accent2"/>
                </a:solidFill>
              </a:rPr>
              <a:t>encoded signal </a:t>
            </a:r>
            <a:r>
              <a:rPr lang="en-US" sz="2400" dirty="0"/>
              <a:t>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accent2"/>
                </a:solidFill>
              </a:rPr>
              <a:t>decoding: </a:t>
            </a:r>
            <a:r>
              <a:rPr lang="en-US" sz="2400" dirty="0"/>
              <a:t>inner-product of encoded signal and chipping sequence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</a:t>
            </a:r>
            <a:r>
              <a:rPr lang="en-US" sz="2400" dirty="0" smtClean="0"/>
              <a:t>llows </a:t>
            </a:r>
            <a:r>
              <a:rPr lang="en-US" sz="2400" dirty="0"/>
              <a:t>multiple users to “coexist” and transmit simultaneously with minimal interference (if codes are “orthogonal</a:t>
            </a:r>
            <a:r>
              <a:rPr lang="en-US" sz="2400" dirty="0" smtClean="0"/>
              <a:t>”).</a:t>
            </a:r>
            <a:endParaRPr lang="en-US" sz="3200" dirty="0"/>
          </a:p>
          <a:p>
            <a:pPr>
              <a:lnSpc>
                <a:spcPct val="80000"/>
              </a:lnSpc>
            </a:pP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Networks 1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00600"/>
          </a:xfrm>
        </p:spPr>
        <p:txBody>
          <a:bodyPr/>
          <a:lstStyle/>
          <a:p>
            <a:r>
              <a:rPr lang="en-US" dirty="0" smtClean="0"/>
              <a:t>Terminology, WLAN types, IEEE Standards</a:t>
            </a:r>
          </a:p>
          <a:p>
            <a:r>
              <a:rPr lang="en-US" dirty="0" smtClean="0"/>
              <a:t>IEEE 802.11a/b/g/n</a:t>
            </a:r>
          </a:p>
          <a:p>
            <a:r>
              <a:rPr lang="en-US" dirty="0" smtClean="0"/>
              <a:t>802.11 AP Management Functions</a:t>
            </a:r>
          </a:p>
          <a:p>
            <a:pPr lvl="1"/>
            <a:r>
              <a:rPr lang="en-US" dirty="0" smtClean="0"/>
              <a:t>Association, scanning</a:t>
            </a:r>
          </a:p>
          <a:p>
            <a:r>
              <a:rPr lang="en-US" dirty="0" smtClean="0"/>
              <a:t>802.11 MAC Sub-Layer</a:t>
            </a:r>
          </a:p>
          <a:p>
            <a:pPr lvl="1"/>
            <a:r>
              <a:rPr lang="en-US" dirty="0" smtClean="0"/>
              <a:t>DCF</a:t>
            </a:r>
          </a:p>
          <a:p>
            <a:pPr lvl="2"/>
            <a:r>
              <a:rPr lang="en-US" dirty="0" smtClean="0"/>
              <a:t>CSMA/CA</a:t>
            </a:r>
          </a:p>
          <a:p>
            <a:pPr lvl="2"/>
            <a:r>
              <a:rPr lang="en-US" dirty="0" smtClean="0"/>
              <a:t>MACAW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1414"/>
            <a:ext cx="7772400" cy="965221"/>
          </a:xfrm>
        </p:spPr>
        <p:txBody>
          <a:bodyPr/>
          <a:lstStyle/>
          <a:p>
            <a:r>
              <a:rPr lang="en-US" dirty="0"/>
              <a:t>CDMA Encode/Decode</a:t>
            </a:r>
          </a:p>
        </p:txBody>
      </p:sp>
      <p:sp>
        <p:nvSpPr>
          <p:cNvPr id="404486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489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490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404491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404485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4492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95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1</a:t>
              </a:r>
              <a:r>
                <a:rPr lang="en-US" sz="120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404497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04498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500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4501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045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505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4506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04507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508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509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510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511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0451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51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0451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51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0451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52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0452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52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404554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555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82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Z</a:t>
            </a:r>
            <a:r>
              <a:rPr lang="en-US" baseline="-25000">
                <a:latin typeface="Arial" charset="0"/>
                <a:cs typeface="Arial" charset="0"/>
              </a:rPr>
              <a:t>i,m</a:t>
            </a:r>
            <a:r>
              <a:rPr lang="en-US">
                <a:latin typeface="Arial" charset="0"/>
                <a:cs typeface="Arial" charset="0"/>
              </a:rPr>
              <a:t>= d</a:t>
            </a:r>
            <a:r>
              <a:rPr lang="en-US" baseline="-25000">
                <a:latin typeface="Arial" charset="0"/>
                <a:cs typeface="Arial" charset="0"/>
              </a:rPr>
              <a:t>i</a:t>
            </a:r>
            <a:r>
              <a:rPr lang="en-US" sz="2400" baseline="30000">
                <a:latin typeface="Arial" charset="0"/>
                <a:cs typeface="Arial" charset="0"/>
              </a:rPr>
              <a:t>.</a:t>
            </a:r>
            <a:r>
              <a:rPr lang="en-US">
                <a:latin typeface="Arial" charset="0"/>
                <a:cs typeface="Arial" charset="0"/>
              </a:rPr>
              <a:t>c</a:t>
            </a:r>
            <a:r>
              <a:rPr lang="en-US" baseline="-2500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404552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553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10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404493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96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0</a:t>
              </a:r>
              <a:r>
                <a:rPr lang="en-US" sz="120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404526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12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04528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529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4530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04532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533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4534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04535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536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537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538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539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14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0454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54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15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0454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545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16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0454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5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17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0455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55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404557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19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404559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560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4561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404563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564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4565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4566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67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568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4569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4570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2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40457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57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404575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576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2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40457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57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2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404581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582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25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26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404584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404586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587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4588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04595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596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28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29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404594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597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30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404593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404599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404600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290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291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404590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4591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4592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2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404602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404603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93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404605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404606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94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404608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404609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404617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0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404618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1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404619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620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621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622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channel output Z</a:t>
            </a:r>
            <a:r>
              <a:rPr lang="en-US" sz="2000" baseline="-2500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404623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sender</a:t>
            </a:r>
          </a:p>
        </p:txBody>
      </p:sp>
      <p:sp>
        <p:nvSpPr>
          <p:cNvPr id="404624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404625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data</a:t>
            </a:r>
          </a:p>
          <a:p>
            <a:r>
              <a:rPr lang="en-US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404626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631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632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633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404634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404636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95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404637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638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1</a:t>
              </a:r>
              <a:r>
                <a:rPr lang="en-US" sz="120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404666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668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669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9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404671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672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0</a:t>
              </a:r>
              <a:r>
                <a:rPr lang="en-US" sz="120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297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298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404674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99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046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6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46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04680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681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4682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04683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84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85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686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687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301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04689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690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302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04692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693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303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04695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696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304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04698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699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30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404701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306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04703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704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4705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07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0470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70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470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0471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71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71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71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71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308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04716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717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309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04719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720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310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04722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723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311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04725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726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312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313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404640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314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0464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64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464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5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0464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647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4648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04649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50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651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652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653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31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04655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656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31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04658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659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31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04661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662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31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04664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665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04480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04481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404729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04483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404731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4732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4733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473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0473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04484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04487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404738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4739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04488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404741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04494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04743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404744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04499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0450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404747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4748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4749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450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0475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40475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0451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04754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404755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0451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0475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40475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404759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0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404760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1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404761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762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763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765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17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receiver</a:t>
            </a:r>
          </a:p>
        </p:txBody>
      </p:sp>
      <p:sp>
        <p:nvSpPr>
          <p:cNvPr id="404766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404767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received</a:t>
            </a:r>
          </a:p>
          <a:p>
            <a:r>
              <a:rPr lang="en-US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404768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04518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404667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D</a:t>
              </a:r>
              <a:r>
                <a:rPr lang="en-US" baseline="-25000">
                  <a:latin typeface="Arial" charset="0"/>
                  <a:cs typeface="Arial" charset="0"/>
                </a:rPr>
                <a:t>i </a:t>
              </a:r>
              <a:r>
                <a:rPr lang="en-US">
                  <a:latin typeface="Arial" charset="0"/>
                  <a:cs typeface="Arial" charset="0"/>
                </a:rPr>
                <a:t>= </a:t>
              </a:r>
              <a:r>
                <a:rPr lang="en-US" sz="2800">
                  <a:latin typeface="Symbol" pitchFamily="18" charset="2"/>
                  <a:cs typeface="Arial" charset="0"/>
                </a:rPr>
                <a:t>S</a:t>
              </a:r>
              <a:r>
                <a:rPr lang="en-US" baseline="-25000">
                  <a:latin typeface="Arial" charset="0"/>
                  <a:cs typeface="Arial" charset="0"/>
                </a:rPr>
                <a:t> </a:t>
              </a:r>
              <a:r>
                <a:rPr lang="en-US">
                  <a:latin typeface="Arial" charset="0"/>
                  <a:cs typeface="Arial" charset="0"/>
                </a:rPr>
                <a:t>Z</a:t>
              </a:r>
              <a:r>
                <a:rPr lang="en-US" baseline="-25000">
                  <a:latin typeface="Arial" charset="0"/>
                  <a:cs typeface="Arial" charset="0"/>
                </a:rPr>
                <a:t>i,m</a:t>
              </a:r>
              <a:r>
                <a:rPr lang="en-US" sz="2400" baseline="30000">
                  <a:latin typeface="Arial" charset="0"/>
                  <a:cs typeface="Arial" charset="0"/>
                </a:rPr>
                <a:t>.</a:t>
              </a:r>
              <a:r>
                <a:rPr lang="en-US">
                  <a:latin typeface="Arial" charset="0"/>
                  <a:cs typeface="Arial" charset="0"/>
                </a:rPr>
                <a:t>c</a:t>
              </a:r>
              <a:r>
                <a:rPr lang="en-US" baseline="-2500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404769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m=1</a:t>
              </a:r>
            </a:p>
          </p:txBody>
        </p:sp>
        <p:sp>
          <p:nvSpPr>
            <p:cNvPr id="404770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M</a:t>
              </a:r>
            </a:p>
          </p:txBody>
        </p:sp>
        <p:sp>
          <p:nvSpPr>
            <p:cNvPr id="404771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M</a:t>
              </a:r>
            </a:p>
          </p:txBody>
        </p:sp>
        <p:sp>
          <p:nvSpPr>
            <p:cNvPr id="404773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5" y="0"/>
              </a:cxn>
              <a:cxn ang="0">
                <a:pos x="215" y="819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9"/>
              </a:cxn>
              <a:cxn ang="0">
                <a:pos x="250" y="729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0" name="Slide Number Placeholder 319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+mn-lt"/>
              </a:rPr>
              <a:pPr>
                <a:defRPr/>
              </a:pPr>
              <a:t>20</a:t>
            </a:fld>
            <a:endParaRPr lang="en-US" dirty="0">
              <a:latin typeface="+mn-lt"/>
            </a:endParaRPr>
          </a:p>
        </p:txBody>
      </p:sp>
      <p:sp>
        <p:nvSpPr>
          <p:cNvPr id="321" name="Footer Placeholder 3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23" name="Straight Arrow Connector 322"/>
          <p:cNvCxnSpPr/>
          <p:nvPr/>
        </p:nvCxnSpPr>
        <p:spPr bwMode="auto">
          <a:xfrm>
            <a:off x="3214678" y="1428736"/>
            <a:ext cx="1071570" cy="1588"/>
          </a:xfrm>
          <a:prstGeom prst="straightConnector1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24" name="Rectangle 323"/>
          <p:cNvSpPr/>
          <p:nvPr/>
        </p:nvSpPr>
        <p:spPr bwMode="auto">
          <a:xfrm>
            <a:off x="3000364" y="1142984"/>
            <a:ext cx="1500198" cy="21431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</a:rPr>
              <a:t>Bit 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2" grpId="0" animBg="1"/>
      <p:bldP spid="404783" grpId="0" animBg="1"/>
      <p:bldP spid="3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CDMA: </a:t>
            </a:r>
            <a:r>
              <a:rPr lang="en-US" sz="3600" dirty="0" smtClean="0"/>
              <a:t>Two-Sender Interference</a:t>
            </a:r>
            <a:endParaRPr lang="en-US" dirty="0"/>
          </a:p>
        </p:txBody>
      </p:sp>
      <p:pic>
        <p:nvPicPr>
          <p:cNvPr id="405507" name="Picture 3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450" y="1000108"/>
            <a:ext cx="5026025" cy="53228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+mn-lt"/>
              </a:rPr>
              <a:pPr>
                <a:defRPr/>
              </a:pPr>
              <a:t>21</a:t>
            </a:fld>
            <a:endParaRPr lang="en-US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80946"/>
            <a:ext cx="7772400" cy="84772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Wireless Physical Layer </a:t>
            </a:r>
            <a:endParaRPr lang="en-US" sz="3200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D60093"/>
                </a:solidFill>
              </a:rPr>
              <a:t>802.11a </a:t>
            </a:r>
            <a:r>
              <a:rPr lang="en-US" sz="2800" b="1" i="1" dirty="0" smtClean="0">
                <a:solidFill>
                  <a:srgbClr val="D60093"/>
                </a:solidFill>
              </a:rPr>
              <a:t>OFDM </a:t>
            </a:r>
            <a:r>
              <a:rPr lang="en-US" sz="2800" b="1" dirty="0" smtClean="0">
                <a:solidFill>
                  <a:srgbClr val="D60093"/>
                </a:solidFill>
              </a:rPr>
              <a:t>(Orthogonal Frequency Divisional Multiplexing)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Compatible</a:t>
            </a:r>
            <a:r>
              <a:rPr lang="en-US" sz="2400" b="1" dirty="0" smtClean="0"/>
              <a:t> </a:t>
            </a:r>
            <a:r>
              <a:rPr lang="en-US" sz="2400" dirty="0" smtClean="0"/>
              <a:t>with</a:t>
            </a:r>
            <a:r>
              <a:rPr lang="en-US" sz="2400" b="1" dirty="0" smtClean="0"/>
              <a:t> </a:t>
            </a:r>
            <a:r>
              <a:rPr lang="en-US" sz="2400" dirty="0" smtClean="0"/>
              <a:t>European HiperLan2.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A50021"/>
                </a:solidFill>
                <a:latin typeface="Comic Sans MS" pitchFamily="66" charset="0"/>
              </a:rPr>
              <a:t>54 Mbps</a:t>
            </a:r>
            <a:r>
              <a:rPr lang="en-US" sz="2400" dirty="0" smtClean="0">
                <a:solidFill>
                  <a:srgbClr val="A50021"/>
                </a:solidFill>
              </a:rPr>
              <a:t> </a:t>
            </a:r>
            <a:r>
              <a:rPr lang="en-US" sz="2400" dirty="0" smtClean="0"/>
              <a:t>in wider 5.5 GHz band </a:t>
            </a:r>
            <a:r>
              <a:rPr lang="en-US" sz="2400" dirty="0" smtClean="0">
                <a:sym typeface="Wingdings" pitchFamily="2" charset="2"/>
              </a:rPr>
              <a:t> transmission range is limited.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Uses 52 FDM channels (48 for data; 4 for synchronization).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Encoding is complex ( PSM up to 18 Mbps and QAM above this capacity).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E.g., at 54 Mbps 216 data bits encoded into </a:t>
            </a:r>
            <a:r>
              <a:rPr lang="en-US" sz="2400" dirty="0" err="1" smtClean="0"/>
              <a:t>into</a:t>
            </a:r>
            <a:r>
              <a:rPr lang="en-US" sz="2400" dirty="0" smtClean="0"/>
              <a:t> 288-bit symbols.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More difficulty penetrating walls.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4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Wireless Physical Layer </a:t>
            </a:r>
            <a:endParaRPr lang="en-US" sz="3200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495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336699"/>
                </a:solidFill>
              </a:rPr>
              <a:t>802.11b</a:t>
            </a:r>
            <a:r>
              <a:rPr lang="en-US" sz="2800" smtClean="0">
                <a:solidFill>
                  <a:srgbClr val="336699"/>
                </a:solidFill>
              </a:rPr>
              <a:t> </a:t>
            </a:r>
            <a:r>
              <a:rPr lang="en-US" sz="2800" b="1" i="1" smtClean="0">
                <a:solidFill>
                  <a:srgbClr val="336699"/>
                </a:solidFill>
              </a:rPr>
              <a:t>HR-DSSS </a:t>
            </a:r>
            <a:r>
              <a:rPr lang="en-US" sz="2800" b="1" smtClean="0">
                <a:solidFill>
                  <a:srgbClr val="336699"/>
                </a:solidFill>
              </a:rPr>
              <a:t>(</a:t>
            </a:r>
            <a:r>
              <a:rPr lang="en-US" sz="2800" b="1" i="1" smtClean="0">
                <a:solidFill>
                  <a:srgbClr val="336699"/>
                </a:solidFill>
              </a:rPr>
              <a:t>High Rate Direct Sequence Spread Spectrum</a:t>
            </a:r>
            <a:r>
              <a:rPr lang="en-US" sz="2800" b="1" smtClean="0">
                <a:solidFill>
                  <a:srgbClr val="336699"/>
                </a:solidFill>
              </a:rPr>
              <a:t>)</a:t>
            </a:r>
          </a:p>
          <a:p>
            <a:pPr lvl="1" eaLnBrk="1" hangingPunct="1"/>
            <a:r>
              <a:rPr lang="en-US" sz="2400" b="1" smtClean="0"/>
              <a:t>11a and 11b</a:t>
            </a:r>
            <a:r>
              <a:rPr lang="en-US" sz="2400" smtClean="0"/>
              <a:t> </a:t>
            </a:r>
            <a:r>
              <a:rPr lang="en-US" sz="2400" i="1" smtClean="0"/>
              <a:t>shows a </a:t>
            </a:r>
            <a:r>
              <a:rPr lang="en-US" sz="2400" i="1" u="sng" smtClean="0"/>
              <a:t>split</a:t>
            </a:r>
            <a:r>
              <a:rPr lang="en-US" sz="2400" i="1" smtClean="0"/>
              <a:t> in the standards committee.</a:t>
            </a:r>
          </a:p>
          <a:p>
            <a:pPr lvl="1" eaLnBrk="1" hangingPunct="1"/>
            <a:r>
              <a:rPr lang="en-US" sz="2400" b="1" smtClean="0"/>
              <a:t>11b </a:t>
            </a:r>
            <a:r>
              <a:rPr lang="en-US" sz="2400" smtClean="0"/>
              <a:t>approved and hit the market before </a:t>
            </a:r>
            <a:r>
              <a:rPr lang="en-US" sz="2400" b="1" smtClean="0"/>
              <a:t>11a.</a:t>
            </a:r>
          </a:p>
          <a:p>
            <a:pPr lvl="1" eaLnBrk="1" hangingPunct="1"/>
            <a:r>
              <a:rPr lang="en-US" sz="2400" smtClean="0"/>
              <a:t>Up to </a:t>
            </a:r>
            <a:r>
              <a:rPr lang="en-US" sz="2400" b="1" smtClean="0">
                <a:solidFill>
                  <a:srgbClr val="A50021"/>
                </a:solidFill>
                <a:latin typeface="Comic Sans MS" pitchFamily="66" charset="0"/>
              </a:rPr>
              <a:t>11 Mbps</a:t>
            </a:r>
            <a:r>
              <a:rPr lang="en-US" sz="2400" smtClean="0">
                <a:solidFill>
                  <a:srgbClr val="A50021"/>
                </a:solidFill>
              </a:rPr>
              <a:t> </a:t>
            </a:r>
            <a:r>
              <a:rPr lang="en-US" sz="2400" smtClean="0"/>
              <a:t>in 2.4 GHz band using  11 million chips/sec.</a:t>
            </a:r>
          </a:p>
          <a:p>
            <a:pPr lvl="1" eaLnBrk="1" hangingPunct="1"/>
            <a:r>
              <a:rPr lang="en-US" sz="2400" smtClean="0"/>
              <a:t>Note in this bandwidth all these protocols have to deal with interference from microwave ovens, cordless phones and garage door openers.</a:t>
            </a:r>
          </a:p>
          <a:p>
            <a:pPr lvl="1" eaLnBrk="1" hangingPunct="1"/>
            <a:r>
              <a:rPr lang="en-US" sz="2400" smtClean="0"/>
              <a:t>Range is 7 times greater than </a:t>
            </a:r>
            <a:r>
              <a:rPr lang="en-US" sz="2400" b="1" smtClean="0"/>
              <a:t>11a.</a:t>
            </a:r>
          </a:p>
          <a:p>
            <a:pPr lvl="1" eaLnBrk="1" hangingPunct="1"/>
            <a:r>
              <a:rPr lang="en-US" sz="2400" b="1" smtClean="0">
                <a:solidFill>
                  <a:srgbClr val="A50021"/>
                </a:solidFill>
              </a:rPr>
              <a:t>11b and 11a are incompatible!!</a:t>
            </a:r>
            <a:endParaRPr lang="en-US" b="1" smtClean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4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Wireless Physical Layer </a:t>
            </a:r>
            <a:endParaRPr lang="en-US" sz="3200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495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339966"/>
                </a:solidFill>
              </a:rPr>
              <a:t>802.11g</a:t>
            </a:r>
            <a:r>
              <a:rPr lang="en-US" sz="2800" b="1" smtClean="0"/>
              <a:t> </a:t>
            </a:r>
            <a:r>
              <a:rPr lang="en-US" sz="2800" b="1" i="1" smtClean="0">
                <a:solidFill>
                  <a:srgbClr val="339966"/>
                </a:solidFill>
              </a:rPr>
              <a:t>OFDM</a:t>
            </a:r>
            <a:r>
              <a:rPr lang="en-US" sz="2800" b="1" smtClean="0">
                <a:solidFill>
                  <a:srgbClr val="339966"/>
                </a:solidFill>
              </a:rPr>
              <a:t>(</a:t>
            </a:r>
            <a:r>
              <a:rPr lang="en-US" sz="2800" b="1" i="1" smtClean="0">
                <a:solidFill>
                  <a:srgbClr val="339966"/>
                </a:solidFill>
              </a:rPr>
              <a:t>Orthogonal Frequency Division Multiplexing</a:t>
            </a:r>
            <a:r>
              <a:rPr lang="en-US" sz="2800" b="1" smtClean="0">
                <a:solidFill>
                  <a:srgbClr val="339966"/>
                </a:solidFill>
              </a:rPr>
              <a:t>)</a:t>
            </a:r>
          </a:p>
          <a:p>
            <a:pPr lvl="1" eaLnBrk="1" hangingPunct="1"/>
            <a:r>
              <a:rPr lang="en-US" sz="2400" b="1" smtClean="0"/>
              <a:t>An attempt to combine the best of both 802.11a and 802.11b.</a:t>
            </a:r>
          </a:p>
          <a:p>
            <a:pPr lvl="1" eaLnBrk="1" hangingPunct="1"/>
            <a:r>
              <a:rPr lang="en-US" sz="2400" smtClean="0"/>
              <a:t>Supports bandwidths up to </a:t>
            </a:r>
            <a:r>
              <a:rPr lang="en-US" sz="2400" b="1" smtClean="0">
                <a:solidFill>
                  <a:srgbClr val="A50021"/>
                </a:solidFill>
                <a:latin typeface="Comic Sans MS" pitchFamily="66" charset="0"/>
              </a:rPr>
              <a:t>54 Mbps</a:t>
            </a:r>
            <a:r>
              <a:rPr lang="en-US" sz="2400" smtClean="0"/>
              <a:t>.</a:t>
            </a:r>
          </a:p>
          <a:p>
            <a:pPr lvl="1" eaLnBrk="1" hangingPunct="1"/>
            <a:r>
              <a:rPr lang="en-US" sz="2400" smtClean="0"/>
              <a:t>Uses 2.4 GHz frequency for greater range.</a:t>
            </a:r>
          </a:p>
          <a:p>
            <a:pPr lvl="1" eaLnBrk="1" hangingPunct="1"/>
            <a:r>
              <a:rPr lang="en-US" sz="2400" smtClean="0"/>
              <a:t>Is backward compatible with 802.11b.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Physical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802.11n</a:t>
            </a:r>
          </a:p>
          <a:p>
            <a:r>
              <a:rPr lang="en-US" dirty="0" smtClean="0"/>
              <a:t>OFDM version at </a:t>
            </a:r>
            <a:r>
              <a:rPr lang="en-US" dirty="0" smtClean="0">
                <a:solidFill>
                  <a:schemeClr val="accent2"/>
                </a:solidFill>
              </a:rPr>
              <a:t>248 Mbps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Physical Layer Changes:</a:t>
            </a:r>
          </a:p>
          <a:p>
            <a:pPr lvl="1"/>
            <a:r>
              <a:rPr lang="en-US" dirty="0" smtClean="0"/>
              <a:t>Multiple-Input-Multiple-Output (MIMO)</a:t>
            </a:r>
          </a:p>
          <a:p>
            <a:pPr lvl="1"/>
            <a:r>
              <a:rPr lang="en-US" dirty="0" smtClean="0"/>
              <a:t>maximum of 600 Mbps with the use of four spatial streams at a channel width of 40 </a:t>
            </a:r>
            <a:r>
              <a:rPr lang="en-US" dirty="0" err="1" smtClean="0"/>
              <a:t>MHz.</a:t>
            </a:r>
            <a:endParaRPr lang="en-US" dirty="0" smtClean="0"/>
          </a:p>
          <a:p>
            <a:pPr lvl="1"/>
            <a:r>
              <a:rPr lang="en-US" dirty="0" smtClean="0"/>
              <a:t>Spatial Division Multiplexing</a:t>
            </a:r>
            <a:r>
              <a:rPr lang="en-US" i="1" dirty="0" smtClean="0"/>
              <a:t> </a:t>
            </a:r>
            <a:r>
              <a:rPr lang="en-US" dirty="0" smtClean="0"/>
              <a:t>(SDM</a:t>
            </a:r>
            <a:r>
              <a:rPr lang="en-US" b="0" dirty="0" smtClean="0"/>
              <a:t>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MAC Layer Changes:</a:t>
            </a:r>
          </a:p>
          <a:p>
            <a:pPr lvl="1"/>
            <a:r>
              <a:rPr lang="en-US" dirty="0" smtClean="0"/>
              <a:t>Frame aggregation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-24"/>
            <a:ext cx="7772400" cy="928694"/>
          </a:xfrm>
        </p:spPr>
        <p:txBody>
          <a:bodyPr/>
          <a:lstStyle/>
          <a:p>
            <a:r>
              <a:rPr lang="en-US" dirty="0"/>
              <a:t>802.11 LAN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5005388" y="1603375"/>
            <a:ext cx="38830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wireless host communicates with base station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chemeClr val="accent2"/>
                </a:solidFill>
              </a:rPr>
              <a:t>base station = access point (AP)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chemeClr val="accent2"/>
                </a:solidFill>
              </a:rPr>
              <a:t>Basic Service Set (BSS) </a:t>
            </a:r>
            <a:r>
              <a:rPr lang="en-US" sz="2000" dirty="0"/>
              <a:t>(aka “cell”) in infrastructure mode contains: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wireless hosts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access point (AP): base station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ad hoc mode: hosts only</a:t>
            </a:r>
            <a:endParaRPr lang="en-US" dirty="0"/>
          </a:p>
        </p:txBody>
      </p:sp>
      <p:sp>
        <p:nvSpPr>
          <p:cNvPr id="407557" name="Oval 5"/>
          <p:cNvSpPr>
            <a:spLocks noChangeArrowheads="1"/>
          </p:cNvSpPr>
          <p:nvPr/>
        </p:nvSpPr>
        <p:spPr bwMode="auto">
          <a:xfrm>
            <a:off x="2374900" y="3870309"/>
            <a:ext cx="2055813" cy="1946275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58" name="Oval 6"/>
          <p:cNvSpPr>
            <a:spLocks noChangeArrowheads="1"/>
          </p:cNvSpPr>
          <p:nvPr/>
        </p:nvSpPr>
        <p:spPr bwMode="auto">
          <a:xfrm>
            <a:off x="333375" y="2131996"/>
            <a:ext cx="2055813" cy="1946275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13075" y="3246421"/>
            <a:ext cx="417513" cy="192088"/>
            <a:chOff x="3600" y="219"/>
            <a:chExt cx="360" cy="175"/>
          </a:xfrm>
        </p:grpSpPr>
        <p:sp>
          <p:nvSpPr>
            <p:cNvPr id="407560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1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2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3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7564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07566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7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0757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7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7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895350" y="3216259"/>
            <a:ext cx="415925" cy="509587"/>
            <a:chOff x="2870" y="1518"/>
            <a:chExt cx="292" cy="320"/>
          </a:xfrm>
        </p:grpSpPr>
        <p:graphicFrame>
          <p:nvGraphicFramePr>
            <p:cNvPr id="407574" name="Object 2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1518" name="Clip" r:id="rId4" imgW="819000" imgH="847800" progId="">
                <p:embed/>
              </p:oleObj>
            </a:graphicData>
          </a:graphic>
        </p:graphicFrame>
        <p:graphicFrame>
          <p:nvGraphicFramePr>
            <p:cNvPr id="407575" name="Object 2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1519" name="Clip" r:id="rId5" imgW="1266840" imgH="1200240" progId="">
                <p:embed/>
              </p:oleObj>
            </a:graphicData>
          </a:graphic>
        </p:graphicFrame>
      </p:grpSp>
      <p:sp>
        <p:nvSpPr>
          <p:cNvPr id="407576" name="Text Box 24"/>
          <p:cNvSpPr txBox="1">
            <a:spLocks noChangeArrowheads="1"/>
          </p:cNvSpPr>
          <p:nvPr/>
        </p:nvSpPr>
        <p:spPr bwMode="auto">
          <a:xfrm>
            <a:off x="917575" y="4048109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BSS 1</a:t>
            </a:r>
          </a:p>
        </p:txBody>
      </p:sp>
      <p:sp>
        <p:nvSpPr>
          <p:cNvPr id="407577" name="Line 25"/>
          <p:cNvSpPr>
            <a:spLocks noChangeShapeType="1"/>
          </p:cNvSpPr>
          <p:nvPr/>
        </p:nvSpPr>
        <p:spPr bwMode="auto">
          <a:xfrm>
            <a:off x="3203575" y="3433746"/>
            <a:ext cx="192088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7578" name="Line 26"/>
          <p:cNvSpPr>
            <a:spLocks noChangeShapeType="1"/>
          </p:cNvSpPr>
          <p:nvPr/>
        </p:nvSpPr>
        <p:spPr bwMode="auto">
          <a:xfrm>
            <a:off x="1990725" y="3371834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7579" name="Text Box 27"/>
          <p:cNvSpPr txBox="1">
            <a:spLocks noChangeArrowheads="1"/>
          </p:cNvSpPr>
          <p:nvPr/>
        </p:nvSpPr>
        <p:spPr bwMode="auto">
          <a:xfrm>
            <a:off x="3119438" y="5827696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BSS 2</a:t>
            </a:r>
          </a:p>
        </p:txBody>
      </p:sp>
      <p:sp>
        <p:nvSpPr>
          <p:cNvPr id="407580" name="Line 28"/>
          <p:cNvSpPr>
            <a:spLocks noChangeShapeType="1"/>
          </p:cNvSpPr>
          <p:nvPr/>
        </p:nvSpPr>
        <p:spPr bwMode="auto">
          <a:xfrm flipV="1">
            <a:off x="3176588" y="2324084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447925" y="1142984"/>
            <a:ext cx="1978025" cy="1444625"/>
            <a:chOff x="3744" y="1392"/>
            <a:chExt cx="1488" cy="1110"/>
          </a:xfrm>
        </p:grpSpPr>
        <p:sp>
          <p:nvSpPr>
            <p:cNvPr id="407582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83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845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sp>
        <p:nvSpPr>
          <p:cNvPr id="407584" name="Text Box 32"/>
          <p:cNvSpPr txBox="1">
            <a:spLocks noChangeArrowheads="1"/>
          </p:cNvSpPr>
          <p:nvPr/>
        </p:nvSpPr>
        <p:spPr bwMode="auto">
          <a:xfrm>
            <a:off x="3538540" y="3047984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hub, switch</a:t>
            </a:r>
          </a:p>
          <a:p>
            <a:pPr eaLnBrk="1" hangingPunct="1"/>
            <a:r>
              <a:rPr lang="en-US" dirty="0"/>
              <a:t>or router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524000" y="2903521"/>
            <a:ext cx="782638" cy="917575"/>
            <a:chOff x="1952" y="1032"/>
            <a:chExt cx="589" cy="706"/>
          </a:xfrm>
        </p:grpSpPr>
        <p:sp>
          <p:nvSpPr>
            <p:cNvPr id="407586" name="Text Box 34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07588" name="Picture 36" descr="31u_bnrz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07589" name="AutoShape 37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0" name="Freeform 38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1" name="Freeform 39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2" name="Freeform 40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3" name="Freeform 41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4" name="Freeform 42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5" name="Freeform 43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6" name="Freeform 44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7" name="Freeform 45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8" name="Freeform 46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9" name="Freeform 47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0" name="Freeform 48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1" name="Freeform 49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2" name="Freeform 50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3" name="Freeform 51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4" name="Freeform 52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5" name="Freeform 53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619125" y="2632059"/>
            <a:ext cx="414338" cy="511175"/>
            <a:chOff x="2870" y="1518"/>
            <a:chExt cx="292" cy="320"/>
          </a:xfrm>
        </p:grpSpPr>
        <p:graphicFrame>
          <p:nvGraphicFramePr>
            <p:cNvPr id="407607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1516" name="Clip" r:id="rId7" imgW="819000" imgH="847800" progId="">
                <p:embed/>
              </p:oleObj>
            </a:graphicData>
          </a:graphic>
        </p:graphicFrame>
        <p:graphicFrame>
          <p:nvGraphicFramePr>
            <p:cNvPr id="407608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1517" name="Clip" r:id="rId8" imgW="1266840" imgH="1200240" progId="">
                <p:embed/>
              </p:oleObj>
            </a:graphicData>
          </a:graphic>
        </p:graphicFrame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1171575" y="2414571"/>
            <a:ext cx="415925" cy="509588"/>
            <a:chOff x="2870" y="1518"/>
            <a:chExt cx="292" cy="320"/>
          </a:xfrm>
        </p:grpSpPr>
        <p:graphicFrame>
          <p:nvGraphicFramePr>
            <p:cNvPr id="407610" name="Object 5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1514" name="Clip" r:id="rId9" imgW="819000" imgH="847800" progId="">
                <p:embed/>
              </p:oleObj>
            </a:graphicData>
          </a:graphic>
        </p:graphicFrame>
        <p:graphicFrame>
          <p:nvGraphicFramePr>
            <p:cNvPr id="407611" name="Object 5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1515" name="Clip" r:id="rId10" imgW="1266840" imgH="1200240" progId="">
                <p:embed/>
              </p:oleObj>
            </a:graphicData>
          </a:graphic>
        </p:graphicFrame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3076575" y="3871896"/>
            <a:ext cx="782638" cy="917575"/>
            <a:chOff x="1952" y="1032"/>
            <a:chExt cx="589" cy="706"/>
          </a:xfrm>
        </p:grpSpPr>
        <p:sp>
          <p:nvSpPr>
            <p:cNvPr id="407613" name="Text Box 61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07615" name="Picture 63" descr="31u_bnrz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07616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7" name="Freeform 6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8" name="Freeform 6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9" name="Freeform 6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0" name="Freeform 6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1" name="Freeform 6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2" name="Freeform 7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3" name="Freeform 7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4" name="Freeform 7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5" name="Freeform 7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6" name="Freeform 7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7" name="Freeform 7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8" name="Freeform 7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9" name="Freeform 7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0" name="Freeform 7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1" name="Freeform 7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2" name="Freeform 8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2587625" y="4402121"/>
            <a:ext cx="414338" cy="509588"/>
            <a:chOff x="2870" y="1518"/>
            <a:chExt cx="292" cy="320"/>
          </a:xfrm>
        </p:grpSpPr>
        <p:graphicFrame>
          <p:nvGraphicFramePr>
            <p:cNvPr id="407634" name="Object 8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1512" name="Clip" r:id="rId11" imgW="819000" imgH="847800" progId="">
                <p:embed/>
              </p:oleObj>
            </a:graphicData>
          </a:graphic>
        </p:graphicFrame>
        <p:graphicFrame>
          <p:nvGraphicFramePr>
            <p:cNvPr id="407635" name="Object 8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1513" name="Clip" r:id="rId12" imgW="1266840" imgH="1200240" progId="">
                <p:embed/>
              </p:oleObj>
            </a:graphicData>
          </a:graphic>
        </p:graphicFrame>
      </p:grpSp>
      <p:grpSp>
        <p:nvGrpSpPr>
          <p:cNvPr id="14" name="Group 84"/>
          <p:cNvGrpSpPr>
            <a:grpSpLocks/>
          </p:cNvGrpSpPr>
          <p:nvPr/>
        </p:nvGrpSpPr>
        <p:grpSpPr bwMode="auto">
          <a:xfrm>
            <a:off x="2767013" y="4943459"/>
            <a:ext cx="415925" cy="509587"/>
            <a:chOff x="2870" y="1518"/>
            <a:chExt cx="292" cy="320"/>
          </a:xfrm>
        </p:grpSpPr>
        <p:graphicFrame>
          <p:nvGraphicFramePr>
            <p:cNvPr id="407637" name="Object 8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1510" name="Clip" r:id="rId13" imgW="819000" imgH="847800" progId="">
                <p:embed/>
              </p:oleObj>
            </a:graphicData>
          </a:graphic>
        </p:graphicFrame>
        <p:graphicFrame>
          <p:nvGraphicFramePr>
            <p:cNvPr id="407638" name="Object 8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1511" name="Clip" r:id="rId14" imgW="1266840" imgH="1200240" progId="">
                <p:embed/>
              </p:oleObj>
            </a:graphicData>
          </a:graphic>
        </p:graphicFrame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3798888" y="4411646"/>
            <a:ext cx="415925" cy="511175"/>
            <a:chOff x="2870" y="1518"/>
            <a:chExt cx="292" cy="320"/>
          </a:xfrm>
        </p:grpSpPr>
        <p:graphicFrame>
          <p:nvGraphicFramePr>
            <p:cNvPr id="407640" name="Object 8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1508" name="Clip" r:id="rId15" imgW="819000" imgH="847800" progId="">
                <p:embed/>
              </p:oleObj>
            </a:graphicData>
          </a:graphic>
        </p:graphicFrame>
        <p:graphicFrame>
          <p:nvGraphicFramePr>
            <p:cNvPr id="407641" name="Object 8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1509" name="Clip" r:id="rId16" imgW="1266840" imgH="1200240" progId="">
                <p:embed/>
              </p:oleObj>
            </a:graphicData>
          </a:graphic>
        </p:graphicFrame>
      </p:grpSp>
      <p:grpSp>
        <p:nvGrpSpPr>
          <p:cNvPr id="16" name="Group 90"/>
          <p:cNvGrpSpPr>
            <a:grpSpLocks/>
          </p:cNvGrpSpPr>
          <p:nvPr/>
        </p:nvGrpSpPr>
        <p:grpSpPr bwMode="auto">
          <a:xfrm>
            <a:off x="3352800" y="4952984"/>
            <a:ext cx="414338" cy="509587"/>
            <a:chOff x="2870" y="1518"/>
            <a:chExt cx="292" cy="320"/>
          </a:xfrm>
        </p:grpSpPr>
        <p:graphicFrame>
          <p:nvGraphicFramePr>
            <p:cNvPr id="407643" name="Object 9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1506" name="Clip" r:id="rId17" imgW="819000" imgH="847800" progId="">
                <p:embed/>
              </p:oleObj>
            </a:graphicData>
          </a:graphic>
        </p:graphicFrame>
        <p:graphicFrame>
          <p:nvGraphicFramePr>
            <p:cNvPr id="407644" name="Object 9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1507" name="Clip" r:id="rId18" imgW="1266840" imgH="1200240" progId="">
                <p:embed/>
              </p:oleObj>
            </a:graphicData>
          </a:graphic>
        </p:graphicFrame>
      </p:grpSp>
      <p:sp>
        <p:nvSpPr>
          <p:cNvPr id="94" name="Slide Number Placeholder 9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785225" cy="792162"/>
          </a:xfrm>
        </p:spPr>
        <p:txBody>
          <a:bodyPr/>
          <a:lstStyle/>
          <a:p>
            <a:r>
              <a:rPr lang="en-US" dirty="0" smtClean="0"/>
              <a:t>802.11 Management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71472" y="1142984"/>
            <a:ext cx="7500990" cy="2357454"/>
          </a:xfrm>
        </p:spPr>
        <p:txBody>
          <a:bodyPr/>
          <a:lstStyle/>
          <a:p>
            <a:r>
              <a:rPr lang="en-US" sz="2400" dirty="0" smtClean="0"/>
              <a:t>Channel Selection</a:t>
            </a:r>
          </a:p>
          <a:p>
            <a:r>
              <a:rPr lang="en-US" sz="2400" dirty="0" smtClean="0"/>
              <a:t>Scanning</a:t>
            </a:r>
          </a:p>
          <a:p>
            <a:r>
              <a:rPr lang="en-US" sz="2400" dirty="0" smtClean="0"/>
              <a:t>Station (user) Authentication and Association</a:t>
            </a:r>
          </a:p>
          <a:p>
            <a:r>
              <a:rPr lang="en-US" sz="2400" dirty="0" smtClean="0"/>
              <a:t>Beacon Management</a:t>
            </a:r>
          </a:p>
          <a:p>
            <a:r>
              <a:rPr lang="en-US" sz="2400" dirty="0" smtClean="0"/>
              <a:t>Power Management Mode</a:t>
            </a:r>
          </a:p>
          <a:p>
            <a:endParaRPr lang="en-US" dirty="0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ltGray">
          <a:xfrm>
            <a:off x="715986" y="3902077"/>
            <a:ext cx="7213600" cy="1905000"/>
          </a:xfrm>
          <a:prstGeom prst="ellipse">
            <a:avLst/>
          </a:prstGeom>
          <a:gradFill rotWithShape="0">
            <a:gsLst>
              <a:gs pos="0">
                <a:srgbClr val="2E75B6"/>
              </a:gs>
              <a:gs pos="100000">
                <a:srgbClr val="2E75B6">
                  <a:gamma/>
                  <a:tint val="2117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endParaRPr lang="en-US" sz="2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9" name="Picture 5" descr="Wireless-Access-Point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286" y="3714752"/>
            <a:ext cx="1247775" cy="654050"/>
          </a:xfrm>
          <a:prstGeom prst="rect">
            <a:avLst/>
          </a:prstGeom>
          <a:noFill/>
        </p:spPr>
      </p:pic>
      <p:pic>
        <p:nvPicPr>
          <p:cNvPr id="20" name="Picture 6" descr="Laptop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24" y="4543427"/>
            <a:ext cx="109061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Laptop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24" y="4518027"/>
            <a:ext cx="109061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2636861" y="4394202"/>
            <a:ext cx="1093788" cy="557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4667274" y="4349752"/>
            <a:ext cx="1181100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Text Box 10" descr="Zig zag"/>
          <p:cNvSpPr txBox="1">
            <a:spLocks noChangeArrowheads="1"/>
          </p:cNvSpPr>
          <p:nvPr/>
        </p:nvSpPr>
        <p:spPr bwMode="auto">
          <a:xfrm>
            <a:off x="2643211" y="4148140"/>
            <a:ext cx="10096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b="1" dirty="0">
                <a:latin typeface="Arial" charset="0"/>
              </a:rPr>
              <a:t>Beacon</a:t>
            </a: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4908574" y="4013202"/>
            <a:ext cx="1181100" cy="64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Text Box 12" descr="Zig zag"/>
          <p:cNvSpPr txBox="1">
            <a:spLocks noChangeArrowheads="1"/>
          </p:cNvSpPr>
          <p:nvPr/>
        </p:nvSpPr>
        <p:spPr bwMode="auto">
          <a:xfrm>
            <a:off x="4494236" y="4746627"/>
            <a:ext cx="118745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b="1" dirty="0">
                <a:latin typeface="Arial" charset="0"/>
              </a:rPr>
              <a:t>Beacon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b="1" dirty="0">
                <a:latin typeface="Arial" charset="0"/>
              </a:rPr>
              <a:t>Returned</a:t>
            </a:r>
          </a:p>
        </p:txBody>
      </p:sp>
      <p:sp>
        <p:nvSpPr>
          <p:cNvPr id="27" name="Text Box 13" descr="Zig zag"/>
          <p:cNvSpPr txBox="1">
            <a:spLocks noChangeArrowheads="1"/>
          </p:cNvSpPr>
          <p:nvPr/>
        </p:nvSpPr>
        <p:spPr bwMode="auto">
          <a:xfrm>
            <a:off x="5559449" y="3873502"/>
            <a:ext cx="83185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b="1" dirty="0">
                <a:latin typeface="Arial" charset="0"/>
              </a:rPr>
              <a:t>Probe</a:t>
            </a:r>
          </a:p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b="1" dirty="0">
                <a:latin typeface="Arial" charset="0"/>
              </a:rPr>
              <a:t>Sent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515252" y="5429264"/>
            <a:ext cx="1485904" cy="785818"/>
          </a:xfrm>
          <a:prstGeom prst="rect">
            <a:avLst/>
          </a:prstGeom>
          <a:noFill/>
          <a:ln w="254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mic Sans MS" pitchFamily="66" charset="0"/>
              </a:rPr>
              <a:t>Adv-Nets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mic Sans MS" pitchFamily="66" charset="0"/>
              </a:rPr>
              <a:t>Keating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+mn-lt"/>
              </a:rPr>
              <a:pPr>
                <a:defRPr/>
              </a:pPr>
              <a:t>27</a:t>
            </a:fld>
            <a:endParaRPr lang="en-US" dirty="0">
              <a:latin typeface="+mn-lt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 and AP Association</a:t>
            </a:r>
            <a:endParaRPr lang="en-US" dirty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918" y="1142984"/>
            <a:ext cx="8686800" cy="51435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802.11b: 2.4GHz-2.485GHz spectrum divided into </a:t>
            </a:r>
            <a:r>
              <a:rPr lang="en-US" sz="2800" dirty="0">
                <a:solidFill>
                  <a:schemeClr val="accent1"/>
                </a:solidFill>
              </a:rPr>
              <a:t>11 channels </a:t>
            </a:r>
            <a:r>
              <a:rPr lang="en-US" sz="2800" dirty="0" smtClean="0"/>
              <a:t>(overlapping frequencies).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AP admin chooses frequency for </a:t>
            </a:r>
            <a:r>
              <a:rPr lang="en-US" sz="2400" dirty="0" smtClean="0"/>
              <a:t>AP.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</a:t>
            </a:r>
            <a:r>
              <a:rPr lang="en-US" sz="2400" dirty="0" smtClean="0"/>
              <a:t>nterference is possible</a:t>
            </a:r>
            <a:r>
              <a:rPr lang="en-US" sz="2400" dirty="0"/>
              <a:t>: </a:t>
            </a:r>
            <a:r>
              <a:rPr lang="en-US" sz="2400" dirty="0" smtClean="0"/>
              <a:t>The channel </a:t>
            </a:r>
            <a:r>
              <a:rPr lang="en-US" sz="2400" dirty="0"/>
              <a:t>can be same as that chosen by </a:t>
            </a:r>
            <a:r>
              <a:rPr lang="en-US" sz="2400" dirty="0" smtClean="0"/>
              <a:t>a neighbor </a:t>
            </a:r>
            <a:r>
              <a:rPr lang="en-US" sz="2400" dirty="0"/>
              <a:t>AP!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Wireless nodes must </a:t>
            </a:r>
            <a:r>
              <a:rPr lang="en-US" sz="2800" dirty="0">
                <a:solidFill>
                  <a:schemeClr val="accent2"/>
                </a:solidFill>
              </a:rPr>
              <a:t>associate</a:t>
            </a:r>
            <a:r>
              <a:rPr lang="en-US" sz="2800" dirty="0"/>
              <a:t> with an </a:t>
            </a:r>
            <a:r>
              <a:rPr lang="en-US" sz="2800" dirty="0" smtClean="0"/>
              <a:t>AP.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Node scans </a:t>
            </a:r>
            <a:r>
              <a:rPr lang="en-US" sz="2400" dirty="0"/>
              <a:t>channels, listening for </a:t>
            </a:r>
            <a:r>
              <a:rPr lang="en-US" sz="2400" dirty="0">
                <a:solidFill>
                  <a:schemeClr val="accent1"/>
                </a:solidFill>
              </a:rPr>
              <a:t>beacon frames </a:t>
            </a:r>
            <a:r>
              <a:rPr lang="en-US" sz="2400" dirty="0"/>
              <a:t>containing AP’s name (</a:t>
            </a: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SSID</a:t>
            </a:r>
            <a:r>
              <a:rPr lang="en-US" sz="2400" dirty="0"/>
              <a:t>) and MAC </a:t>
            </a:r>
            <a:r>
              <a:rPr lang="en-US" sz="2400" dirty="0" smtClean="0"/>
              <a:t>address.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Node makes choice for AP association {default is best RSSI}.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may perform authentication </a:t>
            </a:r>
            <a:r>
              <a:rPr lang="en-US" sz="2400" dirty="0" smtClean="0"/>
              <a:t>[K&amp;R Chapter </a:t>
            </a:r>
            <a:r>
              <a:rPr lang="en-US" sz="2400" dirty="0"/>
              <a:t>8</a:t>
            </a:r>
            <a:r>
              <a:rPr lang="en-US" sz="2400" dirty="0" smtClean="0"/>
              <a:t>].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will typically run DHCP to get IP address in AP’s </a:t>
            </a:r>
            <a:r>
              <a:rPr lang="en-US" sz="2400" dirty="0" smtClean="0"/>
              <a:t>subnet.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Overlapping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2" y="1000108"/>
            <a:ext cx="8001056" cy="1257296"/>
          </a:xfrm>
        </p:spPr>
        <p:txBody>
          <a:bodyPr/>
          <a:lstStyle/>
          <a:p>
            <a:r>
              <a:rPr lang="en-US" dirty="0" smtClean="0"/>
              <a:t>802.11b/g transmission occurs on one of 11 overlapping channels in the 2.4GHz North American ISM band.</a:t>
            </a:r>
            <a:endParaRPr lang="en-US" dirty="0"/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552265" y="3249856"/>
            <a:ext cx="7485062" cy="2109787"/>
            <a:chOff x="239" y="1757"/>
            <a:chExt cx="4715" cy="1329"/>
          </a:xfrm>
        </p:grpSpPr>
        <p:sp>
          <p:nvSpPr>
            <p:cNvPr id="62" name="Rectangle 62" descr="10%"/>
            <p:cNvSpPr>
              <a:spLocks noChangeArrowheads="1"/>
            </p:cNvSpPr>
            <p:nvPr/>
          </p:nvSpPr>
          <p:spPr bwMode="auto">
            <a:xfrm>
              <a:off x="4660" y="1757"/>
              <a:ext cx="294" cy="1329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63" name="Rectangle 61" descr="10%"/>
            <p:cNvSpPr>
              <a:spLocks noChangeArrowheads="1"/>
            </p:cNvSpPr>
            <p:nvPr/>
          </p:nvSpPr>
          <p:spPr bwMode="auto">
            <a:xfrm>
              <a:off x="4043" y="1757"/>
              <a:ext cx="338" cy="1329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64" name="Rectangle 6" descr="10%"/>
            <p:cNvSpPr>
              <a:spLocks noChangeArrowheads="1"/>
            </p:cNvSpPr>
            <p:nvPr/>
          </p:nvSpPr>
          <p:spPr bwMode="auto">
            <a:xfrm>
              <a:off x="239" y="1760"/>
              <a:ext cx="293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65" name="Rectangle 7" descr="10%"/>
            <p:cNvSpPr>
              <a:spLocks noChangeArrowheads="1"/>
            </p:cNvSpPr>
            <p:nvPr/>
          </p:nvSpPr>
          <p:spPr bwMode="auto">
            <a:xfrm>
              <a:off x="532" y="1760"/>
              <a:ext cx="293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66" name="Rectangle 8" descr="10%"/>
            <p:cNvSpPr>
              <a:spLocks noChangeArrowheads="1"/>
            </p:cNvSpPr>
            <p:nvPr/>
          </p:nvSpPr>
          <p:spPr bwMode="auto">
            <a:xfrm>
              <a:off x="825" y="1760"/>
              <a:ext cx="293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67" name="Rectangle 9" descr="10%"/>
            <p:cNvSpPr>
              <a:spLocks noChangeArrowheads="1"/>
            </p:cNvSpPr>
            <p:nvPr/>
          </p:nvSpPr>
          <p:spPr bwMode="auto">
            <a:xfrm>
              <a:off x="1118" y="1760"/>
              <a:ext cx="293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68" name="Rectangle 10" descr="10%"/>
            <p:cNvSpPr>
              <a:spLocks noChangeArrowheads="1"/>
            </p:cNvSpPr>
            <p:nvPr/>
          </p:nvSpPr>
          <p:spPr bwMode="auto">
            <a:xfrm>
              <a:off x="1411" y="1760"/>
              <a:ext cx="292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69" name="Rectangle 11" descr="10%"/>
            <p:cNvSpPr>
              <a:spLocks noChangeArrowheads="1"/>
            </p:cNvSpPr>
            <p:nvPr/>
          </p:nvSpPr>
          <p:spPr bwMode="auto">
            <a:xfrm>
              <a:off x="1703" y="1760"/>
              <a:ext cx="294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70" name="Rectangle 12" descr="10%"/>
            <p:cNvSpPr>
              <a:spLocks noChangeArrowheads="1"/>
            </p:cNvSpPr>
            <p:nvPr/>
          </p:nvSpPr>
          <p:spPr bwMode="auto">
            <a:xfrm>
              <a:off x="1997" y="1760"/>
              <a:ext cx="292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71" name="Rectangle 13" descr="10%"/>
            <p:cNvSpPr>
              <a:spLocks noChangeArrowheads="1"/>
            </p:cNvSpPr>
            <p:nvPr/>
          </p:nvSpPr>
          <p:spPr bwMode="auto">
            <a:xfrm>
              <a:off x="2289" y="1760"/>
              <a:ext cx="294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72" name="Rectangle 14" descr="10%"/>
            <p:cNvSpPr>
              <a:spLocks noChangeArrowheads="1"/>
            </p:cNvSpPr>
            <p:nvPr/>
          </p:nvSpPr>
          <p:spPr bwMode="auto">
            <a:xfrm>
              <a:off x="2583" y="1760"/>
              <a:ext cx="292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73" name="Rectangle 15" descr="10%"/>
            <p:cNvSpPr>
              <a:spLocks noChangeArrowheads="1"/>
            </p:cNvSpPr>
            <p:nvPr/>
          </p:nvSpPr>
          <p:spPr bwMode="auto">
            <a:xfrm>
              <a:off x="2875" y="1760"/>
              <a:ext cx="293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74" name="Rectangle 16" descr="10%"/>
            <p:cNvSpPr>
              <a:spLocks noChangeArrowheads="1"/>
            </p:cNvSpPr>
            <p:nvPr/>
          </p:nvSpPr>
          <p:spPr bwMode="auto">
            <a:xfrm>
              <a:off x="3168" y="1760"/>
              <a:ext cx="293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75" name="Rectangle 17" descr="10%"/>
            <p:cNvSpPr>
              <a:spLocks noChangeArrowheads="1"/>
            </p:cNvSpPr>
            <p:nvPr/>
          </p:nvSpPr>
          <p:spPr bwMode="auto">
            <a:xfrm>
              <a:off x="3461" y="1760"/>
              <a:ext cx="293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76" name="Rectangle 18" descr="10%"/>
            <p:cNvSpPr>
              <a:spLocks noChangeArrowheads="1"/>
            </p:cNvSpPr>
            <p:nvPr/>
          </p:nvSpPr>
          <p:spPr bwMode="auto">
            <a:xfrm>
              <a:off x="3754" y="1760"/>
              <a:ext cx="293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  <p:sp>
          <p:nvSpPr>
            <p:cNvPr id="77" name="Rectangle 44" descr="10%"/>
            <p:cNvSpPr>
              <a:spLocks noChangeArrowheads="1"/>
            </p:cNvSpPr>
            <p:nvPr/>
          </p:nvSpPr>
          <p:spPr bwMode="auto">
            <a:xfrm>
              <a:off x="4366" y="1760"/>
              <a:ext cx="294" cy="1320"/>
            </a:xfrm>
            <a:prstGeom prst="rect">
              <a:avLst/>
            </a:prstGeom>
            <a:pattFill prst="pct10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nl-NL" sz="2400">
                <a:latin typeface="Arial" charset="0"/>
              </a:endParaRPr>
            </a:p>
          </p:txBody>
        </p:sp>
      </p:grp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1188852" y="5605480"/>
            <a:ext cx="6270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2.412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79" name="Line 19"/>
          <p:cNvSpPr>
            <a:spLocks noChangeShapeType="1"/>
          </p:cNvSpPr>
          <p:nvPr/>
        </p:nvSpPr>
        <p:spPr bwMode="auto">
          <a:xfrm>
            <a:off x="552265" y="523083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>
            <a:off x="6611752" y="3051193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482540" y="523083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2412815" y="523083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3343090" y="523083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4" name="Line 24"/>
          <p:cNvSpPr>
            <a:spLocks noChangeShapeType="1"/>
          </p:cNvSpPr>
          <p:nvPr/>
        </p:nvSpPr>
        <p:spPr bwMode="auto">
          <a:xfrm>
            <a:off x="4276540" y="523083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" name="Line 25"/>
          <p:cNvSpPr>
            <a:spLocks noChangeShapeType="1"/>
          </p:cNvSpPr>
          <p:nvPr/>
        </p:nvSpPr>
        <p:spPr bwMode="auto">
          <a:xfrm>
            <a:off x="5202052" y="523083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" name="Line 26"/>
          <p:cNvSpPr>
            <a:spLocks noChangeShapeType="1"/>
          </p:cNvSpPr>
          <p:nvPr/>
        </p:nvSpPr>
        <p:spPr bwMode="auto">
          <a:xfrm>
            <a:off x="6132327" y="523083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" name="Line 27"/>
          <p:cNvSpPr>
            <a:spLocks noChangeShapeType="1"/>
          </p:cNvSpPr>
          <p:nvPr/>
        </p:nvSpPr>
        <p:spPr bwMode="auto">
          <a:xfrm>
            <a:off x="1947677" y="3051193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" name="Line 28"/>
          <p:cNvSpPr>
            <a:spLocks noChangeShapeType="1"/>
          </p:cNvSpPr>
          <p:nvPr/>
        </p:nvSpPr>
        <p:spPr bwMode="auto">
          <a:xfrm>
            <a:off x="2876365" y="3051193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" name="Line 29"/>
          <p:cNvSpPr>
            <a:spLocks noChangeShapeType="1"/>
          </p:cNvSpPr>
          <p:nvPr/>
        </p:nvSpPr>
        <p:spPr bwMode="auto">
          <a:xfrm>
            <a:off x="3806640" y="3051193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" name="Line 30"/>
          <p:cNvSpPr>
            <a:spLocks noChangeShapeType="1"/>
          </p:cNvSpPr>
          <p:nvPr/>
        </p:nvSpPr>
        <p:spPr bwMode="auto">
          <a:xfrm>
            <a:off x="5667190" y="3051193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1639702" y="2797193"/>
            <a:ext cx="6270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2.417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2117540" y="5622943"/>
            <a:ext cx="6270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2.422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93" name="Text Box 33"/>
          <p:cNvSpPr txBox="1">
            <a:spLocks noChangeArrowheads="1"/>
          </p:cNvSpPr>
          <p:nvPr/>
        </p:nvSpPr>
        <p:spPr bwMode="auto">
          <a:xfrm>
            <a:off x="3046227" y="5622943"/>
            <a:ext cx="6270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2.432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94" name="Text Box 34"/>
          <p:cNvSpPr txBox="1">
            <a:spLocks noChangeArrowheads="1"/>
          </p:cNvSpPr>
          <p:nvPr/>
        </p:nvSpPr>
        <p:spPr bwMode="auto">
          <a:xfrm>
            <a:off x="3974915" y="5622943"/>
            <a:ext cx="6270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2.442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95" name="Text Box 35"/>
          <p:cNvSpPr txBox="1">
            <a:spLocks noChangeArrowheads="1"/>
          </p:cNvSpPr>
          <p:nvPr/>
        </p:nvSpPr>
        <p:spPr bwMode="auto">
          <a:xfrm>
            <a:off x="4905190" y="5622943"/>
            <a:ext cx="6270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2.452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96" name="Text Box 36"/>
          <p:cNvSpPr txBox="1">
            <a:spLocks noChangeArrowheads="1"/>
          </p:cNvSpPr>
          <p:nvPr/>
        </p:nvSpPr>
        <p:spPr bwMode="auto">
          <a:xfrm>
            <a:off x="5840227" y="5622943"/>
            <a:ext cx="6270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2.462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6765740" y="5622943"/>
            <a:ext cx="6270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2.472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7869052" y="5624530"/>
            <a:ext cx="6270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2.484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99" name="Text Box 39"/>
          <p:cNvSpPr txBox="1">
            <a:spLocks noChangeArrowheads="1"/>
          </p:cNvSpPr>
          <p:nvPr/>
        </p:nvSpPr>
        <p:spPr bwMode="auto">
          <a:xfrm>
            <a:off x="2550927" y="2797193"/>
            <a:ext cx="6270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2.427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3481202" y="2797193"/>
            <a:ext cx="6270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2.437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4411477" y="2797193"/>
            <a:ext cx="6270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2.447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102" name="Text Box 42"/>
          <p:cNvSpPr txBox="1">
            <a:spLocks noChangeArrowheads="1"/>
          </p:cNvSpPr>
          <p:nvPr/>
        </p:nvSpPr>
        <p:spPr bwMode="auto">
          <a:xfrm>
            <a:off x="5341752" y="2797193"/>
            <a:ext cx="6270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2.457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103" name="Text Box 43"/>
          <p:cNvSpPr txBox="1">
            <a:spLocks noChangeArrowheads="1"/>
          </p:cNvSpPr>
          <p:nvPr/>
        </p:nvSpPr>
        <p:spPr bwMode="auto">
          <a:xfrm>
            <a:off x="6268852" y="2795605"/>
            <a:ext cx="6270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400" dirty="0">
                <a:latin typeface="Arial" charset="0"/>
              </a:rPr>
              <a:t>2.467</a:t>
            </a:r>
            <a:endParaRPr lang="en-US" altLang="en-US" sz="2400" dirty="0">
              <a:latin typeface="Arial" charset="0"/>
            </a:endParaRPr>
          </a:p>
        </p:txBody>
      </p:sp>
      <p:sp>
        <p:nvSpPr>
          <p:cNvPr id="104" name="Line 45"/>
          <p:cNvSpPr>
            <a:spLocks noChangeShapeType="1"/>
          </p:cNvSpPr>
          <p:nvPr/>
        </p:nvSpPr>
        <p:spPr bwMode="auto">
          <a:xfrm>
            <a:off x="7103877" y="523083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" name="Line 46"/>
          <p:cNvSpPr>
            <a:spLocks noChangeShapeType="1"/>
          </p:cNvSpPr>
          <p:nvPr/>
        </p:nvSpPr>
        <p:spPr bwMode="auto">
          <a:xfrm>
            <a:off x="4732152" y="3059130"/>
            <a:ext cx="0" cy="417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" name="Rectangle 47"/>
          <p:cNvSpPr>
            <a:spLocks noChangeArrowheads="1"/>
          </p:cNvSpPr>
          <p:nvPr/>
        </p:nvSpPr>
        <p:spPr bwMode="blackWhite">
          <a:xfrm>
            <a:off x="1022165" y="4576780"/>
            <a:ext cx="2046287" cy="387350"/>
          </a:xfrm>
          <a:prstGeom prst="rect">
            <a:avLst/>
          </a:prstGeom>
          <a:solidFill>
            <a:srgbClr val="3333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2</a:t>
            </a:r>
          </a:p>
        </p:txBody>
      </p:sp>
      <p:sp>
        <p:nvSpPr>
          <p:cNvPr id="107" name="Rectangle 48"/>
          <p:cNvSpPr>
            <a:spLocks noChangeArrowheads="1"/>
          </p:cNvSpPr>
          <p:nvPr/>
        </p:nvSpPr>
        <p:spPr bwMode="blackWhite">
          <a:xfrm>
            <a:off x="1490477" y="4146568"/>
            <a:ext cx="2046288" cy="3873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3</a:t>
            </a:r>
          </a:p>
        </p:txBody>
      </p:sp>
      <p:sp>
        <p:nvSpPr>
          <p:cNvPr id="108" name="Rectangle 49"/>
          <p:cNvSpPr>
            <a:spLocks noChangeArrowheads="1"/>
          </p:cNvSpPr>
          <p:nvPr/>
        </p:nvSpPr>
        <p:spPr bwMode="blackWhite">
          <a:xfrm>
            <a:off x="1941327" y="3727468"/>
            <a:ext cx="2046288" cy="385762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4</a:t>
            </a:r>
          </a:p>
        </p:txBody>
      </p:sp>
      <p:sp>
        <p:nvSpPr>
          <p:cNvPr id="109" name="Rectangle 50"/>
          <p:cNvSpPr>
            <a:spLocks noChangeArrowheads="1"/>
          </p:cNvSpPr>
          <p:nvPr/>
        </p:nvSpPr>
        <p:spPr bwMode="blackWhite">
          <a:xfrm>
            <a:off x="2409640" y="3302018"/>
            <a:ext cx="2046287" cy="385762"/>
          </a:xfrm>
          <a:prstGeom prst="rect">
            <a:avLst/>
          </a:prstGeom>
          <a:solidFill>
            <a:srgbClr val="CC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5</a:t>
            </a:r>
          </a:p>
        </p:txBody>
      </p:sp>
      <p:sp>
        <p:nvSpPr>
          <p:cNvPr id="110" name="Rectangle 51"/>
          <p:cNvSpPr>
            <a:spLocks noChangeArrowheads="1"/>
          </p:cNvSpPr>
          <p:nvPr/>
        </p:nvSpPr>
        <p:spPr bwMode="blackWhite">
          <a:xfrm>
            <a:off x="549090" y="5006993"/>
            <a:ext cx="2046287" cy="3873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1</a:t>
            </a:r>
          </a:p>
        </p:txBody>
      </p:sp>
      <p:sp>
        <p:nvSpPr>
          <p:cNvPr id="111" name="Rectangle 52"/>
          <p:cNvSpPr>
            <a:spLocks noChangeArrowheads="1"/>
          </p:cNvSpPr>
          <p:nvPr/>
        </p:nvSpPr>
        <p:spPr bwMode="blackWhite">
          <a:xfrm>
            <a:off x="3347852" y="4576780"/>
            <a:ext cx="2046288" cy="387350"/>
          </a:xfrm>
          <a:prstGeom prst="rect">
            <a:avLst/>
          </a:prstGeom>
          <a:solidFill>
            <a:srgbClr val="3333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7</a:t>
            </a:r>
          </a:p>
        </p:txBody>
      </p:sp>
      <p:sp>
        <p:nvSpPr>
          <p:cNvPr id="112" name="Rectangle 53"/>
          <p:cNvSpPr>
            <a:spLocks noChangeArrowheads="1"/>
          </p:cNvSpPr>
          <p:nvPr/>
        </p:nvSpPr>
        <p:spPr bwMode="blackWhite">
          <a:xfrm>
            <a:off x="3808227" y="4146568"/>
            <a:ext cx="2046288" cy="3873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8</a:t>
            </a:r>
          </a:p>
        </p:txBody>
      </p:sp>
      <p:sp>
        <p:nvSpPr>
          <p:cNvPr id="113" name="Rectangle 54"/>
          <p:cNvSpPr>
            <a:spLocks noChangeArrowheads="1"/>
          </p:cNvSpPr>
          <p:nvPr/>
        </p:nvSpPr>
        <p:spPr bwMode="blackWhite">
          <a:xfrm>
            <a:off x="4274952" y="3727468"/>
            <a:ext cx="2046288" cy="385762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9</a:t>
            </a:r>
          </a:p>
        </p:txBody>
      </p:sp>
      <p:sp>
        <p:nvSpPr>
          <p:cNvPr id="114" name="Rectangle 55"/>
          <p:cNvSpPr>
            <a:spLocks noChangeArrowheads="1"/>
          </p:cNvSpPr>
          <p:nvPr/>
        </p:nvSpPr>
        <p:spPr bwMode="blackWhite">
          <a:xfrm>
            <a:off x="4735327" y="3302018"/>
            <a:ext cx="2046288" cy="385762"/>
          </a:xfrm>
          <a:prstGeom prst="rect">
            <a:avLst/>
          </a:prstGeom>
          <a:solidFill>
            <a:srgbClr val="CC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10</a:t>
            </a:r>
          </a:p>
        </p:txBody>
      </p:sp>
      <p:sp>
        <p:nvSpPr>
          <p:cNvPr id="115" name="Rectangle 56"/>
          <p:cNvSpPr>
            <a:spLocks noChangeArrowheads="1"/>
          </p:cNvSpPr>
          <p:nvPr/>
        </p:nvSpPr>
        <p:spPr bwMode="blackWhite">
          <a:xfrm>
            <a:off x="2874777" y="5006993"/>
            <a:ext cx="2044700" cy="3873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6</a:t>
            </a:r>
          </a:p>
        </p:txBody>
      </p:sp>
      <p:sp>
        <p:nvSpPr>
          <p:cNvPr id="116" name="Rectangle 57"/>
          <p:cNvSpPr>
            <a:spLocks noChangeArrowheads="1"/>
          </p:cNvSpPr>
          <p:nvPr/>
        </p:nvSpPr>
        <p:spPr bwMode="blackWhite">
          <a:xfrm>
            <a:off x="5203640" y="5006993"/>
            <a:ext cx="2046287" cy="3873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11</a:t>
            </a:r>
          </a:p>
        </p:txBody>
      </p:sp>
      <p:sp>
        <p:nvSpPr>
          <p:cNvPr id="117" name="Rectangle 58"/>
          <p:cNvSpPr>
            <a:spLocks noChangeArrowheads="1"/>
          </p:cNvSpPr>
          <p:nvPr/>
        </p:nvSpPr>
        <p:spPr bwMode="blackWhite">
          <a:xfrm>
            <a:off x="5664015" y="4576780"/>
            <a:ext cx="2046287" cy="387350"/>
          </a:xfrm>
          <a:prstGeom prst="rect">
            <a:avLst/>
          </a:prstGeom>
          <a:solidFill>
            <a:srgbClr val="3333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12</a:t>
            </a:r>
          </a:p>
        </p:txBody>
      </p:sp>
      <p:sp>
        <p:nvSpPr>
          <p:cNvPr id="118" name="Rectangle 59"/>
          <p:cNvSpPr>
            <a:spLocks noChangeArrowheads="1"/>
          </p:cNvSpPr>
          <p:nvPr/>
        </p:nvSpPr>
        <p:spPr bwMode="blackWhite">
          <a:xfrm>
            <a:off x="6137090" y="4146568"/>
            <a:ext cx="2046287" cy="3873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13</a:t>
            </a:r>
          </a:p>
        </p:txBody>
      </p:sp>
      <p:sp>
        <p:nvSpPr>
          <p:cNvPr id="119" name="Rectangle 60"/>
          <p:cNvSpPr>
            <a:spLocks noChangeArrowheads="1"/>
          </p:cNvSpPr>
          <p:nvPr/>
        </p:nvSpPr>
        <p:spPr bwMode="blackWhite">
          <a:xfrm>
            <a:off x="6597678" y="3727468"/>
            <a:ext cx="2046288" cy="38735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dirty="0">
                <a:latin typeface="Arial" charset="0"/>
              </a:rPr>
              <a:t>14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7515252" y="1928802"/>
            <a:ext cx="1485904" cy="785818"/>
          </a:xfrm>
          <a:prstGeom prst="rect">
            <a:avLst/>
          </a:prstGeom>
          <a:noFill/>
          <a:ln w="254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mic Sans MS" pitchFamily="66" charset="0"/>
              </a:rPr>
              <a:t>Adv-Nets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mic Sans MS" pitchFamily="66" charset="0"/>
              </a:rPr>
              <a:t>Keating</a:t>
            </a:r>
          </a:p>
        </p:txBody>
      </p:sp>
      <p:sp>
        <p:nvSpPr>
          <p:cNvPr id="122" name="Slide Number Placeholder 1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23" name="Footer Placeholder 1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Networks 1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00600"/>
          </a:xfrm>
        </p:spPr>
        <p:txBody>
          <a:bodyPr/>
          <a:lstStyle/>
          <a:p>
            <a:r>
              <a:rPr lang="en-US" dirty="0" smtClean="0"/>
              <a:t>802.11 MAC Sub-Layer (cont.)</a:t>
            </a:r>
          </a:p>
          <a:p>
            <a:pPr lvl="1"/>
            <a:r>
              <a:rPr lang="en-US" dirty="0" smtClean="0"/>
              <a:t>RTS/CTS</a:t>
            </a:r>
          </a:p>
          <a:p>
            <a:pPr lvl="1"/>
            <a:r>
              <a:rPr lang="en-US" dirty="0" smtClean="0"/>
              <a:t>PCF</a:t>
            </a:r>
          </a:p>
          <a:p>
            <a:pPr lvl="2"/>
            <a:r>
              <a:rPr lang="en-US" dirty="0" smtClean="0"/>
              <a:t>Beacons, DIFS, SIFS</a:t>
            </a:r>
          </a:p>
          <a:p>
            <a:pPr lvl="1"/>
            <a:r>
              <a:rPr lang="en-US" dirty="0" smtClean="0"/>
              <a:t>Frame Details</a:t>
            </a:r>
          </a:p>
          <a:p>
            <a:pPr lvl="2"/>
            <a:r>
              <a:rPr lang="en-US" dirty="0" smtClean="0"/>
              <a:t>PLCP preamble  and header</a:t>
            </a:r>
          </a:p>
          <a:p>
            <a:pPr lvl="2"/>
            <a:r>
              <a:rPr lang="en-US" dirty="0" smtClean="0"/>
              <a:t>Address fields</a:t>
            </a:r>
          </a:p>
          <a:p>
            <a:pPr lvl="1"/>
            <a:r>
              <a:rPr lang="en-US" dirty="0" smtClean="0"/>
              <a:t>Dynamic Rate Adaptation </a:t>
            </a:r>
          </a:p>
          <a:p>
            <a:pPr lvl="1"/>
            <a:r>
              <a:rPr lang="en-US" dirty="0" smtClean="0"/>
              <a:t>Frame Fragmentation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55" y="-24"/>
            <a:ext cx="8645525" cy="1000132"/>
          </a:xfrm>
        </p:spPr>
        <p:txBody>
          <a:bodyPr/>
          <a:lstStyle/>
          <a:p>
            <a:r>
              <a:rPr lang="en-US" sz="4000" dirty="0"/>
              <a:t>802.11: </a:t>
            </a:r>
            <a:r>
              <a:rPr lang="en-US" sz="4000" dirty="0" smtClean="0"/>
              <a:t>Passive/Active Scanning</a:t>
            </a:r>
            <a:endParaRPr lang="en-US" sz="4000" dirty="0"/>
          </a:p>
        </p:txBody>
      </p:sp>
      <p:sp>
        <p:nvSpPr>
          <p:cNvPr id="534534" name="Oval 6"/>
          <p:cNvSpPr>
            <a:spLocks noChangeArrowheads="1"/>
          </p:cNvSpPr>
          <p:nvPr/>
        </p:nvSpPr>
        <p:spPr bwMode="auto">
          <a:xfrm>
            <a:off x="6580188" y="1136634"/>
            <a:ext cx="2335212" cy="2224087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534535" name="Oval 7"/>
          <p:cNvSpPr>
            <a:spLocks noChangeArrowheads="1"/>
          </p:cNvSpPr>
          <p:nvPr/>
        </p:nvSpPr>
        <p:spPr bwMode="auto">
          <a:xfrm>
            <a:off x="4724400" y="1071546"/>
            <a:ext cx="2335213" cy="2224088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534536" name="Text Box 8"/>
          <p:cNvSpPr txBox="1">
            <a:spLocks noChangeArrowheads="1"/>
          </p:cNvSpPr>
          <p:nvPr/>
        </p:nvSpPr>
        <p:spPr bwMode="auto">
          <a:xfrm>
            <a:off x="7920038" y="2006584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534537" name="Text Box 9"/>
          <p:cNvSpPr txBox="1">
            <a:spLocks noChangeArrowheads="1"/>
          </p:cNvSpPr>
          <p:nvPr/>
        </p:nvSpPr>
        <p:spPr bwMode="auto">
          <a:xfrm>
            <a:off x="6211888" y="1843071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534538" name="Text Box 10"/>
          <p:cNvSpPr txBox="1">
            <a:spLocks noChangeArrowheads="1"/>
          </p:cNvSpPr>
          <p:nvPr/>
        </p:nvSpPr>
        <p:spPr bwMode="auto">
          <a:xfrm>
            <a:off x="5299075" y="1976421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534539" name="Text Box 11"/>
          <p:cNvSpPr txBox="1">
            <a:spLocks noChangeArrowheads="1"/>
          </p:cNvSpPr>
          <p:nvPr/>
        </p:nvSpPr>
        <p:spPr bwMode="auto">
          <a:xfrm>
            <a:off x="6577013" y="2859071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534540" name="Text Box 12"/>
          <p:cNvSpPr txBox="1">
            <a:spLocks noChangeArrowheads="1"/>
          </p:cNvSpPr>
          <p:nvPr/>
        </p:nvSpPr>
        <p:spPr bwMode="auto">
          <a:xfrm>
            <a:off x="8218488" y="2662221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534541" name="Text Box 13"/>
          <p:cNvSpPr txBox="1">
            <a:spLocks noChangeArrowheads="1"/>
          </p:cNvSpPr>
          <p:nvPr/>
        </p:nvSpPr>
        <p:spPr bwMode="auto">
          <a:xfrm>
            <a:off x="7367588" y="1193784"/>
            <a:ext cx="76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534542" name="Text Box 14"/>
          <p:cNvSpPr txBox="1">
            <a:spLocks noChangeArrowheads="1"/>
          </p:cNvSpPr>
          <p:nvPr/>
        </p:nvSpPr>
        <p:spPr bwMode="auto">
          <a:xfrm>
            <a:off x="5551488" y="1142984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426325" y="1692259"/>
            <a:ext cx="842963" cy="600075"/>
            <a:chOff x="1160" y="2192"/>
            <a:chExt cx="589" cy="440"/>
          </a:xfrm>
        </p:grpSpPr>
        <p:pic>
          <p:nvPicPr>
            <p:cNvPr id="534544" name="Picture 16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53454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46" name="Freeform 18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47" name="Freeform 19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48" name="Freeform 20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49" name="Freeform 21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0" name="Freeform 22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1" name="Freeform 23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2" name="Freeform 24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3" name="Freeform 25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4" name="Freeform 26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5" name="Freeform 27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6" name="Freeform 28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7" name="Freeform 29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8" name="Freeform 30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9" name="Freeform 31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0" name="Freeform 32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1" name="Freeform 33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502275" y="1681146"/>
            <a:ext cx="844550" cy="600075"/>
            <a:chOff x="1160" y="2192"/>
            <a:chExt cx="589" cy="440"/>
          </a:xfrm>
        </p:grpSpPr>
        <p:pic>
          <p:nvPicPr>
            <p:cNvPr id="534563" name="Picture 35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534564" name="AutoShape 36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5" name="Freeform 37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6" name="Freeform 38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7" name="Freeform 39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8" name="Freeform 40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9" name="Freeform 41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0" name="Freeform 42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1" name="Freeform 43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2" name="Freeform 44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3" name="Freeform 45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4" name="Freeform 46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5" name="Freeform 47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6" name="Freeform 48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7" name="Freeform 49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8" name="Freeform 50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9" name="Freeform 51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80" name="Freeform 52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442075" y="2308209"/>
            <a:ext cx="635000" cy="588962"/>
            <a:chOff x="2870" y="1518"/>
            <a:chExt cx="292" cy="320"/>
          </a:xfrm>
        </p:grpSpPr>
        <p:graphicFrame>
          <p:nvGraphicFramePr>
            <p:cNvPr id="534582" name="Object 5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2532" name="Clip" r:id="rId5" imgW="819000" imgH="847800" progId="">
                <p:embed/>
              </p:oleObj>
            </a:graphicData>
          </a:graphic>
        </p:graphicFrame>
        <p:graphicFrame>
          <p:nvGraphicFramePr>
            <p:cNvPr id="534583" name="Object 5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2533" name="Clip" r:id="rId6" imgW="1266840" imgH="1200240" progId="">
                <p:embed/>
              </p:oleObj>
            </a:graphicData>
          </a:graphic>
        </p:graphicFrame>
      </p:grpSp>
      <p:sp>
        <p:nvSpPr>
          <p:cNvPr id="534584" name="Freeform 56"/>
          <p:cNvSpPr>
            <a:spLocks/>
          </p:cNvSpPr>
          <p:nvPr/>
        </p:nvSpPr>
        <p:spPr bwMode="auto">
          <a:xfrm>
            <a:off x="6837363" y="2147871"/>
            <a:ext cx="869950" cy="225425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0" y="0"/>
              </a:cxn>
              <a:cxn ang="0">
                <a:pos x="548" y="0"/>
              </a:cxn>
            </a:cxnLst>
            <a:rect l="0" t="0" r="r" b="b"/>
            <a:pathLst>
              <a:path w="548" h="142">
                <a:moveTo>
                  <a:pt x="0" y="142"/>
                </a:moveTo>
                <a:lnTo>
                  <a:pt x="0" y="0"/>
                </a:lnTo>
                <a:lnTo>
                  <a:pt x="548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585" name="Line 57"/>
          <p:cNvSpPr>
            <a:spLocks noChangeShapeType="1"/>
          </p:cNvSpPr>
          <p:nvPr/>
        </p:nvSpPr>
        <p:spPr bwMode="auto">
          <a:xfrm flipH="1">
            <a:off x="6011863" y="2147871"/>
            <a:ext cx="823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586" name="Line 58"/>
          <p:cNvSpPr>
            <a:spLocks noChangeShapeType="1"/>
          </p:cNvSpPr>
          <p:nvPr/>
        </p:nvSpPr>
        <p:spPr bwMode="auto">
          <a:xfrm>
            <a:off x="6073775" y="2224071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587" name="Line 59"/>
          <p:cNvSpPr>
            <a:spLocks noChangeShapeType="1"/>
          </p:cNvSpPr>
          <p:nvPr/>
        </p:nvSpPr>
        <p:spPr bwMode="auto">
          <a:xfrm flipH="1">
            <a:off x="6961188" y="2239946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588" name="Line 60"/>
          <p:cNvSpPr>
            <a:spLocks noChangeShapeType="1"/>
          </p:cNvSpPr>
          <p:nvPr/>
        </p:nvSpPr>
        <p:spPr bwMode="auto">
          <a:xfrm flipH="1">
            <a:off x="7159625" y="2571734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589" name="Line 61"/>
          <p:cNvSpPr>
            <a:spLocks noChangeShapeType="1"/>
          </p:cNvSpPr>
          <p:nvPr/>
        </p:nvSpPr>
        <p:spPr bwMode="auto">
          <a:xfrm flipV="1">
            <a:off x="7115175" y="2392346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6686550" y="1976421"/>
            <a:ext cx="282575" cy="304800"/>
            <a:chOff x="1255" y="3461"/>
            <a:chExt cx="178" cy="192"/>
          </a:xfrm>
        </p:grpSpPr>
        <p:sp>
          <p:nvSpPr>
            <p:cNvPr id="534591" name="Oval 63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92" name="Text Box 64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7258050" y="2173271"/>
            <a:ext cx="282575" cy="304800"/>
            <a:chOff x="1851" y="2490"/>
            <a:chExt cx="178" cy="192"/>
          </a:xfrm>
        </p:grpSpPr>
        <p:sp>
          <p:nvSpPr>
            <p:cNvPr id="534594" name="Oval 66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95" name="Text Box 67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180138" y="2190734"/>
            <a:ext cx="282575" cy="304800"/>
            <a:chOff x="1851" y="2490"/>
            <a:chExt cx="178" cy="192"/>
          </a:xfrm>
        </p:grpSpPr>
        <p:sp>
          <p:nvSpPr>
            <p:cNvPr id="534597" name="Oval 69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98" name="Text Box 70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7200900" y="2416159"/>
            <a:ext cx="282575" cy="304800"/>
            <a:chOff x="1851" y="2490"/>
            <a:chExt cx="178" cy="192"/>
          </a:xfrm>
        </p:grpSpPr>
        <p:sp>
          <p:nvSpPr>
            <p:cNvPr id="534600" name="Oval 72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01" name="Text Box 73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7489825" y="2508234"/>
            <a:ext cx="282575" cy="304800"/>
            <a:chOff x="1851" y="2490"/>
            <a:chExt cx="178" cy="192"/>
          </a:xfrm>
        </p:grpSpPr>
        <p:sp>
          <p:nvSpPr>
            <p:cNvPr id="534603" name="Oval 75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04" name="Text Box 76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4</a:t>
              </a:r>
            </a:p>
          </p:txBody>
        </p:sp>
      </p:grpSp>
      <p:sp>
        <p:nvSpPr>
          <p:cNvPr id="534605" name="Text Box 77"/>
          <p:cNvSpPr txBox="1">
            <a:spLocks noChangeArrowheads="1"/>
          </p:cNvSpPr>
          <p:nvPr/>
        </p:nvSpPr>
        <p:spPr bwMode="auto">
          <a:xfrm>
            <a:off x="4618038" y="3670419"/>
            <a:ext cx="3962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b="1" dirty="0">
                <a:solidFill>
                  <a:schemeClr val="accent2"/>
                </a:solidFill>
                <a:latin typeface="+mn-lt"/>
              </a:rPr>
              <a:t>Active 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Scanning</a:t>
            </a:r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1600" b="1" dirty="0">
              <a:solidFill>
                <a:schemeClr val="accent2"/>
              </a:solidFill>
              <a:latin typeface="+mn-lt"/>
            </a:endParaRP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1800" dirty="0">
                <a:latin typeface="+mn-lt"/>
              </a:rPr>
              <a:t>Probe Request frame broadcast from H1</a:t>
            </a: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1800" dirty="0">
                <a:latin typeface="+mn-lt"/>
              </a:rPr>
              <a:t>Probes response frame sent from APs</a:t>
            </a: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1800" dirty="0">
                <a:latin typeface="+mn-lt"/>
              </a:rPr>
              <a:t>Association Request frame sent: H1 to selected AP </a:t>
            </a: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1800" dirty="0">
                <a:latin typeface="+mn-lt"/>
              </a:rPr>
              <a:t>Association Response frame sent: H1 to selected AP</a:t>
            </a:r>
          </a:p>
        </p:txBody>
      </p:sp>
      <p:sp>
        <p:nvSpPr>
          <p:cNvPr id="534608" name="Oval 80"/>
          <p:cNvSpPr>
            <a:spLocks noChangeArrowheads="1"/>
          </p:cNvSpPr>
          <p:nvPr/>
        </p:nvSpPr>
        <p:spPr bwMode="auto">
          <a:xfrm>
            <a:off x="2208213" y="1165209"/>
            <a:ext cx="2335212" cy="2224087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534609" name="Oval 81"/>
          <p:cNvSpPr>
            <a:spLocks noChangeArrowheads="1"/>
          </p:cNvSpPr>
          <p:nvPr/>
        </p:nvSpPr>
        <p:spPr bwMode="auto">
          <a:xfrm>
            <a:off x="352425" y="1100121"/>
            <a:ext cx="2335213" cy="2224088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534610" name="Text Box 82"/>
          <p:cNvSpPr txBox="1">
            <a:spLocks noChangeArrowheads="1"/>
          </p:cNvSpPr>
          <p:nvPr/>
        </p:nvSpPr>
        <p:spPr bwMode="auto">
          <a:xfrm>
            <a:off x="3548063" y="2035159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534611" name="Text Box 83"/>
          <p:cNvSpPr txBox="1">
            <a:spLocks noChangeArrowheads="1"/>
          </p:cNvSpPr>
          <p:nvPr/>
        </p:nvSpPr>
        <p:spPr bwMode="auto">
          <a:xfrm>
            <a:off x="1839913" y="1871646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534612" name="Text Box 84"/>
          <p:cNvSpPr txBox="1">
            <a:spLocks noChangeArrowheads="1"/>
          </p:cNvSpPr>
          <p:nvPr/>
        </p:nvSpPr>
        <p:spPr bwMode="auto">
          <a:xfrm>
            <a:off x="927100" y="2004996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534613" name="Text Box 85"/>
          <p:cNvSpPr txBox="1">
            <a:spLocks noChangeArrowheads="1"/>
          </p:cNvSpPr>
          <p:nvPr/>
        </p:nvSpPr>
        <p:spPr bwMode="auto">
          <a:xfrm>
            <a:off x="2205038" y="2887646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534614" name="Text Box 86"/>
          <p:cNvSpPr txBox="1">
            <a:spLocks noChangeArrowheads="1"/>
          </p:cNvSpPr>
          <p:nvPr/>
        </p:nvSpPr>
        <p:spPr bwMode="auto">
          <a:xfrm>
            <a:off x="3846513" y="2690796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534615" name="Text Box 87"/>
          <p:cNvSpPr txBox="1">
            <a:spLocks noChangeArrowheads="1"/>
          </p:cNvSpPr>
          <p:nvPr/>
        </p:nvSpPr>
        <p:spPr bwMode="auto">
          <a:xfrm>
            <a:off x="2995613" y="1222359"/>
            <a:ext cx="76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534616" name="Text Box 88"/>
          <p:cNvSpPr txBox="1">
            <a:spLocks noChangeArrowheads="1"/>
          </p:cNvSpPr>
          <p:nvPr/>
        </p:nvSpPr>
        <p:spPr bwMode="auto">
          <a:xfrm>
            <a:off x="1179513" y="1171559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3054350" y="1720834"/>
            <a:ext cx="842963" cy="600075"/>
            <a:chOff x="1160" y="2192"/>
            <a:chExt cx="589" cy="440"/>
          </a:xfrm>
        </p:grpSpPr>
        <p:pic>
          <p:nvPicPr>
            <p:cNvPr id="534618" name="Picture 90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534619" name="AutoShape 91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0" name="Freeform 92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1" name="Freeform 93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2" name="Freeform 94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3" name="Freeform 95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4" name="Freeform 96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5" name="Freeform 97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6" name="Freeform 98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7" name="Freeform 99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8" name="Freeform 100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9" name="Freeform 101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0" name="Freeform 102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1" name="Freeform 103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2" name="Freeform 104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3" name="Freeform 105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4" name="Freeform 106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5" name="Freeform 107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8"/>
          <p:cNvGrpSpPr>
            <a:grpSpLocks/>
          </p:cNvGrpSpPr>
          <p:nvPr/>
        </p:nvGrpSpPr>
        <p:grpSpPr bwMode="auto">
          <a:xfrm>
            <a:off x="1130300" y="1709721"/>
            <a:ext cx="844550" cy="600075"/>
            <a:chOff x="1160" y="2192"/>
            <a:chExt cx="589" cy="440"/>
          </a:xfrm>
        </p:grpSpPr>
        <p:pic>
          <p:nvPicPr>
            <p:cNvPr id="534637" name="Picture 109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534638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9" name="Freeform 11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0" name="Freeform 11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1" name="Freeform 11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2" name="Freeform 11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3" name="Freeform 11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4" name="Freeform 11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5" name="Freeform 11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6" name="Freeform 11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7" name="Freeform 11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8" name="Freeform 12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9" name="Freeform 12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50" name="Freeform 12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51" name="Freeform 12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52" name="Freeform 12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53" name="Freeform 12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54" name="Freeform 12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7"/>
          <p:cNvGrpSpPr>
            <a:grpSpLocks/>
          </p:cNvGrpSpPr>
          <p:nvPr/>
        </p:nvGrpSpPr>
        <p:grpSpPr bwMode="auto">
          <a:xfrm>
            <a:off x="2070100" y="2336784"/>
            <a:ext cx="635000" cy="588962"/>
            <a:chOff x="2870" y="1518"/>
            <a:chExt cx="292" cy="320"/>
          </a:xfrm>
        </p:grpSpPr>
        <p:graphicFrame>
          <p:nvGraphicFramePr>
            <p:cNvPr id="534656" name="Object 12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2530" name="Clip" r:id="rId7" imgW="819000" imgH="847800" progId="">
                <p:embed/>
              </p:oleObj>
            </a:graphicData>
          </a:graphic>
        </p:graphicFrame>
        <p:graphicFrame>
          <p:nvGraphicFramePr>
            <p:cNvPr id="534657" name="Object 12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2531" name="Clip" r:id="rId8" imgW="1266840" imgH="1200240" progId="">
                <p:embed/>
              </p:oleObj>
            </a:graphicData>
          </a:graphic>
        </p:graphicFrame>
      </p:grpSp>
      <p:sp>
        <p:nvSpPr>
          <p:cNvPr id="534658" name="Line 130"/>
          <p:cNvSpPr>
            <a:spLocks noChangeShapeType="1"/>
          </p:cNvSpPr>
          <p:nvPr/>
        </p:nvSpPr>
        <p:spPr bwMode="auto">
          <a:xfrm>
            <a:off x="1701800" y="2252646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659" name="Line 131"/>
          <p:cNvSpPr>
            <a:spLocks noChangeShapeType="1"/>
          </p:cNvSpPr>
          <p:nvPr/>
        </p:nvSpPr>
        <p:spPr bwMode="auto">
          <a:xfrm flipH="1">
            <a:off x="2589213" y="2268521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660" name="Line 132"/>
          <p:cNvSpPr>
            <a:spLocks noChangeShapeType="1"/>
          </p:cNvSpPr>
          <p:nvPr/>
        </p:nvSpPr>
        <p:spPr bwMode="auto">
          <a:xfrm flipH="1">
            <a:off x="2787650" y="2600309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4661" name="Line 133"/>
          <p:cNvSpPr>
            <a:spLocks noChangeShapeType="1"/>
          </p:cNvSpPr>
          <p:nvPr/>
        </p:nvSpPr>
        <p:spPr bwMode="auto">
          <a:xfrm flipV="1">
            <a:off x="2743200" y="2420921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134"/>
          <p:cNvGrpSpPr>
            <a:grpSpLocks/>
          </p:cNvGrpSpPr>
          <p:nvPr/>
        </p:nvGrpSpPr>
        <p:grpSpPr bwMode="auto">
          <a:xfrm>
            <a:off x="2898775" y="2170096"/>
            <a:ext cx="282575" cy="304800"/>
            <a:chOff x="1255" y="3461"/>
            <a:chExt cx="178" cy="192"/>
          </a:xfrm>
        </p:grpSpPr>
        <p:sp>
          <p:nvSpPr>
            <p:cNvPr id="534663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64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14" name="Group 137"/>
          <p:cNvGrpSpPr>
            <a:grpSpLocks/>
          </p:cNvGrpSpPr>
          <p:nvPr/>
        </p:nvGrpSpPr>
        <p:grpSpPr bwMode="auto">
          <a:xfrm>
            <a:off x="2811463" y="2427271"/>
            <a:ext cx="282575" cy="304800"/>
            <a:chOff x="1851" y="2490"/>
            <a:chExt cx="178" cy="192"/>
          </a:xfrm>
        </p:grpSpPr>
        <p:sp>
          <p:nvSpPr>
            <p:cNvPr id="534666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67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3097213" y="2533634"/>
            <a:ext cx="282575" cy="304800"/>
            <a:chOff x="1851" y="2490"/>
            <a:chExt cx="178" cy="192"/>
          </a:xfrm>
        </p:grpSpPr>
        <p:sp>
          <p:nvSpPr>
            <p:cNvPr id="534669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70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16" name="Group 143"/>
          <p:cNvGrpSpPr>
            <a:grpSpLocks/>
          </p:cNvGrpSpPr>
          <p:nvPr/>
        </p:nvGrpSpPr>
        <p:grpSpPr bwMode="auto">
          <a:xfrm>
            <a:off x="1731963" y="2143109"/>
            <a:ext cx="282575" cy="304800"/>
            <a:chOff x="1255" y="3461"/>
            <a:chExt cx="178" cy="192"/>
          </a:xfrm>
        </p:grpSpPr>
        <p:sp>
          <p:nvSpPr>
            <p:cNvPr id="534672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73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sp>
        <p:nvSpPr>
          <p:cNvPr id="534674" name="Text Box 146"/>
          <p:cNvSpPr txBox="1">
            <a:spLocks noChangeArrowheads="1"/>
          </p:cNvSpPr>
          <p:nvPr/>
        </p:nvSpPr>
        <p:spPr bwMode="auto">
          <a:xfrm>
            <a:off x="265113" y="3714752"/>
            <a:ext cx="41163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b="1" dirty="0">
                <a:solidFill>
                  <a:schemeClr val="accent2"/>
                </a:solidFill>
                <a:latin typeface="+mn-lt"/>
              </a:rPr>
              <a:t>Passive 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Scanning</a:t>
            </a:r>
            <a:endParaRPr lang="en-US" sz="1600" b="1" dirty="0">
              <a:solidFill>
                <a:schemeClr val="accent2"/>
              </a:solidFill>
              <a:latin typeface="+mn-lt"/>
            </a:endParaRP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2000" dirty="0">
                <a:latin typeface="+mn-lt"/>
              </a:rPr>
              <a:t>beacon frames sent from APs</a:t>
            </a: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2000" dirty="0">
                <a:latin typeface="+mn-lt"/>
              </a:rPr>
              <a:t>association Request frame sent: H1 to selected AP </a:t>
            </a: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2000" dirty="0">
                <a:latin typeface="+mn-lt"/>
              </a:rPr>
              <a:t>association Response frame sent: H1 to selected AP</a:t>
            </a: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45" name="Footer Placeholder 14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71414"/>
            <a:ext cx="8929687" cy="1031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802.11 MAC Layer Protocol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7924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 802.11 wireless LANs, “seizing the channel” does not exist as in 802.3 wired Ethernet.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Two additional problems: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Hidden Terminal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Exposed Station Problem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 deal with these two problems 802.11 supports two modes of operation: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DCF (Distributed Coordination Function)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</a:rPr>
              <a:t>PCF (Point Coordination Function).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All implementations must support DCF, but PCF is optional.</a:t>
            </a: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24400"/>
            <a:ext cx="81534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Figure 4-26.(a)The hidden terminal problem. (b) The exposed station problem.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9461" name="Picture 4" descr="4-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8575"/>
            <a:ext cx="764222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179388" y="71414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802.11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Problems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1414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Hidden Terminal Problem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7298"/>
            <a:ext cx="7772400" cy="45720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Wireless stations have transmission ranges and not all stations are within radio range of each other.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Simple CSMA will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 transmits to B.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A 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senses</a:t>
            </a:r>
            <a:r>
              <a:rPr lang="en-US" dirty="0" smtClean="0">
                <a:solidFill>
                  <a:schemeClr val="accent2"/>
                </a:solidFill>
              </a:rPr>
              <a:t>” </a:t>
            </a:r>
            <a:r>
              <a:rPr lang="en-US" dirty="0" smtClean="0"/>
              <a:t>the channel, it will not hear C’s transmission and falsely conclude that A can begin a transmission to B.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Exposed Station Problem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is the inverse problem.</a:t>
            </a:r>
          </a:p>
          <a:p>
            <a:pPr eaLnBrk="1" hangingPunct="1"/>
            <a:r>
              <a:rPr lang="en-US" dirty="0" smtClean="0"/>
              <a:t>B wants to send to C and listens to the channel.</a:t>
            </a:r>
          </a:p>
          <a:p>
            <a:pPr eaLnBrk="1" hangingPunct="1"/>
            <a:r>
              <a:rPr lang="en-US" dirty="0" smtClean="0"/>
              <a:t>When B hears A’s transmission, B falsely assumes that it cannot send to 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7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Distribute Coordination Function (DCF)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4" y="1214422"/>
            <a:ext cx="8715404" cy="4857784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A50021"/>
                </a:solidFill>
                <a:latin typeface="Comic Sans MS" pitchFamily="66" charset="0"/>
              </a:rPr>
              <a:t>CSMA/CA</a:t>
            </a:r>
            <a:r>
              <a:rPr lang="en-US" sz="2800" dirty="0" smtClean="0"/>
              <a:t> (</a:t>
            </a:r>
            <a:r>
              <a:rPr lang="en-US" sz="2800" i="1" dirty="0" smtClean="0">
                <a:solidFill>
                  <a:srgbClr val="A50021"/>
                </a:solidFill>
                <a:latin typeface="Comic Sans MS" pitchFamily="66" charset="0"/>
              </a:rPr>
              <a:t>CSMA</a:t>
            </a:r>
            <a:r>
              <a:rPr lang="en-US" sz="2800" dirty="0" smtClean="0"/>
              <a:t> with </a:t>
            </a:r>
            <a:r>
              <a:rPr lang="en-US" sz="2800" i="1" dirty="0" smtClean="0">
                <a:solidFill>
                  <a:srgbClr val="A50021"/>
                </a:solidFill>
                <a:latin typeface="Comic Sans MS" pitchFamily="66" charset="0"/>
              </a:rPr>
              <a:t>C</a:t>
            </a:r>
            <a:r>
              <a:rPr lang="en-US" sz="2800" dirty="0" smtClean="0"/>
              <a:t>ollision </a:t>
            </a:r>
            <a:r>
              <a:rPr lang="en-US" sz="2800" i="1" dirty="0" smtClean="0">
                <a:solidFill>
                  <a:srgbClr val="A50021"/>
                </a:solidFill>
                <a:latin typeface="Comic Sans MS" pitchFamily="66" charset="0"/>
              </a:rPr>
              <a:t>A</a:t>
            </a:r>
            <a:r>
              <a:rPr lang="en-US" sz="2800" dirty="0" smtClean="0"/>
              <a:t>voidance) uses one of two modes of operation: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b="1" i="1" dirty="0" smtClean="0">
                <a:solidFill>
                  <a:schemeClr val="accent2"/>
                </a:solidFill>
              </a:rPr>
              <a:t>virtual carrier sensing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physical carrier sensing</a:t>
            </a:r>
          </a:p>
          <a:p>
            <a:pPr marL="1127125" lvl="1" indent="-609600" eaLnBrk="1" hangingPunct="1">
              <a:lnSpc>
                <a:spcPct val="90000"/>
              </a:lnSpc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2800" dirty="0" smtClean="0"/>
              <a:t>The two methods are supported by: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Comic Sans MS" pitchFamily="66" charset="0"/>
              </a:rPr>
              <a:t>1. </a:t>
            </a:r>
            <a:r>
              <a:rPr lang="en-US" sz="2800" b="1" dirty="0" smtClean="0">
                <a:solidFill>
                  <a:srgbClr val="00CC00"/>
                </a:solidFill>
                <a:latin typeface="Comic Sans MS" pitchFamily="66" charset="0"/>
              </a:rPr>
              <a:t>MACAW</a:t>
            </a:r>
            <a:r>
              <a:rPr lang="en-US" sz="2800" b="1" dirty="0" smtClean="0"/>
              <a:t> (</a:t>
            </a:r>
            <a:r>
              <a:rPr lang="en-US" sz="2800" b="1" dirty="0" smtClean="0">
                <a:solidFill>
                  <a:srgbClr val="00CC00"/>
                </a:solidFill>
              </a:rPr>
              <a:t>M</a:t>
            </a:r>
            <a:r>
              <a:rPr lang="en-US" sz="2800" b="1" dirty="0" smtClean="0"/>
              <a:t>ultiple </a:t>
            </a:r>
            <a:r>
              <a:rPr lang="en-US" sz="2800" b="1" dirty="0" smtClean="0">
                <a:solidFill>
                  <a:srgbClr val="00CC00"/>
                </a:solidFill>
              </a:rPr>
              <a:t>A</a:t>
            </a:r>
            <a:r>
              <a:rPr lang="en-US" sz="2800" b="1" dirty="0" smtClean="0"/>
              <a:t>ccess with </a:t>
            </a:r>
            <a:r>
              <a:rPr lang="en-US" sz="2800" b="1" dirty="0" smtClean="0">
                <a:solidFill>
                  <a:srgbClr val="00CC00"/>
                </a:solidFill>
              </a:rPr>
              <a:t>C</a:t>
            </a:r>
            <a:r>
              <a:rPr lang="en-US" sz="2800" b="1" dirty="0" smtClean="0"/>
              <a:t>ollision </a:t>
            </a:r>
            <a:r>
              <a:rPr lang="en-US" sz="2800" b="1" dirty="0" smtClean="0">
                <a:solidFill>
                  <a:srgbClr val="00CC00"/>
                </a:solidFill>
              </a:rPr>
              <a:t>A</a:t>
            </a:r>
            <a:r>
              <a:rPr lang="en-US" sz="2800" b="1" dirty="0" smtClean="0"/>
              <a:t>voidance for </a:t>
            </a:r>
            <a:r>
              <a:rPr lang="en-US" sz="2800" b="1" dirty="0" smtClean="0">
                <a:solidFill>
                  <a:srgbClr val="00CC00"/>
                </a:solidFill>
              </a:rPr>
              <a:t>W</a:t>
            </a:r>
            <a:r>
              <a:rPr lang="en-US" sz="2800" b="1" dirty="0" smtClean="0"/>
              <a:t>ireless) with </a:t>
            </a:r>
            <a:r>
              <a:rPr lang="en-US" sz="2800" b="1" dirty="0" smtClean="0">
                <a:solidFill>
                  <a:schemeClr val="accent2"/>
                </a:solidFill>
              </a:rPr>
              <a:t>virtual carrier sensing</a:t>
            </a:r>
            <a:r>
              <a:rPr lang="en-US" sz="2800" b="1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2800" b="1" dirty="0" smtClean="0"/>
              <a:t>2. 1-persistent physical carrier sensing.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6212"/>
            <a:ext cx="9036050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Wireless LAN Protocols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[Tan pp.269-270]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85720" y="1500174"/>
            <a:ext cx="85011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lang="en-US" sz="2800" b="1" u="none" dirty="0">
                <a:solidFill>
                  <a:srgbClr val="6600FF"/>
                </a:solidFill>
                <a:latin typeface="+mn-lt"/>
              </a:rPr>
              <a:t>MACA</a:t>
            </a:r>
            <a:r>
              <a:rPr lang="en-US" sz="2800" u="none" dirty="0">
                <a:latin typeface="+mn-lt"/>
              </a:rPr>
              <a:t> protocol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reduces</a:t>
            </a:r>
            <a:r>
              <a:rPr lang="en-US" sz="2800" u="none" dirty="0" smtClean="0">
                <a:latin typeface="+mn-lt"/>
              </a:rPr>
              <a:t> </a:t>
            </a:r>
            <a:r>
              <a:rPr lang="en-US" sz="2800" u="none" dirty="0">
                <a:latin typeface="+mn-lt"/>
              </a:rPr>
              <a:t>hidden and </a:t>
            </a:r>
            <a:r>
              <a:rPr lang="en-US" sz="2800" u="none" dirty="0" smtClean="0">
                <a:latin typeface="+mn-lt"/>
              </a:rPr>
              <a:t>exposed </a:t>
            </a:r>
            <a:r>
              <a:rPr lang="en-US" sz="2800" u="none" dirty="0">
                <a:latin typeface="+mn-lt"/>
              </a:rPr>
              <a:t>terminal </a:t>
            </a:r>
            <a:r>
              <a:rPr lang="en-US" sz="2800" u="none" dirty="0" smtClean="0">
                <a:latin typeface="+mn-lt"/>
              </a:rPr>
              <a:t>problems:</a:t>
            </a:r>
          </a:p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u="none" dirty="0" smtClean="0">
                <a:latin typeface="+mn-lt"/>
              </a:rPr>
              <a:t>Sender broadcasts a Request-to-Send (</a:t>
            </a:r>
            <a:r>
              <a:rPr lang="en-US" sz="2800" b="1" i="1" u="none" dirty="0" smtClean="0">
                <a:solidFill>
                  <a:srgbClr val="6600FF"/>
                </a:solidFill>
                <a:latin typeface="+mn-lt"/>
              </a:rPr>
              <a:t>RTS</a:t>
            </a:r>
            <a:r>
              <a:rPr lang="en-US" sz="2800" u="none" dirty="0" smtClean="0">
                <a:latin typeface="+mn-lt"/>
              </a:rPr>
              <a:t>) and the intended receiver sends a Clear-to-Send (</a:t>
            </a:r>
            <a:r>
              <a:rPr lang="en-US" sz="2800" b="1" i="1" u="none" dirty="0" smtClean="0">
                <a:solidFill>
                  <a:srgbClr val="6600FF"/>
                </a:solidFill>
                <a:latin typeface="+mn-lt"/>
              </a:rPr>
              <a:t>CTS</a:t>
            </a:r>
            <a:r>
              <a:rPr lang="en-US" sz="2800" u="none" dirty="0" smtClean="0">
                <a:latin typeface="+mn-lt"/>
              </a:rPr>
              <a:t>).</a:t>
            </a:r>
          </a:p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u="none" dirty="0" smtClean="0">
                <a:latin typeface="+mn-lt"/>
              </a:rPr>
              <a:t>Upon receipt of a </a:t>
            </a:r>
            <a:r>
              <a:rPr lang="en-US" sz="2800" b="1" i="1" u="none" dirty="0" smtClean="0">
                <a:solidFill>
                  <a:srgbClr val="6600FF"/>
                </a:solidFill>
                <a:latin typeface="+mn-lt"/>
              </a:rPr>
              <a:t>CTS, </a:t>
            </a:r>
            <a:r>
              <a:rPr lang="en-US" sz="2800" u="none" dirty="0" smtClean="0">
                <a:latin typeface="+mn-lt"/>
              </a:rPr>
              <a:t>the sender begins transmission of the frame.</a:t>
            </a:r>
          </a:p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u="none" dirty="0" smtClean="0">
                <a:solidFill>
                  <a:srgbClr val="6600FF"/>
                </a:solidFill>
                <a:latin typeface="+mn-lt"/>
              </a:rPr>
              <a:t>RTS</a:t>
            </a:r>
            <a:r>
              <a:rPr lang="en-US" sz="2800" b="1" u="none" dirty="0" smtClean="0">
                <a:latin typeface="+mn-lt"/>
              </a:rPr>
              <a:t>,</a:t>
            </a:r>
            <a:r>
              <a:rPr lang="en-US" sz="2800" b="1" u="none" dirty="0" smtClean="0">
                <a:solidFill>
                  <a:srgbClr val="6600FF"/>
                </a:solidFill>
                <a:latin typeface="+mn-lt"/>
              </a:rPr>
              <a:t>CTS </a:t>
            </a:r>
            <a:r>
              <a:rPr lang="en-US" sz="2800" u="none" dirty="0" smtClean="0">
                <a:latin typeface="+mn-lt"/>
              </a:rPr>
              <a:t>helps determine who else is in range or busy (</a:t>
            </a:r>
            <a:r>
              <a:rPr lang="en-US" sz="2800" b="1" u="none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800" u="none" dirty="0" smtClean="0">
                <a:latin typeface="+mn-lt"/>
              </a:rPr>
              <a:t>ollision </a:t>
            </a:r>
            <a:r>
              <a:rPr lang="en-US" sz="2800" b="1" u="none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800" u="none" dirty="0" smtClean="0">
                <a:latin typeface="+mn-lt"/>
              </a:rPr>
              <a:t>voidance). </a:t>
            </a:r>
          </a:p>
          <a:p>
            <a:pPr marL="800100" lvl="1" indent="-342900" algn="l">
              <a:spcBef>
                <a:spcPct val="20000"/>
              </a:spcBef>
            </a:pPr>
            <a:r>
              <a:rPr lang="en-US" sz="2800" dirty="0" smtClean="0">
                <a:latin typeface="+mn-lt"/>
              </a:rPr>
              <a:t>- </a:t>
            </a:r>
            <a:r>
              <a:rPr lang="en-US" sz="2800" u="none" dirty="0" smtClean="0">
                <a:latin typeface="+mn-lt"/>
              </a:rPr>
              <a:t>Can a collision still occur?</a:t>
            </a:r>
            <a:endParaRPr lang="en-US" sz="2800" u="none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Wireless LAN Protocols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4848244"/>
            <a:ext cx="8675687" cy="1223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Figure 4-12.</a:t>
            </a:r>
            <a:r>
              <a:rPr lang="en-US" sz="2800" dirty="0" smtClean="0">
                <a:solidFill>
                  <a:schemeClr val="accent2"/>
                </a:solidFill>
              </a:rPr>
              <a:t> (a)</a:t>
            </a:r>
            <a:r>
              <a:rPr lang="en-US" sz="2800" dirty="0" smtClean="0"/>
              <a:t> A sending an RTS to B.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(b)</a:t>
            </a:r>
            <a:r>
              <a:rPr lang="en-US" sz="2800" dirty="0" smtClean="0"/>
              <a:t> B responding with a CTS to A. </a:t>
            </a:r>
          </a:p>
        </p:txBody>
      </p:sp>
      <p:pic>
        <p:nvPicPr>
          <p:cNvPr id="24582" name="Picture 4" descr="4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791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571472" y="1030299"/>
            <a:ext cx="8032778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b="1" u="none" dirty="0">
                <a:solidFill>
                  <a:schemeClr val="accent1"/>
                </a:solidFill>
                <a:latin typeface="Comic Sans MS" pitchFamily="66" charset="0"/>
              </a:rPr>
              <a:t>MACAW</a:t>
            </a:r>
            <a:r>
              <a:rPr lang="en-US" sz="2800" u="none" dirty="0">
                <a:latin typeface="Times New Roman" pitchFamily="18" charset="0"/>
              </a:rPr>
              <a:t> added ACKs, Carrier Sense, and BEB done per stream and </a:t>
            </a:r>
            <a:r>
              <a:rPr lang="en-US" sz="2800" b="1" u="none" dirty="0">
                <a:latin typeface="Times New Roman" pitchFamily="18" charset="0"/>
              </a:rPr>
              <a:t>not</a:t>
            </a:r>
            <a:r>
              <a:rPr lang="en-US" sz="2800" u="none" dirty="0">
                <a:latin typeface="Times New Roman" pitchFamily="18" charset="0"/>
              </a:rPr>
              <a:t> per station.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35025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Virtual Channel Sensing in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3716338"/>
            <a:ext cx="8458200" cy="1920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Figure 4-27. The use of virtual channel sensing using CSMA/CA.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36699"/>
                </a:solidFill>
              </a:rPr>
              <a:t>C (in range of A) </a:t>
            </a:r>
            <a:r>
              <a:rPr lang="en-US" sz="2400" i="1" dirty="0" smtClean="0">
                <a:solidFill>
                  <a:srgbClr val="336699"/>
                </a:solidFill>
              </a:rPr>
              <a:t>receives the RTS and  based on information in RTS creates a </a:t>
            </a:r>
            <a:r>
              <a:rPr lang="en-US" sz="2400" b="1" i="1" dirty="0" smtClean="0">
                <a:solidFill>
                  <a:srgbClr val="336699"/>
                </a:solidFill>
              </a:rPr>
              <a:t>virtual channel busy </a:t>
            </a:r>
            <a:r>
              <a:rPr lang="en-US" sz="2400" b="1" dirty="0" smtClean="0">
                <a:solidFill>
                  <a:srgbClr val="336699"/>
                </a:solidFill>
              </a:rPr>
              <a:t>NAV (Network Allocation Vector).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6699"/>
                </a:solidFill>
              </a:rPr>
              <a:t>D (in range of B) </a:t>
            </a:r>
            <a:r>
              <a:rPr lang="en-US" sz="2400" i="1" dirty="0" smtClean="0">
                <a:solidFill>
                  <a:srgbClr val="666699"/>
                </a:solidFill>
              </a:rPr>
              <a:t>receives the CTS and creates a shorter </a:t>
            </a:r>
            <a:r>
              <a:rPr lang="en-US" sz="2400" b="1" dirty="0" smtClean="0">
                <a:solidFill>
                  <a:srgbClr val="666699"/>
                </a:solidFill>
              </a:rPr>
              <a:t>NAV.</a:t>
            </a:r>
            <a:endParaRPr lang="en-US" sz="2400" dirty="0" smtClean="0">
              <a:solidFill>
                <a:srgbClr val="666699"/>
              </a:solidFill>
            </a:endParaRPr>
          </a:p>
        </p:txBody>
      </p:sp>
      <p:pic>
        <p:nvPicPr>
          <p:cNvPr id="25606" name="Picture 4" descr="4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836613"/>
            <a:ext cx="83820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429532" y="5929332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1000132"/>
          </a:xfrm>
        </p:spPr>
        <p:txBody>
          <a:bodyPr/>
          <a:lstStyle/>
          <a:p>
            <a:r>
              <a:rPr lang="en-US" sz="3600" dirty="0"/>
              <a:t>Collision Avoidance: RTS-CTS </a:t>
            </a:r>
            <a:r>
              <a:rPr lang="en-US" sz="3600" dirty="0" smtClean="0"/>
              <a:t>Exchange</a:t>
            </a:r>
            <a:endParaRPr lang="en-US" sz="3600" dirty="0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356367" name="Text Box 15"/>
          <p:cNvSpPr txBox="1">
            <a:spLocks noChangeArrowheads="1"/>
          </p:cNvSpPr>
          <p:nvPr/>
        </p:nvSpPr>
        <p:spPr bwMode="auto">
          <a:xfrm>
            <a:off x="4624388" y="13938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AP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202113" y="1109663"/>
            <a:ext cx="782637" cy="571500"/>
            <a:chOff x="1160" y="2192"/>
            <a:chExt cx="589" cy="440"/>
          </a:xfrm>
        </p:grpSpPr>
        <p:pic>
          <p:nvPicPr>
            <p:cNvPr id="356369" name="Picture 17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35637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1" name="Freeform 19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2" name="Freeform 20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3" name="Freeform 21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4" name="Freeform 22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5" name="Freeform 23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6" name="Freeform 24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7" name="Freeform 25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8" name="Freeform 26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9" name="Freeform 27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0" name="Freeform 28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1" name="Freeform 29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2" name="Freeform 30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3" name="Freeform 31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4" name="Freeform 32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5" name="Freeform 33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6" name="Freeform 34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701800" y="1128713"/>
            <a:ext cx="415925" cy="511175"/>
            <a:chOff x="2870" y="1518"/>
            <a:chExt cx="292" cy="320"/>
          </a:xfrm>
        </p:grpSpPr>
        <p:graphicFrame>
          <p:nvGraphicFramePr>
            <p:cNvPr id="356388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484" name="Clip" r:id="rId5" imgW="819000" imgH="847800" progId="">
                <p:embed/>
              </p:oleObj>
            </a:graphicData>
          </a:graphic>
        </p:graphicFrame>
        <p:graphicFrame>
          <p:nvGraphicFramePr>
            <p:cNvPr id="356389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485" name="Clip" r:id="rId6" imgW="1266840" imgH="1200240" progId="">
                <p:embed/>
              </p:oleObj>
            </a:graphicData>
          </a:graphic>
        </p:graphicFrame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029575" y="1098550"/>
            <a:ext cx="415925" cy="511175"/>
            <a:chOff x="2870" y="1518"/>
            <a:chExt cx="292" cy="320"/>
          </a:xfrm>
        </p:grpSpPr>
        <p:graphicFrame>
          <p:nvGraphicFramePr>
            <p:cNvPr id="35639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482" name="Clip" r:id="rId7" imgW="819000" imgH="847800" progId="">
                <p:embed/>
              </p:oleObj>
            </a:graphicData>
          </a:graphic>
        </p:graphicFrame>
        <p:graphicFrame>
          <p:nvGraphicFramePr>
            <p:cNvPr id="35639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483" name="Clip" r:id="rId8" imgW="1266840" imgH="1200240" progId="">
                <p:embed/>
              </p:oleObj>
            </a:graphicData>
          </a:graphic>
        </p:graphicFrame>
      </p:grpSp>
      <p:sp>
        <p:nvSpPr>
          <p:cNvPr id="356393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56394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5639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639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56396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356359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96" y="298"/>
                  </a:cxn>
                  <a:cxn ang="0">
                    <a:pos x="2996" y="461"/>
                  </a:cxn>
                  <a:cxn ang="0">
                    <a:pos x="0" y="160"/>
                  </a:cxn>
                  <a:cxn ang="0">
                    <a:pos x="1" y="0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6360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96" y="298"/>
                  </a:cxn>
                  <a:cxn ang="0">
                    <a:pos x="2996" y="461"/>
                  </a:cxn>
                  <a:cxn ang="0">
                    <a:pos x="0" y="160"/>
                  </a:cxn>
                  <a:cxn ang="0">
                    <a:pos x="1" y="0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6403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4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RTS(B)</a:t>
              </a: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356400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996" y="298"/>
                </a:cxn>
                <a:cxn ang="0">
                  <a:pos x="2996" y="461"/>
                </a:cxn>
                <a:cxn ang="0">
                  <a:pos x="0" y="160"/>
                </a:cxn>
                <a:cxn ang="0">
                  <a:pos x="1" y="0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6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8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0" y="186"/>
                </a:cxn>
                <a:cxn ang="0">
                  <a:pos x="2260" y="355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9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/>
              <a:ahLst/>
              <a:cxnLst>
                <a:cxn ang="0">
                  <a:pos x="1860" y="0"/>
                </a:cxn>
                <a:cxn ang="0">
                  <a:pos x="0" y="179"/>
                </a:cxn>
                <a:cxn ang="0">
                  <a:pos x="0" y="347"/>
                </a:cxn>
                <a:cxn ang="0">
                  <a:pos x="1860" y="151"/>
                </a:cxn>
                <a:cxn ang="0">
                  <a:pos x="1860" y="0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0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  <p:sp>
          <p:nvSpPr>
            <p:cNvPr id="356411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356412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52" y="318"/>
                </a:cxn>
                <a:cxn ang="0">
                  <a:pos x="3652" y="1134"/>
                </a:cxn>
                <a:cxn ang="0">
                  <a:pos x="1" y="787"/>
                </a:cxn>
                <a:cxn ang="0">
                  <a:pos x="0" y="0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3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DATA (A)</a:t>
              </a:r>
            </a:p>
          </p:txBody>
        </p:sp>
        <p:sp>
          <p:nvSpPr>
            <p:cNvPr id="356414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0" y="186"/>
                </a:cxn>
                <a:cxn ang="0">
                  <a:pos x="2260" y="355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5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/>
              <a:ahLst/>
              <a:cxnLst>
                <a:cxn ang="0">
                  <a:pos x="1860" y="0"/>
                </a:cxn>
                <a:cxn ang="0">
                  <a:pos x="0" y="179"/>
                </a:cxn>
                <a:cxn ang="0">
                  <a:pos x="0" y="347"/>
                </a:cxn>
                <a:cxn ang="0">
                  <a:pos x="1860" y="151"/>
                </a:cxn>
                <a:cxn ang="0">
                  <a:pos x="1860" y="0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6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  <p:sp>
          <p:nvSpPr>
            <p:cNvPr id="356417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356362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3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sp>
        <p:nvSpPr>
          <p:cNvPr id="356423" name="Line 71"/>
          <p:cNvSpPr>
            <a:spLocks noChangeShapeType="1"/>
          </p:cNvSpPr>
          <p:nvPr/>
        </p:nvSpPr>
        <p:spPr bwMode="auto">
          <a:xfrm>
            <a:off x="8429651" y="3857628"/>
            <a:ext cx="45719" cy="22860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6424" name="Text Box 72"/>
          <p:cNvSpPr txBox="1">
            <a:spLocks noChangeArrowheads="1"/>
          </p:cNvSpPr>
          <p:nvPr/>
        </p:nvSpPr>
        <p:spPr bwMode="auto">
          <a:xfrm>
            <a:off x="7929586" y="4429132"/>
            <a:ext cx="100700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NAV</a:t>
            </a:r>
          </a:p>
          <a:p>
            <a:r>
              <a:rPr lang="en-US" dirty="0" smtClean="0"/>
              <a:t>defer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423" grpId="0" animBg="1"/>
      <p:bldP spid="3564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sz="4000" dirty="0" smtClean="0"/>
              <a:t>LAN, WLAN and WSN Terminology</a:t>
            </a:r>
            <a:endParaRPr lang="en-US" sz="4000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4100"/>
            <a:ext cx="8207375" cy="51831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802.3::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    	Ethernet	 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CSMA/CD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802.11a/b/g/n::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WiFi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CSMA/CA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802.15.4::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sz="24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ZigBee</a:t>
            </a: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802.11-based</a:t>
            </a:r>
          </a:p>
          <a:p>
            <a:pPr marL="752475" lvl="1" indent="-309563">
              <a:lnSpc>
                <a:spcPct val="90000"/>
              </a:lnSpc>
              <a:buFontTx/>
              <a:buNone/>
            </a:pPr>
            <a:r>
              <a:rPr lang="en-US" sz="2400" dirty="0"/>
              <a:t>			lower data rates, lower power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Bluetooth::</a:t>
            </a:r>
            <a:r>
              <a:rPr lang="en-US" sz="2400" dirty="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TDMA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 </a:t>
            </a:r>
            <a:r>
              <a:rPr lang="en-US" sz="2000" dirty="0"/>
              <a:t>- wireless 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Personal Area Networks (PANs)</a:t>
            </a:r>
            <a:r>
              <a:rPr lang="en-US" sz="2000" dirty="0"/>
              <a:t> that provide secure, globally unlicensed short-range radio communication.</a:t>
            </a:r>
          </a:p>
          <a:p>
            <a:pPr marL="752475" lvl="1" indent="-309563">
              <a:lnSpc>
                <a:spcPct val="90000"/>
              </a:lnSpc>
            </a:pPr>
            <a:r>
              <a:rPr lang="en-US" sz="2000" dirty="0"/>
              <a:t>Clusters with max of 8: cluster head + 7 nodes</a:t>
            </a:r>
          </a:p>
        </p:txBody>
      </p:sp>
      <p:sp>
        <p:nvSpPr>
          <p:cNvPr id="294918" name="AutoShape 6"/>
          <p:cNvSpPr>
            <a:spLocks/>
          </p:cNvSpPr>
          <p:nvPr/>
        </p:nvSpPr>
        <p:spPr bwMode="auto">
          <a:xfrm>
            <a:off x="7019925" y="301942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175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7380288" y="2946400"/>
            <a:ext cx="1152525" cy="9144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rgbClr val="6600FF"/>
                </a:solidFill>
              </a:rPr>
              <a:t>WSNs</a:t>
            </a:r>
          </a:p>
        </p:txBody>
      </p:sp>
      <p:sp>
        <p:nvSpPr>
          <p:cNvPr id="294920" name="Oval 8"/>
          <p:cNvSpPr>
            <a:spLocks noChangeArrowheads="1"/>
          </p:cNvSpPr>
          <p:nvPr/>
        </p:nvSpPr>
        <p:spPr bwMode="auto">
          <a:xfrm>
            <a:off x="3563938" y="1989138"/>
            <a:ext cx="3146425" cy="914400"/>
          </a:xfrm>
          <a:prstGeom prst="ellipse">
            <a:avLst/>
          </a:prstGeom>
          <a:noFill/>
          <a:ln w="25400" algn="ctr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8" grpId="0" animBg="1"/>
      <p:bldP spid="294919" grpId="0"/>
      <p:bldP spid="2949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92" y="-24"/>
            <a:ext cx="8675688" cy="11144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Virtual Channel Sensing in CSMA/CA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12875"/>
            <a:ext cx="8458200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666699"/>
                </a:solidFill>
                <a:latin typeface="Comic Sans MS" pitchFamily="66" charset="0"/>
              </a:rPr>
              <a:t>What is the advantage of RTS/CTS?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666699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RTS is 20 bytes, and CTS is 14 bytes.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   MPDU can be 2300 bytes.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“virtual” implies source station sets the </a:t>
            </a:r>
            <a:r>
              <a:rPr lang="en-US" i="1" dirty="0" smtClean="0">
                <a:solidFill>
                  <a:srgbClr val="666699"/>
                </a:solidFill>
                <a:cs typeface="Arial" charset="0"/>
              </a:rPr>
              <a:t>duration field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in data frame or in RTS and CTS frames.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Stations then adjust their NAV accordingly!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1-Persistent Physical Carrier Sensing</a:t>
            </a:r>
            <a:r>
              <a:rPr lang="en-US" dirty="0" smtClean="0"/>
              <a:t> 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8101042" cy="485778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station </a:t>
            </a: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senses</a:t>
            </a:r>
            <a:r>
              <a:rPr lang="en-US" sz="2800" i="1" dirty="0" smtClean="0"/>
              <a:t> </a:t>
            </a:r>
            <a:r>
              <a:rPr lang="en-US" sz="2800" dirty="0" smtClean="0"/>
              <a:t>the channel when it wants to send.</a:t>
            </a:r>
          </a:p>
          <a:p>
            <a:pPr eaLnBrk="1" hangingPunct="1"/>
            <a:r>
              <a:rPr lang="en-US" sz="2800" dirty="0" smtClean="0"/>
              <a:t>If idle, the station transmits.</a:t>
            </a:r>
          </a:p>
          <a:p>
            <a:pPr lvl="1" eaLnBrk="1" hangingPunct="1"/>
            <a:r>
              <a:rPr lang="en-US" sz="2400" i="1" dirty="0" smtClean="0">
                <a:solidFill>
                  <a:srgbClr val="0033CC"/>
                </a:solidFill>
              </a:rPr>
              <a:t>A station does not sense the channel while transmitting.</a:t>
            </a:r>
          </a:p>
          <a:p>
            <a:pPr eaLnBrk="1" hangingPunct="1"/>
            <a:r>
              <a:rPr lang="en-US" sz="2800" dirty="0" smtClean="0"/>
              <a:t>If the channel is busy, the station defers until idle and then transmits </a:t>
            </a: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(1-persistent)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US" sz="2800" dirty="0" smtClean="0"/>
              <a:t>Upon collision (no ACK received), wait a </a:t>
            </a:r>
            <a:r>
              <a:rPr lang="en-US" sz="2800" i="1" dirty="0" smtClean="0"/>
              <a:t>random time</a:t>
            </a:r>
            <a:r>
              <a:rPr lang="en-US" sz="2800" dirty="0" smtClean="0"/>
              <a:t> using binary exponential </a:t>
            </a:r>
            <a:r>
              <a:rPr lang="en-US" sz="2800" dirty="0" err="1" smtClean="0"/>
              <a:t>backoff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339933"/>
                </a:solidFill>
                <a:latin typeface="Comic Sans MS" pitchFamily="66" charset="0"/>
              </a:rPr>
              <a:t>(BEB)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i="1" dirty="0" smtClean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IEEE 802.11 MAC Protocol: CSMA/CA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78" y="1047768"/>
            <a:ext cx="5845144" cy="495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0033CC"/>
                </a:solidFill>
              </a:rPr>
              <a:t>802.11 sender</a:t>
            </a:r>
            <a:endParaRPr lang="en-US" sz="2400" dirty="0">
              <a:solidFill>
                <a:srgbClr val="0033CC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1 </a:t>
            </a:r>
            <a:r>
              <a:rPr lang="en-US" sz="2000" dirty="0">
                <a:solidFill>
                  <a:schemeClr val="accent2"/>
                </a:solidFill>
              </a:rPr>
              <a:t>if sense channel idle</a:t>
            </a:r>
            <a:r>
              <a:rPr lang="en-US" sz="2000" dirty="0"/>
              <a:t> for </a:t>
            </a:r>
            <a:r>
              <a:rPr lang="en-US" sz="2000" b="1" dirty="0"/>
              <a:t>DIFS</a:t>
            </a: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then</a:t>
            </a:r>
            <a:r>
              <a:rPr lang="en-US" sz="2000" dirty="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/>
              <a:t>T</a:t>
            </a:r>
            <a:r>
              <a:rPr lang="en-US" sz="2000" dirty="0" smtClean="0"/>
              <a:t>ransmit </a:t>
            </a:r>
            <a:r>
              <a:rPr lang="en-US" sz="2000" dirty="0"/>
              <a:t>entire frame (no CD</a:t>
            </a:r>
            <a:r>
              <a:rPr lang="en-US" sz="2000" dirty="0" smtClean="0"/>
              <a:t>).</a:t>
            </a:r>
            <a:endParaRPr lang="en-US" sz="2000" dirty="0"/>
          </a:p>
          <a:p>
            <a:pPr>
              <a:buFont typeface="ZapfDingbats" pitchFamily="8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2 if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sense channel busy then</a:t>
            </a:r>
            <a:r>
              <a:rPr lang="en-US" sz="2000" dirty="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 smtClean="0"/>
              <a:t>Choose a random </a:t>
            </a:r>
            <a:r>
              <a:rPr lang="en-US" sz="2000" dirty="0" err="1"/>
              <a:t>backoff</a:t>
            </a:r>
            <a:r>
              <a:rPr lang="en-US" sz="2000" dirty="0"/>
              <a:t> </a:t>
            </a:r>
            <a:r>
              <a:rPr lang="en-US" sz="2000" dirty="0" smtClean="0"/>
              <a:t>time.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 smtClean="0"/>
              <a:t>When channel </a:t>
            </a:r>
            <a:r>
              <a:rPr lang="en-US" sz="2000" smtClean="0"/>
              <a:t>is busy, </a:t>
            </a:r>
            <a:r>
              <a:rPr lang="en-US" sz="2000" dirty="0" smtClean="0"/>
              <a:t>counter is frozen.</a:t>
            </a:r>
            <a:endParaRPr lang="en-US" sz="2000" dirty="0"/>
          </a:p>
          <a:p>
            <a:pPr lvl="1">
              <a:buFont typeface="ZapfDingbats" pitchFamily="82" charset="2"/>
              <a:buNone/>
            </a:pPr>
            <a:r>
              <a:rPr lang="en-US" sz="2000" dirty="0"/>
              <a:t>T</a:t>
            </a:r>
            <a:r>
              <a:rPr lang="en-US" sz="2000" dirty="0" smtClean="0"/>
              <a:t>imer </a:t>
            </a:r>
            <a:r>
              <a:rPr lang="en-US" sz="2000" dirty="0"/>
              <a:t>counts down while channel </a:t>
            </a:r>
            <a:r>
              <a:rPr lang="en-US" sz="2000" dirty="0" smtClean="0"/>
              <a:t>idle and</a:t>
            </a:r>
            <a:endParaRPr lang="en-US" sz="2000" dirty="0"/>
          </a:p>
          <a:p>
            <a:pPr lvl="1">
              <a:buFont typeface="ZapfDingbats" pitchFamily="82" charset="2"/>
              <a:buNone/>
            </a:pPr>
            <a:r>
              <a:rPr lang="en-US" sz="2000" dirty="0"/>
              <a:t>transmit when timer </a:t>
            </a:r>
            <a:r>
              <a:rPr lang="en-US" sz="2000" dirty="0" smtClean="0"/>
              <a:t>expires.</a:t>
            </a:r>
            <a:endParaRPr lang="en-US" sz="2000" dirty="0"/>
          </a:p>
          <a:p>
            <a:pPr lvl="1">
              <a:buFont typeface="ZapfDingbats" pitchFamily="82" charset="2"/>
              <a:buNone/>
            </a:pPr>
            <a:r>
              <a:rPr lang="en-US" sz="2000" dirty="0"/>
              <a:t>if no ACK, increase random </a:t>
            </a:r>
            <a:r>
              <a:rPr lang="en-US" sz="2000" dirty="0" err="1"/>
              <a:t>backoff</a:t>
            </a:r>
            <a:r>
              <a:rPr lang="en-US" sz="2000" dirty="0"/>
              <a:t> interval, repeat </a:t>
            </a:r>
            <a:r>
              <a:rPr lang="en-US" sz="2000" dirty="0" smtClean="0"/>
              <a:t>2.</a:t>
            </a:r>
            <a:endParaRPr lang="en-US" sz="2000" dirty="0"/>
          </a:p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0033CC"/>
                </a:solidFill>
              </a:rPr>
              <a:t>802.11 receiver</a:t>
            </a:r>
            <a:endParaRPr lang="en-US" sz="2400" dirty="0">
              <a:solidFill>
                <a:srgbClr val="0033CC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- </a:t>
            </a:r>
            <a:r>
              <a:rPr lang="en-US" sz="2000" dirty="0">
                <a:solidFill>
                  <a:schemeClr val="accent2"/>
                </a:solidFill>
              </a:rPr>
              <a:t>if frame received OK</a:t>
            </a:r>
            <a:endParaRPr lang="en-US" sz="2000" dirty="0"/>
          </a:p>
          <a:p>
            <a:pPr>
              <a:buFont typeface="ZapfDingbats" pitchFamily="8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   </a:t>
            </a:r>
            <a:r>
              <a:rPr lang="en-US" sz="2000" dirty="0"/>
              <a:t>return ACK after </a:t>
            </a:r>
            <a:r>
              <a:rPr lang="en-US" sz="2000" b="1" dirty="0" smtClean="0"/>
              <a:t>SIFS</a:t>
            </a:r>
            <a:r>
              <a:rPr lang="en-US" sz="2000" dirty="0" smtClean="0"/>
              <a:t>.</a:t>
            </a:r>
            <a:endParaRPr lang="en-US" sz="2400" b="1" dirty="0"/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0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41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sender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92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receiver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354315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6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DIFS</a:t>
                </a: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354317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12" y="228"/>
                  </a:cxn>
                  <a:cxn ang="0">
                    <a:pos x="1212" y="900"/>
                  </a:cxn>
                  <a:cxn ang="0">
                    <a:pos x="0" y="660"/>
                  </a:cxn>
                  <a:cxn ang="0">
                    <a:pos x="6" y="0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2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419850" y="4267200"/>
            <a:ext cx="2563813" cy="923925"/>
            <a:chOff x="4044" y="2688"/>
            <a:chExt cx="1615" cy="582"/>
          </a:xfrm>
        </p:grpSpPr>
        <p:sp>
          <p:nvSpPr>
            <p:cNvPr id="354318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4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SIFS</a:t>
              </a:r>
            </a:p>
          </p:txBody>
        </p:sp>
        <p:sp>
          <p:nvSpPr>
            <p:cNvPr id="354319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354321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2" y="246"/>
                  </a:cxn>
                  <a:cxn ang="0">
                    <a:pos x="1212" y="414"/>
                  </a:cxn>
                  <a:cxn ang="0">
                    <a:pos x="6" y="174"/>
                  </a:cxn>
                  <a:cxn ang="0">
                    <a:pos x="0" y="0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3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3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ACK</a:t>
                </a:r>
              </a:p>
            </p:txBody>
          </p:sp>
        </p:grpSp>
      </p:grp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Point Coordinated Function (PCF)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08"/>
            <a:ext cx="8253412" cy="521497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PCF uses a base station to </a:t>
            </a:r>
            <a:r>
              <a:rPr lang="en-US" sz="2800" dirty="0" smtClean="0">
                <a:solidFill>
                  <a:schemeClr val="accent1"/>
                </a:solidFill>
              </a:rPr>
              <a:t>poll</a:t>
            </a:r>
            <a:r>
              <a:rPr lang="en-US" sz="2800" dirty="0" smtClean="0"/>
              <a:t> other stations to see if they have frames to send.</a:t>
            </a:r>
          </a:p>
          <a:p>
            <a:pPr eaLnBrk="1" hangingPunct="1"/>
            <a:r>
              <a:rPr lang="en-US" sz="2800" dirty="0" smtClean="0"/>
              <a:t>No collisions occur.</a:t>
            </a:r>
          </a:p>
          <a:p>
            <a:pPr eaLnBrk="1" hangingPunct="1"/>
            <a:r>
              <a:rPr lang="en-US" sz="2800" dirty="0" smtClean="0"/>
              <a:t>Base station sends </a:t>
            </a:r>
            <a:r>
              <a:rPr lang="en-US" sz="2800" b="1" dirty="0" smtClean="0">
                <a:solidFill>
                  <a:schemeClr val="accent2"/>
                </a:solidFill>
              </a:rPr>
              <a:t>beacon frame </a:t>
            </a:r>
            <a:r>
              <a:rPr lang="en-US" sz="2800" dirty="0" smtClean="0"/>
              <a:t>periodically.</a:t>
            </a:r>
          </a:p>
          <a:p>
            <a:pPr eaLnBrk="1" hangingPunct="1"/>
            <a:r>
              <a:rPr lang="en-US" sz="2800" dirty="0" smtClean="0"/>
              <a:t>Base station can tell another station to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660066"/>
                </a:solidFill>
              </a:rPr>
              <a:t>sleep </a:t>
            </a:r>
            <a:r>
              <a:rPr lang="en-US" sz="2800" dirty="0" smtClean="0"/>
              <a:t>to save on batteries and base stations holds frames for sleeping station.</a:t>
            </a:r>
          </a:p>
          <a:p>
            <a:pPr eaLnBrk="1" hangingPunct="1"/>
            <a:r>
              <a:rPr lang="en-US" sz="2800" dirty="0" smtClean="0"/>
              <a:t>Subsequently, BS awakens sleeping node via </a:t>
            </a:r>
            <a:r>
              <a:rPr lang="en-US" sz="2800" dirty="0" smtClean="0">
                <a:solidFill>
                  <a:schemeClr val="accent2"/>
                </a:solidFill>
              </a:rPr>
              <a:t>beacon frame</a:t>
            </a:r>
            <a:r>
              <a:rPr lang="en-US" sz="2800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24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DCF and PCF Co-Existence</a:t>
            </a:r>
          </a:p>
        </p:txBody>
      </p:sp>
      <p:sp>
        <p:nvSpPr>
          <p:cNvPr id="3072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458200" cy="50720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Distributed and centralized control can co-exist using </a:t>
            </a:r>
            <a:r>
              <a:rPr lang="en-US" sz="2800" dirty="0" err="1" smtClean="0"/>
              <a:t>InterFrame</a:t>
            </a:r>
            <a:r>
              <a:rPr lang="en-US" sz="2800" dirty="0" smtClean="0"/>
              <a:t> Spacing.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33CC"/>
                </a:solidFill>
              </a:rPr>
              <a:t>SIFS (Short IFS):: </a:t>
            </a:r>
            <a:r>
              <a:rPr lang="en-US" sz="2800" dirty="0" smtClean="0"/>
              <a:t>the time waited between packets in an ongoing dialog (</a:t>
            </a:r>
            <a:r>
              <a:rPr lang="en-US" sz="2800" dirty="0" err="1" smtClean="0"/>
              <a:t>RTS,CTS,data</a:t>
            </a:r>
            <a:r>
              <a:rPr lang="en-US" sz="2800" dirty="0" smtClean="0"/>
              <a:t>, ACK, next frame)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33CC"/>
                </a:solidFill>
              </a:rPr>
              <a:t>PIFS (PCF IFS):: </a:t>
            </a:r>
            <a:r>
              <a:rPr lang="en-US" sz="2800" dirty="0" smtClean="0"/>
              <a:t>when no SIFS response, base station can issue beacon or poll.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33CC"/>
                </a:solidFill>
              </a:rPr>
              <a:t>DIFS (DCF IFS):: </a:t>
            </a:r>
            <a:r>
              <a:rPr lang="en-US" sz="2800" dirty="0" smtClean="0"/>
              <a:t>when no PIFS, any station can attempt to acquire the channel.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33CC"/>
                </a:solidFill>
              </a:rPr>
              <a:t>EIFS (Extended IFS):: </a:t>
            </a:r>
            <a:r>
              <a:rPr lang="en-US" sz="2800" dirty="0" smtClean="0"/>
              <a:t>lowest priority interval used to report bad or unknown frame.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8204" y="-24"/>
            <a:ext cx="80772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Inter-frame Spacing in 802.11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31749" name="Picture 4" descr="4-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2133600"/>
            <a:ext cx="8270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28662" y="5143512"/>
            <a:ext cx="7035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Figure 4-29. </a:t>
            </a:r>
            <a:r>
              <a:rPr lang="en-US" b="1" dirty="0" err="1" smtClean="0"/>
              <a:t>Interframe</a:t>
            </a:r>
            <a:r>
              <a:rPr lang="en-US" b="1" dirty="0" smtClean="0"/>
              <a:t> Spacing in 802.11. 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-24"/>
            <a:ext cx="8713788" cy="100967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 CSMA/CA </a:t>
            </a:r>
          </a:p>
        </p:txBody>
      </p:sp>
      <p:pic>
        <p:nvPicPr>
          <p:cNvPr id="3277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484313"/>
            <a:ext cx="8229600" cy="4640262"/>
          </a:xfrm>
          <a:noFill/>
        </p:spPr>
      </p:pic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7596188" y="5661025"/>
            <a:ext cx="1223962" cy="3381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1" u="none">
                <a:solidFill>
                  <a:srgbClr val="0033CC"/>
                </a:solidFill>
                <a:latin typeface="Comic Sans MS" pitchFamily="66" charset="0"/>
              </a:rPr>
              <a:t>[N. Kim]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610350" y="1341438"/>
            <a:ext cx="2282825" cy="11509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u="none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possible</a:t>
            </a:r>
          </a:p>
          <a:p>
            <a:pPr algn="ctr" eaLnBrk="0" hangingPunct="0">
              <a:defRPr/>
            </a:pPr>
            <a:r>
              <a:rPr lang="en-US" u="none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collision !!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>
            <a:off x="6084888" y="2276475"/>
            <a:ext cx="1582737" cy="208915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802.11 Physical Layer</a:t>
            </a:r>
          </a:p>
        </p:txBody>
      </p:sp>
      <p:pic>
        <p:nvPicPr>
          <p:cNvPr id="319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036763"/>
            <a:ext cx="8229600" cy="3552825"/>
          </a:xfrm>
          <a:noFill/>
          <a:ln/>
        </p:spPr>
      </p:pic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7451725" y="5445125"/>
            <a:ext cx="1223963" cy="3381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0033CC"/>
                </a:solidFill>
              </a:rPr>
              <a:t>[N. Kim]</a:t>
            </a:r>
          </a:p>
        </p:txBody>
      </p:sp>
      <p:sp>
        <p:nvSpPr>
          <p:cNvPr id="319493" name="Oval 5"/>
          <p:cNvSpPr>
            <a:spLocks noChangeArrowheads="1"/>
          </p:cNvSpPr>
          <p:nvPr/>
        </p:nvSpPr>
        <p:spPr bwMode="auto">
          <a:xfrm>
            <a:off x="6516688" y="1855788"/>
            <a:ext cx="1584325" cy="2797175"/>
          </a:xfrm>
          <a:prstGeom prst="ellipse">
            <a:avLst/>
          </a:prstGeom>
          <a:noFill/>
          <a:ln w="25400" algn="ctr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2195513" y="1412875"/>
            <a:ext cx="3373437" cy="5032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1042988" y="1268413"/>
            <a:ext cx="5257800" cy="431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‘Adjust transmission rate on the fly’</a:t>
            </a:r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6227763" y="1628775"/>
            <a:ext cx="504825" cy="36036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7" name="Line 9"/>
          <p:cNvSpPr>
            <a:spLocks noChangeShapeType="1"/>
          </p:cNvSpPr>
          <p:nvPr/>
        </p:nvSpPr>
        <p:spPr bwMode="auto">
          <a:xfrm>
            <a:off x="3059113" y="1700213"/>
            <a:ext cx="649287" cy="7921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animBg="1"/>
      <p:bldP spid="319494" grpId="0"/>
      <p:bldP spid="319495" grpId="0"/>
      <p:bldP spid="319496" grpId="0" animBg="1"/>
      <p:bldP spid="3194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7391" y="1419212"/>
            <a:ext cx="8077200" cy="1035051"/>
            <a:chOff x="240" y="836"/>
            <a:chExt cx="5088" cy="652"/>
          </a:xfrm>
        </p:grpSpPr>
        <p:sp>
          <p:nvSpPr>
            <p:cNvPr id="41062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control</a:t>
              </a:r>
            </a:p>
          </p:txBody>
        </p:sp>
        <p:sp>
          <p:nvSpPr>
            <p:cNvPr id="41062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duration</a:t>
              </a:r>
            </a:p>
          </p:txBody>
        </p:sp>
        <p:sp>
          <p:nvSpPr>
            <p:cNvPr id="41062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1063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1063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1063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1063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41063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latin typeface="Arial" charset="0"/>
                </a:rPr>
                <a:t>payload</a:t>
              </a:r>
            </a:p>
          </p:txBody>
        </p:sp>
        <p:sp>
          <p:nvSpPr>
            <p:cNvPr id="41063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CRC</a:t>
              </a:r>
            </a:p>
          </p:txBody>
        </p:sp>
        <p:sp>
          <p:nvSpPr>
            <p:cNvPr id="410636" name="Text Box 12"/>
            <p:cNvSpPr txBox="1">
              <a:spLocks noChangeArrowheads="1"/>
            </p:cNvSpPr>
            <p:nvPr/>
          </p:nvSpPr>
          <p:spPr bwMode="auto">
            <a:xfrm>
              <a:off x="428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2</a:t>
              </a:r>
            </a:p>
          </p:txBody>
        </p:sp>
        <p:sp>
          <p:nvSpPr>
            <p:cNvPr id="410637" name="Text Box 13"/>
            <p:cNvSpPr txBox="1">
              <a:spLocks noChangeArrowheads="1"/>
            </p:cNvSpPr>
            <p:nvPr/>
          </p:nvSpPr>
          <p:spPr bwMode="auto">
            <a:xfrm>
              <a:off x="923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2</a:t>
              </a:r>
            </a:p>
          </p:txBody>
        </p:sp>
        <p:sp>
          <p:nvSpPr>
            <p:cNvPr id="410638" name="Text Box 14"/>
            <p:cNvSpPr txBox="1">
              <a:spLocks noChangeArrowheads="1"/>
            </p:cNvSpPr>
            <p:nvPr/>
          </p:nvSpPr>
          <p:spPr bwMode="auto">
            <a:xfrm>
              <a:off x="1508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6</a:t>
              </a:r>
            </a:p>
          </p:txBody>
        </p:sp>
        <p:sp>
          <p:nvSpPr>
            <p:cNvPr id="410639" name="Text Box 15"/>
            <p:cNvSpPr txBox="1">
              <a:spLocks noChangeArrowheads="1"/>
            </p:cNvSpPr>
            <p:nvPr/>
          </p:nvSpPr>
          <p:spPr bwMode="auto">
            <a:xfrm>
              <a:off x="2003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6</a:t>
              </a:r>
            </a:p>
          </p:txBody>
        </p:sp>
        <p:sp>
          <p:nvSpPr>
            <p:cNvPr id="410640" name="Text Box 16"/>
            <p:cNvSpPr txBox="1">
              <a:spLocks noChangeArrowheads="1"/>
            </p:cNvSpPr>
            <p:nvPr/>
          </p:nvSpPr>
          <p:spPr bwMode="auto">
            <a:xfrm>
              <a:off x="2498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6</a:t>
              </a:r>
            </a:p>
          </p:txBody>
        </p:sp>
        <p:sp>
          <p:nvSpPr>
            <p:cNvPr id="410641" name="Text Box 17"/>
            <p:cNvSpPr txBox="1">
              <a:spLocks noChangeArrowheads="1"/>
            </p:cNvSpPr>
            <p:nvPr/>
          </p:nvSpPr>
          <p:spPr bwMode="auto">
            <a:xfrm>
              <a:off x="3038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2</a:t>
              </a:r>
            </a:p>
          </p:txBody>
        </p:sp>
        <p:sp>
          <p:nvSpPr>
            <p:cNvPr id="410642" name="Text Box 18"/>
            <p:cNvSpPr txBox="1">
              <a:spLocks noChangeArrowheads="1"/>
            </p:cNvSpPr>
            <p:nvPr/>
          </p:nvSpPr>
          <p:spPr bwMode="auto">
            <a:xfrm>
              <a:off x="3578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6</a:t>
              </a:r>
            </a:p>
          </p:txBody>
        </p:sp>
        <p:sp>
          <p:nvSpPr>
            <p:cNvPr id="410643" name="Text Box 19"/>
            <p:cNvSpPr txBox="1">
              <a:spLocks noChangeArrowheads="1"/>
            </p:cNvSpPr>
            <p:nvPr/>
          </p:nvSpPr>
          <p:spPr bwMode="auto">
            <a:xfrm>
              <a:off x="4032" y="84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0 - 2312</a:t>
              </a:r>
            </a:p>
          </p:txBody>
        </p:sp>
        <p:sp>
          <p:nvSpPr>
            <p:cNvPr id="410644" name="Text Box 20"/>
            <p:cNvSpPr txBox="1">
              <a:spLocks noChangeArrowheads="1"/>
            </p:cNvSpPr>
            <p:nvPr/>
          </p:nvSpPr>
          <p:spPr bwMode="auto">
            <a:xfrm>
              <a:off x="4973" y="83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4</a:t>
              </a:r>
            </a:p>
          </p:txBody>
        </p:sp>
        <p:sp>
          <p:nvSpPr>
            <p:cNvPr id="410645" name="Text Box 21"/>
            <p:cNvSpPr txBox="1">
              <a:spLocks noChangeArrowheads="1"/>
            </p:cNvSpPr>
            <p:nvPr/>
          </p:nvSpPr>
          <p:spPr bwMode="auto">
            <a:xfrm>
              <a:off x="2858" y="1112"/>
              <a:ext cx="5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 dirty="0" err="1">
                  <a:solidFill>
                    <a:schemeClr val="bg1"/>
                  </a:solidFill>
                  <a:latin typeface="Arial" charset="0"/>
                </a:rPr>
                <a:t>seq</a:t>
              </a:r>
              <a:endParaRPr lang="en-US" sz="160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control</a:t>
              </a:r>
            </a:p>
          </p:txBody>
        </p:sp>
      </p:grpSp>
      <p:sp>
        <p:nvSpPr>
          <p:cNvPr id="410673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smtClean="0"/>
              <a:t>Frames - Addresses</a:t>
            </a:r>
            <a:endParaRPr lang="en-US" dirty="0"/>
          </a:p>
        </p:txBody>
      </p:sp>
      <p:sp>
        <p:nvSpPr>
          <p:cNvPr id="410676" name="Text Box 52"/>
          <p:cNvSpPr txBox="1">
            <a:spLocks noChangeArrowheads="1"/>
          </p:cNvSpPr>
          <p:nvPr/>
        </p:nvSpPr>
        <p:spPr bwMode="auto">
          <a:xfrm>
            <a:off x="689765" y="4556477"/>
            <a:ext cx="31678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</a:rPr>
              <a:t>Address 2: </a:t>
            </a:r>
            <a:r>
              <a:rPr lang="en-US" sz="2000" dirty="0"/>
              <a:t>MAC address</a:t>
            </a:r>
          </a:p>
          <a:p>
            <a:pPr algn="l"/>
            <a:r>
              <a:rPr lang="en-US" sz="2000" dirty="0"/>
              <a:t>of wireless host or AP </a:t>
            </a:r>
          </a:p>
          <a:p>
            <a:pPr algn="l"/>
            <a:r>
              <a:rPr lang="en-US" sz="2000" dirty="0"/>
              <a:t>transmitting this frame</a:t>
            </a:r>
          </a:p>
        </p:txBody>
      </p:sp>
      <p:sp>
        <p:nvSpPr>
          <p:cNvPr id="410677" name="Line 53"/>
          <p:cNvSpPr>
            <a:spLocks noChangeShapeType="1"/>
          </p:cNvSpPr>
          <p:nvPr/>
        </p:nvSpPr>
        <p:spPr bwMode="auto">
          <a:xfrm flipV="1">
            <a:off x="1357290" y="2522524"/>
            <a:ext cx="1050976" cy="8350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78" name="Line 54"/>
          <p:cNvSpPr>
            <a:spLocks noChangeShapeType="1"/>
          </p:cNvSpPr>
          <p:nvPr/>
        </p:nvSpPr>
        <p:spPr bwMode="auto">
          <a:xfrm flipV="1">
            <a:off x="2714613" y="2571744"/>
            <a:ext cx="714380" cy="203519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79" name="Text Box 55"/>
          <p:cNvSpPr txBox="1">
            <a:spLocks noChangeArrowheads="1"/>
          </p:cNvSpPr>
          <p:nvPr/>
        </p:nvSpPr>
        <p:spPr bwMode="auto">
          <a:xfrm>
            <a:off x="-32" y="3270593"/>
            <a:ext cx="31261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</a:rPr>
              <a:t>Address 1: </a:t>
            </a:r>
            <a:r>
              <a:rPr lang="en-US" sz="2000" dirty="0"/>
              <a:t>MAC address</a:t>
            </a:r>
          </a:p>
          <a:p>
            <a:pPr algn="l"/>
            <a:r>
              <a:rPr lang="en-US" sz="2000" dirty="0"/>
              <a:t>of wireless host or AP </a:t>
            </a:r>
          </a:p>
          <a:p>
            <a:pPr algn="l"/>
            <a:r>
              <a:rPr lang="en-US" sz="2000" dirty="0"/>
              <a:t>to receive this frame</a:t>
            </a:r>
          </a:p>
        </p:txBody>
      </p:sp>
      <p:sp>
        <p:nvSpPr>
          <p:cNvPr id="410680" name="Line 56"/>
          <p:cNvSpPr>
            <a:spLocks noChangeShapeType="1"/>
          </p:cNvSpPr>
          <p:nvPr/>
        </p:nvSpPr>
        <p:spPr bwMode="auto">
          <a:xfrm flipH="1" flipV="1">
            <a:off x="4176741" y="2566974"/>
            <a:ext cx="609600" cy="8366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81" name="Text Box 57"/>
          <p:cNvSpPr txBox="1">
            <a:spLocks noChangeArrowheads="1"/>
          </p:cNvSpPr>
          <p:nvPr/>
        </p:nvSpPr>
        <p:spPr bwMode="auto">
          <a:xfrm>
            <a:off x="3643306" y="3500438"/>
            <a:ext cx="3275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</a:rPr>
              <a:t>Address 3: </a:t>
            </a:r>
            <a:r>
              <a:rPr lang="en-US" sz="2000" dirty="0"/>
              <a:t>MAC address</a:t>
            </a:r>
          </a:p>
          <a:p>
            <a:pPr algn="l"/>
            <a:r>
              <a:rPr lang="en-US" sz="2000" dirty="0"/>
              <a:t>of router interface to which AP is attached</a:t>
            </a:r>
          </a:p>
        </p:txBody>
      </p:sp>
      <p:sp>
        <p:nvSpPr>
          <p:cNvPr id="410682" name="Text Box 58"/>
          <p:cNvSpPr txBox="1">
            <a:spLocks noChangeArrowheads="1"/>
          </p:cNvSpPr>
          <p:nvPr/>
        </p:nvSpPr>
        <p:spPr bwMode="auto">
          <a:xfrm>
            <a:off x="6037291" y="2863990"/>
            <a:ext cx="260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</a:rPr>
              <a:t>Address 4: </a:t>
            </a:r>
            <a:r>
              <a:rPr lang="en-US" sz="2000" dirty="0"/>
              <a:t>used only in ad hoc mode</a:t>
            </a:r>
          </a:p>
        </p:txBody>
      </p:sp>
      <p:sp>
        <p:nvSpPr>
          <p:cNvPr id="410683" name="Line 59"/>
          <p:cNvSpPr>
            <a:spLocks noChangeShapeType="1"/>
          </p:cNvSpPr>
          <p:nvPr/>
        </p:nvSpPr>
        <p:spPr bwMode="auto">
          <a:xfrm flipH="1" flipV="1">
            <a:off x="5929322" y="2500306"/>
            <a:ext cx="214314" cy="500066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+mn-lt"/>
              </a:rPr>
              <a:pPr>
                <a:defRPr/>
              </a:pPr>
              <a:t>48</a:t>
            </a:fld>
            <a:endParaRPr lang="en-US" dirty="0">
              <a:latin typeface="+mn-lt"/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73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411675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76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grpSp>
        <p:nvGrpSpPr>
          <p:cNvPr id="3" name="Group 161"/>
          <p:cNvGrpSpPr>
            <a:grpSpLocks/>
          </p:cNvGrpSpPr>
          <p:nvPr/>
        </p:nvGrpSpPr>
        <p:grpSpPr bwMode="auto">
          <a:xfrm>
            <a:off x="4699000" y="2143124"/>
            <a:ext cx="876300" cy="666749"/>
            <a:chOff x="2960" y="1350"/>
            <a:chExt cx="552" cy="42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411653" name="Oval 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4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5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6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1657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165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0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1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166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4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5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1677" name="Text Box 29"/>
            <p:cNvSpPr txBox="1">
              <a:spLocks noChangeArrowheads="1"/>
            </p:cNvSpPr>
            <p:nvPr/>
          </p:nvSpPr>
          <p:spPr bwMode="auto">
            <a:xfrm>
              <a:off x="2960" y="1350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/>
                <a:t>router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022600" y="2157413"/>
            <a:ext cx="935038" cy="1039812"/>
            <a:chOff x="1952" y="1032"/>
            <a:chExt cx="589" cy="655"/>
          </a:xfrm>
        </p:grpSpPr>
        <p:sp>
          <p:nvSpPr>
            <p:cNvPr id="411679" name="Text Box 31"/>
            <p:cNvSpPr txBox="1">
              <a:spLocks noChangeArrowheads="1"/>
            </p:cNvSpPr>
            <p:nvPr/>
          </p:nvSpPr>
          <p:spPr bwMode="auto">
            <a:xfrm>
              <a:off x="2080" y="1456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11681" name="Picture 33" descr="31u_bnrz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11682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3" name="Freeform 3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4" name="Freeform 3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5" name="Freeform 3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6" name="Freeform 3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7" name="Freeform 3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8" name="Freeform 4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9" name="Freeform 4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0" name="Freeform 4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1" name="Freeform 4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2" name="Freeform 4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3" name="Freeform 4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4" name="Freeform 4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5" name="Freeform 4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6" name="Freeform 4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7" name="Freeform 4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8" name="Freeform 5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1943100" y="1827213"/>
            <a:ext cx="495300" cy="622300"/>
            <a:chOff x="2870" y="1518"/>
            <a:chExt cx="292" cy="320"/>
          </a:xfrm>
        </p:grpSpPr>
        <p:graphicFrame>
          <p:nvGraphicFramePr>
            <p:cNvPr id="411700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3556" name="Clip" r:id="rId5" imgW="819000" imgH="847800" progId="">
                <p:embed/>
              </p:oleObj>
            </a:graphicData>
          </a:graphic>
        </p:graphicFrame>
        <p:graphicFrame>
          <p:nvGraphicFramePr>
            <p:cNvPr id="411701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3557" name="Clip" r:id="rId6" imgW="1266840" imgH="1200240" progId="">
                <p:embed/>
              </p:oleObj>
            </a:graphicData>
          </a:graphic>
        </p:graphicFrame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2801938" y="1347788"/>
            <a:ext cx="495300" cy="622300"/>
            <a:chOff x="2870" y="1518"/>
            <a:chExt cx="292" cy="320"/>
          </a:xfrm>
        </p:grpSpPr>
        <p:graphicFrame>
          <p:nvGraphicFramePr>
            <p:cNvPr id="411703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3554" name="Clip" r:id="rId7" imgW="819000" imgH="847800" progId="">
                <p:embed/>
              </p:oleObj>
            </a:graphicData>
          </a:graphic>
        </p:graphicFrame>
        <p:graphicFrame>
          <p:nvGraphicFramePr>
            <p:cNvPr id="411704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3555" name="Clip" r:id="rId8" imgW="1266840" imgH="1200240" progId="">
                <p:embed/>
              </p:oleObj>
            </a:graphicData>
          </a:graphic>
        </p:graphicFrame>
      </p:grpSp>
      <p:sp>
        <p:nvSpPr>
          <p:cNvPr id="411738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H1</a:t>
            </a:r>
          </a:p>
        </p:txBody>
      </p:sp>
      <p:sp>
        <p:nvSpPr>
          <p:cNvPr id="411741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30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R1</a:t>
            </a:r>
          </a:p>
        </p:txBody>
      </p:sp>
      <p:grpSp>
        <p:nvGrpSpPr>
          <p:cNvPr id="11" name="Group 157"/>
          <p:cNvGrpSpPr>
            <a:grpSpLocks/>
          </p:cNvGrpSpPr>
          <p:nvPr/>
        </p:nvGrpSpPr>
        <p:grpSpPr bwMode="auto">
          <a:xfrm>
            <a:off x="349250" y="2392363"/>
            <a:ext cx="5722938" cy="3927474"/>
            <a:chOff x="268" y="1180"/>
            <a:chExt cx="3605" cy="2474"/>
          </a:xfrm>
        </p:grpSpPr>
        <p:sp>
          <p:nvSpPr>
            <p:cNvPr id="411742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6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43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/>
              <a:ahLst/>
              <a:cxnLst>
                <a:cxn ang="0">
                  <a:pos x="1397" y="0"/>
                </a:cxn>
                <a:cxn ang="0">
                  <a:pos x="104" y="1445"/>
                </a:cxn>
                <a:cxn ang="0">
                  <a:pos x="1294" y="1418"/>
                </a:cxn>
                <a:cxn ang="0">
                  <a:pos x="3374" y="1445"/>
                </a:cxn>
                <a:cxn ang="0">
                  <a:pos x="1585" y="75"/>
                </a:cxn>
                <a:cxn ang="0">
                  <a:pos x="1397" y="0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9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44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45" name="Text Box 97"/>
            <p:cNvSpPr txBox="1">
              <a:spLocks noChangeArrowheads="1"/>
            </p:cNvSpPr>
            <p:nvPr/>
          </p:nvSpPr>
          <p:spPr bwMode="auto">
            <a:xfrm>
              <a:off x="530" y="2923"/>
              <a:ext cx="29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AP MAC </a:t>
              </a:r>
              <a:r>
                <a:rPr lang="en-US" sz="1800" dirty="0" err="1"/>
                <a:t>addr</a:t>
              </a:r>
              <a:r>
                <a:rPr lang="en-US" sz="1800" dirty="0"/>
                <a:t>  H1 MAC </a:t>
              </a:r>
              <a:r>
                <a:rPr lang="en-US" sz="1800" dirty="0" err="1"/>
                <a:t>addr</a:t>
              </a:r>
              <a:r>
                <a:rPr lang="en-US" sz="1800" dirty="0"/>
                <a:t> R1 MAC </a:t>
              </a:r>
              <a:r>
                <a:rPr lang="en-US" sz="1800" dirty="0" err="1"/>
                <a:t>addr</a:t>
              </a:r>
              <a:endParaRPr lang="en-US" sz="1800" dirty="0"/>
            </a:p>
          </p:txBody>
        </p:sp>
        <p:sp>
          <p:nvSpPr>
            <p:cNvPr id="411747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8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9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41175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5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5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411756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57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58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411760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61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62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763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5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411765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66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67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768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411769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411770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411771" name="Text Box 123"/>
            <p:cNvSpPr txBox="1">
              <a:spLocks noChangeArrowheads="1"/>
            </p:cNvSpPr>
            <p:nvPr/>
          </p:nvSpPr>
          <p:spPr bwMode="auto">
            <a:xfrm>
              <a:off x="2343" y="3363"/>
              <a:ext cx="15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802</a:t>
              </a:r>
              <a:r>
                <a:rPr lang="en-US" dirty="0">
                  <a:solidFill>
                    <a:schemeClr val="accent2"/>
                  </a:solidFill>
                </a:rPr>
                <a:t>.</a:t>
              </a:r>
              <a:r>
                <a:rPr lang="en-US" b="1" dirty="0">
                  <a:solidFill>
                    <a:schemeClr val="accent2"/>
                  </a:solidFill>
                </a:rPr>
                <a:t>11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  <a:r>
                <a:rPr lang="en-US" dirty="0"/>
                <a:t>frame</a:t>
              </a:r>
            </a:p>
          </p:txBody>
        </p:sp>
      </p:grpSp>
      <p:grpSp>
        <p:nvGrpSpPr>
          <p:cNvPr id="16" name="Group 160"/>
          <p:cNvGrpSpPr>
            <a:grpSpLocks/>
          </p:cNvGrpSpPr>
          <p:nvPr/>
        </p:nvGrpSpPr>
        <p:grpSpPr bwMode="auto">
          <a:xfrm>
            <a:off x="3811588" y="2811463"/>
            <a:ext cx="4741862" cy="2247900"/>
            <a:chOff x="2401" y="1771"/>
            <a:chExt cx="2987" cy="1416"/>
          </a:xfrm>
        </p:grpSpPr>
        <p:sp>
          <p:nvSpPr>
            <p:cNvPr id="411778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/>
              <a:ahLst/>
              <a:cxnLst>
                <a:cxn ang="0">
                  <a:pos x="54" y="9"/>
                </a:cxn>
                <a:cxn ang="0">
                  <a:pos x="0" y="437"/>
                </a:cxn>
                <a:cxn ang="0">
                  <a:pos x="2419" y="369"/>
                </a:cxn>
                <a:cxn ang="0">
                  <a:pos x="336" y="5"/>
                </a:cxn>
                <a:cxn ang="0">
                  <a:pos x="54" y="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9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75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77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79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80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R1 MAC </a:t>
              </a:r>
              <a:r>
                <a:rPr lang="en-US" sz="1800" dirty="0" err="1"/>
                <a:t>addr</a:t>
              </a:r>
              <a:r>
                <a:rPr lang="en-US" sz="1800" dirty="0"/>
                <a:t>  H1 MAC </a:t>
              </a:r>
              <a:r>
                <a:rPr lang="en-US" sz="1800" dirty="0" err="1"/>
                <a:t>addr</a:t>
              </a:r>
              <a:r>
                <a:rPr lang="en-US" sz="1800" dirty="0"/>
                <a:t> </a:t>
              </a:r>
            </a:p>
          </p:txBody>
        </p:sp>
        <p:sp>
          <p:nvSpPr>
            <p:cNvPr id="411781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82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83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411785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86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87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411789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0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91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411793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4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95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411798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9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800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801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411802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41180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12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802</a:t>
              </a:r>
              <a:r>
                <a:rPr lang="en-US" dirty="0">
                  <a:solidFill>
                    <a:schemeClr val="accent2"/>
                  </a:solidFill>
                </a:rPr>
                <a:t>.</a:t>
              </a:r>
              <a:r>
                <a:rPr lang="en-US" b="1" dirty="0">
                  <a:solidFill>
                    <a:schemeClr val="accent2"/>
                  </a:solidFill>
                </a:rPr>
                <a:t>3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  <a:r>
                <a:rPr lang="en-US" dirty="0"/>
                <a:t>frame</a:t>
              </a:r>
            </a:p>
          </p:txBody>
        </p:sp>
      </p:grpSp>
      <p:sp>
        <p:nvSpPr>
          <p:cNvPr id="114" name="Rectangle 49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802.11 Frame - Addresses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5" name="Slide Number Placeholder 11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+mn-lt"/>
              </a:rPr>
              <a:pPr>
                <a:defRPr/>
              </a:pPr>
              <a:t>49</a:t>
            </a:fld>
            <a:endParaRPr lang="en-US" dirty="0">
              <a:latin typeface="+mn-lt"/>
            </a:endParaRPr>
          </a:p>
        </p:txBody>
      </p:sp>
      <p:sp>
        <p:nvSpPr>
          <p:cNvPr id="116" name="Footer Placeholder 1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a </a:t>
            </a:r>
            <a:r>
              <a:rPr lang="en-US" sz="4000" dirty="0" smtClean="0"/>
              <a:t>Wireless Network</a:t>
            </a:r>
            <a:endParaRPr lang="en-US" sz="4000" dirty="0"/>
          </a:p>
        </p:txBody>
      </p:sp>
      <p:sp>
        <p:nvSpPr>
          <p:cNvPr id="394245" name="Oval 5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424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Text Box 8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4249" name="Picture 9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4251" name="Oval 11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4252" name="Picture 12" descr="31u_bnrz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</p:spPr>
        </p:pic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4254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5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94255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5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4257" name="Object 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50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94258" name="Object 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51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4260" name="Object 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48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394261" name="Object 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49" name="Clip" r:id="rId11" imgW="1266840" imgH="1200240" progId="">
                  <p:embed/>
                </p:oleObj>
              </a:graphicData>
            </a:graphic>
          </p:graphicFrame>
        </p:grpSp>
      </p:grpSp>
      <p:sp>
        <p:nvSpPr>
          <p:cNvPr id="394262" name="Line 22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263" name="Oval 23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4264" name="Picture 24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4266" name="Object 2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46" name="Clip" r:id="rId12" imgW="819000" imgH="847800" progId="">
                <p:embed/>
              </p:oleObj>
            </a:graphicData>
          </a:graphic>
        </p:graphicFrame>
        <p:graphicFrame>
          <p:nvGraphicFramePr>
            <p:cNvPr id="394267" name="Object 2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47" name="Clip" r:id="rId13" imgW="1266840" imgH="1200240" progId="">
                <p:embed/>
              </p:oleObj>
            </a:graphicData>
          </a:graphic>
        </p:graphicFrame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4269" name="Object 2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44" name="Clip" r:id="rId14" imgW="819000" imgH="847800" progId="">
                <p:embed/>
              </p:oleObj>
            </a:graphicData>
          </a:graphic>
        </p:graphicFrame>
        <p:graphicFrame>
          <p:nvGraphicFramePr>
            <p:cNvPr id="394270" name="Object 3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45" name="Clip" r:id="rId15" imgW="1266840" imgH="1200240" progId="">
                <p:embed/>
              </p:oleObj>
            </a:graphicData>
          </a:graphic>
        </p:graphicFrame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4272" name="Object 3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42" name="Clip" r:id="rId16" imgW="819000" imgH="847800" progId="">
                <p:embed/>
              </p:oleObj>
            </a:graphicData>
          </a:graphic>
        </p:graphicFrame>
        <p:graphicFrame>
          <p:nvGraphicFramePr>
            <p:cNvPr id="394273" name="Object 3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43" name="Clip" r:id="rId17" imgW="1266840" imgH="1200240" progId="">
                <p:embed/>
              </p:oleObj>
            </a:graphicData>
          </a:graphic>
        </p:graphicFrame>
      </p:grpSp>
      <p:sp>
        <p:nvSpPr>
          <p:cNvPr id="394274" name="Line 34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4276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40" name="Clip" r:id="rId18" imgW="819000" imgH="847800" progId="">
                <p:embed/>
              </p:oleObj>
            </a:graphicData>
          </a:graphic>
        </p:graphicFrame>
        <p:graphicFrame>
          <p:nvGraphicFramePr>
            <p:cNvPr id="394277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41" name="Clip" r:id="rId19" imgW="1266840" imgH="1200240" progId="">
                <p:embed/>
              </p:oleObj>
            </a:graphicData>
          </a:graphic>
        </p:graphicFrame>
      </p:grpSp>
      <p:sp>
        <p:nvSpPr>
          <p:cNvPr id="394278" name="Oval 38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4279" name="Picture 39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4281" name="Object 4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38" name="Clip" r:id="rId20" imgW="819000" imgH="847800" progId="">
                <p:embed/>
              </p:oleObj>
            </a:graphicData>
          </a:graphic>
        </p:graphicFrame>
        <p:graphicFrame>
          <p:nvGraphicFramePr>
            <p:cNvPr id="394282" name="Object 4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39" name="Clip" r:id="rId21" imgW="1266840" imgH="1200240" progId="">
                <p:embed/>
              </p:oleObj>
            </a:graphicData>
          </a:graphic>
        </p:graphicFrame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4284" name="Object 4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36" name="Clip" r:id="rId22" imgW="819000" imgH="847800" progId="">
                <p:embed/>
              </p:oleObj>
            </a:graphicData>
          </a:graphic>
        </p:graphicFrame>
        <p:graphicFrame>
          <p:nvGraphicFramePr>
            <p:cNvPr id="394285" name="Object 4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37" name="Clip" r:id="rId23" imgW="1266840" imgH="1200240" progId="">
                <p:embed/>
              </p:oleObj>
            </a:graphicData>
          </a:graphic>
        </p:graphicFrame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4287" name="Object 4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34" name="Clip" r:id="rId24" imgW="819000" imgH="847800" progId="">
                <p:embed/>
              </p:oleObj>
            </a:graphicData>
          </a:graphic>
        </p:graphicFrame>
        <p:graphicFrame>
          <p:nvGraphicFramePr>
            <p:cNvPr id="394288" name="Object 4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35" name="Clip" r:id="rId25" imgW="1266840" imgH="1200240" progId="">
                <p:embed/>
              </p:oleObj>
            </a:graphicData>
          </a:graphic>
        </p:graphicFrame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4290" name="Object 5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32" name="Clip" r:id="rId26" imgW="819000" imgH="847800" progId="">
                <p:embed/>
              </p:oleObj>
            </a:graphicData>
          </a:graphic>
        </p:graphicFrame>
        <p:graphicFrame>
          <p:nvGraphicFramePr>
            <p:cNvPr id="394291" name="Object 5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33" name="Clip" r:id="rId27" imgW="1266840" imgH="1200240" progId="">
                <p:embed/>
              </p:oleObj>
            </a:graphicData>
          </a:graphic>
        </p:graphicFrame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4293" name="Object 5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30" name="Clip" r:id="rId28" imgW="819000" imgH="847800" progId="">
                <p:embed/>
              </p:oleObj>
            </a:graphicData>
          </a:graphic>
        </p:graphicFrame>
        <p:graphicFrame>
          <p:nvGraphicFramePr>
            <p:cNvPr id="394294" name="Object 5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31" name="Clip" r:id="rId29" imgW="1266840" imgH="1200240" progId="">
                <p:embed/>
              </p:oleObj>
            </a:graphicData>
          </a:graphic>
        </p:graphicFrame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17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4297" name="Object 5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28" name="Clip" r:id="rId30" imgW="819000" imgH="847800" progId="">
                  <p:embed/>
                </p:oleObj>
              </a:graphicData>
            </a:graphic>
          </p:graphicFrame>
          <p:graphicFrame>
            <p:nvGraphicFramePr>
              <p:cNvPr id="394298" name="Object 5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29" name="Clip" r:id="rId31" imgW="1266840" imgH="1200240" progId="">
                  <p:embed/>
                </p:oleObj>
              </a:graphicData>
            </a:graphic>
          </p:graphicFrame>
        </p:grp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4303" name="Line 63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304" name="Line 64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5257799" y="1228725"/>
            <a:ext cx="3671888" cy="4567238"/>
            <a:chOff x="3312" y="774"/>
            <a:chExt cx="2313" cy="2877"/>
          </a:xfrm>
        </p:grpSpPr>
        <p:sp>
          <p:nvSpPr>
            <p:cNvPr id="394324" name="Rectangle 84"/>
            <p:cNvSpPr>
              <a:spLocks noChangeArrowheads="1"/>
            </p:cNvSpPr>
            <p:nvPr/>
          </p:nvSpPr>
          <p:spPr bwMode="auto">
            <a:xfrm>
              <a:off x="3465" y="1125"/>
              <a:ext cx="2127" cy="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5" name="Rectangle 85"/>
            <p:cNvSpPr>
              <a:spLocks noChangeArrowheads="1"/>
            </p:cNvSpPr>
            <p:nvPr/>
          </p:nvSpPr>
          <p:spPr bwMode="auto">
            <a:xfrm>
              <a:off x="3518" y="102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3" name="Rectangle 83"/>
            <p:cNvSpPr>
              <a:spLocks noChangeArrowheads="1"/>
            </p:cNvSpPr>
            <p:nvPr/>
          </p:nvSpPr>
          <p:spPr bwMode="auto">
            <a:xfrm>
              <a:off x="3541" y="945"/>
              <a:ext cx="20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 dirty="0"/>
                <a:t>wireless hosts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rgbClr val="0033CC"/>
                </a:buClr>
                <a:buSzPct val="85000"/>
                <a:buFont typeface="ZapfDingbats" pitchFamily="82" charset="2"/>
                <a:buChar char="r"/>
              </a:pPr>
              <a:r>
                <a:rPr lang="en-US" sz="2000" dirty="0"/>
                <a:t>laptop, PDA, IP phone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rgbClr val="0033CC"/>
                </a:buClr>
                <a:buSzPct val="85000"/>
                <a:buFont typeface="Wingdings" pitchFamily="2" charset="2"/>
                <a:buChar char="q"/>
              </a:pPr>
              <a:r>
                <a:rPr lang="en-US" sz="2000" dirty="0"/>
                <a:t>run applications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rgbClr val="0033CC"/>
                </a:buClr>
                <a:buSzPct val="85000"/>
                <a:buFont typeface="ZapfDingbats" pitchFamily="82" charset="2"/>
                <a:buChar char="r"/>
              </a:pPr>
              <a:r>
                <a:rPr lang="en-US" sz="2000" dirty="0"/>
                <a:t>may be stationary (non-mobile) or mobile</a:t>
              </a:r>
            </a:p>
            <a:p>
              <a:pPr marL="742950" lvl="1" indent="-285750" algn="l">
                <a:lnSpc>
                  <a:spcPct val="90000"/>
                </a:lnSpc>
                <a:spcBef>
                  <a:spcPct val="20000"/>
                </a:spcBef>
                <a:buClr>
                  <a:srgbClr val="0033CC"/>
                </a:buClr>
                <a:buSzPct val="75000"/>
                <a:buFont typeface="ZapfDingbats" pitchFamily="82" charset="2"/>
                <a:buChar char="m"/>
              </a:pPr>
              <a:r>
                <a:rPr lang="en-US" sz="1800" dirty="0"/>
                <a:t>wireless does </a:t>
              </a:r>
              <a:r>
                <a:rPr lang="en-US" sz="1800" i="1" dirty="0"/>
                <a:t>not</a:t>
              </a:r>
              <a:r>
                <a:rPr lang="en-US" sz="1800" dirty="0"/>
                <a:t> always mean mobility</a:t>
              </a:r>
            </a:p>
          </p:txBody>
        </p:sp>
        <p:grpSp>
          <p:nvGrpSpPr>
            <p:cNvPr id="19" name="Group 70"/>
            <p:cNvGrpSpPr>
              <a:grpSpLocks/>
            </p:cNvGrpSpPr>
            <p:nvPr/>
          </p:nvGrpSpPr>
          <p:grpSpPr bwMode="auto">
            <a:xfrm>
              <a:off x="4805" y="774"/>
              <a:ext cx="509" cy="421"/>
              <a:chOff x="2870" y="1518"/>
              <a:chExt cx="292" cy="320"/>
            </a:xfrm>
          </p:grpSpPr>
          <p:graphicFrame>
            <p:nvGraphicFramePr>
              <p:cNvPr id="394311" name="Object 7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26" name="Clip" r:id="rId32" imgW="819000" imgH="847800" progId="">
                  <p:embed/>
                </p:oleObj>
              </a:graphicData>
            </a:graphic>
          </p:graphicFrame>
          <p:graphicFrame>
            <p:nvGraphicFramePr>
              <p:cNvPr id="394312" name="Object 7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27" name="Clip" r:id="rId33" imgW="1266840" imgH="1200240" progId="">
                  <p:embed/>
                </p:oleObj>
              </a:graphicData>
            </a:graphic>
          </p:graphicFrame>
        </p:grpSp>
        <p:sp>
          <p:nvSpPr>
            <p:cNvPr id="394326" name="Line 86"/>
            <p:cNvSpPr>
              <a:spLocks noChangeShapeType="1"/>
            </p:cNvSpPr>
            <p:nvPr/>
          </p:nvSpPr>
          <p:spPr bwMode="auto">
            <a:xfrm flipH="1">
              <a:off x="3899" y="2464"/>
              <a:ext cx="603" cy="1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4327" name="Line 87"/>
            <p:cNvSpPr>
              <a:spLocks noChangeShapeType="1"/>
            </p:cNvSpPr>
            <p:nvPr/>
          </p:nvSpPr>
          <p:spPr bwMode="auto">
            <a:xfrm flipH="1">
              <a:off x="3312" y="2454"/>
              <a:ext cx="1188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" name="Slide Number Placeholder 73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+mn-lt"/>
              </a:rPr>
              <a:pPr>
                <a:defRPr/>
              </a:pPr>
              <a:t>5</a:t>
            </a:fld>
            <a:endParaRPr lang="en-US" dirty="0">
              <a:latin typeface="+mn-lt"/>
            </a:endParaRP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42913" y="3752861"/>
            <a:ext cx="8534400" cy="1104899"/>
            <a:chOff x="240" y="1896"/>
            <a:chExt cx="5376" cy="696"/>
          </a:xfrm>
        </p:grpSpPr>
        <p:sp>
          <p:nvSpPr>
            <p:cNvPr id="414744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Type</a:t>
              </a:r>
            </a:p>
          </p:txBody>
        </p:sp>
        <p:sp>
          <p:nvSpPr>
            <p:cNvPr id="414745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From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AP</a:t>
              </a:r>
            </a:p>
          </p:txBody>
        </p:sp>
        <p:sp>
          <p:nvSpPr>
            <p:cNvPr id="414746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Subtype</a:t>
              </a:r>
            </a:p>
          </p:txBody>
        </p:sp>
        <p:sp>
          <p:nvSpPr>
            <p:cNvPr id="414747" name="Rectangle 27"/>
            <p:cNvSpPr>
              <a:spLocks noChangeArrowheads="1"/>
            </p:cNvSpPr>
            <p:nvPr/>
          </p:nvSpPr>
          <p:spPr bwMode="auto">
            <a:xfrm>
              <a:off x="216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To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AP</a:t>
              </a:r>
            </a:p>
          </p:txBody>
        </p:sp>
        <p:sp>
          <p:nvSpPr>
            <p:cNvPr id="414748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More </a:t>
              </a:r>
            </a:p>
            <a:p>
              <a:pPr algn="ctr" eaLnBrk="1" hangingPunct="1"/>
              <a:r>
                <a:rPr lang="en-US" sz="1600" b="1" dirty="0" err="1">
                  <a:solidFill>
                    <a:schemeClr val="bg1"/>
                  </a:solidFill>
                  <a:latin typeface="Arial" charset="0"/>
                </a:rPr>
                <a:t>frag</a:t>
              </a:r>
              <a:endParaRPr lang="en-U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4749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WEP</a:t>
              </a:r>
            </a:p>
          </p:txBody>
        </p:sp>
        <p:sp>
          <p:nvSpPr>
            <p:cNvPr id="414750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More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414751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Power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mgt</a:t>
              </a:r>
            </a:p>
          </p:txBody>
        </p:sp>
        <p:sp>
          <p:nvSpPr>
            <p:cNvPr id="414752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Retry</a:t>
              </a:r>
            </a:p>
          </p:txBody>
        </p:sp>
        <p:sp>
          <p:nvSpPr>
            <p:cNvPr id="414753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 err="1">
                  <a:solidFill>
                    <a:schemeClr val="bg1"/>
                  </a:solidFill>
                  <a:latin typeface="Arial" charset="0"/>
                </a:rPr>
                <a:t>Rsvd</a:t>
              </a:r>
              <a:endParaRPr lang="en-U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4754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Protocol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version</a:t>
              </a: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456" y="19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2</a:t>
              </a:r>
            </a:p>
          </p:txBody>
        </p:sp>
        <p:sp>
          <p:nvSpPr>
            <p:cNvPr id="414756" name="Text Box 36"/>
            <p:cNvSpPr txBox="1">
              <a:spLocks noChangeArrowheads="1"/>
            </p:cNvSpPr>
            <p:nvPr/>
          </p:nvSpPr>
          <p:spPr bwMode="auto">
            <a:xfrm>
              <a:off x="1086" y="19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2</a:t>
              </a:r>
            </a:p>
          </p:txBody>
        </p:sp>
        <p:sp>
          <p:nvSpPr>
            <p:cNvPr id="414757" name="Text Box 37"/>
            <p:cNvSpPr txBox="1">
              <a:spLocks noChangeArrowheads="1"/>
            </p:cNvSpPr>
            <p:nvPr/>
          </p:nvSpPr>
          <p:spPr bwMode="auto">
            <a:xfrm>
              <a:off x="1728" y="18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4</a:t>
              </a:r>
            </a:p>
          </p:txBody>
        </p:sp>
        <p:sp>
          <p:nvSpPr>
            <p:cNvPr id="414758" name="Text Box 38"/>
            <p:cNvSpPr txBox="1">
              <a:spLocks noChangeArrowheads="1"/>
            </p:cNvSpPr>
            <p:nvPr/>
          </p:nvSpPr>
          <p:spPr bwMode="auto">
            <a:xfrm>
              <a:off x="2256" y="19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1</a:t>
              </a:r>
            </a:p>
          </p:txBody>
        </p:sp>
        <p:sp>
          <p:nvSpPr>
            <p:cNvPr id="414759" name="Text Box 39"/>
            <p:cNvSpPr txBox="1">
              <a:spLocks noChangeArrowheads="1"/>
            </p:cNvSpPr>
            <p:nvPr/>
          </p:nvSpPr>
          <p:spPr bwMode="auto">
            <a:xfrm>
              <a:off x="2688" y="19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1</a:t>
              </a:r>
            </a:p>
          </p:txBody>
        </p:sp>
        <p:sp>
          <p:nvSpPr>
            <p:cNvPr id="414760" name="Text Box 40"/>
            <p:cNvSpPr txBox="1">
              <a:spLocks noChangeArrowheads="1"/>
            </p:cNvSpPr>
            <p:nvPr/>
          </p:nvSpPr>
          <p:spPr bwMode="auto">
            <a:xfrm>
              <a:off x="3120" y="19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1" name="Text Box 41"/>
            <p:cNvSpPr txBox="1">
              <a:spLocks noChangeArrowheads="1"/>
            </p:cNvSpPr>
            <p:nvPr/>
          </p:nvSpPr>
          <p:spPr bwMode="auto">
            <a:xfrm>
              <a:off x="4416" y="19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1</a:t>
              </a:r>
            </a:p>
          </p:txBody>
        </p:sp>
        <p:sp>
          <p:nvSpPr>
            <p:cNvPr id="414762" name="Text Box 42"/>
            <p:cNvSpPr txBox="1">
              <a:spLocks noChangeArrowheads="1"/>
            </p:cNvSpPr>
            <p:nvPr/>
          </p:nvSpPr>
          <p:spPr bwMode="auto">
            <a:xfrm>
              <a:off x="4850" y="19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1</a:t>
              </a:r>
            </a:p>
          </p:txBody>
        </p:sp>
        <p:sp>
          <p:nvSpPr>
            <p:cNvPr id="414763" name="Text Box 43"/>
            <p:cNvSpPr txBox="1">
              <a:spLocks noChangeArrowheads="1"/>
            </p:cNvSpPr>
            <p:nvPr/>
          </p:nvSpPr>
          <p:spPr bwMode="auto">
            <a:xfrm>
              <a:off x="5280" y="19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1</a:t>
              </a:r>
            </a:p>
          </p:txBody>
        </p:sp>
        <p:sp>
          <p:nvSpPr>
            <p:cNvPr id="414764" name="Text Box 44"/>
            <p:cNvSpPr txBox="1">
              <a:spLocks noChangeArrowheads="1"/>
            </p:cNvSpPr>
            <p:nvPr/>
          </p:nvSpPr>
          <p:spPr bwMode="auto">
            <a:xfrm>
              <a:off x="3561" y="19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1</a:t>
              </a:r>
            </a:p>
          </p:txBody>
        </p:sp>
        <p:sp>
          <p:nvSpPr>
            <p:cNvPr id="414765" name="Text Box 45"/>
            <p:cNvSpPr txBox="1">
              <a:spLocks noChangeArrowheads="1"/>
            </p:cNvSpPr>
            <p:nvPr/>
          </p:nvSpPr>
          <p:spPr bwMode="auto">
            <a:xfrm>
              <a:off x="3984" y="19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1</a:t>
              </a:r>
            </a:p>
          </p:txBody>
        </p:sp>
      </p:grpSp>
      <p:sp>
        <p:nvSpPr>
          <p:cNvPr id="414767" name="Freeform 47"/>
          <p:cNvSpPr>
            <a:spLocks/>
          </p:cNvSpPr>
          <p:nvPr/>
        </p:nvSpPr>
        <p:spPr bwMode="auto">
          <a:xfrm>
            <a:off x="430213" y="3143248"/>
            <a:ext cx="8713787" cy="996952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664"/>
              </a:cxn>
              <a:cxn ang="0">
                <a:pos x="5392" y="672"/>
              </a:cxn>
              <a:cxn ang="0">
                <a:pos x="584" y="0"/>
              </a:cxn>
              <a:cxn ang="0">
                <a:pos x="64" y="0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9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69" name="Text Box 49"/>
          <p:cNvSpPr txBox="1">
            <a:spLocks noChangeArrowheads="1"/>
          </p:cNvSpPr>
          <p:nvPr/>
        </p:nvSpPr>
        <p:spPr bwMode="auto">
          <a:xfrm>
            <a:off x="362264" y="1071546"/>
            <a:ext cx="37096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duration of reserved </a:t>
            </a:r>
          </a:p>
          <a:p>
            <a:pPr algn="l"/>
            <a:r>
              <a:rPr lang="en-US" sz="2000" dirty="0"/>
              <a:t>transmission time (RTS/CTS)</a:t>
            </a:r>
          </a:p>
        </p:txBody>
      </p:sp>
      <p:sp>
        <p:nvSpPr>
          <p:cNvPr id="414770" name="Line 50"/>
          <p:cNvSpPr>
            <a:spLocks noChangeShapeType="1"/>
          </p:cNvSpPr>
          <p:nvPr/>
        </p:nvSpPr>
        <p:spPr bwMode="auto">
          <a:xfrm flipH="1">
            <a:off x="1928794" y="1785925"/>
            <a:ext cx="214314" cy="5715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1" name="Text Box 51"/>
          <p:cNvSpPr txBox="1">
            <a:spLocks noChangeArrowheads="1"/>
          </p:cNvSpPr>
          <p:nvPr/>
        </p:nvSpPr>
        <p:spPr bwMode="auto">
          <a:xfrm>
            <a:off x="5572132" y="1071546"/>
            <a:ext cx="3000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frame </a:t>
            </a:r>
            <a:r>
              <a:rPr lang="en-US" sz="2000" dirty="0" err="1"/>
              <a:t>seq</a:t>
            </a:r>
            <a:r>
              <a:rPr lang="en-US" sz="2000" dirty="0"/>
              <a:t> </a:t>
            </a:r>
            <a:r>
              <a:rPr lang="en-US" sz="2000" dirty="0" smtClean="0"/>
              <a:t># (</a:t>
            </a:r>
            <a:r>
              <a:rPr lang="en-US" sz="2000" dirty="0"/>
              <a:t>for RDT)</a:t>
            </a:r>
          </a:p>
        </p:txBody>
      </p:sp>
      <p:sp>
        <p:nvSpPr>
          <p:cNvPr id="414772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3" name="Line 53"/>
          <p:cNvSpPr>
            <a:spLocks noChangeShapeType="1"/>
          </p:cNvSpPr>
          <p:nvPr/>
        </p:nvSpPr>
        <p:spPr bwMode="auto">
          <a:xfrm flipH="1" flipV="1">
            <a:off x="2012949" y="4908550"/>
            <a:ext cx="344472" cy="4492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4" name="Text Box 54"/>
          <p:cNvSpPr txBox="1">
            <a:spLocks noChangeArrowheads="1"/>
          </p:cNvSpPr>
          <p:nvPr/>
        </p:nvSpPr>
        <p:spPr bwMode="auto">
          <a:xfrm>
            <a:off x="1849437" y="5357826"/>
            <a:ext cx="2579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frame type</a:t>
            </a:r>
          </a:p>
          <a:p>
            <a:r>
              <a:rPr lang="en-US" dirty="0"/>
              <a:t>(RTS, CTS, ACK, data)</a:t>
            </a:r>
          </a:p>
        </p:txBody>
      </p:sp>
      <p:sp>
        <p:nvSpPr>
          <p:cNvPr id="55" name="Rectangle 49"/>
          <p:cNvSpPr txBox="1">
            <a:spLocks noChangeArrowheads="1"/>
          </p:cNvSpPr>
          <p:nvPr/>
        </p:nvSpPr>
        <p:spPr>
          <a:xfrm>
            <a:off x="-285784" y="115888"/>
            <a:ext cx="9787006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802.11 Frame Addresses (more)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+mn-lt"/>
              </a:rPr>
              <a:pPr>
                <a:defRPr/>
              </a:pPr>
              <a:t>50</a:t>
            </a:fld>
            <a:endParaRPr lang="en-US" dirty="0">
              <a:latin typeface="+mn-lt"/>
            </a:endParaRPr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8" name="Group 2"/>
          <p:cNvGrpSpPr>
            <a:grpSpLocks/>
          </p:cNvGrpSpPr>
          <p:nvPr/>
        </p:nvGrpSpPr>
        <p:grpSpPr bwMode="auto">
          <a:xfrm>
            <a:off x="487391" y="2036759"/>
            <a:ext cx="8077200" cy="1035051"/>
            <a:chOff x="240" y="836"/>
            <a:chExt cx="5088" cy="652"/>
          </a:xfrm>
        </p:grpSpPr>
        <p:sp>
          <p:nvSpPr>
            <p:cNvPr id="59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control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duration</a:t>
              </a: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latin typeface="Arial" charset="0"/>
                </a:rPr>
                <a:t>payload</a:t>
              </a:r>
            </a:p>
          </p:txBody>
        </p:sp>
        <p:sp>
          <p:nvSpPr>
            <p:cNvPr id="67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CRC</a:t>
              </a:r>
            </a:p>
          </p:txBody>
        </p:sp>
        <p:sp>
          <p:nvSpPr>
            <p:cNvPr id="68" name="Text Box 12"/>
            <p:cNvSpPr txBox="1">
              <a:spLocks noChangeArrowheads="1"/>
            </p:cNvSpPr>
            <p:nvPr/>
          </p:nvSpPr>
          <p:spPr bwMode="auto">
            <a:xfrm>
              <a:off x="428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2</a:t>
              </a:r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923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2</a:t>
              </a:r>
            </a:p>
          </p:txBody>
        </p:sp>
        <p:sp>
          <p:nvSpPr>
            <p:cNvPr id="70" name="Text Box 14"/>
            <p:cNvSpPr txBox="1">
              <a:spLocks noChangeArrowheads="1"/>
            </p:cNvSpPr>
            <p:nvPr/>
          </p:nvSpPr>
          <p:spPr bwMode="auto">
            <a:xfrm>
              <a:off x="1508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6</a:t>
              </a:r>
            </a:p>
          </p:txBody>
        </p:sp>
        <p:sp>
          <p:nvSpPr>
            <p:cNvPr id="71" name="Text Box 15"/>
            <p:cNvSpPr txBox="1">
              <a:spLocks noChangeArrowheads="1"/>
            </p:cNvSpPr>
            <p:nvPr/>
          </p:nvSpPr>
          <p:spPr bwMode="auto">
            <a:xfrm>
              <a:off x="2003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6</a:t>
              </a: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2498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6</a:t>
              </a:r>
            </a:p>
          </p:txBody>
        </p:sp>
        <p:sp>
          <p:nvSpPr>
            <p:cNvPr id="73" name="Text Box 17"/>
            <p:cNvSpPr txBox="1">
              <a:spLocks noChangeArrowheads="1"/>
            </p:cNvSpPr>
            <p:nvPr/>
          </p:nvSpPr>
          <p:spPr bwMode="auto">
            <a:xfrm>
              <a:off x="3038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2</a:t>
              </a: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3578" y="8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6</a:t>
              </a:r>
            </a:p>
          </p:txBody>
        </p:sp>
        <p:sp>
          <p:nvSpPr>
            <p:cNvPr id="75" name="Text Box 19"/>
            <p:cNvSpPr txBox="1">
              <a:spLocks noChangeArrowheads="1"/>
            </p:cNvSpPr>
            <p:nvPr/>
          </p:nvSpPr>
          <p:spPr bwMode="auto">
            <a:xfrm>
              <a:off x="4032" y="84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0 - 2312</a:t>
              </a: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4973" y="83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4</a:t>
              </a:r>
            </a:p>
          </p:txBody>
        </p:sp>
        <p:sp>
          <p:nvSpPr>
            <p:cNvPr id="77" name="Text Box 21"/>
            <p:cNvSpPr txBox="1">
              <a:spLocks noChangeArrowheads="1"/>
            </p:cNvSpPr>
            <p:nvPr/>
          </p:nvSpPr>
          <p:spPr bwMode="auto">
            <a:xfrm>
              <a:off x="2858" y="1112"/>
              <a:ext cx="5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 dirty="0" err="1">
                  <a:solidFill>
                    <a:schemeClr val="bg1"/>
                  </a:solidFill>
                  <a:latin typeface="Arial" charset="0"/>
                </a:rPr>
                <a:t>seq</a:t>
              </a:r>
              <a:endParaRPr lang="en-US" sz="160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control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Oval 2"/>
          <p:cNvSpPr>
            <a:spLocks noChangeArrowheads="1"/>
          </p:cNvSpPr>
          <p:nvPr/>
        </p:nvSpPr>
        <p:spPr bwMode="auto">
          <a:xfrm>
            <a:off x="6397625" y="3155950"/>
            <a:ext cx="2335213" cy="2224088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412675" name="Oval 3"/>
          <p:cNvSpPr>
            <a:spLocks noChangeArrowheads="1"/>
          </p:cNvSpPr>
          <p:nvPr/>
        </p:nvSpPr>
        <p:spPr bwMode="auto">
          <a:xfrm>
            <a:off x="4541838" y="3090863"/>
            <a:ext cx="2335212" cy="2224087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48213" y="4268788"/>
            <a:ext cx="617537" cy="654050"/>
            <a:chOff x="2870" y="1518"/>
            <a:chExt cx="292" cy="320"/>
          </a:xfrm>
        </p:grpSpPr>
        <p:graphicFrame>
          <p:nvGraphicFramePr>
            <p:cNvPr id="412677" name="Object 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9878" name="Clip" r:id="rId4" imgW="819000" imgH="847800" progId="">
                <p:embed/>
              </p:oleObj>
            </a:graphicData>
          </a:graphic>
        </p:graphicFrame>
        <p:graphicFrame>
          <p:nvGraphicFramePr>
            <p:cNvPr id="412678" name="Object 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9879" name="Clip" r:id="rId5" imgW="1266840" imgH="1200240" progId="">
                <p:embed/>
              </p:oleObj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770813" y="3319463"/>
            <a:ext cx="619125" cy="654050"/>
            <a:chOff x="2870" y="1518"/>
            <a:chExt cx="292" cy="320"/>
          </a:xfrm>
        </p:grpSpPr>
        <p:graphicFrame>
          <p:nvGraphicFramePr>
            <p:cNvPr id="412680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9876" name="Clip" r:id="rId6" imgW="819000" imgH="847800" progId="">
                <p:embed/>
              </p:oleObj>
            </a:graphicData>
          </a:graphic>
        </p:graphicFrame>
        <p:graphicFrame>
          <p:nvGraphicFramePr>
            <p:cNvPr id="412681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9877" name="Clip" r:id="rId7" imgW="1266840" imgH="1200240" progId="">
                <p:embed/>
              </p:oleObj>
            </a:graphicData>
          </a:graphic>
        </p:graphicFrame>
      </p:grpSp>
      <p:sp>
        <p:nvSpPr>
          <p:cNvPr id="412682" name="Text Box 10"/>
          <p:cNvSpPr txBox="1">
            <a:spLocks noChangeArrowheads="1"/>
          </p:cNvSpPr>
          <p:nvPr/>
        </p:nvSpPr>
        <p:spPr bwMode="auto">
          <a:xfrm>
            <a:off x="6602413" y="2522538"/>
            <a:ext cx="854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hub or </a:t>
            </a:r>
          </a:p>
          <a:p>
            <a:pPr eaLnBrk="1" hangingPunct="1"/>
            <a:r>
              <a:rPr lang="en-US" sz="1600"/>
              <a:t>switch</a:t>
            </a:r>
          </a:p>
        </p:txBody>
      </p:sp>
      <p:sp>
        <p:nvSpPr>
          <p:cNvPr id="412683" name="Line 11"/>
          <p:cNvSpPr>
            <a:spLocks noChangeShapeType="1"/>
          </p:cNvSpPr>
          <p:nvPr/>
        </p:nvSpPr>
        <p:spPr bwMode="auto">
          <a:xfrm flipH="1">
            <a:off x="5778500" y="3287713"/>
            <a:ext cx="6873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4" name="Line 12"/>
          <p:cNvSpPr>
            <a:spLocks noChangeShapeType="1"/>
          </p:cNvSpPr>
          <p:nvPr/>
        </p:nvSpPr>
        <p:spPr bwMode="auto">
          <a:xfrm>
            <a:off x="6740525" y="3155950"/>
            <a:ext cx="869950" cy="111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5" name="Line 13"/>
          <p:cNvSpPr>
            <a:spLocks noChangeShapeType="1"/>
          </p:cNvSpPr>
          <p:nvPr/>
        </p:nvSpPr>
        <p:spPr bwMode="auto">
          <a:xfrm flipV="1">
            <a:off x="6626225" y="2306638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6" name="Text Box 14"/>
          <p:cNvSpPr txBox="1">
            <a:spLocks noChangeArrowheads="1"/>
          </p:cNvSpPr>
          <p:nvPr/>
        </p:nvSpPr>
        <p:spPr bwMode="auto">
          <a:xfrm>
            <a:off x="7346950" y="429895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412687" name="Text Box 15"/>
          <p:cNvSpPr txBox="1">
            <a:spLocks noChangeArrowheads="1"/>
          </p:cNvSpPr>
          <p:nvPr/>
        </p:nvSpPr>
        <p:spPr bwMode="auto">
          <a:xfrm>
            <a:off x="6029325" y="38623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412688" name="Text Box 16"/>
          <p:cNvSpPr txBox="1">
            <a:spLocks noChangeArrowheads="1"/>
          </p:cNvSpPr>
          <p:nvPr/>
        </p:nvSpPr>
        <p:spPr bwMode="auto">
          <a:xfrm>
            <a:off x="5846763" y="3830638"/>
            <a:ext cx="592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412690" name="Text Box 18"/>
          <p:cNvSpPr txBox="1">
            <a:spLocks noChangeArrowheads="1"/>
          </p:cNvSpPr>
          <p:nvPr/>
        </p:nvSpPr>
        <p:spPr bwMode="auto">
          <a:xfrm>
            <a:off x="5973763" y="48339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8035925" y="4681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412692" name="Text Box 20"/>
          <p:cNvSpPr txBox="1">
            <a:spLocks noChangeArrowheads="1"/>
          </p:cNvSpPr>
          <p:nvPr/>
        </p:nvSpPr>
        <p:spPr bwMode="auto">
          <a:xfrm>
            <a:off x="7620000" y="4846638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412693" name="Text Box 21"/>
          <p:cNvSpPr txBox="1">
            <a:spLocks noChangeArrowheads="1"/>
          </p:cNvSpPr>
          <p:nvPr/>
        </p:nvSpPr>
        <p:spPr bwMode="auto">
          <a:xfrm>
            <a:off x="5145088" y="3343275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327775" y="3025775"/>
            <a:ext cx="412750" cy="284163"/>
            <a:chOff x="2016" y="960"/>
            <a:chExt cx="288" cy="209"/>
          </a:xfrm>
        </p:grpSpPr>
        <p:sp>
          <p:nvSpPr>
            <p:cNvPr id="412695" name="Line 23"/>
            <p:cNvSpPr>
              <a:spLocks noChangeShapeType="1"/>
            </p:cNvSpPr>
            <p:nvPr/>
          </p:nvSpPr>
          <p:spPr bwMode="auto">
            <a:xfrm>
              <a:off x="2304" y="96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696" name="Rectangle 24"/>
            <p:cNvSpPr>
              <a:spLocks noChangeArrowheads="1"/>
            </p:cNvSpPr>
            <p:nvPr/>
          </p:nvSpPr>
          <p:spPr bwMode="auto">
            <a:xfrm>
              <a:off x="2016" y="110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160" y="1008"/>
              <a:ext cx="109" cy="91"/>
              <a:chOff x="576" y="3456"/>
              <a:chExt cx="288" cy="240"/>
            </a:xfrm>
          </p:grpSpPr>
          <p:sp>
            <p:nvSpPr>
              <p:cNvPr id="412698" name="Line 26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2699" name="Line 27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243763" y="3711575"/>
            <a:ext cx="842962" cy="600075"/>
            <a:chOff x="1160" y="2192"/>
            <a:chExt cx="589" cy="440"/>
          </a:xfrm>
        </p:grpSpPr>
        <p:pic>
          <p:nvPicPr>
            <p:cNvPr id="412701" name="Picture 29" descr="31u_bnrz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412702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3" name="Freeform 3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4" name="Freeform 3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5" name="Freeform 3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6" name="Freeform 3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7" name="Freeform 3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8" name="Freeform 3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9" name="Freeform 3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0" name="Freeform 3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1" name="Freeform 3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2" name="Freeform 4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3" name="Freeform 4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4" name="Freeform 4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5" name="Freeform 4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6" name="Freeform 4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7" name="Freeform 4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8" name="Freeform 4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319713" y="3700463"/>
            <a:ext cx="844550" cy="600075"/>
            <a:chOff x="1160" y="2192"/>
            <a:chExt cx="589" cy="440"/>
          </a:xfrm>
        </p:grpSpPr>
        <p:pic>
          <p:nvPicPr>
            <p:cNvPr id="412720" name="Picture 48" descr="31u_bnrz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41272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2" name="Freeform 50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3" name="Freeform 51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4" name="Freeform 52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5" name="Freeform 53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6" name="Freeform 54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7" name="Freeform 55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8" name="Freeform 56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9" name="Freeform 57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0" name="Freeform 58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1" name="Freeform 59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2" name="Freeform 60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3" name="Freeform 61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4" name="Freeform 62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5" name="Freeform 63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6" name="Freeform 64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7" name="Freeform 65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5859463" y="4267200"/>
            <a:ext cx="1325562" cy="588963"/>
            <a:chOff x="1697" y="583"/>
            <a:chExt cx="726" cy="368"/>
          </a:xfrm>
        </p:grpSpPr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1809" y="583"/>
              <a:ext cx="348" cy="368"/>
              <a:chOff x="2870" y="1518"/>
              <a:chExt cx="292" cy="320"/>
            </a:xfrm>
          </p:grpSpPr>
          <p:graphicFrame>
            <p:nvGraphicFramePr>
              <p:cNvPr id="412740" name="Object 6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79874" name="Clip" r:id="rId9" imgW="819000" imgH="847800" progId="">
                  <p:embed/>
                </p:oleObj>
              </a:graphicData>
            </a:graphic>
          </p:graphicFrame>
          <p:graphicFrame>
            <p:nvGraphicFramePr>
              <p:cNvPr id="412741" name="Object 6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79875" name="Clip" r:id="rId10" imgW="1266840" imgH="1200240" progId="">
                  <p:embed/>
                </p:oleObj>
              </a:graphicData>
            </a:graphic>
          </p:graphicFrame>
        </p:grpSp>
        <p:sp>
          <p:nvSpPr>
            <p:cNvPr id="412742" name="Line 70"/>
            <p:cNvSpPr>
              <a:spLocks noChangeShapeType="1"/>
            </p:cNvSpPr>
            <p:nvPr/>
          </p:nvSpPr>
          <p:spPr bwMode="auto">
            <a:xfrm>
              <a:off x="2158" y="793"/>
              <a:ext cx="2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3" name="Line 71"/>
            <p:cNvSpPr>
              <a:spLocks noChangeShapeType="1"/>
            </p:cNvSpPr>
            <p:nvPr/>
          </p:nvSpPr>
          <p:spPr bwMode="auto">
            <a:xfrm flipH="1">
              <a:off x="1734" y="715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4" name="Line 72"/>
            <p:cNvSpPr>
              <a:spLocks noChangeShapeType="1"/>
            </p:cNvSpPr>
            <p:nvPr/>
          </p:nvSpPr>
          <p:spPr bwMode="auto">
            <a:xfrm flipH="1">
              <a:off x="1747" y="776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5" name="Line 73"/>
            <p:cNvSpPr>
              <a:spLocks noChangeShapeType="1"/>
            </p:cNvSpPr>
            <p:nvPr/>
          </p:nvSpPr>
          <p:spPr bwMode="auto">
            <a:xfrm flipH="1">
              <a:off x="1697" y="830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746" name="Rectangle 74"/>
          <p:cNvSpPr>
            <a:spLocks noChangeArrowheads="1"/>
          </p:cNvSpPr>
          <p:nvPr/>
        </p:nvSpPr>
        <p:spPr bwMode="auto">
          <a:xfrm>
            <a:off x="0" y="7141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</a:rPr>
              <a:t>802.11: </a:t>
            </a:r>
            <a:r>
              <a:rPr lang="en-US" sz="4000" dirty="0" smtClean="0">
                <a:solidFill>
                  <a:schemeClr val="bg1"/>
                </a:solidFill>
              </a:rPr>
              <a:t>Mobility </a:t>
            </a:r>
            <a:r>
              <a:rPr lang="en-US" sz="4000" dirty="0">
                <a:solidFill>
                  <a:schemeClr val="bg1"/>
                </a:solidFill>
              </a:rPr>
              <a:t>within </a:t>
            </a:r>
            <a:r>
              <a:rPr lang="en-US" sz="4000" dirty="0" smtClean="0">
                <a:solidFill>
                  <a:schemeClr val="bg1"/>
                </a:solidFill>
              </a:rPr>
              <a:t>Same Subnet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6299200" y="1798638"/>
            <a:ext cx="876300" cy="525462"/>
            <a:chOff x="2960" y="1439"/>
            <a:chExt cx="552" cy="331"/>
          </a:xfrm>
        </p:grpSpPr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412751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2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3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4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2755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2757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58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59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27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62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63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2764" name="Text Box 92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sp>
        <p:nvSpPr>
          <p:cNvPr id="412766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814514"/>
            <a:ext cx="3748117" cy="3971940"/>
          </a:xfrm>
        </p:spPr>
        <p:txBody>
          <a:bodyPr/>
          <a:lstStyle/>
          <a:p>
            <a:pPr>
              <a:tabLst>
                <a:tab pos="746125" algn="l"/>
              </a:tabLst>
            </a:pPr>
            <a:r>
              <a:rPr lang="en-US" sz="2400" dirty="0"/>
              <a:t>H1 remains in same IP subnet: IP address can remain </a:t>
            </a:r>
            <a:r>
              <a:rPr lang="en-US" sz="2400" dirty="0" smtClean="0"/>
              <a:t>same.</a:t>
            </a:r>
            <a:endParaRPr lang="en-US" sz="2400" dirty="0"/>
          </a:p>
          <a:p>
            <a:pPr>
              <a:tabLst>
                <a:tab pos="746125" algn="l"/>
              </a:tabLst>
            </a:pPr>
            <a:r>
              <a:rPr lang="en-US" sz="2400" dirty="0"/>
              <a:t>S</a:t>
            </a:r>
            <a:r>
              <a:rPr lang="en-US" sz="2400" dirty="0" smtClean="0"/>
              <a:t>witch</a:t>
            </a:r>
            <a:r>
              <a:rPr lang="en-US" sz="2400" dirty="0"/>
              <a:t>: </a:t>
            </a:r>
            <a:r>
              <a:rPr lang="en-US" sz="2400" dirty="0" smtClean="0"/>
              <a:t>Which </a:t>
            </a:r>
            <a:r>
              <a:rPr lang="en-US" sz="2400" dirty="0"/>
              <a:t>AP is associated with </a:t>
            </a:r>
            <a:r>
              <a:rPr lang="en-US" sz="2400" dirty="0" smtClean="0"/>
              <a:t>H1?</a:t>
            </a:r>
          </a:p>
          <a:p>
            <a:pPr lvl="1">
              <a:tabLst>
                <a:tab pos="746125" algn="l"/>
              </a:tabLst>
            </a:pPr>
            <a:r>
              <a:rPr lang="en-US" sz="1800" dirty="0" smtClean="0"/>
              <a:t>Uses self-learning </a:t>
            </a:r>
            <a:r>
              <a:rPr lang="en-US" sz="1800" dirty="0"/>
              <a:t>(Ch. </a:t>
            </a:r>
            <a:r>
              <a:rPr lang="en-US" sz="1800" dirty="0" smtClean="0"/>
              <a:t>5)</a:t>
            </a:r>
          </a:p>
          <a:p>
            <a:pPr lvl="1">
              <a:tabLst>
                <a:tab pos="746125" algn="l"/>
              </a:tabLst>
            </a:pPr>
            <a:r>
              <a:rPr lang="en-US" sz="1800" dirty="0" smtClean="0"/>
              <a:t>Switch </a:t>
            </a:r>
            <a:r>
              <a:rPr lang="en-US" sz="1800" dirty="0"/>
              <a:t>will see frame from H1 and “remember” which switch port can be used to reach </a:t>
            </a:r>
            <a:r>
              <a:rPr lang="en-US" sz="1800" dirty="0" smtClean="0"/>
              <a:t>H1.</a:t>
            </a:r>
            <a:endParaRPr lang="en-US" sz="1800" dirty="0"/>
          </a:p>
        </p:txBody>
      </p:sp>
      <p:sp>
        <p:nvSpPr>
          <p:cNvPr id="93" name="Slide Number Placeholder 9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+mn-lt"/>
              </a:rPr>
              <a:pPr>
                <a:defRPr/>
              </a:pPr>
              <a:t>51</a:t>
            </a:fld>
            <a:endParaRPr lang="en-US" dirty="0">
              <a:latin typeface="+mn-lt"/>
            </a:endParaRPr>
          </a:p>
        </p:txBody>
      </p:sp>
      <p:sp>
        <p:nvSpPr>
          <p:cNvPr id="94" name="Footer Placeholder 9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4"/>
            <a:ext cx="8713787" cy="9350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Wireless Network Details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00108"/>
            <a:ext cx="8677306" cy="47529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All APs (or base stations) will periodically send a beacon frame (</a:t>
            </a:r>
            <a:r>
              <a:rPr lang="en-US" sz="2800" dirty="0" smtClean="0">
                <a:solidFill>
                  <a:schemeClr val="accent2"/>
                </a:solidFill>
              </a:rPr>
              <a:t>10</a:t>
            </a:r>
            <a:r>
              <a:rPr lang="en-US" sz="2800" dirty="0" smtClean="0"/>
              <a:t> to 100 times a second).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Beacon frames are also used by DCF to synchronize and handle nodes that want to </a:t>
            </a:r>
            <a:r>
              <a:rPr lang="en-US" sz="2800" b="1" dirty="0" smtClean="0">
                <a:solidFill>
                  <a:srgbClr val="9900CC"/>
                </a:solidFill>
                <a:latin typeface="Comic Sans MS" pitchFamily="66" charset="0"/>
              </a:rPr>
              <a:t>sleep.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Node sets Power management bit to indicate going to sleep and timer wakes node up for next beacon.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The AP will buffer frames intended for a sleeping wireless client and wakeup for reception with beacon frame.</a:t>
            </a:r>
            <a:endParaRPr lang="en-US" sz="2400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AP downstream/upstream traffic performance is </a:t>
            </a:r>
            <a:r>
              <a:rPr lang="en-US" sz="2800" b="1" dirty="0" smtClean="0">
                <a:solidFill>
                  <a:srgbClr val="009900"/>
                </a:solidFill>
                <a:latin typeface="Comic Sans MS" pitchFamily="66" charset="0"/>
              </a:rPr>
              <a:t>asymmetric</a:t>
            </a:r>
            <a:r>
              <a:rPr lang="en-US" sz="2800" b="1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Wireless communication quality between two nodes can be asymmetric due to </a:t>
            </a:r>
            <a:r>
              <a:rPr lang="en-US" sz="2800" b="1" dirty="0" smtClean="0">
                <a:solidFill>
                  <a:srgbClr val="0033CC"/>
                </a:solidFill>
                <a:latin typeface="Comic Sans MS" pitchFamily="66" charset="0"/>
              </a:rPr>
              <a:t>multipath fading</a:t>
            </a:r>
            <a:r>
              <a:rPr lang="en-US" sz="2800" dirty="0" smtClean="0"/>
              <a:t>.</a:t>
            </a:r>
            <a:r>
              <a:rPr lang="en-US" sz="2800" dirty="0" smtClean="0">
                <a:solidFill>
                  <a:schemeClr val="accent2"/>
                </a:solidFill>
              </a:rPr>
              <a:t>{Characterization paper shows this!}</a:t>
            </a: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1414"/>
            <a:ext cx="8713787" cy="9350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Wireless Network Details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8496300" cy="47529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802.11b, g and n use </a:t>
            </a: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dynamic rate adaptation </a:t>
            </a:r>
            <a:r>
              <a:rPr lang="en-US" sz="2800" dirty="0" smtClean="0"/>
              <a:t>based on frame loss (algorithms internal to wireless card at the AP)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e.g. for 802.11b choices are: 11, 5.5, 2 and 1 Mbps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Standard 802.11 retries: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7 retries for RTS and 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4 retries for Data and ACK frames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RTS/CTS may be turned off by default </a:t>
            </a: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[Research has shown that RTS/CTS degrades performance when hidden terminal is not an issue]</a:t>
            </a:r>
            <a:r>
              <a:rPr lang="en-US" sz="2800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Grp="1" noChangeArrowheads="1"/>
          </p:cNvSpPr>
          <p:nvPr/>
        </p:nvSpPr>
        <p:spPr bwMode="auto">
          <a:xfrm>
            <a:off x="-107950" y="6381750"/>
            <a:ext cx="720725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8C12806-72C0-47E5-BB5D-A5760691E68C}" type="slidenum">
              <a:rPr lang="en-US" sz="1800" b="1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pPr algn="ctr">
                <a:defRPr/>
              </a:pPr>
              <a:t>54</a:t>
            </a:fld>
            <a:endParaRPr lang="en-US" sz="1800" b="1" u="none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Slide Number Placeholder 4"/>
          <p:cNvSpPr txBox="1">
            <a:spLocks noGrp="1"/>
          </p:cNvSpPr>
          <p:nvPr/>
        </p:nvSpPr>
        <p:spPr bwMode="auto">
          <a:xfrm>
            <a:off x="-107950" y="6381750"/>
            <a:ext cx="720725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15548BB6-66B7-4DCB-A8F5-072846732FE4}" type="slidenum">
              <a:rPr lang="en-US" sz="1800" b="1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pPr algn="ctr">
                <a:defRPr/>
              </a:pPr>
              <a:t>54</a:t>
            </a:fld>
            <a:endParaRPr lang="en-US" sz="1800" b="1" u="none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71438"/>
            <a:ext cx="8459787" cy="7397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Node Contention</a:t>
            </a:r>
          </a:p>
        </p:txBody>
      </p:sp>
      <p:pic>
        <p:nvPicPr>
          <p:cNvPr id="358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009670"/>
            <a:ext cx="6481762" cy="5276850"/>
          </a:xfrm>
          <a:noFill/>
        </p:spPr>
      </p:pic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7524750" y="5805506"/>
            <a:ext cx="1223963" cy="3381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1" u="none" dirty="0">
                <a:solidFill>
                  <a:srgbClr val="0033CC"/>
                </a:solidFill>
                <a:latin typeface="Comic Sans MS" pitchFamily="66" charset="0"/>
              </a:rPr>
              <a:t>[N. Kim]</a:t>
            </a:r>
          </a:p>
        </p:txBody>
      </p:sp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4356100" y="2589210"/>
            <a:ext cx="3384550" cy="482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u="none" dirty="0">
                <a:solidFill>
                  <a:srgbClr val="990033"/>
                </a:solidFill>
                <a:latin typeface="Comic Sans MS" pitchFamily="66" charset="0"/>
              </a:rPr>
              <a:t>without RTS/CTS</a:t>
            </a:r>
          </a:p>
        </p:txBody>
      </p:sp>
      <p:sp>
        <p:nvSpPr>
          <p:cNvPr id="556038" name="Line 6"/>
          <p:cNvSpPr>
            <a:spLocks noChangeShapeType="1"/>
          </p:cNvSpPr>
          <p:nvPr/>
        </p:nvSpPr>
        <p:spPr bwMode="auto">
          <a:xfrm flipH="1">
            <a:off x="5148263" y="3071810"/>
            <a:ext cx="863600" cy="9366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+mn-lt"/>
              </a:rPr>
              <a:pPr>
                <a:defRPr/>
              </a:pPr>
              <a:t>54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/>
      <p:bldP spid="55603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Wireless Link </a:t>
            </a:r>
            <a:r>
              <a:rPr lang="en-US" sz="3600" dirty="0" smtClean="0"/>
              <a:t>Characteristics</a:t>
            </a:r>
            <a:endParaRPr lang="en-US" sz="3600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6" y="1285860"/>
            <a:ext cx="4595843" cy="4929222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SNR: signal-to-noise </a:t>
            </a:r>
            <a:r>
              <a:rPr lang="en-US" sz="2000" dirty="0" smtClean="0"/>
              <a:t>ratio</a:t>
            </a:r>
          </a:p>
          <a:p>
            <a:r>
              <a:rPr lang="en-US" sz="2000" dirty="0" smtClean="0"/>
              <a:t>larger </a:t>
            </a:r>
            <a:r>
              <a:rPr lang="en-US" sz="2000" dirty="0"/>
              <a:t>SNR – easier to extract signal from </a:t>
            </a:r>
            <a:r>
              <a:rPr lang="en-US" sz="2000" dirty="0" smtClean="0"/>
              <a:t>noise. </a:t>
            </a:r>
            <a:endParaRPr lang="en-US" sz="2000" dirty="0"/>
          </a:p>
          <a:p>
            <a:r>
              <a:rPr lang="en-US" sz="2000" dirty="0">
                <a:solidFill>
                  <a:srgbClr val="0033CC"/>
                </a:solidFill>
              </a:rPr>
              <a:t>SNR versus BER </a:t>
            </a:r>
            <a:r>
              <a:rPr lang="en-US" sz="2000" dirty="0" smtClean="0">
                <a:solidFill>
                  <a:srgbClr val="0033CC"/>
                </a:solidFill>
              </a:rPr>
              <a:t>tradeoffs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	given a physical </a:t>
            </a:r>
            <a:r>
              <a:rPr lang="en-US" sz="2000" dirty="0">
                <a:solidFill>
                  <a:schemeClr val="accent2"/>
                </a:solidFill>
              </a:rPr>
              <a:t>layer:</a:t>
            </a:r>
            <a:r>
              <a:rPr lang="en-US" sz="2000" dirty="0"/>
              <a:t> increase power -&gt; increase </a:t>
            </a:r>
            <a:r>
              <a:rPr lang="en-US" sz="2000" dirty="0" smtClean="0"/>
              <a:t>SNR-&gt; decrease BER.</a:t>
            </a:r>
          </a:p>
          <a:p>
            <a:pPr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</a:rPr>
              <a:t>given a SNR</a:t>
            </a:r>
            <a:r>
              <a:rPr lang="en-US" sz="2000" dirty="0">
                <a:solidFill>
                  <a:schemeClr val="accent2"/>
                </a:solidFill>
              </a:rPr>
              <a:t>:</a:t>
            </a:r>
            <a:r>
              <a:rPr lang="en-US" sz="2000" dirty="0"/>
              <a:t> choose physical layer that meets BER requirement, </a:t>
            </a:r>
            <a:r>
              <a:rPr lang="en-US" sz="2000" dirty="0" smtClean="0"/>
              <a:t>aiming for </a:t>
            </a:r>
            <a:r>
              <a:rPr lang="en-US" sz="2000" dirty="0"/>
              <a:t>highest </a:t>
            </a:r>
            <a:r>
              <a:rPr lang="en-US" sz="2000" dirty="0" smtClean="0"/>
              <a:t>throughput.</a:t>
            </a:r>
          </a:p>
          <a:p>
            <a:r>
              <a:rPr lang="en-US" sz="2000" dirty="0" smtClean="0"/>
              <a:t>SNR </a:t>
            </a:r>
            <a:r>
              <a:rPr lang="en-US" sz="2000" dirty="0"/>
              <a:t>may change with mobility: dynamically adapt physical layer (modulation technique, rate</a:t>
            </a:r>
            <a:r>
              <a:rPr lang="en-US" sz="2000" dirty="0" smtClean="0"/>
              <a:t>). 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30436" name="Freeform 4"/>
          <p:cNvSpPr>
            <a:spLocks/>
          </p:cNvSpPr>
          <p:nvPr/>
        </p:nvSpPr>
        <p:spPr bwMode="auto">
          <a:xfrm>
            <a:off x="5483225" y="1924050"/>
            <a:ext cx="609600" cy="2527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" y="384"/>
              </a:cxn>
              <a:cxn ang="0">
                <a:pos x="304" y="984"/>
              </a:cxn>
              <a:cxn ang="0">
                <a:pos x="384" y="1592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37" name="Freeform 5"/>
          <p:cNvSpPr>
            <a:spLocks/>
          </p:cNvSpPr>
          <p:nvPr/>
        </p:nvSpPr>
        <p:spPr bwMode="auto">
          <a:xfrm>
            <a:off x="6130925" y="1593850"/>
            <a:ext cx="685800" cy="2857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296"/>
              </a:cxn>
              <a:cxn ang="0">
                <a:pos x="256" y="600"/>
              </a:cxn>
              <a:cxn ang="0">
                <a:pos x="360" y="1192"/>
              </a:cxn>
              <a:cxn ang="0">
                <a:pos x="432" y="1800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38" name="Freeform 6"/>
          <p:cNvSpPr>
            <a:spLocks/>
          </p:cNvSpPr>
          <p:nvPr/>
        </p:nvSpPr>
        <p:spPr bwMode="auto">
          <a:xfrm>
            <a:off x="7045325" y="1593850"/>
            <a:ext cx="647700" cy="284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" y="296"/>
              </a:cxn>
              <a:cxn ang="0">
                <a:pos x="232" y="592"/>
              </a:cxn>
              <a:cxn ang="0">
                <a:pos x="344" y="1192"/>
              </a:cxn>
              <a:cxn ang="0">
                <a:pos x="408" y="1792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39" name="Rectangle 7"/>
          <p:cNvSpPr>
            <a:spLocks noChangeArrowheads="1"/>
          </p:cNvSpPr>
          <p:nvPr/>
        </p:nvSpPr>
        <p:spPr bwMode="auto">
          <a:xfrm>
            <a:off x="5475288" y="1581150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0" name="Line 8"/>
          <p:cNvSpPr>
            <a:spLocks noChangeShapeType="1"/>
          </p:cNvSpPr>
          <p:nvPr/>
        </p:nvSpPr>
        <p:spPr bwMode="auto">
          <a:xfrm>
            <a:off x="5475288" y="20748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1" name="Line 9"/>
          <p:cNvSpPr>
            <a:spLocks noChangeShapeType="1"/>
          </p:cNvSpPr>
          <p:nvPr/>
        </p:nvSpPr>
        <p:spPr bwMode="auto">
          <a:xfrm>
            <a:off x="5484813" y="25415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2" name="Line 10"/>
          <p:cNvSpPr>
            <a:spLocks noChangeShapeType="1"/>
          </p:cNvSpPr>
          <p:nvPr/>
        </p:nvSpPr>
        <p:spPr bwMode="auto">
          <a:xfrm>
            <a:off x="5494338" y="302260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3" name="Line 11"/>
          <p:cNvSpPr>
            <a:spLocks noChangeShapeType="1"/>
          </p:cNvSpPr>
          <p:nvPr/>
        </p:nvSpPr>
        <p:spPr bwMode="auto">
          <a:xfrm>
            <a:off x="5503863" y="34893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4" name="Line 12"/>
          <p:cNvSpPr>
            <a:spLocks noChangeShapeType="1"/>
          </p:cNvSpPr>
          <p:nvPr/>
        </p:nvSpPr>
        <p:spPr bwMode="auto">
          <a:xfrm>
            <a:off x="5513388" y="397033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5" name="Line 13"/>
          <p:cNvSpPr>
            <a:spLocks noChangeShapeType="1"/>
          </p:cNvSpPr>
          <p:nvPr/>
        </p:nvSpPr>
        <p:spPr bwMode="auto">
          <a:xfrm>
            <a:off x="6224588" y="1581150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6" name="Line 14"/>
          <p:cNvSpPr>
            <a:spLocks noChangeShapeType="1"/>
          </p:cNvSpPr>
          <p:nvPr/>
        </p:nvSpPr>
        <p:spPr bwMode="auto">
          <a:xfrm>
            <a:off x="6931025" y="1598613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7" name="Line 15"/>
          <p:cNvSpPr>
            <a:spLocks noChangeShapeType="1"/>
          </p:cNvSpPr>
          <p:nvPr/>
        </p:nvSpPr>
        <p:spPr bwMode="auto">
          <a:xfrm>
            <a:off x="7637463" y="1587500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8" name="Text Box 16"/>
          <p:cNvSpPr txBox="1">
            <a:spLocks noChangeArrowheads="1"/>
          </p:cNvSpPr>
          <p:nvPr/>
        </p:nvSpPr>
        <p:spPr bwMode="auto">
          <a:xfrm>
            <a:off x="6037263" y="44370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49" name="Text Box 17"/>
          <p:cNvSpPr txBox="1">
            <a:spLocks noChangeArrowheads="1"/>
          </p:cNvSpPr>
          <p:nvPr/>
        </p:nvSpPr>
        <p:spPr bwMode="auto">
          <a:xfrm>
            <a:off x="6745288" y="44386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0" name="Text Box 18"/>
          <p:cNvSpPr txBox="1">
            <a:spLocks noChangeArrowheads="1"/>
          </p:cNvSpPr>
          <p:nvPr/>
        </p:nvSpPr>
        <p:spPr bwMode="auto">
          <a:xfrm>
            <a:off x="7435850" y="44418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1" name="Text Box 19"/>
          <p:cNvSpPr txBox="1">
            <a:spLocks noChangeArrowheads="1"/>
          </p:cNvSpPr>
          <p:nvPr/>
        </p:nvSpPr>
        <p:spPr bwMode="auto">
          <a:xfrm>
            <a:off x="8158163" y="44450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2" name="Line 20"/>
          <p:cNvSpPr>
            <a:spLocks noChangeShapeType="1"/>
          </p:cNvSpPr>
          <p:nvPr/>
        </p:nvSpPr>
        <p:spPr bwMode="auto">
          <a:xfrm>
            <a:off x="5780088" y="6108700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53" name="Line 21"/>
          <p:cNvSpPr>
            <a:spLocks noChangeShapeType="1"/>
          </p:cNvSpPr>
          <p:nvPr/>
        </p:nvSpPr>
        <p:spPr bwMode="auto">
          <a:xfrm>
            <a:off x="5780088" y="5715000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54" name="Line 22"/>
          <p:cNvSpPr>
            <a:spLocks noChangeShapeType="1"/>
          </p:cNvSpPr>
          <p:nvPr/>
        </p:nvSpPr>
        <p:spPr bwMode="auto">
          <a:xfrm>
            <a:off x="5792788" y="5295900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55" name="Text Box 23"/>
          <p:cNvSpPr txBox="1">
            <a:spLocks noChangeArrowheads="1"/>
          </p:cNvSpPr>
          <p:nvPr/>
        </p:nvSpPr>
        <p:spPr bwMode="auto">
          <a:xfrm>
            <a:off x="6191250" y="516255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QAM256 (8 Mbps)</a:t>
            </a:r>
          </a:p>
        </p:txBody>
      </p:sp>
      <p:sp>
        <p:nvSpPr>
          <p:cNvPr id="530456" name="Text Box 24"/>
          <p:cNvSpPr txBox="1">
            <a:spLocks noChangeArrowheads="1"/>
          </p:cNvSpPr>
          <p:nvPr/>
        </p:nvSpPr>
        <p:spPr bwMode="auto">
          <a:xfrm>
            <a:off x="6178550" y="5554663"/>
            <a:ext cx="153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QAM16 (4 Mbps)</a:t>
            </a:r>
          </a:p>
        </p:txBody>
      </p:sp>
      <p:sp>
        <p:nvSpPr>
          <p:cNvPr id="530457" name="Text Box 25"/>
          <p:cNvSpPr txBox="1">
            <a:spLocks noChangeArrowheads="1"/>
          </p:cNvSpPr>
          <p:nvPr/>
        </p:nvSpPr>
        <p:spPr bwMode="auto">
          <a:xfrm>
            <a:off x="6194425" y="5961063"/>
            <a:ext cx="1408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BPSK (1 Mbps)</a:t>
            </a:r>
          </a:p>
        </p:txBody>
      </p:sp>
      <p:sp>
        <p:nvSpPr>
          <p:cNvPr id="530458" name="Text Box 26"/>
          <p:cNvSpPr txBox="1">
            <a:spLocks noChangeArrowheads="1"/>
          </p:cNvSpPr>
          <p:nvPr/>
        </p:nvSpPr>
        <p:spPr bwMode="auto">
          <a:xfrm>
            <a:off x="6445250" y="4637088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530459" name="Text Box 27"/>
          <p:cNvSpPr txBox="1">
            <a:spLocks noChangeArrowheads="1"/>
          </p:cNvSpPr>
          <p:nvPr/>
        </p:nvSpPr>
        <p:spPr bwMode="auto">
          <a:xfrm rot="16200000">
            <a:off x="4602957" y="2912269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530460" name="Text Box 28"/>
          <p:cNvSpPr txBox="1">
            <a:spLocks noChangeArrowheads="1"/>
          </p:cNvSpPr>
          <p:nvPr/>
        </p:nvSpPr>
        <p:spPr bwMode="auto">
          <a:xfrm>
            <a:off x="4960938" y="1444625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530461" name="Text Box 29"/>
          <p:cNvSpPr txBox="1">
            <a:spLocks noChangeArrowheads="1"/>
          </p:cNvSpPr>
          <p:nvPr/>
        </p:nvSpPr>
        <p:spPr bwMode="auto">
          <a:xfrm>
            <a:off x="4979988" y="19256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530462" name="Text Box 30"/>
          <p:cNvSpPr txBox="1">
            <a:spLocks noChangeArrowheads="1"/>
          </p:cNvSpPr>
          <p:nvPr/>
        </p:nvSpPr>
        <p:spPr bwMode="auto">
          <a:xfrm>
            <a:off x="4970463" y="2392363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530463" name="Text Box 31"/>
          <p:cNvSpPr txBox="1">
            <a:spLocks noChangeArrowheads="1"/>
          </p:cNvSpPr>
          <p:nvPr/>
        </p:nvSpPr>
        <p:spPr bwMode="auto">
          <a:xfrm>
            <a:off x="4979988" y="3325813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530464" name="Text Box 32"/>
          <p:cNvSpPr txBox="1">
            <a:spLocks noChangeArrowheads="1"/>
          </p:cNvSpPr>
          <p:nvPr/>
        </p:nvSpPr>
        <p:spPr bwMode="auto">
          <a:xfrm>
            <a:off x="4984750" y="38068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530465" name="Text Box 33"/>
          <p:cNvSpPr txBox="1">
            <a:spLocks noChangeArrowheads="1"/>
          </p:cNvSpPr>
          <p:nvPr/>
        </p:nvSpPr>
        <p:spPr bwMode="auto">
          <a:xfrm>
            <a:off x="4975225" y="43021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530466" name="Text Box 34"/>
          <p:cNvSpPr txBox="1">
            <a:spLocks noChangeArrowheads="1"/>
          </p:cNvSpPr>
          <p:nvPr/>
        </p:nvSpPr>
        <p:spPr bwMode="auto">
          <a:xfrm>
            <a:off x="4962525" y="2881313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649" name="Rectangle 73"/>
          <p:cNvSpPr>
            <a:spLocks noChangeArrowheads="1"/>
          </p:cNvSpPr>
          <p:nvPr/>
        </p:nvSpPr>
        <p:spPr bwMode="auto">
          <a:xfrm>
            <a:off x="514376" y="71414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Dynamic Rate Adaptation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36666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142984"/>
            <a:ext cx="4214842" cy="4362448"/>
          </a:xfrm>
        </p:spPr>
        <p:txBody>
          <a:bodyPr/>
          <a:lstStyle/>
          <a:p>
            <a:pPr>
              <a:buFont typeface="ZapfDingbats" pitchFamily="82" charset="2"/>
              <a:buNone/>
              <a:tabLst>
                <a:tab pos="746125" algn="l"/>
              </a:tabLst>
            </a:pPr>
            <a:r>
              <a:rPr lang="en-US" sz="2400" i="1" dirty="0" smtClean="0">
                <a:solidFill>
                  <a:srgbClr val="FF3300"/>
                </a:solidFill>
              </a:rPr>
              <a:t>Mobile Node Example:</a:t>
            </a:r>
          </a:p>
          <a:p>
            <a:pPr marL="457200" indent="-457200">
              <a:buNone/>
              <a:tabLst>
                <a:tab pos="746125" algn="l"/>
              </a:tabLst>
            </a:pPr>
            <a:r>
              <a:rPr lang="en-US" sz="2400" dirty="0" smtClean="0"/>
              <a:t>1. SNR decreases, BER increases as node moves away from base station.</a:t>
            </a:r>
          </a:p>
          <a:p>
            <a:pPr marL="457200" indent="-457200">
              <a:buNone/>
              <a:tabLst>
                <a:tab pos="746125" algn="l"/>
              </a:tabLst>
            </a:pPr>
            <a:r>
              <a:rPr lang="en-US" sz="2400" dirty="0" smtClean="0"/>
              <a:t>2. When BER becomes too high, switch to lower transmission rate but with lower BER.</a:t>
            </a:r>
          </a:p>
          <a:p>
            <a:pPr marL="457200" indent="-457200">
              <a:buNone/>
              <a:tabLst>
                <a:tab pos="746125" algn="l"/>
              </a:tabLst>
            </a:pPr>
            <a:r>
              <a:rPr lang="en-US" sz="2400" dirty="0" smtClean="0">
                <a:solidFill>
                  <a:srgbClr val="0033CC"/>
                </a:solidFill>
              </a:rPr>
              <a:t>Idea:: lower data rate for higher throughput.</a:t>
            </a:r>
          </a:p>
          <a:p>
            <a:pPr marL="457200" indent="-457200">
              <a:buAutoNum type="arabicPeriod"/>
              <a:tabLst>
                <a:tab pos="746125" algn="l"/>
              </a:tabLst>
            </a:pPr>
            <a:endParaRPr lang="en-US" sz="2400" dirty="0" smtClean="0"/>
          </a:p>
          <a:p>
            <a:pPr>
              <a:buFont typeface="ZapfDingbats" pitchFamily="82" charset="2"/>
              <a:buNone/>
              <a:tabLst>
                <a:tab pos="746125" algn="l"/>
              </a:tabLst>
            </a:pPr>
            <a:endParaRPr lang="en-US" sz="2400" i="1" dirty="0">
              <a:solidFill>
                <a:srgbClr val="FF3300"/>
              </a:solidFill>
            </a:endParaRPr>
          </a:p>
        </p:txBody>
      </p:sp>
      <p:sp>
        <p:nvSpPr>
          <p:cNvPr id="536716" name="Line 140"/>
          <p:cNvSpPr>
            <a:spLocks noChangeShapeType="1"/>
          </p:cNvSpPr>
          <p:nvPr/>
        </p:nvSpPr>
        <p:spPr bwMode="auto">
          <a:xfrm>
            <a:off x="6572274" y="496888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7" name="Line 141"/>
          <p:cNvSpPr>
            <a:spLocks noChangeShapeType="1"/>
          </p:cNvSpPr>
          <p:nvPr/>
        </p:nvSpPr>
        <p:spPr bwMode="auto">
          <a:xfrm>
            <a:off x="6572274" y="479584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8" name="Line 142"/>
          <p:cNvSpPr>
            <a:spLocks noChangeShapeType="1"/>
          </p:cNvSpPr>
          <p:nvPr/>
        </p:nvSpPr>
        <p:spPr bwMode="auto">
          <a:xfrm>
            <a:off x="6581799" y="462598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9" name="Text Box 143"/>
          <p:cNvSpPr txBox="1">
            <a:spLocks noChangeArrowheads="1"/>
          </p:cNvSpPr>
          <p:nvPr/>
        </p:nvSpPr>
        <p:spPr bwMode="auto">
          <a:xfrm>
            <a:off x="6854849" y="4500570"/>
            <a:ext cx="1217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QAM256 (8 Mbps)</a:t>
            </a:r>
          </a:p>
        </p:txBody>
      </p:sp>
      <p:sp>
        <p:nvSpPr>
          <p:cNvPr id="536720" name="Text Box 144"/>
          <p:cNvSpPr txBox="1">
            <a:spLocks noChangeArrowheads="1"/>
          </p:cNvSpPr>
          <p:nvPr/>
        </p:nvSpPr>
        <p:spPr bwMode="auto">
          <a:xfrm>
            <a:off x="6846912" y="4654558"/>
            <a:ext cx="114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QAM16 (4 Mbps)</a:t>
            </a:r>
          </a:p>
        </p:txBody>
      </p:sp>
      <p:sp>
        <p:nvSpPr>
          <p:cNvPr id="536721" name="Text Box 145"/>
          <p:cNvSpPr txBox="1">
            <a:spLocks noChangeArrowheads="1"/>
          </p:cNvSpPr>
          <p:nvPr/>
        </p:nvSpPr>
        <p:spPr bwMode="auto">
          <a:xfrm>
            <a:off x="6856437" y="4835533"/>
            <a:ext cx="1055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BPSK (1 Mbps)</a:t>
            </a:r>
          </a:p>
        </p:txBody>
      </p:sp>
      <p:sp>
        <p:nvSpPr>
          <p:cNvPr id="536700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" y="384"/>
              </a:cxn>
              <a:cxn ang="0">
                <a:pos x="304" y="984"/>
              </a:cxn>
              <a:cxn ang="0">
                <a:pos x="384" y="1592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1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296"/>
              </a:cxn>
              <a:cxn ang="0">
                <a:pos x="256" y="600"/>
              </a:cxn>
              <a:cxn ang="0">
                <a:pos x="360" y="1192"/>
              </a:cxn>
              <a:cxn ang="0">
                <a:pos x="432" y="1800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2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" y="296"/>
              </a:cxn>
              <a:cxn ang="0">
                <a:pos x="232" y="592"/>
              </a:cxn>
              <a:cxn ang="0">
                <a:pos x="344" y="1192"/>
              </a:cxn>
              <a:cxn ang="0">
                <a:pos x="408" y="1792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670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22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536723" name="Text Box 147"/>
          <p:cNvSpPr txBox="1">
            <a:spLocks noChangeArrowheads="1"/>
          </p:cNvSpPr>
          <p:nvPr/>
        </p:nvSpPr>
        <p:spPr bwMode="auto">
          <a:xfrm rot="16200000">
            <a:off x="4641057" y="2382044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536724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536725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536726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536727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536728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536729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536730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6735" name="Oval 159"/>
          <p:cNvSpPr>
            <a:spLocks noChangeArrowheads="1"/>
          </p:cNvSpPr>
          <p:nvPr/>
        </p:nvSpPr>
        <p:spPr bwMode="auto">
          <a:xfrm>
            <a:off x="6640537" y="506254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6736" name="Text Box 160"/>
          <p:cNvSpPr txBox="1">
            <a:spLocks noChangeArrowheads="1"/>
          </p:cNvSpPr>
          <p:nvPr/>
        </p:nvSpPr>
        <p:spPr bwMode="auto">
          <a:xfrm>
            <a:off x="6865962" y="5026033"/>
            <a:ext cx="1017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operating point</a:t>
            </a: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8001024" y="1142984"/>
            <a:ext cx="107157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+mn-lt"/>
              </a:rPr>
              <a:pPr>
                <a:defRPr/>
              </a:pPr>
              <a:t>56</a:t>
            </a:fld>
            <a:endParaRPr lang="en-US" dirty="0">
              <a:latin typeface="+mn-lt"/>
            </a:endParaRPr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Rectangle 90"/>
          <p:cNvSpPr txBox="1">
            <a:spLocks noChangeArrowheads="1"/>
          </p:cNvSpPr>
          <p:nvPr/>
        </p:nvSpPr>
        <p:spPr bwMode="auto">
          <a:xfrm>
            <a:off x="0" y="5500702"/>
            <a:ext cx="821533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>
                <a:tab pos="746125" algn="l"/>
              </a:tabLst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Note - Performance Anomaly paper shows there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are other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issues when wireless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flows contend at AP !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>
                <a:tab pos="746125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AutoNum type="arabicPeriod"/>
              <a:tabLst>
                <a:tab pos="746125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>
                <a:tab pos="746125" algn="l"/>
              </a:tabLst>
              <a:defRPr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0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3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Grp="1" noChangeArrowheads="1"/>
          </p:cNvSpPr>
          <p:nvPr/>
        </p:nvSpPr>
        <p:spPr bwMode="auto">
          <a:xfrm>
            <a:off x="-107950" y="6381750"/>
            <a:ext cx="720725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B04A240-6A25-4AC6-A81B-D0BA9A9E8B77}" type="slidenum">
              <a:rPr lang="en-US" sz="1800" b="1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pPr algn="ctr">
                <a:defRPr/>
              </a:pPr>
              <a:t>57</a:t>
            </a:fld>
            <a:endParaRPr lang="en-US" sz="1800" b="1" u="none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-107950" y="6381750"/>
            <a:ext cx="720725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29E7C5F1-9665-4A2F-817A-C69CBBEE08BA}" type="slidenum">
              <a:rPr lang="en-US" sz="1800" b="1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pPr algn="ctr">
                <a:defRPr/>
              </a:pPr>
              <a:t>57</a:t>
            </a:fld>
            <a:endParaRPr lang="en-US" sz="1800" b="1" u="none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44432"/>
            <a:ext cx="8531225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Rate Adaptation versus Distance</a:t>
            </a:r>
          </a:p>
        </p:txBody>
      </p:sp>
      <p:pic>
        <p:nvPicPr>
          <p:cNvPr id="3687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63700" y="1079500"/>
            <a:ext cx="6076950" cy="5016500"/>
          </a:xfrm>
          <a:noFill/>
        </p:spPr>
      </p:pic>
      <p:sp>
        <p:nvSpPr>
          <p:cNvPr id="36872" name="Line 5"/>
          <p:cNvSpPr>
            <a:spLocks noChangeShapeType="1"/>
          </p:cNvSpPr>
          <p:nvPr/>
        </p:nvSpPr>
        <p:spPr bwMode="auto">
          <a:xfrm flipV="1">
            <a:off x="2627313" y="1628775"/>
            <a:ext cx="0" cy="64770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4"/>
          <p:cNvSpPr>
            <a:spLocks noChangeArrowheads="1"/>
          </p:cNvSpPr>
          <p:nvPr/>
        </p:nvSpPr>
        <p:spPr bwMode="auto">
          <a:xfrm>
            <a:off x="7524750" y="5805488"/>
            <a:ext cx="1223963" cy="3381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1" u="none">
                <a:solidFill>
                  <a:srgbClr val="0033CC"/>
                </a:solidFill>
                <a:latin typeface="Comic Sans MS" pitchFamily="66" charset="0"/>
              </a:rPr>
              <a:t>[CARA paper]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+mn-lt"/>
              </a:rPr>
              <a:pPr>
                <a:defRPr/>
              </a:pPr>
              <a:t>57</a:t>
            </a:fld>
            <a:endParaRPr lang="en-US" dirty="0">
              <a:latin typeface="+mn-lt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chemeClr val="accent2"/>
                </a:solidFill>
              </a:rPr>
              <a:t>Wireless Networks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13" y="115888"/>
            <a:ext cx="9358313" cy="8747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Figure 4-28 Fragmentation in 802.11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6" y="4071942"/>
            <a:ext cx="7772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High wireless error rates </a:t>
            </a:r>
            <a:r>
              <a:rPr lang="en-US" sz="2800" dirty="0" smtClean="0">
                <a:sym typeface="Wingdings" pitchFamily="2" charset="2"/>
              </a:rPr>
              <a:t> long packets have less probability of being successfully transmitted.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Solution: MAC layer fragmentation with stop-and-wait protocol on the fragments.</a:t>
            </a:r>
            <a:endParaRPr lang="en-US" sz="2800" dirty="0" smtClean="0"/>
          </a:p>
        </p:txBody>
      </p:sp>
      <p:pic>
        <p:nvPicPr>
          <p:cNvPr id="27654" name="Picture 4" descr="4-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42988"/>
            <a:ext cx="80438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715272" y="5857892"/>
            <a:ext cx="1357291" cy="357189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Networks 1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95400"/>
            <a:ext cx="8472518" cy="4800600"/>
          </a:xfrm>
        </p:spPr>
        <p:txBody>
          <a:bodyPr/>
          <a:lstStyle/>
          <a:p>
            <a:r>
              <a:rPr lang="en-US" dirty="0" smtClean="0"/>
              <a:t>Terminology, WLAN types, IEEE Standards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Infrastructure, ad hoc, MANET, Base Station, Access Point, single and multi-hop</a:t>
            </a:r>
          </a:p>
          <a:p>
            <a:r>
              <a:rPr lang="en-US" dirty="0" smtClean="0"/>
              <a:t>IEEE 802.11a/b/g/n</a:t>
            </a:r>
          </a:p>
          <a:p>
            <a:pPr lvl="1"/>
            <a:r>
              <a:rPr lang="en-US" dirty="0" smtClean="0"/>
              <a:t>Differences in data rate and transmission technologies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FHSS, DSSS, CDMA, OFDM, HR-DSSS, MIMO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a </a:t>
            </a:r>
            <a:r>
              <a:rPr lang="en-US" sz="4000" dirty="0" smtClean="0"/>
              <a:t>Wireless Network</a:t>
            </a:r>
            <a:endParaRPr lang="en-US" sz="4000" dirty="0"/>
          </a:p>
        </p:txBody>
      </p:sp>
      <p:sp>
        <p:nvSpPr>
          <p:cNvPr id="397315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7317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7319" name="Picture 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7321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7322" name="Picture 10" descr="31u_bnrz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</p:spPr>
        </p:pic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7324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7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97325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7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7327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72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97328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73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733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70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39733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71" name="Clip" r:id="rId11" imgW="1266840" imgH="1200240" progId="">
                  <p:embed/>
                </p:oleObj>
              </a:graphicData>
            </a:graphic>
          </p:graphicFrame>
        </p:grpSp>
      </p:grpSp>
      <p:sp>
        <p:nvSpPr>
          <p:cNvPr id="397332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7333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7334" name="Picture 22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7336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68" name="Clip" r:id="rId12" imgW="819000" imgH="847800" progId="">
                <p:embed/>
              </p:oleObj>
            </a:graphicData>
          </a:graphic>
        </p:graphicFrame>
        <p:graphicFrame>
          <p:nvGraphicFramePr>
            <p:cNvPr id="397337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69" name="Clip" r:id="rId13" imgW="1266840" imgH="1200240" progId="">
                <p:embed/>
              </p:oleObj>
            </a:graphicData>
          </a:graphic>
        </p:graphicFrame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7339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66" name="Clip" r:id="rId14" imgW="819000" imgH="847800" progId="">
                <p:embed/>
              </p:oleObj>
            </a:graphicData>
          </a:graphic>
        </p:graphicFrame>
        <p:graphicFrame>
          <p:nvGraphicFramePr>
            <p:cNvPr id="397340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67" name="Clip" r:id="rId15" imgW="1266840" imgH="1200240" progId="">
                <p:embed/>
              </p:oleObj>
            </a:graphicData>
          </a:graphic>
        </p:graphicFrame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7342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64" name="Clip" r:id="rId16" imgW="819000" imgH="847800" progId="">
                <p:embed/>
              </p:oleObj>
            </a:graphicData>
          </a:graphic>
        </p:graphicFrame>
        <p:graphicFrame>
          <p:nvGraphicFramePr>
            <p:cNvPr id="397343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65" name="Clip" r:id="rId17" imgW="1266840" imgH="1200240" progId="">
                <p:embed/>
              </p:oleObj>
            </a:graphicData>
          </a:graphic>
        </p:graphicFrame>
      </p:grpSp>
      <p:sp>
        <p:nvSpPr>
          <p:cNvPr id="397344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7346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62" name="Clip" r:id="rId18" imgW="819000" imgH="847800" progId="">
                <p:embed/>
              </p:oleObj>
            </a:graphicData>
          </a:graphic>
        </p:graphicFrame>
        <p:graphicFrame>
          <p:nvGraphicFramePr>
            <p:cNvPr id="397347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63" name="Clip" r:id="rId19" imgW="1266840" imgH="1200240" progId="">
                <p:embed/>
              </p:oleObj>
            </a:graphicData>
          </a:graphic>
        </p:graphicFrame>
      </p:grpSp>
      <p:sp>
        <p:nvSpPr>
          <p:cNvPr id="397348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7349" name="Picture 3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735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60" name="Clip" r:id="rId20" imgW="819000" imgH="847800" progId="">
                <p:embed/>
              </p:oleObj>
            </a:graphicData>
          </a:graphic>
        </p:graphicFrame>
        <p:graphicFrame>
          <p:nvGraphicFramePr>
            <p:cNvPr id="39735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61" name="Clip" r:id="rId21" imgW="1266840" imgH="1200240" progId="">
                <p:embed/>
              </p:oleObj>
            </a:graphicData>
          </a:graphic>
        </p:graphicFrame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7354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58" name="Clip" r:id="rId22" imgW="819000" imgH="847800" progId="">
                <p:embed/>
              </p:oleObj>
            </a:graphicData>
          </a:graphic>
        </p:graphicFrame>
        <p:graphicFrame>
          <p:nvGraphicFramePr>
            <p:cNvPr id="397355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59" name="Clip" r:id="rId23" imgW="1266840" imgH="1200240" progId="">
                <p:embed/>
              </p:oleObj>
            </a:graphicData>
          </a:graphic>
        </p:graphicFrame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7357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56" name="Clip" r:id="rId24" imgW="819000" imgH="847800" progId="">
                <p:embed/>
              </p:oleObj>
            </a:graphicData>
          </a:graphic>
        </p:graphicFrame>
        <p:graphicFrame>
          <p:nvGraphicFramePr>
            <p:cNvPr id="397358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57" name="Clip" r:id="rId25" imgW="1266840" imgH="1200240" progId="">
                <p:embed/>
              </p:oleObj>
            </a:graphicData>
          </a:graphic>
        </p:graphicFrame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7360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54" name="Clip" r:id="rId26" imgW="819000" imgH="847800" progId="">
                <p:embed/>
              </p:oleObj>
            </a:graphicData>
          </a:graphic>
        </p:graphicFrame>
        <p:graphicFrame>
          <p:nvGraphicFramePr>
            <p:cNvPr id="397361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55" name="Clip" r:id="rId27" imgW="1266840" imgH="1200240" progId="">
                <p:embed/>
              </p:oleObj>
            </a:graphicData>
          </a:graphic>
        </p:graphicFrame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7363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52" name="Clip" r:id="rId28" imgW="819000" imgH="847800" progId="">
                <p:embed/>
              </p:oleObj>
            </a:graphicData>
          </a:graphic>
        </p:graphicFrame>
        <p:graphicFrame>
          <p:nvGraphicFramePr>
            <p:cNvPr id="397364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53" name="Clip" r:id="rId29" imgW="1266840" imgH="1200240" progId="">
                <p:embed/>
              </p:oleObj>
            </a:graphicData>
          </a:graphic>
        </p:graphicFrame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7367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0" name="Clip" r:id="rId30" imgW="819000" imgH="847800" progId="">
                  <p:embed/>
                </p:oleObj>
              </a:graphicData>
            </a:graphic>
          </p:graphicFrame>
          <p:graphicFrame>
            <p:nvGraphicFramePr>
              <p:cNvPr id="397368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51" name="Clip" r:id="rId31" imgW="1266840" imgH="1200240" progId="">
                  <p:embed/>
                </p:oleObj>
              </a:graphicData>
            </a:graphic>
          </p:graphicFrame>
        </p:grpSp>
        <p:sp>
          <p:nvSpPr>
            <p:cNvPr id="397369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0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1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2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73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7374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5484813" y="1087438"/>
            <a:ext cx="3346450" cy="3651250"/>
            <a:chOff x="3369" y="569"/>
            <a:chExt cx="2108" cy="2300"/>
          </a:xfrm>
        </p:grpSpPr>
        <p:sp>
          <p:nvSpPr>
            <p:cNvPr id="397376" name="Rectangle 64"/>
            <p:cNvSpPr>
              <a:spLocks noChangeArrowheads="1"/>
            </p:cNvSpPr>
            <p:nvPr/>
          </p:nvSpPr>
          <p:spPr bwMode="auto">
            <a:xfrm>
              <a:off x="3369" y="865"/>
              <a:ext cx="2108" cy="20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7" name="Rectangle 65"/>
            <p:cNvSpPr>
              <a:spLocks noChangeArrowheads="1"/>
            </p:cNvSpPr>
            <p:nvPr/>
          </p:nvSpPr>
          <p:spPr bwMode="auto">
            <a:xfrm>
              <a:off x="3403" y="76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8" name="Rectangle 66"/>
            <p:cNvSpPr>
              <a:spLocks noChangeArrowheads="1"/>
            </p:cNvSpPr>
            <p:nvPr/>
          </p:nvSpPr>
          <p:spPr bwMode="auto">
            <a:xfrm>
              <a:off x="3402" y="742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rgbClr val="0033CC"/>
                </a:buClr>
                <a:buSzPct val="85000"/>
                <a:buFont typeface="ZapfDingbats" pitchFamily="82" charset="2"/>
                <a:buNone/>
              </a:pPr>
              <a:r>
                <a:rPr lang="en-US" sz="2000" dirty="0"/>
                <a:t> base station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rgbClr val="0033CC"/>
                </a:buClr>
                <a:buSzPct val="85000"/>
                <a:buFont typeface="ZapfDingbats" pitchFamily="82" charset="2"/>
                <a:buChar char="r"/>
              </a:pPr>
              <a:r>
                <a:rPr lang="en-US" sz="2000" dirty="0"/>
                <a:t>typically connected to wired network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rgbClr val="0033CC"/>
                </a:buClr>
                <a:buSzPct val="85000"/>
                <a:buFont typeface="ZapfDingbats" pitchFamily="82" charset="2"/>
                <a:buChar char="r"/>
              </a:pPr>
              <a:r>
                <a:rPr lang="en-US" sz="2000" dirty="0"/>
                <a:t>relay - responsible for sending packets between wired network and wireless host(s) in its “area”</a:t>
              </a:r>
            </a:p>
            <a:p>
              <a:pPr marL="742950" lvl="1" indent="-285750" algn="l">
                <a:lnSpc>
                  <a:spcPct val="90000"/>
                </a:lnSpc>
                <a:spcBef>
                  <a:spcPct val="20000"/>
                </a:spcBef>
                <a:buClr>
                  <a:srgbClr val="0033CC"/>
                </a:buClr>
                <a:buSzPct val="75000"/>
                <a:buFont typeface="ZapfDingbats" pitchFamily="82" charset="2"/>
                <a:buChar char="m"/>
              </a:pPr>
              <a:r>
                <a:rPr lang="en-US" sz="2000" dirty="0"/>
                <a:t>e.g., cell towers,  802.11 access points </a:t>
              </a:r>
            </a:p>
          </p:txBody>
        </p:sp>
        <p:pic>
          <p:nvPicPr>
            <p:cNvPr id="397384" name="Picture 72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8" y="569"/>
              <a:ext cx="249" cy="391"/>
            </a:xfrm>
            <a:prstGeom prst="rect">
              <a:avLst/>
            </a:prstGeom>
            <a:noFill/>
          </p:spPr>
        </p:pic>
      </p:grpSp>
      <p:sp>
        <p:nvSpPr>
          <p:cNvPr id="397387" name="Line 75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+mn-lt"/>
              </a:rPr>
              <a:pPr>
                <a:defRPr/>
              </a:pPr>
              <a:t>6</a:t>
            </a:fld>
            <a:endParaRPr lang="en-US" dirty="0">
              <a:latin typeface="+mn-lt"/>
            </a:endParaRPr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Networks 1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 AP Management Functions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Association with AP, active and passive scanning, beacon frames</a:t>
            </a:r>
          </a:p>
          <a:p>
            <a:r>
              <a:rPr lang="en-US" dirty="0" smtClean="0"/>
              <a:t>802.11 MAC Sub-Layer</a:t>
            </a:r>
          </a:p>
          <a:p>
            <a:pPr lvl="1"/>
            <a:r>
              <a:rPr lang="en-US" dirty="0" smtClean="0"/>
              <a:t>Overlapping channels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Hidden terminal problem, exposed station problem</a:t>
            </a:r>
          </a:p>
          <a:p>
            <a:pPr lvl="1"/>
            <a:r>
              <a:rPr lang="en-US" dirty="0" smtClean="0"/>
              <a:t>DCF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CSMA/CA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MACAW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Networks 1 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 MAC Sub-Layer (cont.)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RTS/CTS</a:t>
            </a:r>
          </a:p>
          <a:p>
            <a:pPr lvl="1"/>
            <a:r>
              <a:rPr lang="en-US" dirty="0" smtClean="0"/>
              <a:t>PCF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Beacons, DIFS, SIFS, sleeping nodes</a:t>
            </a:r>
          </a:p>
          <a:p>
            <a:pPr lvl="1"/>
            <a:r>
              <a:rPr lang="en-US" dirty="0" smtClean="0"/>
              <a:t>Frame Details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PLCP preamble and header</a:t>
            </a:r>
          </a:p>
          <a:p>
            <a:pPr lvl="2"/>
            <a:r>
              <a:rPr lang="en-US" dirty="0" smtClean="0"/>
              <a:t>3 or 4 Address fields used in 802.11</a:t>
            </a:r>
          </a:p>
          <a:p>
            <a:pPr lvl="1"/>
            <a:r>
              <a:rPr lang="en-US" dirty="0" smtClean="0"/>
              <a:t>SNR </a:t>
            </a:r>
            <a:r>
              <a:rPr lang="en-US" dirty="0" err="1" smtClean="0"/>
              <a:t>vs</a:t>
            </a:r>
            <a:r>
              <a:rPr lang="en-US" dirty="0" smtClean="0"/>
              <a:t> BER issues</a:t>
            </a:r>
          </a:p>
          <a:p>
            <a:pPr lvl="1"/>
            <a:r>
              <a:rPr lang="en-US" dirty="0" smtClean="0"/>
              <a:t>Dynamic Rate Adaptation</a:t>
            </a:r>
          </a:p>
          <a:p>
            <a:pPr lvl="1"/>
            <a:r>
              <a:rPr lang="en-US" dirty="0" smtClean="0"/>
              <a:t>Frame Fragmentation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38" y="-24"/>
            <a:ext cx="9358346" cy="1108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Wireless Local Area Networks (WLANs)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077200" cy="507209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proliferation of laptop computers and other mobile devices (PDAs and cell phones) created an</a:t>
            </a: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chemeClr val="accent2"/>
                </a:solidFill>
              </a:rPr>
              <a:t>obvious</a:t>
            </a:r>
            <a:r>
              <a:rPr lang="en-US" sz="2800" i="1" dirty="0" smtClean="0"/>
              <a:t> </a:t>
            </a:r>
            <a:r>
              <a:rPr lang="en-US" sz="2800" dirty="0" smtClean="0"/>
              <a:t>application level demand for wireless local area networking.</a:t>
            </a:r>
          </a:p>
          <a:p>
            <a:pPr eaLnBrk="1" hangingPunct="1"/>
            <a:r>
              <a:rPr lang="en-US" sz="2800" dirty="0" smtClean="0"/>
              <a:t>Companies jumped in, quickly developing </a:t>
            </a:r>
            <a:r>
              <a:rPr lang="en-US" sz="2800" i="1" dirty="0" smtClean="0">
                <a:solidFill>
                  <a:schemeClr val="accent2"/>
                </a:solidFill>
              </a:rPr>
              <a:t>incompatible </a:t>
            </a:r>
            <a:r>
              <a:rPr lang="en-US" sz="2800" dirty="0" smtClean="0"/>
              <a:t>wireless products in the 1990’s.</a:t>
            </a:r>
          </a:p>
          <a:p>
            <a:pPr eaLnBrk="1" hangingPunct="1"/>
            <a:r>
              <a:rPr lang="en-US" sz="2800" dirty="0" smtClean="0"/>
              <a:t>Industry decided to entrust standardization to IEEE committee that dealt with wired LANs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– </a:t>
            </a:r>
            <a:r>
              <a:rPr lang="en-US" sz="2800" b="1" i="1" dirty="0" smtClean="0">
                <a:solidFill>
                  <a:srgbClr val="A50021"/>
                </a:solidFill>
              </a:rPr>
              <a:t>namely, the IEEE 802 committee!!</a:t>
            </a:r>
            <a:endParaRPr lang="en-US" sz="2800" b="1" dirty="0" smtClean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750300" cy="6159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IEEE 802 Standards Working Groups</a:t>
            </a:r>
          </a:p>
        </p:txBody>
      </p:sp>
      <p:pic>
        <p:nvPicPr>
          <p:cNvPr id="5125" name="Picture 3" descr="1-38"/>
          <p:cNvPicPr>
            <a:picLocks noChangeAspect="1" noChangeArrowheads="1"/>
          </p:cNvPicPr>
          <p:nvPr/>
        </p:nvPicPr>
        <p:blipFill>
          <a:blip r:embed="rId2"/>
          <a:srcRect l="13138"/>
          <a:stretch>
            <a:fillRect/>
          </a:stretch>
        </p:blipFill>
        <p:spPr bwMode="auto">
          <a:xfrm>
            <a:off x="1428728" y="1014427"/>
            <a:ext cx="58642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71406" y="5513407"/>
            <a:ext cx="85582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 dirty="0">
                <a:latin typeface="+mn-lt"/>
              </a:rPr>
              <a:t>Figure 1-38. The important ones are marked with *.  The ones marked with </a:t>
            </a:r>
            <a:r>
              <a:rPr lang="en-US" sz="2000" b="1" u="none" dirty="0">
                <a:latin typeface="+mn-lt"/>
                <a:sym typeface="Wingdings" pitchFamily="2" charset="2"/>
              </a:rPr>
              <a:t> are hibernating.  The one marked with  † gave up.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5435600" y="4735524"/>
            <a:ext cx="20891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u="none" dirty="0">
                <a:solidFill>
                  <a:srgbClr val="990033"/>
                </a:solidFill>
                <a:latin typeface="Comic Sans MS" pitchFamily="66" charset="0"/>
              </a:rPr>
              <a:t>802.15.4 </a:t>
            </a:r>
            <a:r>
              <a:rPr lang="en-US" sz="1400" b="1" u="none" dirty="0" err="1">
                <a:solidFill>
                  <a:srgbClr val="990033"/>
                </a:solidFill>
                <a:latin typeface="Comic Sans MS" pitchFamily="66" charset="0"/>
              </a:rPr>
              <a:t>ZigBee</a:t>
            </a:r>
            <a:endParaRPr lang="en-US" dirty="0">
              <a:solidFill>
                <a:srgbClr val="9933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429520" y="1071546"/>
            <a:ext cx="1500186" cy="357190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713788" cy="9286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IEEE 802.11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0" y="1071546"/>
            <a:ext cx="8101042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The following IEEE 802.11 standards exist or are in development to support the creation of technologies for wireless local area networking: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802.11a</a:t>
            </a:r>
            <a:r>
              <a:rPr lang="en-US" sz="1800" dirty="0" smtClean="0">
                <a:solidFill>
                  <a:srgbClr val="FF3300"/>
                </a:solidFill>
              </a:rPr>
              <a:t> </a:t>
            </a:r>
            <a:r>
              <a:rPr lang="en-US" sz="1800" dirty="0" smtClean="0"/>
              <a:t>- 54 Mbps standard, 5 GHz signaling (ratified 1999)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802.11b</a:t>
            </a:r>
            <a:r>
              <a:rPr lang="en-US" sz="1800" dirty="0" smtClean="0">
                <a:solidFill>
                  <a:srgbClr val="FF3300"/>
                </a:solidFill>
              </a:rPr>
              <a:t> </a:t>
            </a:r>
            <a:r>
              <a:rPr lang="en-US" sz="1800" dirty="0" smtClean="0"/>
              <a:t> - 11 Mbps standard, 2.4 GHz signaling (1999)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802.11c</a:t>
            </a:r>
            <a:r>
              <a:rPr lang="en-US" sz="1800" dirty="0" smtClean="0"/>
              <a:t> - operation of bridge connections (moved to 802.1D)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802.11d</a:t>
            </a:r>
            <a:r>
              <a:rPr lang="en-US" sz="1800" dirty="0" smtClean="0"/>
              <a:t> - worldwide compliance with regulations for use of wireless signal spectrum (2001)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802.11e</a:t>
            </a:r>
            <a:r>
              <a:rPr lang="en-US" sz="1800" dirty="0" smtClean="0"/>
              <a:t> - Quality of Service (</a:t>
            </a:r>
            <a:r>
              <a:rPr lang="en-US" sz="1800" dirty="0" err="1" smtClean="0"/>
              <a:t>QoS</a:t>
            </a:r>
            <a:r>
              <a:rPr lang="en-US" sz="1800" dirty="0" smtClean="0"/>
              <a:t>) support (not yet ratified)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802.11f</a:t>
            </a:r>
            <a:r>
              <a:rPr lang="en-US" sz="1800" dirty="0" smtClean="0"/>
              <a:t> - Inter-Access Point Protocol recommendation for communication between access points to support roaming clients (2003)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802.11g</a:t>
            </a:r>
            <a:r>
              <a:rPr lang="en-US" sz="1800" dirty="0" smtClean="0"/>
              <a:t> - 54 Mbps standard, 2.4 GHz signaling (2003)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802.11h</a:t>
            </a:r>
            <a:r>
              <a:rPr lang="en-US" sz="1800" dirty="0" smtClean="0"/>
              <a:t> - enhanced version of 802.11a to support European regulatory requirements (2003)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802.11i</a:t>
            </a:r>
            <a:r>
              <a:rPr lang="en-US" sz="1800" dirty="0" smtClean="0"/>
              <a:t>- security improvements for the 802.11 family (2004)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802.11j</a:t>
            </a:r>
            <a:r>
              <a:rPr lang="en-US" sz="1800" dirty="0" smtClean="0"/>
              <a:t> - enhancements to 5 GHz signaling to support Japan regulatory requirements (2004)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802.11k</a:t>
            </a:r>
            <a:r>
              <a:rPr lang="en-US" sz="1800" dirty="0" smtClean="0"/>
              <a:t> - WLAN system management (in progress)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7500958" y="5929348"/>
            <a:ext cx="1428760" cy="285734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 u="none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About.com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Wireless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3334</TotalTime>
  <Words>3940</Words>
  <Application>Microsoft PowerPoint</Application>
  <PresentationFormat>On-screen Show (4:3)</PresentationFormat>
  <Paragraphs>940</Paragraphs>
  <Slides>61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Revised_Master</vt:lpstr>
      <vt:lpstr>Clip</vt:lpstr>
      <vt:lpstr> Wireless Networks (part 1)  </vt:lpstr>
      <vt:lpstr>Wireless Networks 1 Outline</vt:lpstr>
      <vt:lpstr>Wireless Networks 1 Outline</vt:lpstr>
      <vt:lpstr>LAN, WLAN and WSN Terminology</vt:lpstr>
      <vt:lpstr>Elements of a Wireless Network</vt:lpstr>
      <vt:lpstr>Elements of a Wireless Network</vt:lpstr>
      <vt:lpstr>Wireless Local Area Networks (WLANs)</vt:lpstr>
      <vt:lpstr>IEEE 802 Standards Working Groups</vt:lpstr>
      <vt:lpstr>IEEE 802.11</vt:lpstr>
      <vt:lpstr>IEEE 802.11</vt:lpstr>
      <vt:lpstr>Wireless Link Standards</vt:lpstr>
      <vt:lpstr>Wireless Link Characteristics </vt:lpstr>
      <vt:lpstr>Classification of Wireless Networks</vt:lpstr>
      <vt:lpstr>Wireless LANs</vt:lpstr>
      <vt:lpstr>Wireless Network Taxonomy</vt:lpstr>
      <vt:lpstr>The 802.11 Protocol Stack</vt:lpstr>
      <vt:lpstr>Wireless Physical Layer </vt:lpstr>
      <vt:lpstr>Wireless Physical Layer </vt:lpstr>
      <vt:lpstr>Code Division Multiple Access (CDMA)</vt:lpstr>
      <vt:lpstr>CDMA Encode/Decode</vt:lpstr>
      <vt:lpstr>CDMA: Two-Sender Interference</vt:lpstr>
      <vt:lpstr>Wireless Physical Layer </vt:lpstr>
      <vt:lpstr>Wireless Physical Layer </vt:lpstr>
      <vt:lpstr>Wireless Physical Layer </vt:lpstr>
      <vt:lpstr>Wireless Physical Layer</vt:lpstr>
      <vt:lpstr>802.11 LAN Architecture</vt:lpstr>
      <vt:lpstr>802.11 Management Functions</vt:lpstr>
      <vt:lpstr>Channels and AP Association</vt:lpstr>
      <vt:lpstr>802.11 Overlapping Channels</vt:lpstr>
      <vt:lpstr>802.11: Passive/Active Scanning</vt:lpstr>
      <vt:lpstr>802.11 MAC Layer Protocol</vt:lpstr>
      <vt:lpstr>Figure 4-26.(a)The hidden terminal problem. (b) The exposed station problem. </vt:lpstr>
      <vt:lpstr>The Hidden Terminal Problem</vt:lpstr>
      <vt:lpstr>The Exposed Station Problem</vt:lpstr>
      <vt:lpstr>Distribute Coordination Function (DCF)</vt:lpstr>
      <vt:lpstr>Wireless LAN Protocols [Tan pp.269-270]</vt:lpstr>
      <vt:lpstr>Wireless LAN Protocols</vt:lpstr>
      <vt:lpstr>Virtual Channel Sensing in CSMA/CA</vt:lpstr>
      <vt:lpstr>Collision Avoidance: RTS-CTS Exchange</vt:lpstr>
      <vt:lpstr>Virtual Channel Sensing in CSMA/CA</vt:lpstr>
      <vt:lpstr>1-Persistent Physical Carrier Sensing </vt:lpstr>
      <vt:lpstr>IEEE 802.11 MAC Protocol: CSMA/CA</vt:lpstr>
      <vt:lpstr>Point Coordinated Function (PCF)</vt:lpstr>
      <vt:lpstr>DCF and PCF Co-Existence</vt:lpstr>
      <vt:lpstr> Inter-frame Spacing in 802.11 </vt:lpstr>
      <vt:lpstr>Basic CSMA/CA </vt:lpstr>
      <vt:lpstr>802.11 Physical Layer</vt:lpstr>
      <vt:lpstr>802.11 Frames - Addresses</vt:lpstr>
      <vt:lpstr>Slide 49</vt:lpstr>
      <vt:lpstr>Slide 50</vt:lpstr>
      <vt:lpstr>Slide 51</vt:lpstr>
      <vt:lpstr>Wireless Network Details</vt:lpstr>
      <vt:lpstr>Wireless Network Details</vt:lpstr>
      <vt:lpstr>Node Contention</vt:lpstr>
      <vt:lpstr>Wireless Link Characteristics</vt:lpstr>
      <vt:lpstr>Slide 56</vt:lpstr>
      <vt:lpstr>Rate Adaptation versus Distance</vt:lpstr>
      <vt:lpstr>Figure 4-28 Fragmentation in 802.11</vt:lpstr>
      <vt:lpstr>Wireless Networks 1 Summary</vt:lpstr>
      <vt:lpstr>Wireless Networks 1 Summary</vt:lpstr>
      <vt:lpstr>Wireless Networks 1 Summary</vt:lpstr>
    </vt:vector>
  </TitlesOfParts>
  <Company>WPI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rek</cp:lastModifiedBy>
  <cp:revision>139</cp:revision>
  <dcterms:created xsi:type="dcterms:W3CDTF">2004-01-21T20:05:10Z</dcterms:created>
  <dcterms:modified xsi:type="dcterms:W3CDTF">2010-02-15T13:12:59Z</dcterms:modified>
</cp:coreProperties>
</file>