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1"/>
  </p:sldMasterIdLst>
  <p:notesMasterIdLst>
    <p:notesMasterId r:id="rId26"/>
  </p:notesMasterIdLst>
  <p:handoutMasterIdLst>
    <p:handoutMasterId r:id="rId27"/>
  </p:handoutMasterIdLst>
  <p:sldIdLst>
    <p:sldId id="256" r:id="rId2"/>
    <p:sldId id="393" r:id="rId3"/>
    <p:sldId id="371" r:id="rId4"/>
    <p:sldId id="372" r:id="rId5"/>
    <p:sldId id="373" r:id="rId6"/>
    <p:sldId id="374" r:id="rId7"/>
    <p:sldId id="375" r:id="rId8"/>
    <p:sldId id="376" r:id="rId9"/>
    <p:sldId id="392" r:id="rId10"/>
    <p:sldId id="377" r:id="rId11"/>
    <p:sldId id="378" r:id="rId12"/>
    <p:sldId id="380" r:id="rId13"/>
    <p:sldId id="381" r:id="rId14"/>
    <p:sldId id="382" r:id="rId15"/>
    <p:sldId id="383" r:id="rId16"/>
    <p:sldId id="384" r:id="rId17"/>
    <p:sldId id="385" r:id="rId18"/>
    <p:sldId id="386" r:id="rId19"/>
    <p:sldId id="387" r:id="rId20"/>
    <p:sldId id="388" r:id="rId21"/>
    <p:sldId id="389" r:id="rId22"/>
    <p:sldId id="390" r:id="rId23"/>
    <p:sldId id="391" r:id="rId24"/>
    <p:sldId id="394" r:id="rId25"/>
  </p:sldIdLst>
  <p:sldSz cx="9144000" cy="6858000" type="screen4x3"/>
  <p:notesSz cx="69850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800000"/>
    <a:srgbClr val="000000"/>
    <a:srgbClr val="990033"/>
    <a:srgbClr val="003366"/>
    <a:srgbClr val="CC0000"/>
    <a:srgbClr val="008000"/>
    <a:srgbClr val="FFFF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36" autoAdjust="0"/>
  </p:normalViewPr>
  <p:slideViewPr>
    <p:cSldViewPr>
      <p:cViewPr>
        <p:scale>
          <a:sx n="70" d="100"/>
          <a:sy n="70" d="100"/>
        </p:scale>
        <p:origin x="-2022" y="-180"/>
      </p:cViewPr>
      <p:guideLst>
        <p:guide orient="horz" pos="2115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78184707-DFE1-4DD8-8F99-52FCEE9F1F0E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0A546B3-49C3-4647-91D4-3F19A7F0BD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62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E418ADD0-8BA1-473E-9521-434FDB68C2DA}" type="datetime1">
              <a:rPr lang="en-US"/>
              <a:pPr>
                <a:defRPr/>
              </a:pPr>
              <a:t>10/18/2010</a:t>
            </a:fld>
            <a:endParaRPr lang="en-US"/>
          </a:p>
        </p:txBody>
      </p:sp>
      <p:sp>
        <p:nvSpPr>
          <p:cNvPr id="430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l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02512EE1-038B-4E6C-84BE-B006BCEA20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907615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Picture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763" y="-4763"/>
            <a:ext cx="9155113" cy="686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Line 5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0" y="5562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6477000"/>
            <a:ext cx="914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r">
              <a:defRPr/>
            </a:pPr>
            <a:endParaRPr lang="en-US" sz="1400">
              <a:latin typeface="Trebuchet MS" pitchFamily="34" charset="0"/>
            </a:endParaRP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09600" y="1265238"/>
            <a:ext cx="8001000" cy="866775"/>
          </a:xfrm>
          <a:effectLst/>
        </p:spPr>
        <p:txBody>
          <a:bodyPr/>
          <a:lstStyle>
            <a:lvl1pPr>
              <a:defRPr sz="480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cs typeface="Simplified Arabic Fixed" pitchFamily="49" charset="-78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740650" y="6092825"/>
            <a:ext cx="1150938" cy="574675"/>
          </a:xfrm>
        </p:spPr>
        <p:txBody>
          <a:bodyPr/>
          <a:lstStyle>
            <a:lvl1pPr>
              <a:defRPr>
                <a:effectLst/>
                <a:latin typeface="+mn-lt"/>
              </a:defRPr>
            </a:lvl1pPr>
          </a:lstStyle>
          <a:p>
            <a:pPr>
              <a:defRPr/>
            </a:pPr>
            <a:fld id="{7C62D9A0-A45C-4035-A425-29B9D6034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361E46-A829-46C8-B284-64F880F90D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115888"/>
            <a:ext cx="2195513" cy="5980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9388" y="115888"/>
            <a:ext cx="6437312" cy="5980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80AC50-AF34-4E0A-AC36-40E580A356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+mn-lt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xfrm>
            <a:off x="1285852" y="6454775"/>
            <a:ext cx="6656388" cy="287338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8194675" y="6486548"/>
            <a:ext cx="914400" cy="228600"/>
          </a:xfrm>
          <a:ln/>
        </p:spPr>
        <p:txBody>
          <a:bodyPr/>
          <a:lstStyle>
            <a:lvl1pPr>
              <a:defRPr>
                <a:latin typeface="Comic Sans MS" pitchFamily="66" charset="0"/>
              </a:defRPr>
            </a:lvl1pPr>
          </a:lstStyle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1E2A9A-00E3-4430-906E-995E82810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08865F-D8BA-461E-B4C5-2BCB8287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A483E-2C16-4A7C-A450-A95C47757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CE651F-B56D-48D2-A702-1FFE07FC73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54BAB6-FEBD-4F64-A6D7-C50E0F3E21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75B29D-399E-4EBE-B92E-E324310C2F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58D4C7-A5ED-4B23-8CDE-2E50A8B2D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blackWhite">
      <p:bgPr>
        <a:solidFill>
          <a:srgbClr val="FFF9E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solidFill>
            <a:srgbClr val="CCCCC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" descr="Picture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180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530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454775"/>
            <a:ext cx="6656388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effectLst>
                  <a:outerShdw blurRad="38100" dist="38100" dir="2700000" algn="tl">
                    <a:srgbClr val="FFFFFF"/>
                  </a:outerShdw>
                </a:effectLst>
                <a:cs typeface="Courier New" pitchFamily="49" charset="0"/>
              </a:defRPr>
            </a:lvl1pPr>
          </a:lstStyle>
          <a:p>
            <a:pPr>
              <a:defRPr/>
            </a:pPr>
            <a:r>
              <a:rPr lang="en-US" smtClean="0"/>
              <a:t>Advanced Computer Networks   Introduction</a:t>
            </a:r>
            <a:endParaRPr lang="en-US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title"/>
          </p:nvPr>
        </p:nvSpPr>
        <p:spPr bwMode="white">
          <a:xfrm>
            <a:off x="179388" y="115888"/>
            <a:ext cx="8785225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tx1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 </a:t>
            </a:r>
          </a:p>
        </p:txBody>
      </p:sp>
      <p:sp>
        <p:nvSpPr>
          <p:cNvPr id="55304" name="Line 8"/>
          <p:cNvSpPr>
            <a:spLocks noChangeShapeType="1"/>
          </p:cNvSpPr>
          <p:nvPr/>
        </p:nvSpPr>
        <p:spPr bwMode="auto">
          <a:xfrm>
            <a:off x="0" y="990600"/>
            <a:ext cx="9144000" cy="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5" name="Line 9"/>
          <p:cNvSpPr>
            <a:spLocks noChangeShapeType="1"/>
          </p:cNvSpPr>
          <p:nvPr/>
        </p:nvSpPr>
        <p:spPr bwMode="auto">
          <a:xfrm>
            <a:off x="0" y="6324600"/>
            <a:ext cx="91440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5306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4675" y="6440488"/>
            <a:ext cx="9144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600" b="1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  <a:cs typeface="Courier New" pitchFamily="49" charset="0"/>
              </a:defRPr>
            </a:lvl1pPr>
          </a:lstStyle>
          <a:p>
            <a:pPr>
              <a:defRPr/>
            </a:pPr>
            <a:fld id="{7B009C64-9295-44C1-B10D-4427A8C12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dt="0"/>
  <p:txStyles>
    <p:titleStyle>
      <a:lvl1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2pPr>
      <a:lvl3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3pPr>
      <a:lvl4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4pPr>
      <a:lvl5pPr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5pPr>
      <a:lvl6pPr marL="4572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6pPr>
      <a:lvl7pPr marL="9144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7pPr>
      <a:lvl8pPr marL="13716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8pPr>
      <a:lvl9pPr marL="1828800" algn="ctr" rtl="0" eaLnBrk="0" fontAlgn="base" hangingPunct="0">
        <a:lnSpc>
          <a:spcPct val="11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Comic Sans MS" pitchFamily="66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Wingdings" pitchFamily="2" charset="2"/>
        <a:buChar char="§"/>
        <a:defRPr sz="3200" b="1">
          <a:solidFill>
            <a:schemeClr val="tx1"/>
          </a:solidFill>
          <a:effectLst>
            <a:outerShdw blurRad="38100" dist="38100" dir="2700000" algn="tl">
              <a:srgbClr val="FFFFFF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 b="1">
          <a:solidFill>
            <a:schemeClr val="tx1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 b="1">
          <a:solidFill>
            <a:schemeClr val="tx1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 b="1">
          <a:solidFill>
            <a:schemeClr val="tx1"/>
          </a:solidFill>
          <a:latin typeface="Arial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 b="1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1520" y="1052736"/>
            <a:ext cx="8462993" cy="3643338"/>
          </a:xfrm>
        </p:spPr>
        <p:txBody>
          <a:bodyPr/>
          <a:lstStyle/>
          <a:p>
            <a:pPr>
              <a:defRPr/>
            </a:pP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Elementary</a:t>
            </a:r>
            <a:br>
              <a:rPr lang="en-US" sz="66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66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TCP Sockets</a:t>
            </a: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/>
            </a:r>
            <a:br>
              <a:rPr lang="en-US" sz="4400" i="1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endParaRPr lang="en-US" sz="4400" dirty="0" smtClean="0">
              <a:solidFill>
                <a:srgbClr val="0033CC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138488" y="5686425"/>
            <a:ext cx="6005512" cy="127158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sz="2800" dirty="0" smtClean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  </a:t>
            </a: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Computer Networks </a:t>
            </a:r>
          </a:p>
          <a:p>
            <a:pPr marL="0" indent="0" algn="ctr">
              <a:lnSpc>
                <a:spcPct val="90000"/>
              </a:lnSpc>
              <a:buNone/>
              <a:defRPr/>
            </a:pPr>
            <a:r>
              <a:rPr lang="en-US" dirty="0">
                <a:solidFill>
                  <a:srgbClr val="80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Term B10</a:t>
            </a:r>
            <a:endParaRPr lang="en-US" sz="3600" dirty="0"/>
          </a:p>
          <a:p>
            <a:pPr marL="0" indent="0" algn="ctr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331640" y="3789040"/>
            <a:ext cx="6400800" cy="1752600"/>
          </a:xfrm>
          <a:prstGeom prst="rect">
            <a:avLst/>
          </a:prstGeom>
        </p:spPr>
        <p:txBody>
          <a:bodyPr/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ctr" eaLnBrk="1" hangingPunct="1">
              <a:buNone/>
            </a:pPr>
            <a:r>
              <a:rPr lang="en-US" sz="2800" i="1" dirty="0" smtClean="0">
                <a:solidFill>
                  <a:srgbClr val="009900"/>
                </a:solidFill>
                <a:latin typeface="Comic Sans MS" pitchFamily="66" charset="0"/>
              </a:rPr>
              <a:t>UNIX Network Programming</a:t>
            </a:r>
          </a:p>
          <a:p>
            <a:pPr marL="0" indent="0" algn="ctr" eaLnBrk="1" hangingPunct="1">
              <a:buNone/>
            </a:pPr>
            <a:r>
              <a:rPr lang="en-US" sz="2800" dirty="0" smtClean="0">
                <a:solidFill>
                  <a:srgbClr val="009900"/>
                </a:solidFill>
                <a:latin typeface="Comic Sans MS" pitchFamily="66" charset="0"/>
              </a:rPr>
              <a:t>Vol. 1, Second Ed. Stevens</a:t>
            </a:r>
          </a:p>
          <a:p>
            <a:pPr marL="0" indent="0" algn="ctr" eaLnBrk="1" hangingPunct="1">
              <a:buNone/>
            </a:pPr>
            <a:r>
              <a:rPr lang="en-US" sz="2800" dirty="0" smtClean="0">
                <a:solidFill>
                  <a:srgbClr val="009900"/>
                </a:solidFill>
                <a:latin typeface="Comic Sans MS" pitchFamily="66" charset="0"/>
              </a:rPr>
              <a:t>Chapter 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Bind Function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5536" y="1052736"/>
            <a:ext cx="8229600" cy="648072"/>
          </a:xfrm>
          <a:ln w="19050">
            <a:solidFill>
              <a:srgbClr val="8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000" dirty="0" err="1">
                <a:cs typeface="Times New Roman" pitchFamily="18" charset="0"/>
              </a:rPr>
              <a:t>int</a:t>
            </a:r>
            <a:r>
              <a:rPr lang="en-US" sz="2000" dirty="0">
                <a:cs typeface="Times New Roman" pitchFamily="18" charset="0"/>
              </a:rPr>
              <a:t>  </a:t>
            </a:r>
            <a:r>
              <a:rPr lang="en-US" sz="2000" dirty="0">
                <a:solidFill>
                  <a:srgbClr val="800000"/>
                </a:solidFill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bind</a:t>
            </a:r>
            <a:r>
              <a:rPr lang="en-US" sz="2000" b="0" dirty="0">
                <a:solidFill>
                  <a:srgbClr val="800000"/>
                </a:solidFill>
                <a:cs typeface="Times New Roman" pitchFamily="18" charset="0"/>
              </a:rPr>
              <a:t>  </a:t>
            </a:r>
            <a:r>
              <a:rPr lang="en-US" sz="2000" dirty="0">
                <a:cs typeface="Times New Roman" pitchFamily="18" charset="0"/>
              </a:rPr>
              <a:t>(</a:t>
            </a:r>
            <a:r>
              <a:rPr lang="en-US" sz="2000" dirty="0" err="1">
                <a:cs typeface="Times New Roman" pitchFamily="18" charset="0"/>
              </a:rPr>
              <a:t>int</a:t>
            </a:r>
            <a:r>
              <a:rPr lang="en-US" sz="2000" dirty="0">
                <a:cs typeface="Times New Roman" pitchFamily="18" charset="0"/>
              </a:rPr>
              <a:t>  </a:t>
            </a:r>
            <a:r>
              <a:rPr lang="en-US" sz="2000" i="1" dirty="0" err="1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2000" i="1" dirty="0">
                <a:cs typeface="Times New Roman" pitchFamily="18" charset="0"/>
              </a:rPr>
              <a:t>, </a:t>
            </a:r>
            <a:r>
              <a:rPr lang="en-US" sz="2000" dirty="0" err="1">
                <a:cs typeface="Times New Roman" pitchFamily="18" charset="0"/>
              </a:rPr>
              <a:t>const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struct</a:t>
            </a:r>
            <a:r>
              <a:rPr lang="en-US" sz="2000" i="1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sockaddr</a:t>
            </a:r>
            <a:r>
              <a:rPr lang="en-US" sz="2000" i="1" dirty="0">
                <a:cs typeface="Times New Roman" pitchFamily="18" charset="0"/>
              </a:rPr>
              <a:t>  </a:t>
            </a:r>
            <a:r>
              <a:rPr lang="en-US" sz="2000" i="1" dirty="0">
                <a:solidFill>
                  <a:srgbClr val="0000FF"/>
                </a:solidFill>
                <a:cs typeface="Times New Roman" pitchFamily="18" charset="0"/>
              </a:rPr>
              <a:t>*</a:t>
            </a:r>
            <a:r>
              <a:rPr lang="en-US" sz="2000" i="1" dirty="0" err="1">
                <a:solidFill>
                  <a:srgbClr val="0000FF"/>
                </a:solidFill>
                <a:cs typeface="Times New Roman" pitchFamily="18" charset="0"/>
              </a:rPr>
              <a:t>myaddr</a:t>
            </a:r>
            <a:r>
              <a:rPr lang="en-US" sz="2000" i="1" dirty="0">
                <a:cs typeface="Times New Roman" pitchFamily="18" charset="0"/>
              </a:rPr>
              <a:t>, </a:t>
            </a:r>
            <a:r>
              <a:rPr lang="en-US" sz="2000" i="1" dirty="0" smtClean="0">
                <a:cs typeface="Times New Roman" pitchFamily="18" charset="0"/>
              </a:rPr>
              <a:t>		     </a:t>
            </a:r>
            <a:r>
              <a:rPr lang="en-US" sz="2000" dirty="0" err="1" smtClean="0">
                <a:cs typeface="Times New Roman" pitchFamily="18" charset="0"/>
              </a:rPr>
              <a:t>socklen_t</a:t>
            </a:r>
            <a:r>
              <a:rPr lang="en-US" sz="2000" dirty="0" smtClean="0">
                <a:cs typeface="Times New Roman" pitchFamily="18" charset="0"/>
              </a:rPr>
              <a:t>  </a:t>
            </a:r>
            <a:r>
              <a:rPr lang="en-US" sz="2000" i="1" dirty="0" err="1">
                <a:solidFill>
                  <a:srgbClr val="0000FF"/>
                </a:solidFill>
                <a:cs typeface="Times New Roman" pitchFamily="18" charset="0"/>
              </a:rPr>
              <a:t>addrlen</a:t>
            </a:r>
            <a:r>
              <a:rPr lang="en-US" sz="2000" dirty="0">
                <a:cs typeface="Times New Roman" pitchFamily="18" charset="0"/>
              </a:rPr>
              <a:t>)</a:t>
            </a:r>
            <a:r>
              <a:rPr lang="en-US" sz="2000" i="1" dirty="0">
                <a:cs typeface="Times New Roman" pitchFamily="18" charset="0"/>
              </a:rPr>
              <a:t>;</a:t>
            </a:r>
            <a:endParaRPr lang="en-US" sz="20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7544" y="1700808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bind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 assigns a local protocol address to a socket.</a:t>
            </a:r>
          </a:p>
          <a:p>
            <a:pPr eaLnBrk="1" hangingPunct="1">
              <a:buFontTx/>
              <a:buNone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protocol address: a 32 bit IPv4 address and a 16 bit TCP or UDP port number.</a:t>
            </a:r>
          </a:p>
          <a:p>
            <a:pPr eaLnBrk="1" hangingPunct="1">
              <a:buFontTx/>
              <a:buNone/>
            </a:pPr>
            <a:r>
              <a:rPr lang="en-US" sz="20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   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a socket descriptor returned by the socket function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myaddr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a pointer to a protocol-specific address.</a:t>
            </a:r>
          </a:p>
          <a:p>
            <a:pPr eaLnBrk="1" hangingPunct="1">
              <a:buFontTx/>
              <a:buNone/>
            </a:pPr>
            <a:r>
              <a:rPr lang="en-US" sz="20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addrlen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  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the size of the socket address structure.</a:t>
            </a:r>
            <a:endParaRPr lang="en-US" sz="2000" b="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Servers </a:t>
            </a:r>
            <a:r>
              <a:rPr lang="en-US" sz="2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bind</a:t>
            </a:r>
            <a:r>
              <a:rPr lang="en-US" sz="20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their “well-known port” when they start.</a:t>
            </a:r>
            <a:endParaRPr lang="en-US" sz="2000" b="0" i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000" b="0" u="sng" dirty="0" smtClean="0">
                <a:latin typeface="Times New Roman" pitchFamily="18" charset="0"/>
                <a:cs typeface="Times New Roman" pitchFamily="18" charset="0"/>
              </a:rPr>
              <a:t>returns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on success:    0</a:t>
            </a:r>
          </a:p>
          <a:p>
            <a:pPr eaLnBrk="1" hangingPunct="1">
              <a:buFontTx/>
              <a:buNone/>
            </a:pPr>
            <a:r>
              <a:rPr lang="en-US" sz="2000" b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       on error:       -1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cs typeface="Times New Roman" pitchFamily="18" charset="0"/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	if (bind (</a:t>
            </a:r>
            <a:r>
              <a:rPr lang="en-US" sz="2000" dirty="0" err="1" smtClean="0">
                <a:solidFill>
                  <a:schemeClr val="accent2"/>
                </a:solidFill>
                <a:cs typeface="Times New Roman" pitchFamily="18" charset="0"/>
              </a:rPr>
              <a:t>sd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, (</a:t>
            </a:r>
            <a:r>
              <a:rPr lang="en-US" sz="2000" dirty="0" err="1" smtClean="0">
                <a:solidFill>
                  <a:schemeClr val="accent2"/>
                </a:solidFill>
                <a:cs typeface="Times New Roman" pitchFamily="18" charset="0"/>
              </a:rPr>
              <a:t>struct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cs typeface="Times New Roman" pitchFamily="18" charset="0"/>
              </a:rPr>
              <a:t>sockaddr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 *) &amp;</a:t>
            </a:r>
            <a:r>
              <a:rPr lang="en-US" sz="2000" dirty="0" err="1" smtClean="0">
                <a:solidFill>
                  <a:schemeClr val="accent2"/>
                </a:solidFill>
                <a:cs typeface="Times New Roman" pitchFamily="18" charset="0"/>
              </a:rPr>
              <a:t>servaddr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  <a:cs typeface="Times New Roman" pitchFamily="18" charset="0"/>
              </a:rPr>
              <a:t>sizeof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 (</a:t>
            </a:r>
            <a:r>
              <a:rPr lang="en-US" sz="2000" dirty="0" err="1" smtClean="0">
                <a:solidFill>
                  <a:schemeClr val="accent2"/>
                </a:solidFill>
                <a:cs typeface="Times New Roman" pitchFamily="18" charset="0"/>
              </a:rPr>
              <a:t>servaddr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)) != 0)</a:t>
            </a:r>
          </a:p>
          <a:p>
            <a:pPr eaLnBrk="1" hangingPunct="1"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    	     </a:t>
            </a:r>
            <a:r>
              <a:rPr lang="en-US" sz="2000" dirty="0" err="1" smtClean="0">
                <a:solidFill>
                  <a:schemeClr val="accent2"/>
                </a:solidFill>
                <a:cs typeface="Times New Roman" pitchFamily="18" charset="0"/>
              </a:rPr>
              <a:t>errsys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 (“bind call error”);</a:t>
            </a:r>
            <a:endParaRPr lang="en-US" sz="2000" dirty="0" smtClean="0">
              <a:solidFill>
                <a:srgbClr val="008000"/>
              </a:solidFill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78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Listen Function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23528" y="1124744"/>
            <a:ext cx="8229600" cy="720080"/>
          </a:xfrm>
          <a:ln w="19050">
            <a:solidFill>
              <a:srgbClr val="8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err="1">
                <a:cs typeface="Times New Roman" pitchFamily="18" charset="0"/>
              </a:rPr>
              <a:t>int</a:t>
            </a:r>
            <a:r>
              <a:rPr lang="en-US" sz="2400" dirty="0">
                <a:cs typeface="Times New Roman" pitchFamily="18" charset="0"/>
              </a:rPr>
              <a:t>  </a:t>
            </a:r>
            <a:r>
              <a:rPr lang="en-US" sz="2400" dirty="0">
                <a:solidFill>
                  <a:srgbClr val="800000"/>
                </a:solidFill>
                <a:cs typeface="Times New Roman" pitchFamily="18" charset="0"/>
              </a:rPr>
              <a:t> </a:t>
            </a:r>
            <a:r>
              <a:rPr lang="en-US" dirty="0">
                <a:solidFill>
                  <a:srgbClr val="800000"/>
                </a:solidFill>
                <a:cs typeface="Times New Roman" pitchFamily="18" charset="0"/>
              </a:rPr>
              <a:t>listen  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dirty="0" err="1">
                <a:cs typeface="Times New Roman" pitchFamily="18" charset="0"/>
              </a:rPr>
              <a:t>int</a:t>
            </a:r>
            <a:r>
              <a:rPr lang="en-US" dirty="0">
                <a:cs typeface="Times New Roman" pitchFamily="18" charset="0"/>
              </a:rPr>
              <a:t>  </a:t>
            </a:r>
            <a:r>
              <a:rPr lang="en-US" i="1" dirty="0" err="1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dirty="0">
                <a:cs typeface="Times New Roman" pitchFamily="18" charset="0"/>
              </a:rPr>
              <a:t>, </a:t>
            </a:r>
            <a:r>
              <a:rPr lang="en-US" dirty="0" err="1">
                <a:cs typeface="Times New Roman" pitchFamily="18" charset="0"/>
              </a:rPr>
              <a:t>int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i="1" dirty="0">
                <a:solidFill>
                  <a:srgbClr val="0000FF"/>
                </a:solidFill>
                <a:cs typeface="Times New Roman" pitchFamily="18" charset="0"/>
              </a:rPr>
              <a:t>backlog</a:t>
            </a:r>
            <a:r>
              <a:rPr lang="en-US" dirty="0">
                <a:cs typeface="Times New Roman" pitchFamily="18" charset="0"/>
              </a:rPr>
              <a:t>)</a:t>
            </a:r>
            <a:r>
              <a:rPr lang="en-US" i="1" dirty="0">
                <a:cs typeface="Times New Roman" pitchFamily="18" charset="0"/>
              </a:rPr>
              <a:t>;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80939" y="1906042"/>
            <a:ext cx="8280920" cy="425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listen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is called only by a TCP server and performs two actions: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1.	Converts an unconnected socket 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into a passive 	socket.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2.	Specifies the maximum number of connections (</a:t>
            </a: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backlog</a:t>
            </a:r>
            <a:r>
              <a:rPr lang="en-US" sz="2400" b="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	that the kernel should queue for this socket.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listen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is normally called before the </a:t>
            </a:r>
            <a:r>
              <a:rPr lang="en-US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accept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function.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b="0" u="sng" dirty="0" smtClean="0">
                <a:latin typeface="Times New Roman" pitchFamily="18" charset="0"/>
                <a:cs typeface="Times New Roman" pitchFamily="18" charset="0"/>
              </a:rPr>
              <a:t>returns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on success:     0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b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     on error</a:t>
            </a:r>
            <a:r>
              <a:rPr lang="en-US" sz="2400" b="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:        </a:t>
            </a:r>
            <a:r>
              <a:rPr lang="en-US" sz="2400" b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endParaRPr lang="en-US" sz="2400" b="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cs typeface="Times New Roman" pitchFamily="18" charset="0"/>
              </a:rPr>
              <a:t>Example:</a:t>
            </a:r>
          </a:p>
          <a:p>
            <a:pPr marL="609600" indent="-609600" eaLnBrk="1" hangingPunct="1">
              <a:lnSpc>
                <a:spcPct val="80000"/>
              </a:lnSpc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  <a:cs typeface="Times New Roman" pitchFamily="18" charset="0"/>
              </a:rPr>
              <a:t>	if (listen (</a:t>
            </a:r>
            <a:r>
              <a:rPr lang="en-US" sz="2400" dirty="0" err="1" smtClean="0">
                <a:solidFill>
                  <a:schemeClr val="accent2"/>
                </a:solidFill>
                <a:cs typeface="Times New Roman" pitchFamily="18" charset="0"/>
              </a:rPr>
              <a:t>sd</a:t>
            </a:r>
            <a:r>
              <a:rPr lang="en-US" sz="2400" dirty="0" smtClean="0">
                <a:solidFill>
                  <a:schemeClr val="accent2"/>
                </a:solidFill>
                <a:cs typeface="Times New Roman" pitchFamily="18" charset="0"/>
              </a:rPr>
              <a:t>, 2) != 0) </a:t>
            </a:r>
            <a:r>
              <a:rPr lang="en-US" sz="2400" dirty="0" err="1" smtClean="0">
                <a:solidFill>
                  <a:schemeClr val="accent2"/>
                </a:solidFill>
                <a:cs typeface="Times New Roman" pitchFamily="18" charset="0"/>
              </a:rPr>
              <a:t>errsys</a:t>
            </a:r>
            <a:r>
              <a:rPr lang="en-US" sz="2400" dirty="0" smtClean="0">
                <a:solidFill>
                  <a:schemeClr val="accent2"/>
                </a:solidFill>
                <a:cs typeface="Times New Roman" pitchFamily="18" charset="0"/>
              </a:rPr>
              <a:t> (“listen call error”);</a:t>
            </a:r>
            <a:endParaRPr lang="en-US" sz="2400" i="1" u="sng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14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 Function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79512" y="1220688"/>
            <a:ext cx="8229600" cy="984176"/>
          </a:xfrm>
          <a:ln w="19050">
            <a:solidFill>
              <a:srgbClr val="8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cs typeface="Times New Roman" pitchFamily="18" charset="0"/>
              </a:rPr>
              <a:t>int</a:t>
            </a:r>
            <a:r>
              <a:rPr lang="en-US" sz="2400" dirty="0">
                <a:cs typeface="Times New Roman" pitchFamily="18" charset="0"/>
              </a:rPr>
              <a:t>   </a:t>
            </a:r>
            <a:r>
              <a:rPr lang="en-US" sz="2400" dirty="0">
                <a:solidFill>
                  <a:srgbClr val="800000"/>
                </a:solidFill>
                <a:cs typeface="Times New Roman" pitchFamily="18" charset="0"/>
              </a:rPr>
              <a:t>accept</a:t>
            </a:r>
            <a:r>
              <a:rPr lang="en-US" sz="2400" b="0" dirty="0">
                <a:cs typeface="Times New Roman" pitchFamily="18" charset="0"/>
              </a:rPr>
              <a:t>  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dirty="0" err="1">
                <a:cs typeface="Times New Roman" pitchFamily="18" charset="0"/>
              </a:rPr>
              <a:t>int</a:t>
            </a:r>
            <a:r>
              <a:rPr lang="en-US" sz="2400" dirty="0">
                <a:cs typeface="Times New Roman" pitchFamily="18" charset="0"/>
              </a:rPr>
              <a:t>  </a:t>
            </a:r>
            <a:r>
              <a:rPr lang="en-US" sz="2400" i="1" dirty="0" err="1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2400" i="1" dirty="0">
                <a:cs typeface="Times New Roman" pitchFamily="18" charset="0"/>
              </a:rPr>
              <a:t>,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struct</a:t>
            </a:r>
            <a:r>
              <a:rPr lang="en-US" sz="2400" i="1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sockaddr</a:t>
            </a:r>
            <a:r>
              <a:rPr lang="en-US" sz="2400" i="1" dirty="0">
                <a:cs typeface="Times New Roman" pitchFamily="18" charset="0"/>
              </a:rPr>
              <a:t>  </a:t>
            </a:r>
            <a:r>
              <a:rPr lang="en-US" sz="2400" i="1" dirty="0">
                <a:solidFill>
                  <a:srgbClr val="0000FF"/>
                </a:solidFill>
                <a:cs typeface="Times New Roman" pitchFamily="18" charset="0"/>
              </a:rPr>
              <a:t>*</a:t>
            </a:r>
            <a:r>
              <a:rPr lang="en-US" sz="2400" i="1" dirty="0" err="1">
                <a:solidFill>
                  <a:srgbClr val="0000FF"/>
                </a:solidFill>
                <a:cs typeface="Times New Roman" pitchFamily="18" charset="0"/>
              </a:rPr>
              <a:t>cliaddr</a:t>
            </a:r>
            <a:r>
              <a:rPr lang="en-US" sz="2400" i="1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socklen_t</a:t>
            </a:r>
            <a:r>
              <a:rPr lang="en-US" sz="2400" dirty="0">
                <a:cs typeface="Times New Roman" pitchFamily="18" charset="0"/>
              </a:rPr>
              <a:t>  *</a:t>
            </a:r>
            <a:r>
              <a:rPr lang="en-US" sz="2400" i="1" dirty="0" err="1">
                <a:solidFill>
                  <a:srgbClr val="0000FF"/>
                </a:solidFill>
                <a:cs typeface="Times New Roman" pitchFamily="18" charset="0"/>
              </a:rPr>
              <a:t>addrlen</a:t>
            </a:r>
            <a:r>
              <a:rPr lang="en-US" sz="2400" dirty="0">
                <a:cs typeface="Times New Roman" pitchFamily="18" charset="0"/>
              </a:rPr>
              <a:t>)</a:t>
            </a:r>
            <a:r>
              <a:rPr lang="en-US" sz="2400" i="1" dirty="0">
                <a:cs typeface="Times New Roman" pitchFamily="18" charset="0"/>
              </a:rPr>
              <a:t>;</a:t>
            </a:r>
            <a:endParaRPr lang="en-US" sz="24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23528" y="2253952"/>
            <a:ext cx="7772400" cy="398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accept</a:t>
            </a:r>
            <a:r>
              <a:rPr lang="en-US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is called  by the TCP server to return the next completed connection from the front of the completed connection queue.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:    This is the same socket descriptor as in</a:t>
            </a:r>
            <a:r>
              <a:rPr lang="en-US" sz="2000" b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listen</a:t>
            </a:r>
            <a:r>
              <a:rPr lang="en-US" sz="2000" b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call. 	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cliaddr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: used to return the protocol address of the connected peer process    (i.e., the client process).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addrlen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: {this is a value-result argument}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before the accept call: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We set the integer value pointed to by </a:t>
            </a: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addrlen</a:t>
            </a: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to the size of the socket address structure pointed to by </a:t>
            </a:r>
            <a:r>
              <a:rPr lang="en-US" sz="20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cliaddr</a:t>
            </a:r>
            <a:r>
              <a:rPr lang="en-US" sz="2000" b="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0" i="1" dirty="0" smtClean="0">
                <a:latin typeface="Times New Roman" pitchFamily="18" charset="0"/>
                <a:cs typeface="Times New Roman" pitchFamily="18" charset="0"/>
              </a:rPr>
              <a:t>on return from the accept call: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This integer value contains the actual number of bytes stored in the socket address structure.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u="sng" dirty="0" smtClean="0">
                <a:latin typeface="Times New Roman" pitchFamily="18" charset="0"/>
                <a:cs typeface="Times New Roman" pitchFamily="18" charset="0"/>
              </a:rPr>
              <a:t>returns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on success: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a new socket descriptor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      on error: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-1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cs typeface="Times New Roman" pitchFamily="18" charset="0"/>
              </a:rPr>
              <a:t> </a:t>
            </a: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3089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Accept Function</a:t>
            </a:r>
            <a:endParaRPr lang="en-US" dirty="0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251520" y="2029544"/>
            <a:ext cx="76200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accept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the first argument</a:t>
            </a:r>
            <a:r>
              <a:rPr lang="en-US" sz="2400" b="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sz="2400" b="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is the </a:t>
            </a:r>
            <a:r>
              <a:rPr lang="en-US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listening socket</a:t>
            </a:r>
          </a:p>
          <a:p>
            <a:pPr eaLnBrk="1" hangingPunct="1">
              <a:buFontTx/>
              <a:buNone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and the returned value is the </a:t>
            </a:r>
            <a:r>
              <a:rPr lang="en-US" sz="240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connected socket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The server will have one connected socket for each client connection accepted.</a:t>
            </a:r>
          </a:p>
          <a:p>
            <a:pPr eaLnBrk="1" hangingPunct="1">
              <a:buFontTx/>
              <a:buNone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When the server is finished with a client, the connected socket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must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be closed.</a:t>
            </a:r>
          </a:p>
          <a:p>
            <a:pPr eaLnBrk="1" hangingPunct="1">
              <a:buFontTx/>
              <a:buNone/>
            </a:pPr>
            <a:endParaRPr lang="en-US" sz="2400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 smtClean="0">
                <a:cs typeface="Times New Roman" pitchFamily="18" charset="0"/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  <a:cs typeface="Times New Roman" pitchFamily="18" charset="0"/>
              </a:rPr>
              <a:t> 		</a:t>
            </a:r>
            <a:r>
              <a:rPr lang="en-US" sz="2400" dirty="0" err="1" smtClean="0">
                <a:solidFill>
                  <a:schemeClr val="accent2"/>
                </a:solidFill>
                <a:cs typeface="Times New Roman" pitchFamily="18" charset="0"/>
              </a:rPr>
              <a:t>sfd</a:t>
            </a:r>
            <a:r>
              <a:rPr lang="en-US" sz="2400" dirty="0" smtClean="0">
                <a:solidFill>
                  <a:schemeClr val="accent2"/>
                </a:solidFill>
                <a:cs typeface="Times New Roman" pitchFamily="18" charset="0"/>
              </a:rPr>
              <a:t> = accept (</a:t>
            </a:r>
            <a:r>
              <a:rPr lang="en-US" sz="2400" dirty="0" err="1" smtClean="0">
                <a:solidFill>
                  <a:schemeClr val="accent2"/>
                </a:solidFill>
                <a:cs typeface="Times New Roman" pitchFamily="18" charset="0"/>
              </a:rPr>
              <a:t>sd</a:t>
            </a:r>
            <a:r>
              <a:rPr lang="en-US" sz="2400" dirty="0" smtClean="0">
                <a:solidFill>
                  <a:schemeClr val="accent2"/>
                </a:solidFill>
                <a:cs typeface="Times New Roman" pitchFamily="18" charset="0"/>
              </a:rPr>
              <a:t>, NULL, NULL);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chemeClr val="accent2"/>
                </a:solidFill>
                <a:cs typeface="Times New Roman" pitchFamily="18" charset="0"/>
              </a:rPr>
              <a:t> 		if (</a:t>
            </a:r>
            <a:r>
              <a:rPr lang="en-US" sz="2400" dirty="0" err="1" smtClean="0">
                <a:solidFill>
                  <a:schemeClr val="accent2"/>
                </a:solidFill>
                <a:cs typeface="Times New Roman" pitchFamily="18" charset="0"/>
              </a:rPr>
              <a:t>sfd</a:t>
            </a:r>
            <a:r>
              <a:rPr lang="en-US" sz="2400" dirty="0" smtClean="0">
                <a:solidFill>
                  <a:schemeClr val="accent2"/>
                </a:solidFill>
                <a:cs typeface="Times New Roman" pitchFamily="18" charset="0"/>
              </a:rPr>
              <a:t> == -1) </a:t>
            </a:r>
            <a:r>
              <a:rPr lang="en-US" sz="2400" dirty="0" err="1" smtClean="0">
                <a:solidFill>
                  <a:schemeClr val="accent2"/>
                </a:solidFill>
                <a:cs typeface="Times New Roman" pitchFamily="18" charset="0"/>
              </a:rPr>
              <a:t>err_sys</a:t>
            </a:r>
            <a:r>
              <a:rPr lang="en-US" sz="2400" dirty="0" smtClean="0">
                <a:solidFill>
                  <a:schemeClr val="accent2"/>
                </a:solidFill>
                <a:cs typeface="Times New Roman" pitchFamily="18" charset="0"/>
              </a:rPr>
              <a:t> (“accept error”);</a:t>
            </a:r>
            <a:endParaRPr lang="en-US" sz="2400" dirty="0" smtClean="0"/>
          </a:p>
        </p:txBody>
      </p:sp>
      <p:cxnSp>
        <p:nvCxnSpPr>
          <p:cNvPr id="9" name="Straight Arrow Connector 8"/>
          <p:cNvCxnSpPr/>
          <p:nvPr/>
        </p:nvCxnSpPr>
        <p:spPr>
          <a:xfrm rot="10800000" flipV="1">
            <a:off x="1691681" y="4981103"/>
            <a:ext cx="1000125" cy="392113"/>
          </a:xfrm>
          <a:prstGeom prst="straightConnector1">
            <a:avLst/>
          </a:prstGeom>
          <a:ln w="25400">
            <a:solidFill>
              <a:srgbClr val="008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2699792" y="4800005"/>
            <a:ext cx="3429000" cy="357187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b="1" dirty="0">
                <a:solidFill>
                  <a:srgbClr val="008000"/>
                </a:solidFill>
              </a:rPr>
              <a:t>connected socket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79512" y="1124744"/>
            <a:ext cx="8229600" cy="904800"/>
          </a:xfrm>
          <a:ln w="19050">
            <a:solidFill>
              <a:srgbClr val="8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2400" dirty="0" err="1">
                <a:cs typeface="Times New Roman" pitchFamily="18" charset="0"/>
              </a:rPr>
              <a:t>int</a:t>
            </a:r>
            <a:r>
              <a:rPr lang="en-US" sz="2400" dirty="0">
                <a:cs typeface="Times New Roman" pitchFamily="18" charset="0"/>
              </a:rPr>
              <a:t>   </a:t>
            </a:r>
            <a:r>
              <a:rPr lang="en-US" sz="2400" dirty="0">
                <a:solidFill>
                  <a:srgbClr val="800000"/>
                </a:solidFill>
                <a:cs typeface="Times New Roman" pitchFamily="18" charset="0"/>
              </a:rPr>
              <a:t>accept</a:t>
            </a:r>
            <a:r>
              <a:rPr lang="en-US" sz="2400" b="0" dirty="0">
                <a:cs typeface="Times New Roman" pitchFamily="18" charset="0"/>
              </a:rPr>
              <a:t>  </a:t>
            </a:r>
            <a:r>
              <a:rPr lang="en-US" sz="2400" dirty="0">
                <a:cs typeface="Times New Roman" pitchFamily="18" charset="0"/>
              </a:rPr>
              <a:t>(</a:t>
            </a:r>
            <a:r>
              <a:rPr lang="en-US" sz="2400" dirty="0" err="1">
                <a:cs typeface="Times New Roman" pitchFamily="18" charset="0"/>
              </a:rPr>
              <a:t>int</a:t>
            </a:r>
            <a:r>
              <a:rPr lang="en-US" sz="2400" dirty="0">
                <a:cs typeface="Times New Roman" pitchFamily="18" charset="0"/>
              </a:rPr>
              <a:t>  </a:t>
            </a:r>
            <a:r>
              <a:rPr lang="en-US" sz="2400" i="1" dirty="0" err="1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2400" i="1" dirty="0">
                <a:cs typeface="Times New Roman" pitchFamily="18" charset="0"/>
              </a:rPr>
              <a:t>,</a:t>
            </a:r>
            <a:r>
              <a:rPr lang="en-US" sz="2400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struct</a:t>
            </a:r>
            <a:r>
              <a:rPr lang="en-US" sz="2400" i="1" dirty="0">
                <a:cs typeface="Times New Roman" pitchFamily="18" charset="0"/>
              </a:rPr>
              <a:t> </a:t>
            </a:r>
            <a:r>
              <a:rPr lang="en-US" sz="2400" dirty="0" err="1">
                <a:cs typeface="Times New Roman" pitchFamily="18" charset="0"/>
              </a:rPr>
              <a:t>sockaddr</a:t>
            </a:r>
            <a:r>
              <a:rPr lang="en-US" sz="2400" i="1" dirty="0">
                <a:cs typeface="Times New Roman" pitchFamily="18" charset="0"/>
              </a:rPr>
              <a:t>  </a:t>
            </a:r>
            <a:r>
              <a:rPr lang="en-US" sz="2400" i="1" dirty="0">
                <a:solidFill>
                  <a:srgbClr val="0000FF"/>
                </a:solidFill>
                <a:cs typeface="Times New Roman" pitchFamily="18" charset="0"/>
              </a:rPr>
              <a:t>*</a:t>
            </a:r>
            <a:r>
              <a:rPr lang="en-US" sz="2400" i="1" dirty="0" err="1">
                <a:solidFill>
                  <a:srgbClr val="0000FF"/>
                </a:solidFill>
                <a:cs typeface="Times New Roman" pitchFamily="18" charset="0"/>
              </a:rPr>
              <a:t>cliaddr</a:t>
            </a:r>
            <a:r>
              <a:rPr lang="en-US" sz="2400" i="1" dirty="0">
                <a:cs typeface="Times New Roman" pitchFamily="18" charset="0"/>
              </a:rPr>
              <a:t>, </a:t>
            </a:r>
            <a:r>
              <a:rPr lang="en-US" sz="2400" dirty="0" err="1">
                <a:cs typeface="Times New Roman" pitchFamily="18" charset="0"/>
              </a:rPr>
              <a:t>socklen_t</a:t>
            </a:r>
            <a:r>
              <a:rPr lang="en-US" sz="2400" dirty="0">
                <a:cs typeface="Times New Roman" pitchFamily="18" charset="0"/>
              </a:rPr>
              <a:t>  *</a:t>
            </a:r>
            <a:r>
              <a:rPr lang="en-US" sz="2400" i="1" dirty="0" err="1">
                <a:solidFill>
                  <a:srgbClr val="0000FF"/>
                </a:solidFill>
                <a:cs typeface="Times New Roman" pitchFamily="18" charset="0"/>
              </a:rPr>
              <a:t>addrlen</a:t>
            </a:r>
            <a:r>
              <a:rPr lang="en-US" sz="2400" dirty="0">
                <a:cs typeface="Times New Roman" pitchFamily="18" charset="0"/>
              </a:rPr>
              <a:t>)</a:t>
            </a:r>
            <a:r>
              <a:rPr lang="en-US" sz="2400" i="1" dirty="0">
                <a:cs typeface="Times New Roman" pitchFamily="18" charset="0"/>
              </a:rPr>
              <a:t>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12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Close Function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95536" y="1124744"/>
            <a:ext cx="8229600" cy="693440"/>
          </a:xfrm>
          <a:ln w="19050">
            <a:solidFill>
              <a:srgbClr val="8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 err="1">
                <a:cs typeface="Times New Roman" pitchFamily="18" charset="0"/>
              </a:rPr>
              <a:t>int</a:t>
            </a:r>
            <a:r>
              <a:rPr lang="en-US" sz="2400" dirty="0">
                <a:cs typeface="Times New Roman" pitchFamily="18" charset="0"/>
              </a:rPr>
              <a:t>   </a:t>
            </a:r>
            <a:r>
              <a:rPr lang="en-US" dirty="0">
                <a:solidFill>
                  <a:srgbClr val="800000"/>
                </a:solidFill>
                <a:cs typeface="Times New Roman" pitchFamily="18" charset="0"/>
              </a:rPr>
              <a:t>close</a:t>
            </a:r>
            <a:r>
              <a:rPr lang="en-US" b="0" dirty="0">
                <a:solidFill>
                  <a:srgbClr val="FF0000"/>
                </a:solidFill>
                <a:cs typeface="Times New Roman" pitchFamily="18" charset="0"/>
              </a:rPr>
              <a:t>   </a:t>
            </a:r>
            <a:r>
              <a:rPr lang="en-US" b="0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</a:rPr>
              <a:t>(</a:t>
            </a:r>
            <a:r>
              <a:rPr lang="en-US" dirty="0" err="1">
                <a:cs typeface="Times New Roman" pitchFamily="18" charset="0"/>
              </a:rPr>
              <a:t>int</a:t>
            </a:r>
            <a:r>
              <a:rPr lang="en-US" dirty="0">
                <a:cs typeface="Times New Roman" pitchFamily="18" charset="0"/>
              </a:rPr>
              <a:t>  </a:t>
            </a:r>
            <a:r>
              <a:rPr lang="en-US" i="1" dirty="0" err="1" smtClean="0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i="1" dirty="0" smtClean="0">
                <a:solidFill>
                  <a:srgbClr val="0000FF"/>
                </a:solidFill>
                <a:cs typeface="Times New Roman" pitchFamily="18" charset="0"/>
              </a:rPr>
              <a:t> </a:t>
            </a:r>
            <a:r>
              <a:rPr lang="en-US" dirty="0" smtClean="0">
                <a:cs typeface="Times New Roman" pitchFamily="18" charset="0"/>
              </a:rPr>
              <a:t>)</a:t>
            </a:r>
            <a:r>
              <a:rPr lang="en-US" i="1" dirty="0" smtClean="0">
                <a:cs typeface="Times New Roman" pitchFamily="18" charset="0"/>
              </a:rPr>
              <a:t>;</a:t>
            </a:r>
            <a:r>
              <a:rPr lang="en-US" dirty="0">
                <a:cs typeface="Times New Roman" pitchFamily="18" charset="0"/>
              </a:rPr>
              <a:t/>
            </a:r>
            <a:br>
              <a:rPr lang="en-US" dirty="0"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67544" y="198884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sz="24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close</a:t>
            </a:r>
            <a:r>
              <a:rPr lang="en-US" sz="2400" b="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marks the socket as closed and returns to the process immediately.</a:t>
            </a:r>
          </a:p>
          <a:p>
            <a:pPr eaLnBrk="1" hangingPunct="1">
              <a:buFontTx/>
              <a:buNone/>
            </a:pPr>
            <a:r>
              <a:rPr lang="en-US" sz="24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sz="24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400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This socket descriptor is no longer useable</a:t>
            </a:r>
            <a:r>
              <a:rPr lang="en-US" sz="2400" b="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Note – TCP will try to send any data already queued to the other end before the normal connection termination sequence.</a:t>
            </a:r>
            <a:r>
              <a:rPr lang="en-US" sz="2400" b="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400" b="0" u="sng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400" b="0" u="sng" dirty="0" smtClean="0">
                <a:latin typeface="Times New Roman" pitchFamily="18" charset="0"/>
                <a:cs typeface="Times New Roman" pitchFamily="18" charset="0"/>
              </a:rPr>
              <a:t>eturns</a:t>
            </a: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on success:    0</a:t>
            </a:r>
          </a:p>
          <a:p>
            <a:pPr eaLnBrk="1" hangingPunct="1">
              <a:buFontTx/>
              <a:buNone/>
            </a:pPr>
            <a:r>
              <a:rPr lang="en-US" sz="2400" b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      on error:       -1</a:t>
            </a:r>
          </a:p>
          <a:p>
            <a:pPr eaLnBrk="1" hangingPunct="1">
              <a:buFontTx/>
              <a:buNone/>
            </a:pPr>
            <a:r>
              <a:rPr lang="en-US" sz="2400" dirty="0" smtClean="0">
                <a:cs typeface="Times New Roman" pitchFamily="18" charset="0"/>
              </a:rPr>
              <a:t>Example:</a:t>
            </a:r>
          </a:p>
          <a:p>
            <a:pPr eaLnBrk="1" hangingPunct="1">
              <a:buFontTx/>
              <a:buNone/>
            </a:pPr>
            <a:r>
              <a:rPr lang="en-US" dirty="0" smtClean="0"/>
              <a:t>		  </a:t>
            </a:r>
            <a:r>
              <a:rPr lang="en-US" sz="2400" dirty="0" smtClean="0">
                <a:solidFill>
                  <a:schemeClr val="accent2"/>
                </a:solidFill>
              </a:rPr>
              <a:t>close (</a:t>
            </a:r>
            <a:r>
              <a:rPr lang="en-US" sz="2400" dirty="0" err="1" smtClean="0">
                <a:solidFill>
                  <a:schemeClr val="accent2"/>
                </a:solidFill>
              </a:rPr>
              <a:t>sfd</a:t>
            </a:r>
            <a:r>
              <a:rPr lang="en-US" sz="2400" dirty="0" smtClean="0">
                <a:solidFill>
                  <a:schemeClr val="accent2"/>
                </a:solidFill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32920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Echo Server</a:t>
            </a:r>
            <a:endParaRPr lang="en-US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22708" y="1420774"/>
            <a:ext cx="8713788" cy="3816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#include &lt;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stdio.h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          /* for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()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fprintf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() */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#include &lt;sys/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socket.h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 /* for socket(), bind(), and connect() */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#include &lt;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arpa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inet.h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   /* for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sockaddr_in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inet_ntoa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() */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#include &lt;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stdlib.h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       /* for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atoi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() and exit() */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#include &lt;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string.h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       /* for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memset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() */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#include &lt;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unistd.h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&gt;      /* for close() */</a:t>
            </a:r>
          </a:p>
          <a:p>
            <a:pPr algn="l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#define MAXPENDING 5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/*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Maximum outstanding connection requests */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void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DieWithError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(char *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errorMessage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/* Error handling function */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void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HandleTCPClient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clntSocket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/*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TCP client handling function */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7505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Echo Server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106684" y="1067246"/>
            <a:ext cx="8713788" cy="52322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pPr algn="l"/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main(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argc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char *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argv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[])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{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servSock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/*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Socket descriptor for server */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clntSock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   /*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Socket descriptor for client */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struct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sockaddr_in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echoServAddr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/* Local address */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struct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sockaddr_in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echoClntAddr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/* Client address */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unsigned short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echoServPort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/*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Server port */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unsigned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clntLen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;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/*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Length of client address data structure */ </a:t>
            </a:r>
          </a:p>
          <a:p>
            <a:pPr algn="l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if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argc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!= 2)     /* Test for correct number of arguments */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{ 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fprintf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stderr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"Usage:  %s &lt;Server Port&gt;\n",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argv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[0]);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    exit(1);   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}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echoServPort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atoi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argv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[1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]);  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/* First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arg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:  local port */</a:t>
            </a:r>
          </a:p>
          <a:p>
            <a:pPr algn="l"/>
            <a:r>
              <a:rPr lang="en-US" altLang="ko-KR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/* Create socket for incoming connections */</a:t>
            </a:r>
          </a:p>
          <a:p>
            <a:pPr algn="l"/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 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if ((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servSock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</a:t>
            </a:r>
            <a:r>
              <a:rPr lang="en-US" sz="2000" dirty="0">
                <a:solidFill>
                  <a:srgbClr val="800000"/>
                </a:solidFill>
                <a:latin typeface="+mn-lt"/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800000"/>
                </a:solidFill>
                <a:latin typeface="+mn-lt"/>
                <a:cs typeface="Times New Roman" pitchFamily="18" charset="0"/>
              </a:rPr>
              <a:t>socket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(AF_INET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SOCK_STREAM, IPPROTO_TCP)) &lt; 0) </a:t>
            </a:r>
          </a:p>
          <a:p>
            <a:pPr algn="l"/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 	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DieWithError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("socket() failed"); </a:t>
            </a:r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 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885113" y="1197571"/>
            <a:ext cx="1008062" cy="503237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5571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Echo Server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4925" y="1290821"/>
            <a:ext cx="8569325" cy="4370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pPr algn="l"/>
            <a:r>
              <a:rPr lang="en-US" dirty="0"/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/*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Construct local address structure */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memset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(&amp;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echoServAddr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0,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sizeof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echoServAddr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));         /* Zero out structure */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altLang="ko-KR" sz="20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echoServAddr.sin_family</a:t>
            </a:r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lang="en-US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       = </a:t>
            </a:r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AF_INET;                      </a:t>
            </a:r>
            <a:r>
              <a:rPr lang="en-US" altLang="ko-KR" sz="20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/* </a:t>
            </a:r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Internet address family */</a:t>
            </a:r>
          </a:p>
          <a:p>
            <a:pPr algn="l"/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</a:t>
            </a:r>
            <a:r>
              <a:rPr lang="en-US" altLang="ko-KR" sz="20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echoServAddr.sin_addr.s_addr</a:t>
            </a:r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 = </a:t>
            </a:r>
            <a:r>
              <a:rPr lang="en-US" altLang="ko-KR" sz="20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htonl</a:t>
            </a:r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(INADDR_ANY); /* Any incoming interface */</a:t>
            </a:r>
          </a:p>
          <a:p>
            <a:pPr algn="l"/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echoServAddr.sin_port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          =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htons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echoServPort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/*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Local port */</a:t>
            </a:r>
          </a:p>
          <a:p>
            <a:pPr algn="l"/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</a:t>
            </a:r>
          </a:p>
          <a:p>
            <a:pPr algn="l"/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/* Bind to the local address */</a:t>
            </a:r>
          </a:p>
          <a:p>
            <a:pPr algn="l"/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if (</a:t>
            </a:r>
            <a:r>
              <a:rPr lang="en-US" altLang="ko-KR" sz="2000" b="1" dirty="0">
                <a:solidFill>
                  <a:srgbClr val="990000"/>
                </a:solidFill>
                <a:latin typeface="+mn-lt"/>
                <a:ea typeface="굴림" charset="-127"/>
                <a:cs typeface="Times New Roman" pitchFamily="18" charset="0"/>
              </a:rPr>
              <a:t>bind</a:t>
            </a:r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 (</a:t>
            </a:r>
            <a:r>
              <a:rPr lang="en-US" altLang="ko-KR" sz="20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servSock</a:t>
            </a:r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, (</a:t>
            </a:r>
            <a:r>
              <a:rPr lang="en-US" altLang="ko-KR" sz="20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struct</a:t>
            </a:r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lang="en-US" altLang="ko-KR" sz="20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sockaddr</a:t>
            </a:r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 *) &amp;</a:t>
            </a:r>
            <a:r>
              <a:rPr lang="en-US" altLang="ko-KR" sz="20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echoServAddr</a:t>
            </a:r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, </a:t>
            </a:r>
            <a:r>
              <a:rPr lang="en-US" altLang="ko-KR" sz="20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sizeof</a:t>
            </a:r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(</a:t>
            </a:r>
            <a:r>
              <a:rPr lang="en-US" altLang="ko-KR" sz="20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echoServAddr</a:t>
            </a:r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)) &lt; 0)</a:t>
            </a:r>
          </a:p>
          <a:p>
            <a:pPr algn="l"/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	</a:t>
            </a:r>
            <a:r>
              <a:rPr lang="en-US" altLang="ko-KR" sz="20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DieWithError</a:t>
            </a:r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("bind() failed");</a:t>
            </a:r>
          </a:p>
          <a:p>
            <a:pPr algn="l"/>
            <a:endParaRPr lang="en-US" altLang="ko-KR" sz="2000" dirty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algn="l"/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/* Mark the socket so it will listen for incoming connections */</a:t>
            </a:r>
          </a:p>
          <a:p>
            <a:pPr algn="l"/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if (</a:t>
            </a:r>
            <a:r>
              <a:rPr lang="en-US" altLang="ko-KR" sz="2000" b="1" dirty="0">
                <a:solidFill>
                  <a:srgbClr val="990000"/>
                </a:solidFill>
                <a:latin typeface="+mn-lt"/>
                <a:ea typeface="굴림" charset="-127"/>
                <a:cs typeface="Times New Roman" pitchFamily="18" charset="0"/>
              </a:rPr>
              <a:t>listen</a:t>
            </a:r>
            <a:r>
              <a:rPr lang="en-US" altLang="ko-KR" sz="2000" b="1" dirty="0">
                <a:solidFill>
                  <a:srgbClr val="990000"/>
                </a:solidFill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(</a:t>
            </a:r>
            <a:r>
              <a:rPr lang="en-US" altLang="ko-KR" sz="20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servSock</a:t>
            </a:r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, MAXPENDING) &lt; 0)</a:t>
            </a:r>
          </a:p>
          <a:p>
            <a:pPr algn="l"/>
            <a:r>
              <a:rPr lang="en-US" altLang="ko-KR" sz="20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	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DieWithError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("listen() failed");</a:t>
            </a:r>
          </a:p>
          <a:p>
            <a:pPr algn="l"/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087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Echo Server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-252536" y="1382573"/>
            <a:ext cx="9180513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pPr algn="l"/>
            <a:r>
              <a:rPr lang="en-US" dirty="0"/>
              <a:t>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(;;) /* Run forever */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{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/* Set the size of the in-out parameter */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clntLen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sizeof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echoClntAddr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        /* Wait for a client to connect */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if ((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clntSock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000" b="1" dirty="0">
                <a:solidFill>
                  <a:srgbClr val="990000"/>
                </a:solidFill>
                <a:latin typeface="+mn-lt"/>
                <a:cs typeface="Times New Roman" pitchFamily="18" charset="0"/>
              </a:rPr>
              <a:t>accept</a:t>
            </a:r>
            <a:r>
              <a:rPr lang="en-US" sz="2000" b="1" dirty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servSock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struct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sockaddr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*) &amp;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echoClntAddr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&amp;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clntLen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)) &lt; 0)            	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DieWithError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("accept() failed");</a:t>
            </a:r>
          </a:p>
          <a:p>
            <a:pPr algn="l"/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/*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clntSock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is connected to a client! */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("Handling client %s\n",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inet_ntoa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echoClntAddr.sin_addr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));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HandleTCPClient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>
                <a:latin typeface="Times New Roman" pitchFamily="18" charset="0"/>
                <a:cs typeface="Times New Roman" pitchFamily="18" charset="0"/>
              </a:rPr>
              <a:t>clntSock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}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 /* NOT REACHED */</a:t>
            </a:r>
          </a:p>
          <a:p>
            <a:pPr algn="l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    } 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49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Echo Client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36512" y="1340768"/>
            <a:ext cx="9180512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pPr algn="l"/>
            <a:r>
              <a:rPr lang="en-US" dirty="0"/>
              <a:t>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#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include &lt;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stdio.h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&gt;          /* for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printf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()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fprintf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() */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     #include &lt;sys/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socket.h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&gt; /* for socket(), connect(), send(),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recv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() */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     #include &lt;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arpa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inet.h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&gt;   /* for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sockaddr_in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inet_addr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() */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     #include &lt;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stdlib.h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&gt;        /* for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atoi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() and exit() */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     #include &lt;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string.h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&gt;       /* for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memset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() */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     #include &lt;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unistd.h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&gt;      /* for close() */ 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     #define RCVBUFSIZE 32   /* Size of receive buffer */</a:t>
            </a:r>
          </a:p>
          <a:p>
            <a:pPr algn="l"/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dirty="0">
                <a:latin typeface="Times New Roman" pitchFamily="18" charset="0"/>
                <a:cs typeface="Times New Roman" pitchFamily="18" charset="0"/>
              </a:rPr>
              <a:t>     void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DieWithError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(char *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errorMessage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);  /* Error handling function */ </a:t>
            </a: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63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Sockets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4800600"/>
          </a:xfrm>
        </p:spPr>
        <p:txBody>
          <a:bodyPr/>
          <a:lstStyle/>
          <a:p>
            <a:r>
              <a:rPr lang="en-US" dirty="0" smtClean="0"/>
              <a:t>Socket Address </a:t>
            </a:r>
            <a:r>
              <a:rPr lang="en-US" dirty="0"/>
              <a:t>S</a:t>
            </a:r>
            <a:r>
              <a:rPr lang="en-US" dirty="0" smtClean="0"/>
              <a:t>tructure</a:t>
            </a:r>
          </a:p>
          <a:p>
            <a:r>
              <a:rPr lang="en-US" dirty="0" smtClean="0"/>
              <a:t>TCP and UDP call Sequences</a:t>
            </a:r>
          </a:p>
          <a:p>
            <a:r>
              <a:rPr lang="en-US" dirty="0" smtClean="0"/>
              <a:t>Socket</a:t>
            </a:r>
          </a:p>
          <a:p>
            <a:r>
              <a:rPr lang="en-US" dirty="0" smtClean="0"/>
              <a:t>Connect</a:t>
            </a:r>
          </a:p>
          <a:p>
            <a:r>
              <a:rPr lang="en-US" dirty="0" smtClean="0"/>
              <a:t>Bind</a:t>
            </a:r>
          </a:p>
          <a:p>
            <a:r>
              <a:rPr lang="en-US" dirty="0" smtClean="0"/>
              <a:t>Listen</a:t>
            </a:r>
          </a:p>
          <a:p>
            <a:r>
              <a:rPr lang="en-US" dirty="0" smtClean="0"/>
              <a:t>Accept</a:t>
            </a:r>
          </a:p>
          <a:p>
            <a:r>
              <a:rPr lang="en-US" dirty="0" smtClean="0"/>
              <a:t>Close</a:t>
            </a:r>
          </a:p>
          <a:p>
            <a:r>
              <a:rPr lang="en-US" dirty="0" smtClean="0"/>
              <a:t>Example: TCP </a:t>
            </a:r>
            <a:r>
              <a:rPr lang="en-US" dirty="0" smtClean="0"/>
              <a:t>Echo Server and </a:t>
            </a:r>
            <a:r>
              <a:rPr lang="en-US" dirty="0" smtClean="0"/>
              <a:t>Client </a:t>
            </a:r>
            <a:r>
              <a:rPr lang="en-US" dirty="0" smtClean="0">
                <a:solidFill>
                  <a:srgbClr val="0033CC"/>
                </a:solidFill>
              </a:rPr>
              <a:t>[old]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377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71883" y="1052736"/>
            <a:ext cx="8964613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main(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argc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char *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argv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[])</a:t>
            </a:r>
          </a:p>
          <a:p>
            <a:pPr algn="l"/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{</a:t>
            </a: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sock;                              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/* Socket descriptor */</a:t>
            </a: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en-US" sz="1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struct</a:t>
            </a:r>
            <a:r>
              <a:rPr lang="en-US" sz="1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sockaddr_in</a:t>
            </a:r>
            <a:r>
              <a:rPr lang="en-US" sz="1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echoServAddr</a:t>
            </a:r>
            <a:r>
              <a:rPr lang="en-US" sz="1800" b="1" dirty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;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/* Echo server address */</a:t>
            </a: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 unsigned short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echoServPort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;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/*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Echo server port */</a:t>
            </a: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 char *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servIP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;                       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/*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Server IP address (dotted quad) */</a:t>
            </a: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 char *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echoString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;                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/*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String to send to echo server */</a:t>
            </a: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 char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echoBuffer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[RCVBUFSIZE];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/*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Buffer for echo string */</a:t>
            </a: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 unsigned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echoStringLen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;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/*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Length of string to echo */</a:t>
            </a: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bytesRcvd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totalBytesRcvd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;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/*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Bytes read in single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recv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()                                         						and total bytes read */</a:t>
            </a:r>
          </a:p>
          <a:p>
            <a:pPr algn="l"/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if ((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argc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&lt; 3) || (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argc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&gt; 4))    /* Test for correct number of arguments */</a:t>
            </a: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   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{</a:t>
            </a: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fprintf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stderr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"Usage: %s &lt;Server IP&gt; &lt;Echo Word&gt; [&lt;Echo Port&gt;]\n",</a:t>
            </a: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               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argv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[0]);</a:t>
            </a: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  exit(1)</a:t>
            </a: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 } </a:t>
            </a:r>
            <a:r>
              <a:rPr lang="en-US" altLang="ko-KR" sz="18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Echo Client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786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4925" y="1179324"/>
            <a:ext cx="8893175" cy="4985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servIP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argv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[1];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/* First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arg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 server IP address (dotted quad) */</a:t>
            </a: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echoString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argv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[2];         /* Second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arg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: string to echo */</a:t>
            </a:r>
          </a:p>
          <a:p>
            <a:pPr algn="l"/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if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argc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== 4)</a:t>
            </a: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         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echoServPort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= 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atoi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(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argv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[3</a:t>
            </a:r>
            <a:r>
              <a:rPr lang="en-US" altLang="ko-KR" sz="18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]);    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/* Use given port, if any */ </a:t>
            </a: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   else</a:t>
            </a: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         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echoServPort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= 7; </a:t>
            </a:r>
            <a:r>
              <a:rPr lang="en-US" altLang="ko-KR" sz="18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      /* 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7 is the well-known port for the echo service */</a:t>
            </a:r>
          </a:p>
          <a:p>
            <a:pPr algn="l"/>
            <a:endParaRPr lang="en-US" altLang="ko-KR" sz="1800" dirty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/* Create a reliable, stream socket using TCP */</a:t>
            </a: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if ((sock = </a:t>
            </a:r>
            <a:r>
              <a:rPr lang="en-US" sz="1800" b="1" dirty="0">
                <a:solidFill>
                  <a:srgbClr val="990000"/>
                </a:solidFill>
                <a:latin typeface="+mn-lt"/>
                <a:cs typeface="Times New Roman" pitchFamily="18" charset="0"/>
              </a:rPr>
              <a:t>socket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(AF_INET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SOCK_STREAM, IPPROTO_TCP)) &lt; 0)  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DieWithError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("socket() failed");</a:t>
            </a:r>
          </a:p>
          <a:p>
            <a:pPr algn="l"/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/* Construct the server address structure */</a:t>
            </a: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memset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(&amp;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echoServAddr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0,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sizeof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echoServAddr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));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/* Zero out structure */     </a:t>
            </a: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echoServAddr.sin_family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= AF_INET;    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/* Internet address family */</a:t>
            </a: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echoServAddr.sin_addr.s_addr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inet_addr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servIP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);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/*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Server IP address */</a:t>
            </a: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echoServAddr.sin_port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   =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htons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echoServPort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 /*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Server port */ </a:t>
            </a:r>
          </a:p>
          <a:p>
            <a:pPr algn="l"/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Echo Client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69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Echo Client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4925" y="1346101"/>
            <a:ext cx="8893175" cy="4616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/* Establish the connection to the echo server */</a:t>
            </a: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if (</a:t>
            </a:r>
            <a:r>
              <a:rPr lang="en-US" sz="1800" b="1" dirty="0">
                <a:solidFill>
                  <a:srgbClr val="990000"/>
                </a:solidFill>
                <a:latin typeface="+mn-lt"/>
                <a:cs typeface="Times New Roman" pitchFamily="18" charset="0"/>
              </a:rPr>
              <a:t>connect</a:t>
            </a:r>
            <a:r>
              <a:rPr lang="en-US" sz="1800" dirty="0">
                <a:latin typeface="+mn-lt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(sock,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struct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sockaddr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*) &amp;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echoServAddr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sizeof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echoServAddr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)) &lt; 0)   	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DieWithError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("connect() failed");</a:t>
            </a:r>
          </a:p>
          <a:p>
            <a:pPr algn="l"/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echoStringLen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= 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strlen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(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echoString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);          /* Determine input length */</a:t>
            </a:r>
          </a:p>
          <a:p>
            <a:pPr algn="l"/>
            <a:endParaRPr lang="en-US" altLang="ko-KR" sz="1800" dirty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  /* Send the string to the server */</a:t>
            </a: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  if (</a:t>
            </a:r>
            <a:r>
              <a:rPr lang="en-US" altLang="ko-KR" sz="1800" b="1" dirty="0">
                <a:solidFill>
                  <a:srgbClr val="800000"/>
                </a:solidFill>
                <a:ea typeface="굴림" charset="-127"/>
                <a:cs typeface="Times New Roman" pitchFamily="18" charset="0"/>
              </a:rPr>
              <a:t>send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(sock, 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echoString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, 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echoStringLen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, 0) != 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echoStringLen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)</a:t>
            </a: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	 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DieWithError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("send() sent a different number of bytes than expected");</a:t>
            </a:r>
          </a:p>
          <a:p>
            <a:pPr algn="l"/>
            <a:endParaRPr lang="en-US" altLang="ko-KR" sz="1800" dirty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 /* Receive the same string back from the server */</a:t>
            </a: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 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totalBytesRcvd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= 0</a:t>
            </a:r>
            <a:r>
              <a:rPr lang="en-US" altLang="ko-KR" sz="18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;	      /* Count of total bytes received     */</a:t>
            </a:r>
            <a:endParaRPr lang="en-US" altLang="ko-KR" sz="1800" dirty="0">
              <a:latin typeface="Times New Roman" pitchFamily="18" charset="0"/>
              <a:ea typeface="굴림" charset="-127"/>
              <a:cs typeface="Times New Roman" pitchFamily="18" charset="0"/>
            </a:endParaRP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 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printf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("Received: ");                /* Setup to print the echoed string */ </a:t>
            </a:r>
          </a:p>
          <a:p>
            <a:pPr algn="l"/>
            <a:endParaRPr lang="en-US" sz="1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45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Echo Client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1438" y="1608941"/>
            <a:ext cx="8893175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-914112" bIns="0" anchor="ctr">
            <a:spAutoFit/>
          </a:bodyPr>
          <a:lstStyle/>
          <a:p>
            <a:pPr algn="l"/>
            <a:r>
              <a:rPr lang="en-US" altLang="ko-KR" dirty="0">
                <a:ea typeface="굴림" charset="-127"/>
              </a:rPr>
              <a:t>   </a:t>
            </a:r>
            <a:r>
              <a:rPr lang="en-US" altLang="ko-KR" sz="18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while 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(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totalBytesRcvd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&lt; 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echoStringLen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)</a:t>
            </a: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 {</a:t>
            </a: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        /* Receive up to the buffer size (minus 1 to leave space for </a:t>
            </a: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                                     a null terminator) bytes from the sender */</a:t>
            </a: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        if ((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bytesRcvd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= </a:t>
            </a:r>
            <a:r>
              <a:rPr lang="en-US" altLang="ko-KR" sz="1800" b="1" dirty="0" err="1" smtClean="0">
                <a:solidFill>
                  <a:srgbClr val="800000"/>
                </a:solidFill>
                <a:latin typeface="+mn-lt"/>
                <a:ea typeface="굴림" charset="-127"/>
                <a:cs typeface="Times New Roman" pitchFamily="18" charset="0"/>
              </a:rPr>
              <a:t>recv</a:t>
            </a:r>
            <a:r>
              <a:rPr lang="en-US" altLang="ko-KR" sz="1800" b="1" dirty="0" smtClean="0">
                <a:solidFill>
                  <a:srgbClr val="800000"/>
                </a:solidFill>
                <a:latin typeface="+mn-lt"/>
                <a:ea typeface="굴림" charset="-127"/>
                <a:cs typeface="Times New Roman" pitchFamily="18" charset="0"/>
              </a:rPr>
              <a:t> </a:t>
            </a:r>
            <a:r>
              <a:rPr lang="en-US" altLang="ko-KR" sz="1800" dirty="0" smtClean="0">
                <a:latin typeface="Times New Roman" pitchFamily="18" charset="0"/>
                <a:ea typeface="굴림" charset="-127"/>
                <a:cs typeface="Times New Roman" pitchFamily="18" charset="0"/>
              </a:rPr>
              <a:t>(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sock, 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echoBuffer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, RCVBUFSIZE - 1, 0)) &lt;= 0)            	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DieWithError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("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recv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() failed or connection closed prematurely"); </a:t>
            </a: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        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totalBytesRcvd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+= 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bytesRcvd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;   /* Keep tally of total bytes */ </a:t>
            </a: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        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echoBuffer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[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bytesRcvd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] = '\0';  /* Terminate the string! */  </a:t>
            </a: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        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printf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("%s", 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echoBuffer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);      /* Print the echo buffer */</a:t>
            </a: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 }</a:t>
            </a: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 </a:t>
            </a:r>
            <a:r>
              <a:rPr lang="en-US" altLang="ko-KR" sz="1800" dirty="0" err="1">
                <a:latin typeface="Times New Roman" pitchFamily="18" charset="0"/>
                <a:ea typeface="굴림" charset="-127"/>
                <a:cs typeface="Times New Roman" pitchFamily="18" charset="0"/>
              </a:rPr>
              <a:t>printf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("\n");    /* Print a final linefeed */</a:t>
            </a: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</a:t>
            </a:r>
            <a:r>
              <a:rPr lang="en-US" altLang="ko-KR" sz="1800" dirty="0">
                <a:latin typeface="+mn-lt"/>
                <a:ea typeface="굴림" charset="-127"/>
                <a:cs typeface="Times New Roman" pitchFamily="18" charset="0"/>
              </a:rPr>
              <a:t> </a:t>
            </a:r>
            <a:r>
              <a:rPr lang="en-US" altLang="ko-KR" sz="1800" b="1" dirty="0">
                <a:solidFill>
                  <a:srgbClr val="990000"/>
                </a:solidFill>
                <a:latin typeface="+mn-lt"/>
                <a:ea typeface="굴림" charset="-127"/>
                <a:cs typeface="Times New Roman" pitchFamily="18" charset="0"/>
              </a:rPr>
              <a:t>close</a:t>
            </a:r>
            <a:r>
              <a:rPr lang="en-US" altLang="ko-KR" sz="1800" dirty="0">
                <a:latin typeface="+mn-lt"/>
                <a:ea typeface="굴림" charset="-127"/>
                <a:cs typeface="Times New Roman" pitchFamily="18" charset="0"/>
              </a:rPr>
              <a:t> </a:t>
            </a:r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(sock);</a:t>
            </a: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    exit(0);</a:t>
            </a:r>
          </a:p>
          <a:p>
            <a:pPr algn="l"/>
            <a:r>
              <a:rPr lang="en-US" altLang="ko-KR" sz="1800" dirty="0">
                <a:latin typeface="Times New Roman" pitchFamily="18" charset="0"/>
                <a:ea typeface="굴림" charset="-127"/>
                <a:cs typeface="Times New Roman" pitchFamily="18" charset="0"/>
              </a:rPr>
              <a:t> } </a:t>
            </a:r>
            <a:endParaRPr 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7885113" y="5734050"/>
            <a:ext cx="1008062" cy="503238"/>
          </a:xfrm>
          <a:prstGeom prst="rect">
            <a:avLst/>
          </a:prstGeom>
          <a:noFill/>
          <a:ln w="9525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>
                <a:solidFill>
                  <a:srgbClr val="FF6600"/>
                </a:solidFill>
                <a:latin typeface="Comic Sans MS" pitchFamily="66" charset="0"/>
              </a:rPr>
              <a:t>D&amp;C</a:t>
            </a:r>
            <a:endParaRPr lang="en-US" b="1">
              <a:solidFill>
                <a:srgbClr val="FF66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13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Sockets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00600"/>
          </a:xfrm>
        </p:spPr>
        <p:txBody>
          <a:bodyPr/>
          <a:lstStyle/>
          <a:p>
            <a:r>
              <a:rPr lang="en-US" dirty="0" smtClean="0"/>
              <a:t>Sockets Address </a:t>
            </a:r>
            <a:r>
              <a:rPr lang="en-US" dirty="0"/>
              <a:t>S</a:t>
            </a:r>
            <a:r>
              <a:rPr lang="en-US" dirty="0" smtClean="0"/>
              <a:t>tructure</a:t>
            </a:r>
          </a:p>
          <a:p>
            <a:r>
              <a:rPr lang="en-US" dirty="0" smtClean="0"/>
              <a:t>TCP and UDP Call Sequences</a:t>
            </a:r>
          </a:p>
          <a:p>
            <a:r>
              <a:rPr lang="en-US" dirty="0" smtClean="0"/>
              <a:t>Socket</a:t>
            </a:r>
          </a:p>
          <a:p>
            <a:r>
              <a:rPr lang="en-US" dirty="0" smtClean="0"/>
              <a:t>Connect</a:t>
            </a:r>
          </a:p>
          <a:p>
            <a:r>
              <a:rPr lang="en-US" dirty="0" smtClean="0"/>
              <a:t>Bind</a:t>
            </a:r>
          </a:p>
          <a:p>
            <a:r>
              <a:rPr lang="en-US" dirty="0" smtClean="0"/>
              <a:t>Listen</a:t>
            </a:r>
          </a:p>
          <a:p>
            <a:r>
              <a:rPr lang="en-US" dirty="0" smtClean="0"/>
              <a:t>Accept</a:t>
            </a:r>
          </a:p>
          <a:p>
            <a:r>
              <a:rPr lang="en-US" dirty="0" smtClean="0"/>
              <a:t>Close</a:t>
            </a:r>
          </a:p>
          <a:p>
            <a:r>
              <a:rPr lang="en-US" dirty="0" smtClean="0"/>
              <a:t>TCP Echo Server and </a:t>
            </a:r>
            <a:r>
              <a:rPr lang="en-US" dirty="0" smtClean="0"/>
              <a:t>Client </a:t>
            </a:r>
            <a:r>
              <a:rPr lang="en-US" dirty="0" smtClean="0">
                <a:solidFill>
                  <a:srgbClr val="0033CC"/>
                </a:solidFill>
              </a:rPr>
              <a:t>[old]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08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Networks: </a:t>
            </a:r>
            <a:r>
              <a:rPr lang="en-US" dirty="0">
                <a:solidFill>
                  <a:srgbClr val="800000"/>
                </a:solidFill>
              </a:rPr>
              <a:t>TCP/IP </a:t>
            </a:r>
            <a:r>
              <a:rPr lang="en-US" dirty="0" smtClean="0">
                <a:solidFill>
                  <a:srgbClr val="800000"/>
                </a:solidFill>
              </a:rPr>
              <a:t>Sockets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85CD028-B84C-400D-862A-E4E4716ACF20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7425"/>
            <a:ext cx="7772400" cy="64928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IPv4 Socket Address Structure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2007" y="1052736"/>
            <a:ext cx="9468543" cy="54006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i="1" dirty="0" smtClean="0">
                <a:solidFill>
                  <a:srgbClr val="990000"/>
                </a:solidFill>
              </a:rPr>
              <a:t>The Internet socket address structure is named </a:t>
            </a:r>
            <a:r>
              <a:rPr lang="en-US" sz="2400" b="1" dirty="0" err="1" smtClean="0">
                <a:solidFill>
                  <a:srgbClr val="990000"/>
                </a:solidFill>
                <a:latin typeface="Comic Sans MS" pitchFamily="66" charset="0"/>
              </a:rPr>
              <a:t>sockaddr_in</a:t>
            </a:r>
            <a:endParaRPr lang="en-US" sz="2400" b="1" dirty="0" smtClean="0">
              <a:solidFill>
                <a:srgbClr val="990000"/>
              </a:solidFill>
              <a:latin typeface="Comic Sans MS" pitchFamily="66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400" i="1" dirty="0" smtClean="0">
                <a:solidFill>
                  <a:srgbClr val="990000"/>
                </a:solidFill>
              </a:rPr>
              <a:t>and is defined by including &lt;</a:t>
            </a:r>
            <a:r>
              <a:rPr lang="en-US" sz="2400" i="1" dirty="0" err="1" smtClean="0">
                <a:solidFill>
                  <a:srgbClr val="990000"/>
                </a:solidFill>
              </a:rPr>
              <a:t>netinet</a:t>
            </a:r>
            <a:r>
              <a:rPr lang="en-US" sz="2400" i="1" dirty="0" smtClean="0">
                <a:solidFill>
                  <a:srgbClr val="990000"/>
                </a:solidFill>
              </a:rPr>
              <a:t>/</a:t>
            </a:r>
            <a:r>
              <a:rPr lang="en-US" sz="2400" i="1" dirty="0" err="1" smtClean="0">
                <a:solidFill>
                  <a:srgbClr val="990000"/>
                </a:solidFill>
              </a:rPr>
              <a:t>in.h</a:t>
            </a:r>
            <a:r>
              <a:rPr lang="en-US" sz="2400" i="1" dirty="0" smtClean="0">
                <a:solidFill>
                  <a:srgbClr val="990000"/>
                </a:solidFill>
              </a:rPr>
              <a:t>&gt; header.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400" i="1" dirty="0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in_addr</a:t>
            </a:r>
            <a:r>
              <a:rPr lang="en-US" sz="2000" dirty="0" smtClean="0"/>
              <a:t>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in_addr_t</a:t>
            </a:r>
            <a:r>
              <a:rPr lang="en-US" sz="2000" dirty="0" smtClean="0"/>
              <a:t>   </a:t>
            </a:r>
            <a:r>
              <a:rPr lang="en-US" sz="2000" dirty="0" err="1" smtClean="0"/>
              <a:t>s_addr</a:t>
            </a:r>
            <a:r>
              <a:rPr lang="en-US" sz="2000" dirty="0" smtClean="0"/>
              <a:t>	   	   /* 32-bit IP address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};					   /* network byte ordered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b="1" dirty="0" err="1" smtClean="0">
                <a:solidFill>
                  <a:srgbClr val="990000"/>
                </a:solidFill>
                <a:latin typeface="Comic Sans MS" pitchFamily="66" charset="0"/>
              </a:rPr>
              <a:t>sockaddr_in</a:t>
            </a:r>
            <a:r>
              <a:rPr lang="en-US" sz="2000" dirty="0" smtClean="0"/>
              <a:t> {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uint8_t	    </a:t>
            </a:r>
            <a:r>
              <a:rPr lang="en-US" sz="2000" dirty="0" err="1" smtClean="0"/>
              <a:t>sin_len</a:t>
            </a:r>
            <a:r>
              <a:rPr lang="en-US" sz="2000" dirty="0" smtClean="0"/>
              <a:t>;	   /* length of  structure (16)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sa_family_t</a:t>
            </a:r>
            <a:r>
              <a:rPr lang="en-US" sz="2000" dirty="0" smtClean="0"/>
              <a:t>     </a:t>
            </a:r>
            <a:r>
              <a:rPr lang="en-US" sz="2000" dirty="0"/>
              <a:t> </a:t>
            </a:r>
            <a:r>
              <a:rPr lang="en-US" sz="2000" dirty="0" err="1" smtClean="0"/>
              <a:t>sin_family</a:t>
            </a:r>
            <a:r>
              <a:rPr lang="en-US" sz="2000" dirty="0" smtClean="0"/>
              <a:t>;   /* AF_INET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in_port_t</a:t>
            </a:r>
            <a:r>
              <a:rPr lang="en-US" sz="2000" dirty="0" smtClean="0"/>
              <a:t>        </a:t>
            </a:r>
            <a:r>
              <a:rPr lang="en-US" sz="2000" dirty="0" err="1" smtClean="0"/>
              <a:t>sin_port</a:t>
            </a:r>
            <a:r>
              <a:rPr lang="en-US" sz="2000" dirty="0" smtClean="0"/>
              <a:t>;      /* 16-bit TCP or UDP port number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				   /* network byte ordered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</a:t>
            </a:r>
            <a:r>
              <a:rPr lang="en-US" sz="2000" dirty="0" err="1" smtClean="0"/>
              <a:t>in_addr</a:t>
            </a:r>
            <a:r>
              <a:rPr lang="en-US" sz="2000" dirty="0" smtClean="0"/>
              <a:t>  </a:t>
            </a:r>
            <a:r>
              <a:rPr lang="en-US" sz="2000" dirty="0" err="1" smtClean="0"/>
              <a:t>sin_addr</a:t>
            </a:r>
            <a:r>
              <a:rPr lang="en-US" sz="2000" dirty="0" smtClean="0"/>
              <a:t>;     /* 32-bit IPv4 address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				  /* network byte ordered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  char	</a:t>
            </a:r>
            <a:r>
              <a:rPr lang="en-US" sz="2000" dirty="0" err="1" smtClean="0"/>
              <a:t>sin_zero</a:t>
            </a:r>
            <a:r>
              <a:rPr lang="en-US" sz="2000" dirty="0" smtClean="0"/>
              <a:t>[8];              /* unused */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};</a:t>
            </a:r>
          </a:p>
        </p:txBody>
      </p:sp>
    </p:spTree>
    <p:extLst>
      <p:ext uri="{BB962C8B-B14F-4D97-AF65-F5344CB8AC3E}">
        <p14:creationId xmlns:p14="http://schemas.microsoft.com/office/powerpoint/2010/main" val="335337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Socket Interface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5522913" y="1046758"/>
            <a:ext cx="1239837" cy="5921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Oval 3"/>
          <p:cNvSpPr>
            <a:spLocks noChangeArrowheads="1"/>
          </p:cNvSpPr>
          <p:nvPr/>
        </p:nvSpPr>
        <p:spPr bwMode="auto">
          <a:xfrm>
            <a:off x="2127250" y="1046758"/>
            <a:ext cx="1573213" cy="5921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43150" y="1208683"/>
            <a:ext cx="1146175" cy="266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Application 1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235200" y="2435820"/>
            <a:ext cx="1020763" cy="682625"/>
          </a:xfrm>
          <a:prstGeom prst="rect">
            <a:avLst/>
          </a:prstGeom>
          <a:noFill/>
          <a:ln w="1714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841500" y="3575645"/>
            <a:ext cx="1706563" cy="1454150"/>
          </a:xfrm>
          <a:prstGeom prst="rect">
            <a:avLst/>
          </a:prstGeom>
          <a:noFill/>
          <a:ln w="1714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366963" y="2627908"/>
            <a:ext cx="85566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600" b="1" noProof="1">
                <a:solidFill>
                  <a:schemeClr val="accent2"/>
                </a:solidFill>
                <a:latin typeface="Comic Sans MS" pitchFamily="66" charset="0"/>
              </a:rPr>
              <a:t>Socket</a:t>
            </a:r>
          </a:p>
        </p:txBody>
      </p:sp>
      <p:sp>
        <p:nvSpPr>
          <p:cNvPr id="12" name="Line 8"/>
          <p:cNvSpPr>
            <a:spLocks noChangeShapeType="1"/>
          </p:cNvSpPr>
          <p:nvPr/>
        </p:nvSpPr>
        <p:spPr bwMode="auto">
          <a:xfrm>
            <a:off x="2746375" y="1777008"/>
            <a:ext cx="0" cy="561975"/>
          </a:xfrm>
          <a:prstGeom prst="line">
            <a:avLst/>
          </a:prstGeom>
          <a:noFill/>
          <a:ln w="1714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Freeform 9"/>
          <p:cNvSpPr>
            <a:spLocks/>
          </p:cNvSpPr>
          <p:nvPr/>
        </p:nvSpPr>
        <p:spPr bwMode="auto">
          <a:xfrm>
            <a:off x="2701925" y="1672233"/>
            <a:ext cx="88900" cy="147637"/>
          </a:xfrm>
          <a:custGeom>
            <a:avLst/>
            <a:gdLst>
              <a:gd name="T0" fmla="*/ 88135 w 20000"/>
              <a:gd name="T1" fmla="*/ 146559 h 20000"/>
              <a:gd name="T2" fmla="*/ 44450 w 20000"/>
              <a:gd name="T3" fmla="*/ 126082 h 20000"/>
              <a:gd name="T4" fmla="*/ 0 w 20000"/>
              <a:gd name="T5" fmla="*/ 146559 h 20000"/>
              <a:gd name="T6" fmla="*/ 44450 w 20000"/>
              <a:gd name="T7" fmla="*/ 0 h 20000"/>
              <a:gd name="T8" fmla="*/ 88135 w 20000"/>
              <a:gd name="T9" fmla="*/ 146559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828" y="19854"/>
                </a:moveTo>
                <a:lnTo>
                  <a:pt x="10000" y="17080"/>
                </a:lnTo>
                <a:lnTo>
                  <a:pt x="0" y="19854"/>
                </a:lnTo>
                <a:lnTo>
                  <a:pt x="10000" y="0"/>
                </a:lnTo>
                <a:lnTo>
                  <a:pt x="19828" y="1985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Freeform 10"/>
          <p:cNvSpPr>
            <a:spLocks/>
          </p:cNvSpPr>
          <p:nvPr/>
        </p:nvSpPr>
        <p:spPr bwMode="auto">
          <a:xfrm>
            <a:off x="2701925" y="2296120"/>
            <a:ext cx="88900" cy="150813"/>
          </a:xfrm>
          <a:custGeom>
            <a:avLst/>
            <a:gdLst>
              <a:gd name="T0" fmla="*/ 0 w 20000"/>
              <a:gd name="T1" fmla="*/ 0 h 20000"/>
              <a:gd name="T2" fmla="*/ 44450 w 20000"/>
              <a:gd name="T3" fmla="*/ 20767 h 20000"/>
              <a:gd name="T4" fmla="*/ 88135 w 20000"/>
              <a:gd name="T5" fmla="*/ 0 h 20000"/>
              <a:gd name="T6" fmla="*/ 44450 w 20000"/>
              <a:gd name="T7" fmla="*/ 149720 h 20000"/>
              <a:gd name="T8" fmla="*/ 0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0"/>
                </a:moveTo>
                <a:lnTo>
                  <a:pt x="10000" y="2754"/>
                </a:lnTo>
                <a:lnTo>
                  <a:pt x="19828" y="0"/>
                </a:lnTo>
                <a:lnTo>
                  <a:pt x="10000" y="198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2746375" y="3237508"/>
            <a:ext cx="0" cy="252412"/>
          </a:xfrm>
          <a:prstGeom prst="line">
            <a:avLst/>
          </a:prstGeom>
          <a:noFill/>
          <a:ln w="1714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Freeform 12"/>
          <p:cNvSpPr>
            <a:spLocks/>
          </p:cNvSpPr>
          <p:nvPr/>
        </p:nvSpPr>
        <p:spPr bwMode="auto">
          <a:xfrm>
            <a:off x="2701925" y="3132733"/>
            <a:ext cx="88900" cy="147637"/>
          </a:xfrm>
          <a:custGeom>
            <a:avLst/>
            <a:gdLst>
              <a:gd name="T0" fmla="*/ 88135 w 20000"/>
              <a:gd name="T1" fmla="*/ 146559 h 20000"/>
              <a:gd name="T2" fmla="*/ 44450 w 20000"/>
              <a:gd name="T3" fmla="*/ 126082 h 20000"/>
              <a:gd name="T4" fmla="*/ 0 w 20000"/>
              <a:gd name="T5" fmla="*/ 146559 h 20000"/>
              <a:gd name="T6" fmla="*/ 44450 w 20000"/>
              <a:gd name="T7" fmla="*/ 0 h 20000"/>
              <a:gd name="T8" fmla="*/ 88135 w 20000"/>
              <a:gd name="T9" fmla="*/ 146559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828" y="19854"/>
                </a:moveTo>
                <a:lnTo>
                  <a:pt x="10000" y="17080"/>
                </a:lnTo>
                <a:lnTo>
                  <a:pt x="0" y="19854"/>
                </a:lnTo>
                <a:lnTo>
                  <a:pt x="10000" y="0"/>
                </a:lnTo>
                <a:lnTo>
                  <a:pt x="19828" y="198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Freeform 13"/>
          <p:cNvSpPr>
            <a:spLocks/>
          </p:cNvSpPr>
          <p:nvPr/>
        </p:nvSpPr>
        <p:spPr bwMode="auto">
          <a:xfrm>
            <a:off x="2701925" y="3448645"/>
            <a:ext cx="88900" cy="149225"/>
          </a:xfrm>
          <a:custGeom>
            <a:avLst/>
            <a:gdLst>
              <a:gd name="T0" fmla="*/ 0 w 20000"/>
              <a:gd name="T1" fmla="*/ 0 h 20000"/>
              <a:gd name="T2" fmla="*/ 44450 w 20000"/>
              <a:gd name="T3" fmla="*/ 20698 h 20000"/>
              <a:gd name="T4" fmla="*/ 88135 w 20000"/>
              <a:gd name="T5" fmla="*/ 0 h 20000"/>
              <a:gd name="T6" fmla="*/ 44450 w 20000"/>
              <a:gd name="T7" fmla="*/ 148136 h 20000"/>
              <a:gd name="T8" fmla="*/ 0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0"/>
                </a:moveTo>
                <a:lnTo>
                  <a:pt x="10000" y="2774"/>
                </a:lnTo>
                <a:lnTo>
                  <a:pt x="19828" y="0"/>
                </a:lnTo>
                <a:lnTo>
                  <a:pt x="10000" y="198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1258888" y="1153120"/>
            <a:ext cx="790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socket interface</a:t>
            </a:r>
          </a:p>
        </p:txBody>
      </p:sp>
      <p:sp>
        <p:nvSpPr>
          <p:cNvPr id="19" name="Line 15"/>
          <p:cNvSpPr>
            <a:spLocks noChangeShapeType="1"/>
          </p:cNvSpPr>
          <p:nvPr/>
        </p:nvSpPr>
        <p:spPr bwMode="auto">
          <a:xfrm>
            <a:off x="1784350" y="2158008"/>
            <a:ext cx="2081213" cy="0"/>
          </a:xfrm>
          <a:prstGeom prst="line">
            <a:avLst/>
          </a:prstGeom>
          <a:noFill/>
          <a:ln w="34290">
            <a:solidFill>
              <a:srgbClr val="CECEC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3467100" y="1808758"/>
            <a:ext cx="3857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user</a:t>
            </a:r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3405188" y="2251670"/>
            <a:ext cx="662756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kernel</a:t>
            </a:r>
          </a:p>
        </p:txBody>
      </p:sp>
      <p:sp>
        <p:nvSpPr>
          <p:cNvPr id="22" name="Freeform 19"/>
          <p:cNvSpPr>
            <a:spLocks/>
          </p:cNvSpPr>
          <p:nvPr/>
        </p:nvSpPr>
        <p:spPr bwMode="auto">
          <a:xfrm>
            <a:off x="2640013" y="2029420"/>
            <a:ext cx="85725" cy="93663"/>
          </a:xfrm>
          <a:custGeom>
            <a:avLst/>
            <a:gdLst>
              <a:gd name="T0" fmla="*/ 0 w 20000"/>
              <a:gd name="T1" fmla="*/ 85051 h 20000"/>
              <a:gd name="T2" fmla="*/ 26258 w 20000"/>
              <a:gd name="T3" fmla="*/ 49524 h 20000"/>
              <a:gd name="T4" fmla="*/ 30119 w 20000"/>
              <a:gd name="T5" fmla="*/ 0 h 20000"/>
              <a:gd name="T6" fmla="*/ 84953 w 20000"/>
              <a:gd name="T7" fmla="*/ 92586 h 20000"/>
              <a:gd name="T8" fmla="*/ 0 w 20000"/>
              <a:gd name="T9" fmla="*/ 85051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18161"/>
                </a:moveTo>
                <a:lnTo>
                  <a:pt x="6126" y="10575"/>
                </a:lnTo>
                <a:lnTo>
                  <a:pt x="7027" y="0"/>
                </a:lnTo>
                <a:lnTo>
                  <a:pt x="19820" y="19770"/>
                </a:lnTo>
                <a:lnTo>
                  <a:pt x="0" y="18161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5640388" y="1208683"/>
            <a:ext cx="10556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Application 2</a:t>
            </a: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5634038" y="2435820"/>
            <a:ext cx="1017587" cy="682625"/>
          </a:xfrm>
          <a:prstGeom prst="rect">
            <a:avLst/>
          </a:prstGeom>
          <a:noFill/>
          <a:ln w="1714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2"/>
          <p:cNvSpPr>
            <a:spLocks noChangeShapeType="1"/>
          </p:cNvSpPr>
          <p:nvPr/>
        </p:nvSpPr>
        <p:spPr bwMode="auto">
          <a:xfrm>
            <a:off x="6143625" y="1777008"/>
            <a:ext cx="0" cy="561975"/>
          </a:xfrm>
          <a:prstGeom prst="line">
            <a:avLst/>
          </a:prstGeom>
          <a:noFill/>
          <a:ln w="1714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Freeform 23"/>
          <p:cNvSpPr>
            <a:spLocks/>
          </p:cNvSpPr>
          <p:nvPr/>
        </p:nvSpPr>
        <p:spPr bwMode="auto">
          <a:xfrm>
            <a:off x="6099175" y="1672233"/>
            <a:ext cx="88900" cy="147637"/>
          </a:xfrm>
          <a:custGeom>
            <a:avLst/>
            <a:gdLst>
              <a:gd name="T0" fmla="*/ 88135 w 20000"/>
              <a:gd name="T1" fmla="*/ 146559 h 20000"/>
              <a:gd name="T2" fmla="*/ 44450 w 20000"/>
              <a:gd name="T3" fmla="*/ 126082 h 20000"/>
              <a:gd name="T4" fmla="*/ 0 w 20000"/>
              <a:gd name="T5" fmla="*/ 146559 h 20000"/>
              <a:gd name="T6" fmla="*/ 44450 w 20000"/>
              <a:gd name="T7" fmla="*/ 0 h 20000"/>
              <a:gd name="T8" fmla="*/ 88135 w 20000"/>
              <a:gd name="T9" fmla="*/ 146559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828" y="19854"/>
                </a:moveTo>
                <a:lnTo>
                  <a:pt x="10000" y="17080"/>
                </a:lnTo>
                <a:lnTo>
                  <a:pt x="0" y="19854"/>
                </a:lnTo>
                <a:lnTo>
                  <a:pt x="10000" y="0"/>
                </a:lnTo>
                <a:lnTo>
                  <a:pt x="19828" y="19854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4"/>
          <p:cNvSpPr>
            <a:spLocks/>
          </p:cNvSpPr>
          <p:nvPr/>
        </p:nvSpPr>
        <p:spPr bwMode="auto">
          <a:xfrm>
            <a:off x="6099175" y="2296120"/>
            <a:ext cx="88900" cy="150813"/>
          </a:xfrm>
          <a:custGeom>
            <a:avLst/>
            <a:gdLst>
              <a:gd name="T0" fmla="*/ 0 w 20000"/>
              <a:gd name="T1" fmla="*/ 0 h 20000"/>
              <a:gd name="T2" fmla="*/ 44450 w 20000"/>
              <a:gd name="T3" fmla="*/ 20767 h 20000"/>
              <a:gd name="T4" fmla="*/ 88135 w 20000"/>
              <a:gd name="T5" fmla="*/ 0 h 20000"/>
              <a:gd name="T6" fmla="*/ 44450 w 20000"/>
              <a:gd name="T7" fmla="*/ 149720 h 20000"/>
              <a:gd name="T8" fmla="*/ 0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0"/>
                </a:moveTo>
                <a:lnTo>
                  <a:pt x="10000" y="2754"/>
                </a:lnTo>
                <a:lnTo>
                  <a:pt x="19828" y="0"/>
                </a:lnTo>
                <a:lnTo>
                  <a:pt x="10000" y="19855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25"/>
          <p:cNvSpPr>
            <a:spLocks noChangeShapeType="1"/>
          </p:cNvSpPr>
          <p:nvPr/>
        </p:nvSpPr>
        <p:spPr bwMode="auto">
          <a:xfrm>
            <a:off x="6143625" y="3237508"/>
            <a:ext cx="0" cy="252412"/>
          </a:xfrm>
          <a:prstGeom prst="line">
            <a:avLst/>
          </a:prstGeom>
          <a:noFill/>
          <a:ln w="1714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Freeform 26"/>
          <p:cNvSpPr>
            <a:spLocks/>
          </p:cNvSpPr>
          <p:nvPr/>
        </p:nvSpPr>
        <p:spPr bwMode="auto">
          <a:xfrm>
            <a:off x="6099175" y="3132733"/>
            <a:ext cx="88900" cy="147637"/>
          </a:xfrm>
          <a:custGeom>
            <a:avLst/>
            <a:gdLst>
              <a:gd name="T0" fmla="*/ 88135 w 20000"/>
              <a:gd name="T1" fmla="*/ 146559 h 20000"/>
              <a:gd name="T2" fmla="*/ 44450 w 20000"/>
              <a:gd name="T3" fmla="*/ 126082 h 20000"/>
              <a:gd name="T4" fmla="*/ 0 w 20000"/>
              <a:gd name="T5" fmla="*/ 146559 h 20000"/>
              <a:gd name="T6" fmla="*/ 44450 w 20000"/>
              <a:gd name="T7" fmla="*/ 0 h 20000"/>
              <a:gd name="T8" fmla="*/ 88135 w 20000"/>
              <a:gd name="T9" fmla="*/ 146559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828" y="19854"/>
                </a:moveTo>
                <a:lnTo>
                  <a:pt x="10000" y="17080"/>
                </a:lnTo>
                <a:lnTo>
                  <a:pt x="0" y="19854"/>
                </a:lnTo>
                <a:lnTo>
                  <a:pt x="10000" y="0"/>
                </a:lnTo>
                <a:lnTo>
                  <a:pt x="19828" y="1985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Freeform 27"/>
          <p:cNvSpPr>
            <a:spLocks/>
          </p:cNvSpPr>
          <p:nvPr/>
        </p:nvSpPr>
        <p:spPr bwMode="auto">
          <a:xfrm>
            <a:off x="6099175" y="3448645"/>
            <a:ext cx="88900" cy="149225"/>
          </a:xfrm>
          <a:custGeom>
            <a:avLst/>
            <a:gdLst>
              <a:gd name="T0" fmla="*/ 0 w 20000"/>
              <a:gd name="T1" fmla="*/ 0 h 20000"/>
              <a:gd name="T2" fmla="*/ 44450 w 20000"/>
              <a:gd name="T3" fmla="*/ 20698 h 20000"/>
              <a:gd name="T4" fmla="*/ 88135 w 20000"/>
              <a:gd name="T5" fmla="*/ 0 h 20000"/>
              <a:gd name="T6" fmla="*/ 44450 w 20000"/>
              <a:gd name="T7" fmla="*/ 148136 h 20000"/>
              <a:gd name="T8" fmla="*/ 0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0"/>
                </a:moveTo>
                <a:lnTo>
                  <a:pt x="10000" y="2774"/>
                </a:lnTo>
                <a:lnTo>
                  <a:pt x="19828" y="0"/>
                </a:lnTo>
                <a:lnTo>
                  <a:pt x="10000" y="19854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28"/>
          <p:cNvSpPr>
            <a:spLocks noChangeShapeType="1"/>
          </p:cNvSpPr>
          <p:nvPr/>
        </p:nvSpPr>
        <p:spPr bwMode="auto">
          <a:xfrm>
            <a:off x="5181600" y="2158008"/>
            <a:ext cx="2082800" cy="0"/>
          </a:xfrm>
          <a:prstGeom prst="line">
            <a:avLst/>
          </a:prstGeom>
          <a:noFill/>
          <a:ln w="34290">
            <a:solidFill>
              <a:srgbClr val="CECECE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Rectangle 29"/>
          <p:cNvSpPr>
            <a:spLocks noChangeArrowheads="1"/>
          </p:cNvSpPr>
          <p:nvPr/>
        </p:nvSpPr>
        <p:spPr bwMode="auto">
          <a:xfrm>
            <a:off x="5181600" y="1808758"/>
            <a:ext cx="3841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user</a:t>
            </a:r>
          </a:p>
        </p:txBody>
      </p:sp>
      <p:sp>
        <p:nvSpPr>
          <p:cNvPr id="33" name="Rectangle 30"/>
          <p:cNvSpPr>
            <a:spLocks noChangeArrowheads="1"/>
          </p:cNvSpPr>
          <p:nvPr/>
        </p:nvSpPr>
        <p:spPr bwMode="auto">
          <a:xfrm>
            <a:off x="5076056" y="2251670"/>
            <a:ext cx="61277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kernel</a:t>
            </a:r>
          </a:p>
        </p:txBody>
      </p:sp>
      <p:sp>
        <p:nvSpPr>
          <p:cNvPr id="34" name="Freeform 32"/>
          <p:cNvSpPr>
            <a:spLocks/>
          </p:cNvSpPr>
          <p:nvPr/>
        </p:nvSpPr>
        <p:spPr bwMode="auto">
          <a:xfrm>
            <a:off x="6156325" y="2019895"/>
            <a:ext cx="85725" cy="96838"/>
          </a:xfrm>
          <a:custGeom>
            <a:avLst/>
            <a:gdLst>
              <a:gd name="T0" fmla="*/ 52215 w 20000"/>
              <a:gd name="T1" fmla="*/ 0 h 20000"/>
              <a:gd name="T2" fmla="*/ 59227 w 20000"/>
              <a:gd name="T3" fmla="*/ 50622 h 20000"/>
              <a:gd name="T4" fmla="*/ 84945 w 20000"/>
              <a:gd name="T5" fmla="*/ 83634 h 20000"/>
              <a:gd name="T6" fmla="*/ 0 w 20000"/>
              <a:gd name="T7" fmla="*/ 95739 h 20000"/>
              <a:gd name="T8" fmla="*/ 52215 w 20000"/>
              <a:gd name="T9" fmla="*/ 0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2182" y="0"/>
                </a:moveTo>
                <a:lnTo>
                  <a:pt x="13818" y="10455"/>
                </a:lnTo>
                <a:lnTo>
                  <a:pt x="19818" y="17273"/>
                </a:lnTo>
                <a:lnTo>
                  <a:pt x="0" y="19773"/>
                </a:lnTo>
                <a:lnTo>
                  <a:pt x="12182" y="0"/>
                </a:lnTo>
                <a:close/>
              </a:path>
            </a:pathLst>
          </a:cu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Oval 33"/>
          <p:cNvSpPr>
            <a:spLocks noChangeArrowheads="1"/>
          </p:cNvSpPr>
          <p:nvPr/>
        </p:nvSpPr>
        <p:spPr bwMode="auto">
          <a:xfrm>
            <a:off x="3727450" y="4931370"/>
            <a:ext cx="1681163" cy="137795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Freeform 34"/>
          <p:cNvSpPr>
            <a:spLocks/>
          </p:cNvSpPr>
          <p:nvPr/>
        </p:nvSpPr>
        <p:spPr bwMode="auto">
          <a:xfrm>
            <a:off x="2746375" y="5090120"/>
            <a:ext cx="990600" cy="508000"/>
          </a:xfrm>
          <a:custGeom>
            <a:avLst/>
            <a:gdLst>
              <a:gd name="T0" fmla="*/ 0 w 20000"/>
              <a:gd name="T1" fmla="*/ 0 h 20000"/>
              <a:gd name="T2" fmla="*/ 0 w 20000"/>
              <a:gd name="T3" fmla="*/ 506933 h 20000"/>
              <a:gd name="T4" fmla="*/ 989808 w 20000"/>
              <a:gd name="T5" fmla="*/ 506933 h 20000"/>
              <a:gd name="T6" fmla="*/ 958802 w 20000"/>
              <a:gd name="T7" fmla="*/ 506933 h 20000"/>
              <a:gd name="T8" fmla="*/ 942506 w 20000"/>
              <a:gd name="T9" fmla="*/ 506933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0" y="0"/>
                </a:moveTo>
                <a:lnTo>
                  <a:pt x="0" y="19958"/>
                </a:lnTo>
                <a:lnTo>
                  <a:pt x="19984" y="19958"/>
                </a:lnTo>
                <a:lnTo>
                  <a:pt x="19358" y="19958"/>
                </a:lnTo>
                <a:lnTo>
                  <a:pt x="19029" y="19958"/>
                </a:lnTo>
              </a:path>
            </a:pathLst>
          </a:custGeom>
          <a:noFill/>
          <a:ln w="889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5"/>
          <p:cNvSpPr>
            <a:spLocks/>
          </p:cNvSpPr>
          <p:nvPr/>
        </p:nvSpPr>
        <p:spPr bwMode="auto">
          <a:xfrm>
            <a:off x="5356225" y="5079008"/>
            <a:ext cx="803275" cy="492125"/>
          </a:xfrm>
          <a:custGeom>
            <a:avLst/>
            <a:gdLst>
              <a:gd name="T0" fmla="*/ 802632 w 20000"/>
              <a:gd name="T1" fmla="*/ 0 h 20000"/>
              <a:gd name="T2" fmla="*/ 802632 w 20000"/>
              <a:gd name="T3" fmla="*/ 491092 h 20000"/>
              <a:gd name="T4" fmla="*/ 0 w 20000"/>
              <a:gd name="T5" fmla="*/ 491092 h 20000"/>
              <a:gd name="T6" fmla="*/ 25785 w 20000"/>
              <a:gd name="T7" fmla="*/ 491092 h 20000"/>
              <a:gd name="T8" fmla="*/ 38356 w 20000"/>
              <a:gd name="T9" fmla="*/ 491092 h 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0000"/>
              <a:gd name="T16" fmla="*/ 0 h 20000"/>
              <a:gd name="T17" fmla="*/ 20000 w 20000"/>
              <a:gd name="T18" fmla="*/ 20000 h 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0000" h="20000">
                <a:moveTo>
                  <a:pt x="19984" y="0"/>
                </a:moveTo>
                <a:lnTo>
                  <a:pt x="19984" y="19958"/>
                </a:lnTo>
                <a:lnTo>
                  <a:pt x="0" y="19958"/>
                </a:lnTo>
                <a:lnTo>
                  <a:pt x="642" y="19958"/>
                </a:lnTo>
                <a:lnTo>
                  <a:pt x="955" y="19958"/>
                </a:lnTo>
              </a:path>
            </a:pathLst>
          </a:custGeom>
          <a:noFill/>
          <a:ln w="889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Text Box 36"/>
          <p:cNvSpPr txBox="1">
            <a:spLocks noChangeArrowheads="1"/>
          </p:cNvSpPr>
          <p:nvPr/>
        </p:nvSpPr>
        <p:spPr bwMode="auto">
          <a:xfrm>
            <a:off x="2008188" y="3858220"/>
            <a:ext cx="1570037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/>
              <a:t>Underlying communication Protocols</a:t>
            </a:r>
            <a:endParaRPr lang="en-US" b="1"/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5294313" y="3621683"/>
            <a:ext cx="1706562" cy="1452562"/>
          </a:xfrm>
          <a:prstGeom prst="rect">
            <a:avLst/>
          </a:prstGeom>
          <a:noFill/>
          <a:ln w="1714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Text Box 38"/>
          <p:cNvSpPr txBox="1">
            <a:spLocks noChangeArrowheads="1"/>
          </p:cNvSpPr>
          <p:nvPr/>
        </p:nvSpPr>
        <p:spPr bwMode="auto">
          <a:xfrm>
            <a:off x="5461000" y="3905845"/>
            <a:ext cx="1570038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/>
              <a:t>Underlying communication Protocols</a:t>
            </a:r>
            <a:endParaRPr lang="en-US" b="1"/>
          </a:p>
        </p:txBody>
      </p:sp>
      <p:sp>
        <p:nvSpPr>
          <p:cNvPr id="41" name="Text Box 39"/>
          <p:cNvSpPr txBox="1">
            <a:spLocks noChangeArrowheads="1"/>
          </p:cNvSpPr>
          <p:nvPr/>
        </p:nvSpPr>
        <p:spPr bwMode="auto">
          <a:xfrm>
            <a:off x="3697288" y="5339358"/>
            <a:ext cx="1773237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1600"/>
              <a:t>Communications network </a:t>
            </a:r>
            <a:endParaRPr lang="en-US" b="1"/>
          </a:p>
        </p:txBody>
      </p:sp>
      <p:sp>
        <p:nvSpPr>
          <p:cNvPr id="42" name="Rectangle 40"/>
          <p:cNvSpPr>
            <a:spLocks noChangeArrowheads="1"/>
          </p:cNvSpPr>
          <p:nvPr/>
        </p:nvSpPr>
        <p:spPr bwMode="auto">
          <a:xfrm>
            <a:off x="5732463" y="2639020"/>
            <a:ext cx="855662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600" b="1" noProof="1">
                <a:solidFill>
                  <a:schemeClr val="accent2"/>
                </a:solidFill>
                <a:latin typeface="Comic Sans MS" pitchFamily="66" charset="0"/>
              </a:rPr>
              <a:t>Socket</a:t>
            </a:r>
          </a:p>
        </p:txBody>
      </p:sp>
      <p:sp>
        <p:nvSpPr>
          <p:cNvPr id="43" name="Rectangle 41"/>
          <p:cNvSpPr>
            <a:spLocks noChangeArrowheads="1"/>
          </p:cNvSpPr>
          <p:nvPr/>
        </p:nvSpPr>
        <p:spPr bwMode="auto">
          <a:xfrm>
            <a:off x="6923088" y="1089620"/>
            <a:ext cx="790575" cy="433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eaLnBrk="0" hangingPunct="0"/>
            <a:r>
              <a:rPr lang="en-US" sz="1400" noProof="1">
                <a:solidFill>
                  <a:srgbClr val="000000"/>
                </a:solidFill>
              </a:rPr>
              <a:t>socket interface</a:t>
            </a:r>
          </a:p>
        </p:txBody>
      </p:sp>
      <p:sp>
        <p:nvSpPr>
          <p:cNvPr id="44" name="Line 46"/>
          <p:cNvSpPr>
            <a:spLocks noChangeShapeType="1"/>
          </p:cNvSpPr>
          <p:nvPr/>
        </p:nvSpPr>
        <p:spPr bwMode="auto">
          <a:xfrm>
            <a:off x="1908175" y="1559520"/>
            <a:ext cx="720725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7"/>
          <p:cNvSpPr>
            <a:spLocks noChangeShapeType="1"/>
          </p:cNvSpPr>
          <p:nvPr/>
        </p:nvSpPr>
        <p:spPr bwMode="auto">
          <a:xfrm flipH="1">
            <a:off x="6227763" y="1559520"/>
            <a:ext cx="649287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76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Socket Calls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89201" y="5257577"/>
            <a:ext cx="33338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1402996" y="1196752"/>
            <a:ext cx="5481841" cy="4830763"/>
            <a:chOff x="1832" y="1052"/>
            <a:chExt cx="2122" cy="2235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2078" y="1240"/>
              <a:ext cx="436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078" y="1238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socket()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2125" y="1492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123" y="1490"/>
              <a:ext cx="2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bind()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078" y="1738"/>
              <a:ext cx="43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078" y="1736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listen()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125" y="2623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123" y="2621"/>
              <a:ext cx="2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read()</a:t>
              </a:r>
              <a:endParaRPr lang="en-US" sz="2800" b="1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101" y="3124"/>
              <a:ext cx="388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2101" y="3122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close()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2040" y="169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2040" y="1442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2040" y="119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2040" y="2573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2040" y="3074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3491" y="2049"/>
              <a:ext cx="43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491" y="2047"/>
              <a:ext cx="330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socket()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468" y="2327"/>
              <a:ext cx="48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468" y="2325"/>
              <a:ext cx="3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connect()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536" y="2909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3536" y="2907"/>
              <a:ext cx="24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read()</a:t>
              </a:r>
              <a:endParaRPr lang="en-US" sz="2800" b="1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3513" y="2590"/>
              <a:ext cx="38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3513" y="2588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write()</a:t>
              </a:r>
              <a:endParaRPr lang="en-US" sz="2800" b="1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3513" y="3172"/>
              <a:ext cx="38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3513" y="3170"/>
              <a:ext cx="28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close()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3453" y="285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3453" y="227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3453" y="199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3453" y="254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3453" y="3122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2257" y="1355"/>
              <a:ext cx="1" cy="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2240" y="1403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6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3668" y="2164"/>
              <a:ext cx="2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auto">
            <a:xfrm>
              <a:off x="3653" y="2244"/>
              <a:ext cx="32" cy="39"/>
            </a:xfrm>
            <a:custGeom>
              <a:avLst/>
              <a:gdLst>
                <a:gd name="T0" fmla="*/ 0 w 32"/>
                <a:gd name="T1" fmla="*/ 0 h 39"/>
                <a:gd name="T2" fmla="*/ 15 w 32"/>
                <a:gd name="T3" fmla="*/ 6 h 39"/>
                <a:gd name="T4" fmla="*/ 32 w 32"/>
                <a:gd name="T5" fmla="*/ 0 h 39"/>
                <a:gd name="T6" fmla="*/ 15 w 32"/>
                <a:gd name="T7" fmla="*/ 39 h 39"/>
                <a:gd name="T8" fmla="*/ 0 w 32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9"/>
                <a:gd name="T17" fmla="*/ 32 w 32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9">
                  <a:moveTo>
                    <a:pt x="0" y="0"/>
                  </a:moveTo>
                  <a:lnTo>
                    <a:pt x="15" y="6"/>
                  </a:lnTo>
                  <a:lnTo>
                    <a:pt x="32" y="0"/>
                  </a:lnTo>
                  <a:lnTo>
                    <a:pt x="15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1910" y="2214"/>
              <a:ext cx="81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1860" y="2214"/>
              <a:ext cx="7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rgbClr val="000000"/>
                  </a:solidFill>
                </a:rPr>
                <a:t>blocks until server receives</a:t>
              </a:r>
              <a:endParaRPr lang="en-US" sz="2800" b="1" dirty="0"/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1888" y="2289"/>
              <a:ext cx="860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1832" y="2289"/>
              <a:ext cx="79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rgbClr val="000000"/>
                  </a:solidFill>
                </a:rPr>
                <a:t>a connect request from client</a:t>
              </a:r>
              <a:endParaRPr lang="en-US" sz="2800" b="1" dirty="0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2257" y="2371"/>
              <a:ext cx="1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43"/>
            <p:cNvSpPr>
              <a:spLocks/>
            </p:cNvSpPr>
            <p:nvPr/>
          </p:nvSpPr>
          <p:spPr bwMode="auto">
            <a:xfrm>
              <a:off x="2240" y="2531"/>
              <a:ext cx="34" cy="40"/>
            </a:xfrm>
            <a:custGeom>
              <a:avLst/>
              <a:gdLst>
                <a:gd name="T0" fmla="*/ 0 w 34"/>
                <a:gd name="T1" fmla="*/ 0 h 40"/>
                <a:gd name="T2" fmla="*/ 17 w 34"/>
                <a:gd name="T3" fmla="*/ 5 h 40"/>
                <a:gd name="T4" fmla="*/ 34 w 34"/>
                <a:gd name="T5" fmla="*/ 0 h 40"/>
                <a:gd name="T6" fmla="*/ 17 w 34"/>
                <a:gd name="T7" fmla="*/ 40 h 40"/>
                <a:gd name="T8" fmla="*/ 0 w 34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0"/>
                <a:gd name="T17" fmla="*/ 34 w 34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0">
                  <a:moveTo>
                    <a:pt x="0" y="0"/>
                  </a:moveTo>
                  <a:lnTo>
                    <a:pt x="17" y="5"/>
                  </a:lnTo>
                  <a:lnTo>
                    <a:pt x="34" y="0"/>
                  </a:lnTo>
                  <a:lnTo>
                    <a:pt x="17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4"/>
            <p:cNvSpPr>
              <a:spLocks/>
            </p:cNvSpPr>
            <p:nvPr/>
          </p:nvSpPr>
          <p:spPr bwMode="auto">
            <a:xfrm>
              <a:off x="3430" y="2617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45"/>
            <p:cNvSpPr>
              <a:spLocks/>
            </p:cNvSpPr>
            <p:nvPr/>
          </p:nvSpPr>
          <p:spPr bwMode="auto">
            <a:xfrm>
              <a:off x="3388" y="2619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6"/>
            <p:cNvSpPr>
              <a:spLocks/>
            </p:cNvSpPr>
            <p:nvPr/>
          </p:nvSpPr>
          <p:spPr bwMode="auto">
            <a:xfrm>
              <a:off x="3346" y="2621"/>
              <a:ext cx="21" cy="7"/>
            </a:xfrm>
            <a:custGeom>
              <a:avLst/>
              <a:gdLst>
                <a:gd name="T0" fmla="*/ 21 w 21"/>
                <a:gd name="T1" fmla="*/ 6 h 7"/>
                <a:gd name="T2" fmla="*/ 21 w 21"/>
                <a:gd name="T3" fmla="*/ 0 h 7"/>
                <a:gd name="T4" fmla="*/ 0 w 21"/>
                <a:gd name="T5" fmla="*/ 2 h 7"/>
                <a:gd name="T6" fmla="*/ 0 w 21"/>
                <a:gd name="T7" fmla="*/ 7 h 7"/>
                <a:gd name="T8" fmla="*/ 21 w 21"/>
                <a:gd name="T9" fmla="*/ 6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47"/>
            <p:cNvSpPr>
              <a:spLocks/>
            </p:cNvSpPr>
            <p:nvPr/>
          </p:nvSpPr>
          <p:spPr bwMode="auto">
            <a:xfrm>
              <a:off x="3303" y="2625"/>
              <a:ext cx="21" cy="5"/>
            </a:xfrm>
            <a:custGeom>
              <a:avLst/>
              <a:gdLst>
                <a:gd name="T0" fmla="*/ 21 w 21"/>
                <a:gd name="T1" fmla="*/ 3 h 5"/>
                <a:gd name="T2" fmla="*/ 21 w 21"/>
                <a:gd name="T3" fmla="*/ 0 h 5"/>
                <a:gd name="T4" fmla="*/ 0 w 21"/>
                <a:gd name="T5" fmla="*/ 0 h 5"/>
                <a:gd name="T6" fmla="*/ 0 w 21"/>
                <a:gd name="T7" fmla="*/ 5 h 5"/>
                <a:gd name="T8" fmla="*/ 21 w 21"/>
                <a:gd name="T9" fmla="*/ 3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21" y="3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2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48"/>
            <p:cNvSpPr>
              <a:spLocks/>
            </p:cNvSpPr>
            <p:nvPr/>
          </p:nvSpPr>
          <p:spPr bwMode="auto">
            <a:xfrm>
              <a:off x="3261" y="2627"/>
              <a:ext cx="21" cy="7"/>
            </a:xfrm>
            <a:custGeom>
              <a:avLst/>
              <a:gdLst>
                <a:gd name="T0" fmla="*/ 21 w 21"/>
                <a:gd name="T1" fmla="*/ 5 h 7"/>
                <a:gd name="T2" fmla="*/ 21 w 21"/>
                <a:gd name="T3" fmla="*/ 0 h 7"/>
                <a:gd name="T4" fmla="*/ 0 w 21"/>
                <a:gd name="T5" fmla="*/ 1 h 7"/>
                <a:gd name="T6" fmla="*/ 0 w 21"/>
                <a:gd name="T7" fmla="*/ 7 h 7"/>
                <a:gd name="T8" fmla="*/ 21 w 21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5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0" y="7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3219" y="2628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0"/>
            <p:cNvSpPr>
              <a:spLocks/>
            </p:cNvSpPr>
            <p:nvPr/>
          </p:nvSpPr>
          <p:spPr bwMode="auto">
            <a:xfrm>
              <a:off x="3177" y="2632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1"/>
            <p:cNvSpPr>
              <a:spLocks/>
            </p:cNvSpPr>
            <p:nvPr/>
          </p:nvSpPr>
          <p:spPr bwMode="auto">
            <a:xfrm>
              <a:off x="3134" y="2636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2"/>
            <p:cNvSpPr>
              <a:spLocks/>
            </p:cNvSpPr>
            <p:nvPr/>
          </p:nvSpPr>
          <p:spPr bwMode="auto">
            <a:xfrm>
              <a:off x="3092" y="2638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auto">
            <a:xfrm>
              <a:off x="3050" y="2640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3008" y="2644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55"/>
            <p:cNvSpPr>
              <a:spLocks/>
            </p:cNvSpPr>
            <p:nvPr/>
          </p:nvSpPr>
          <p:spPr bwMode="auto">
            <a:xfrm>
              <a:off x="2965" y="2646"/>
              <a:ext cx="22" cy="7"/>
            </a:xfrm>
            <a:custGeom>
              <a:avLst/>
              <a:gdLst>
                <a:gd name="T0" fmla="*/ 22 w 22"/>
                <a:gd name="T1" fmla="*/ 5 h 7"/>
                <a:gd name="T2" fmla="*/ 22 w 22"/>
                <a:gd name="T3" fmla="*/ 0 h 7"/>
                <a:gd name="T4" fmla="*/ 0 w 22"/>
                <a:gd name="T5" fmla="*/ 2 h 7"/>
                <a:gd name="T6" fmla="*/ 0 w 22"/>
                <a:gd name="T7" fmla="*/ 7 h 7"/>
                <a:gd name="T8" fmla="*/ 22 w 22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7"/>
                <a:gd name="T17" fmla="*/ 22 w 22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7">
                  <a:moveTo>
                    <a:pt x="22" y="5"/>
                  </a:moveTo>
                  <a:lnTo>
                    <a:pt x="2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2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56"/>
            <p:cNvSpPr>
              <a:spLocks/>
            </p:cNvSpPr>
            <p:nvPr/>
          </p:nvSpPr>
          <p:spPr bwMode="auto">
            <a:xfrm>
              <a:off x="2923" y="2650"/>
              <a:ext cx="21" cy="5"/>
            </a:xfrm>
            <a:custGeom>
              <a:avLst/>
              <a:gdLst>
                <a:gd name="T0" fmla="*/ 21 w 21"/>
                <a:gd name="T1" fmla="*/ 5 h 5"/>
                <a:gd name="T2" fmla="*/ 21 w 21"/>
                <a:gd name="T3" fmla="*/ 0 h 5"/>
                <a:gd name="T4" fmla="*/ 0 w 21"/>
                <a:gd name="T5" fmla="*/ 1 h 5"/>
                <a:gd name="T6" fmla="*/ 0 w 21"/>
                <a:gd name="T7" fmla="*/ 5 h 5"/>
                <a:gd name="T8" fmla="*/ 21 w 21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21" y="5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2879" y="2651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58"/>
            <p:cNvSpPr>
              <a:spLocks/>
            </p:cNvSpPr>
            <p:nvPr/>
          </p:nvSpPr>
          <p:spPr bwMode="auto">
            <a:xfrm>
              <a:off x="2839" y="2655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2795" y="2657"/>
              <a:ext cx="23" cy="6"/>
            </a:xfrm>
            <a:custGeom>
              <a:avLst/>
              <a:gdLst>
                <a:gd name="T0" fmla="*/ 23 w 23"/>
                <a:gd name="T1" fmla="*/ 6 h 6"/>
                <a:gd name="T2" fmla="*/ 23 w 23"/>
                <a:gd name="T3" fmla="*/ 0 h 6"/>
                <a:gd name="T4" fmla="*/ 0 w 23"/>
                <a:gd name="T5" fmla="*/ 2 h 6"/>
                <a:gd name="T6" fmla="*/ 0 w 23"/>
                <a:gd name="T7" fmla="*/ 6 h 6"/>
                <a:gd name="T8" fmla="*/ 23 w 23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6"/>
                <a:gd name="T17" fmla="*/ 23 w 23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6">
                  <a:moveTo>
                    <a:pt x="23" y="6"/>
                  </a:moveTo>
                  <a:lnTo>
                    <a:pt x="23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60"/>
            <p:cNvSpPr>
              <a:spLocks/>
            </p:cNvSpPr>
            <p:nvPr/>
          </p:nvSpPr>
          <p:spPr bwMode="auto">
            <a:xfrm>
              <a:off x="2752" y="2659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61"/>
            <p:cNvSpPr>
              <a:spLocks/>
            </p:cNvSpPr>
            <p:nvPr/>
          </p:nvSpPr>
          <p:spPr bwMode="auto">
            <a:xfrm>
              <a:off x="2710" y="2663"/>
              <a:ext cx="21" cy="8"/>
            </a:xfrm>
            <a:custGeom>
              <a:avLst/>
              <a:gdLst>
                <a:gd name="T0" fmla="*/ 21 w 21"/>
                <a:gd name="T1" fmla="*/ 4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4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2"/>
            <p:cNvSpPr>
              <a:spLocks/>
            </p:cNvSpPr>
            <p:nvPr/>
          </p:nvSpPr>
          <p:spPr bwMode="auto">
            <a:xfrm>
              <a:off x="2668" y="2665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3"/>
            <p:cNvSpPr>
              <a:spLocks/>
            </p:cNvSpPr>
            <p:nvPr/>
          </p:nvSpPr>
          <p:spPr bwMode="auto">
            <a:xfrm>
              <a:off x="2626" y="2669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4"/>
            <p:cNvSpPr>
              <a:spLocks/>
            </p:cNvSpPr>
            <p:nvPr/>
          </p:nvSpPr>
          <p:spPr bwMode="auto">
            <a:xfrm>
              <a:off x="2583" y="2671"/>
              <a:ext cx="21" cy="7"/>
            </a:xfrm>
            <a:custGeom>
              <a:avLst/>
              <a:gdLst>
                <a:gd name="T0" fmla="*/ 21 w 21"/>
                <a:gd name="T1" fmla="*/ 5 h 7"/>
                <a:gd name="T2" fmla="*/ 21 w 21"/>
                <a:gd name="T3" fmla="*/ 0 h 7"/>
                <a:gd name="T4" fmla="*/ 0 w 21"/>
                <a:gd name="T5" fmla="*/ 2 h 7"/>
                <a:gd name="T6" fmla="*/ 0 w 21"/>
                <a:gd name="T7" fmla="*/ 7 h 7"/>
                <a:gd name="T8" fmla="*/ 21 w 21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5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2541" y="2675"/>
              <a:ext cx="2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66"/>
            <p:cNvSpPr>
              <a:spLocks/>
            </p:cNvSpPr>
            <p:nvPr/>
          </p:nvSpPr>
          <p:spPr bwMode="auto">
            <a:xfrm>
              <a:off x="2508" y="2676"/>
              <a:ext cx="12" cy="6"/>
            </a:xfrm>
            <a:custGeom>
              <a:avLst/>
              <a:gdLst>
                <a:gd name="T0" fmla="*/ 12 w 12"/>
                <a:gd name="T1" fmla="*/ 6 h 6"/>
                <a:gd name="T2" fmla="*/ 12 w 12"/>
                <a:gd name="T3" fmla="*/ 0 h 6"/>
                <a:gd name="T4" fmla="*/ 0 w 12"/>
                <a:gd name="T5" fmla="*/ 2 h 6"/>
                <a:gd name="T6" fmla="*/ 0 w 12"/>
                <a:gd name="T7" fmla="*/ 6 h 6"/>
                <a:gd name="T8" fmla="*/ 12 w 12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6"/>
                <a:gd name="T17" fmla="*/ 12 w 12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6">
                  <a:moveTo>
                    <a:pt x="12" y="6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67"/>
            <p:cNvSpPr>
              <a:spLocks/>
            </p:cNvSpPr>
            <p:nvPr/>
          </p:nvSpPr>
          <p:spPr bwMode="auto">
            <a:xfrm>
              <a:off x="2480" y="2661"/>
              <a:ext cx="40" cy="35"/>
            </a:xfrm>
            <a:custGeom>
              <a:avLst/>
              <a:gdLst>
                <a:gd name="T0" fmla="*/ 38 w 40"/>
                <a:gd name="T1" fmla="*/ 0 h 35"/>
                <a:gd name="T2" fmla="*/ 32 w 40"/>
                <a:gd name="T3" fmla="*/ 19 h 35"/>
                <a:gd name="T4" fmla="*/ 40 w 40"/>
                <a:gd name="T5" fmla="*/ 35 h 35"/>
                <a:gd name="T6" fmla="*/ 0 w 40"/>
                <a:gd name="T7" fmla="*/ 21 h 35"/>
                <a:gd name="T8" fmla="*/ 38 w 40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35"/>
                <a:gd name="T17" fmla="*/ 40 w 40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35">
                  <a:moveTo>
                    <a:pt x="38" y="0"/>
                  </a:moveTo>
                  <a:lnTo>
                    <a:pt x="32" y="19"/>
                  </a:lnTo>
                  <a:lnTo>
                    <a:pt x="40" y="35"/>
                  </a:lnTo>
                  <a:lnTo>
                    <a:pt x="0" y="21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68"/>
            <p:cNvSpPr>
              <a:spLocks/>
            </p:cNvSpPr>
            <p:nvPr/>
          </p:nvSpPr>
          <p:spPr bwMode="auto">
            <a:xfrm>
              <a:off x="2484" y="2907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69"/>
            <p:cNvSpPr>
              <a:spLocks/>
            </p:cNvSpPr>
            <p:nvPr/>
          </p:nvSpPr>
          <p:spPr bwMode="auto">
            <a:xfrm>
              <a:off x="2526" y="2909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6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6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2568" y="2913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3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3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1"/>
            <p:cNvSpPr>
              <a:spLocks/>
            </p:cNvSpPr>
            <p:nvPr/>
          </p:nvSpPr>
          <p:spPr bwMode="auto">
            <a:xfrm>
              <a:off x="2610" y="2915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1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2652" y="2918"/>
              <a:ext cx="22" cy="8"/>
            </a:xfrm>
            <a:custGeom>
              <a:avLst/>
              <a:gdLst>
                <a:gd name="T0" fmla="*/ 0 w 22"/>
                <a:gd name="T1" fmla="*/ 0 h 8"/>
                <a:gd name="T2" fmla="*/ 0 w 22"/>
                <a:gd name="T3" fmla="*/ 6 h 8"/>
                <a:gd name="T4" fmla="*/ 22 w 22"/>
                <a:gd name="T5" fmla="*/ 8 h 8"/>
                <a:gd name="T6" fmla="*/ 22 w 22"/>
                <a:gd name="T7" fmla="*/ 2 h 8"/>
                <a:gd name="T8" fmla="*/ 0 w 22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8"/>
                <a:gd name="T17" fmla="*/ 22 w 2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8">
                  <a:moveTo>
                    <a:pt x="0" y="0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73"/>
            <p:cNvSpPr>
              <a:spLocks/>
            </p:cNvSpPr>
            <p:nvPr/>
          </p:nvSpPr>
          <p:spPr bwMode="auto">
            <a:xfrm>
              <a:off x="2695" y="2922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2737" y="2924"/>
              <a:ext cx="21" cy="8"/>
            </a:xfrm>
            <a:custGeom>
              <a:avLst/>
              <a:gdLst>
                <a:gd name="T0" fmla="*/ 0 w 21"/>
                <a:gd name="T1" fmla="*/ 0 h 8"/>
                <a:gd name="T2" fmla="*/ 0 w 21"/>
                <a:gd name="T3" fmla="*/ 6 h 8"/>
                <a:gd name="T4" fmla="*/ 21 w 21"/>
                <a:gd name="T5" fmla="*/ 8 h 8"/>
                <a:gd name="T6" fmla="*/ 21 w 21"/>
                <a:gd name="T7" fmla="*/ 2 h 8"/>
                <a:gd name="T8" fmla="*/ 0 w 21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0" y="0"/>
                  </a:moveTo>
                  <a:lnTo>
                    <a:pt x="0" y="6"/>
                  </a:lnTo>
                  <a:lnTo>
                    <a:pt x="21" y="8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2779" y="2928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2821" y="2930"/>
              <a:ext cx="22" cy="6"/>
            </a:xfrm>
            <a:custGeom>
              <a:avLst/>
              <a:gdLst>
                <a:gd name="T0" fmla="*/ 0 w 22"/>
                <a:gd name="T1" fmla="*/ 0 h 6"/>
                <a:gd name="T2" fmla="*/ 0 w 22"/>
                <a:gd name="T3" fmla="*/ 6 h 6"/>
                <a:gd name="T4" fmla="*/ 22 w 22"/>
                <a:gd name="T5" fmla="*/ 6 h 6"/>
                <a:gd name="T6" fmla="*/ 22 w 22"/>
                <a:gd name="T7" fmla="*/ 2 h 6"/>
                <a:gd name="T8" fmla="*/ 0 w 22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6"/>
                <a:gd name="T17" fmla="*/ 22 w 22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6">
                  <a:moveTo>
                    <a:pt x="0" y="0"/>
                  </a:moveTo>
                  <a:lnTo>
                    <a:pt x="0" y="6"/>
                  </a:lnTo>
                  <a:lnTo>
                    <a:pt x="22" y="6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77"/>
            <p:cNvSpPr>
              <a:spLocks/>
            </p:cNvSpPr>
            <p:nvPr/>
          </p:nvSpPr>
          <p:spPr bwMode="auto">
            <a:xfrm>
              <a:off x="2906" y="2936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78"/>
            <p:cNvSpPr>
              <a:spLocks/>
            </p:cNvSpPr>
            <p:nvPr/>
          </p:nvSpPr>
          <p:spPr bwMode="auto">
            <a:xfrm>
              <a:off x="2948" y="2939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auto">
            <a:xfrm>
              <a:off x="2990" y="2941"/>
              <a:ext cx="21" cy="8"/>
            </a:xfrm>
            <a:custGeom>
              <a:avLst/>
              <a:gdLst>
                <a:gd name="T0" fmla="*/ 0 w 21"/>
                <a:gd name="T1" fmla="*/ 0 h 8"/>
                <a:gd name="T2" fmla="*/ 0 w 21"/>
                <a:gd name="T3" fmla="*/ 6 h 8"/>
                <a:gd name="T4" fmla="*/ 21 w 21"/>
                <a:gd name="T5" fmla="*/ 8 h 8"/>
                <a:gd name="T6" fmla="*/ 21 w 21"/>
                <a:gd name="T7" fmla="*/ 2 h 8"/>
                <a:gd name="T8" fmla="*/ 0 w 21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0" y="0"/>
                  </a:moveTo>
                  <a:lnTo>
                    <a:pt x="0" y="6"/>
                  </a:lnTo>
                  <a:lnTo>
                    <a:pt x="21" y="8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80"/>
            <p:cNvSpPr>
              <a:spLocks/>
            </p:cNvSpPr>
            <p:nvPr/>
          </p:nvSpPr>
          <p:spPr bwMode="auto">
            <a:xfrm>
              <a:off x="3033" y="2945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81"/>
            <p:cNvSpPr>
              <a:spLocks/>
            </p:cNvSpPr>
            <p:nvPr/>
          </p:nvSpPr>
          <p:spPr bwMode="auto">
            <a:xfrm>
              <a:off x="3077" y="2949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82"/>
            <p:cNvSpPr>
              <a:spLocks/>
            </p:cNvSpPr>
            <p:nvPr/>
          </p:nvSpPr>
          <p:spPr bwMode="auto">
            <a:xfrm>
              <a:off x="3119" y="2951"/>
              <a:ext cx="19" cy="8"/>
            </a:xfrm>
            <a:custGeom>
              <a:avLst/>
              <a:gdLst>
                <a:gd name="T0" fmla="*/ 0 w 19"/>
                <a:gd name="T1" fmla="*/ 0 h 8"/>
                <a:gd name="T2" fmla="*/ 0 w 19"/>
                <a:gd name="T3" fmla="*/ 4 h 8"/>
                <a:gd name="T4" fmla="*/ 19 w 19"/>
                <a:gd name="T5" fmla="*/ 8 h 8"/>
                <a:gd name="T6" fmla="*/ 19 w 19"/>
                <a:gd name="T7" fmla="*/ 2 h 8"/>
                <a:gd name="T8" fmla="*/ 0 w 19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8"/>
                <a:gd name="T17" fmla="*/ 19 w 19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8">
                  <a:moveTo>
                    <a:pt x="0" y="0"/>
                  </a:moveTo>
                  <a:lnTo>
                    <a:pt x="0" y="4"/>
                  </a:lnTo>
                  <a:lnTo>
                    <a:pt x="19" y="8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83"/>
            <p:cNvSpPr>
              <a:spLocks/>
            </p:cNvSpPr>
            <p:nvPr/>
          </p:nvSpPr>
          <p:spPr bwMode="auto">
            <a:xfrm>
              <a:off x="3159" y="2953"/>
              <a:ext cx="23" cy="8"/>
            </a:xfrm>
            <a:custGeom>
              <a:avLst/>
              <a:gdLst>
                <a:gd name="T0" fmla="*/ 0 w 23"/>
                <a:gd name="T1" fmla="*/ 0 h 8"/>
                <a:gd name="T2" fmla="*/ 0 w 23"/>
                <a:gd name="T3" fmla="*/ 6 h 8"/>
                <a:gd name="T4" fmla="*/ 23 w 23"/>
                <a:gd name="T5" fmla="*/ 8 h 8"/>
                <a:gd name="T6" fmla="*/ 23 w 23"/>
                <a:gd name="T7" fmla="*/ 2 h 8"/>
                <a:gd name="T8" fmla="*/ 0 w 23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8"/>
                <a:gd name="T17" fmla="*/ 23 w 23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8">
                  <a:moveTo>
                    <a:pt x="0" y="0"/>
                  </a:moveTo>
                  <a:lnTo>
                    <a:pt x="0" y="6"/>
                  </a:lnTo>
                  <a:lnTo>
                    <a:pt x="23" y="8"/>
                  </a:lnTo>
                  <a:lnTo>
                    <a:pt x="2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3203" y="2957"/>
              <a:ext cx="22" cy="7"/>
            </a:xfrm>
            <a:custGeom>
              <a:avLst/>
              <a:gdLst>
                <a:gd name="T0" fmla="*/ 0 w 22"/>
                <a:gd name="T1" fmla="*/ 0 h 7"/>
                <a:gd name="T2" fmla="*/ 0 w 22"/>
                <a:gd name="T3" fmla="*/ 6 h 7"/>
                <a:gd name="T4" fmla="*/ 22 w 22"/>
                <a:gd name="T5" fmla="*/ 7 h 7"/>
                <a:gd name="T6" fmla="*/ 22 w 22"/>
                <a:gd name="T7" fmla="*/ 2 h 7"/>
                <a:gd name="T8" fmla="*/ 0 w 22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7"/>
                <a:gd name="T17" fmla="*/ 22 w 22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7">
                  <a:moveTo>
                    <a:pt x="0" y="0"/>
                  </a:moveTo>
                  <a:lnTo>
                    <a:pt x="0" y="6"/>
                  </a:lnTo>
                  <a:lnTo>
                    <a:pt x="22" y="7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85"/>
            <p:cNvSpPr>
              <a:spLocks/>
            </p:cNvSpPr>
            <p:nvPr/>
          </p:nvSpPr>
          <p:spPr bwMode="auto">
            <a:xfrm>
              <a:off x="3246" y="2961"/>
              <a:ext cx="21" cy="5"/>
            </a:xfrm>
            <a:custGeom>
              <a:avLst/>
              <a:gdLst>
                <a:gd name="T0" fmla="*/ 0 w 21"/>
                <a:gd name="T1" fmla="*/ 0 h 5"/>
                <a:gd name="T2" fmla="*/ 0 w 21"/>
                <a:gd name="T3" fmla="*/ 3 h 5"/>
                <a:gd name="T4" fmla="*/ 21 w 21"/>
                <a:gd name="T5" fmla="*/ 5 h 5"/>
                <a:gd name="T6" fmla="*/ 21 w 21"/>
                <a:gd name="T7" fmla="*/ 0 h 5"/>
                <a:gd name="T8" fmla="*/ 0 w 2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0" y="0"/>
                  </a:moveTo>
                  <a:lnTo>
                    <a:pt x="0" y="3"/>
                  </a:lnTo>
                  <a:lnTo>
                    <a:pt x="21" y="5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3288" y="2963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1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87"/>
            <p:cNvSpPr>
              <a:spLocks/>
            </p:cNvSpPr>
            <p:nvPr/>
          </p:nvSpPr>
          <p:spPr bwMode="auto">
            <a:xfrm>
              <a:off x="3330" y="2966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88"/>
            <p:cNvSpPr>
              <a:spLocks/>
            </p:cNvSpPr>
            <p:nvPr/>
          </p:nvSpPr>
          <p:spPr bwMode="auto">
            <a:xfrm>
              <a:off x="3372" y="2968"/>
              <a:ext cx="22" cy="8"/>
            </a:xfrm>
            <a:custGeom>
              <a:avLst/>
              <a:gdLst>
                <a:gd name="T0" fmla="*/ 0 w 22"/>
                <a:gd name="T1" fmla="*/ 0 h 8"/>
                <a:gd name="T2" fmla="*/ 0 w 22"/>
                <a:gd name="T3" fmla="*/ 6 h 8"/>
                <a:gd name="T4" fmla="*/ 22 w 22"/>
                <a:gd name="T5" fmla="*/ 8 h 8"/>
                <a:gd name="T6" fmla="*/ 22 w 22"/>
                <a:gd name="T7" fmla="*/ 2 h 8"/>
                <a:gd name="T8" fmla="*/ 0 w 22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8"/>
                <a:gd name="T17" fmla="*/ 22 w 2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8">
                  <a:moveTo>
                    <a:pt x="0" y="0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Rectangle 89"/>
            <p:cNvSpPr>
              <a:spLocks noChangeArrowheads="1"/>
            </p:cNvSpPr>
            <p:nvPr/>
          </p:nvSpPr>
          <p:spPr bwMode="auto">
            <a:xfrm>
              <a:off x="3415" y="2972"/>
              <a:ext cx="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90"/>
            <p:cNvSpPr>
              <a:spLocks/>
            </p:cNvSpPr>
            <p:nvPr/>
          </p:nvSpPr>
          <p:spPr bwMode="auto">
            <a:xfrm>
              <a:off x="3411" y="2957"/>
              <a:ext cx="40" cy="34"/>
            </a:xfrm>
            <a:custGeom>
              <a:avLst/>
              <a:gdLst>
                <a:gd name="T0" fmla="*/ 0 w 40"/>
                <a:gd name="T1" fmla="*/ 34 h 34"/>
                <a:gd name="T2" fmla="*/ 6 w 40"/>
                <a:gd name="T3" fmla="*/ 17 h 34"/>
                <a:gd name="T4" fmla="*/ 2 w 40"/>
                <a:gd name="T5" fmla="*/ 0 h 34"/>
                <a:gd name="T6" fmla="*/ 40 w 40"/>
                <a:gd name="T7" fmla="*/ 19 h 34"/>
                <a:gd name="T8" fmla="*/ 0 w 40"/>
                <a:gd name="T9" fmla="*/ 34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34"/>
                <a:gd name="T17" fmla="*/ 40 w 4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34">
                  <a:moveTo>
                    <a:pt x="0" y="34"/>
                  </a:moveTo>
                  <a:lnTo>
                    <a:pt x="6" y="17"/>
                  </a:lnTo>
                  <a:lnTo>
                    <a:pt x="2" y="0"/>
                  </a:lnTo>
                  <a:lnTo>
                    <a:pt x="40" y="19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91"/>
            <p:cNvSpPr>
              <a:spLocks noChangeShapeType="1"/>
            </p:cNvSpPr>
            <p:nvPr/>
          </p:nvSpPr>
          <p:spPr bwMode="auto">
            <a:xfrm>
              <a:off x="2257" y="2738"/>
              <a:ext cx="1" cy="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92"/>
            <p:cNvSpPr>
              <a:spLocks/>
            </p:cNvSpPr>
            <p:nvPr/>
          </p:nvSpPr>
          <p:spPr bwMode="auto">
            <a:xfrm>
              <a:off x="2240" y="2786"/>
              <a:ext cx="34" cy="40"/>
            </a:xfrm>
            <a:custGeom>
              <a:avLst/>
              <a:gdLst>
                <a:gd name="T0" fmla="*/ 0 w 34"/>
                <a:gd name="T1" fmla="*/ 0 h 40"/>
                <a:gd name="T2" fmla="*/ 17 w 34"/>
                <a:gd name="T3" fmla="*/ 6 h 40"/>
                <a:gd name="T4" fmla="*/ 34 w 34"/>
                <a:gd name="T5" fmla="*/ 0 h 40"/>
                <a:gd name="T6" fmla="*/ 17 w 34"/>
                <a:gd name="T7" fmla="*/ 40 h 40"/>
                <a:gd name="T8" fmla="*/ 0 w 34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0"/>
                <a:gd name="T17" fmla="*/ 34 w 34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0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93"/>
            <p:cNvSpPr>
              <a:spLocks noChangeShapeType="1"/>
            </p:cNvSpPr>
            <p:nvPr/>
          </p:nvSpPr>
          <p:spPr bwMode="auto">
            <a:xfrm>
              <a:off x="3668" y="3032"/>
              <a:ext cx="2" cy="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94"/>
            <p:cNvSpPr>
              <a:spLocks/>
            </p:cNvSpPr>
            <p:nvPr/>
          </p:nvSpPr>
          <p:spPr bwMode="auto">
            <a:xfrm>
              <a:off x="3653" y="3087"/>
              <a:ext cx="32" cy="41"/>
            </a:xfrm>
            <a:custGeom>
              <a:avLst/>
              <a:gdLst>
                <a:gd name="T0" fmla="*/ 0 w 32"/>
                <a:gd name="T1" fmla="*/ 0 h 41"/>
                <a:gd name="T2" fmla="*/ 15 w 32"/>
                <a:gd name="T3" fmla="*/ 8 h 41"/>
                <a:gd name="T4" fmla="*/ 32 w 32"/>
                <a:gd name="T5" fmla="*/ 0 h 41"/>
                <a:gd name="T6" fmla="*/ 15 w 32"/>
                <a:gd name="T7" fmla="*/ 41 h 41"/>
                <a:gd name="T8" fmla="*/ 0 w 32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1"/>
                <a:gd name="T17" fmla="*/ 32 w 3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1">
                  <a:moveTo>
                    <a:pt x="0" y="0"/>
                  </a:moveTo>
                  <a:lnTo>
                    <a:pt x="15" y="8"/>
                  </a:lnTo>
                  <a:lnTo>
                    <a:pt x="32" y="0"/>
                  </a:lnTo>
                  <a:lnTo>
                    <a:pt x="15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2958" y="2561"/>
              <a:ext cx="149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2958" y="2561"/>
              <a:ext cx="11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data</a:t>
              </a:r>
              <a:endParaRPr lang="en-US" sz="3200" b="1"/>
            </a:p>
          </p:txBody>
        </p:sp>
        <p:sp>
          <p:nvSpPr>
            <p:cNvPr id="101" name="Rectangle 97"/>
            <p:cNvSpPr>
              <a:spLocks noChangeArrowheads="1"/>
            </p:cNvSpPr>
            <p:nvPr/>
          </p:nvSpPr>
          <p:spPr bwMode="auto">
            <a:xfrm>
              <a:off x="2958" y="2855"/>
              <a:ext cx="14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2958" y="2855"/>
              <a:ext cx="11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data</a:t>
              </a:r>
              <a:endParaRPr lang="en-US" sz="3200" b="1"/>
            </a:p>
          </p:txBody>
        </p:sp>
        <p:sp>
          <p:nvSpPr>
            <p:cNvPr id="103" name="Rectangle 99"/>
            <p:cNvSpPr>
              <a:spLocks noChangeArrowheads="1"/>
            </p:cNvSpPr>
            <p:nvPr/>
          </p:nvSpPr>
          <p:spPr bwMode="auto">
            <a:xfrm>
              <a:off x="2132" y="1052"/>
              <a:ext cx="2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Rectangle 100"/>
            <p:cNvSpPr>
              <a:spLocks noChangeArrowheads="1"/>
            </p:cNvSpPr>
            <p:nvPr/>
          </p:nvSpPr>
          <p:spPr bwMode="auto">
            <a:xfrm>
              <a:off x="2132" y="1054"/>
              <a:ext cx="231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Server</a:t>
              </a:r>
              <a:endParaRPr lang="en-US" sz="2800" b="1"/>
            </a:p>
          </p:txBody>
        </p:sp>
        <p:sp>
          <p:nvSpPr>
            <p:cNvPr id="105" name="Rectangle 101"/>
            <p:cNvSpPr>
              <a:spLocks noChangeArrowheads="1"/>
            </p:cNvSpPr>
            <p:nvPr/>
          </p:nvSpPr>
          <p:spPr bwMode="auto">
            <a:xfrm>
              <a:off x="3553" y="1864"/>
              <a:ext cx="27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Rectangle 102"/>
            <p:cNvSpPr>
              <a:spLocks noChangeArrowheads="1"/>
            </p:cNvSpPr>
            <p:nvPr/>
          </p:nvSpPr>
          <p:spPr bwMode="auto">
            <a:xfrm>
              <a:off x="3553" y="1866"/>
              <a:ext cx="21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Client</a:t>
              </a:r>
              <a:endParaRPr lang="en-US" sz="2800" b="1"/>
            </a:p>
          </p:txBody>
        </p:sp>
        <p:sp>
          <p:nvSpPr>
            <p:cNvPr id="107" name="Line 103"/>
            <p:cNvSpPr>
              <a:spLocks noChangeShapeType="1"/>
            </p:cNvSpPr>
            <p:nvPr/>
          </p:nvSpPr>
          <p:spPr bwMode="auto">
            <a:xfrm>
              <a:off x="2257" y="1607"/>
              <a:ext cx="1" cy="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04"/>
            <p:cNvSpPr>
              <a:spLocks/>
            </p:cNvSpPr>
            <p:nvPr/>
          </p:nvSpPr>
          <p:spPr bwMode="auto">
            <a:xfrm>
              <a:off x="2240" y="1655"/>
              <a:ext cx="34" cy="38"/>
            </a:xfrm>
            <a:custGeom>
              <a:avLst/>
              <a:gdLst>
                <a:gd name="T0" fmla="*/ 0 w 34"/>
                <a:gd name="T1" fmla="*/ 0 h 38"/>
                <a:gd name="T2" fmla="*/ 17 w 34"/>
                <a:gd name="T3" fmla="*/ 6 h 38"/>
                <a:gd name="T4" fmla="*/ 34 w 34"/>
                <a:gd name="T5" fmla="*/ 0 h 38"/>
                <a:gd name="T6" fmla="*/ 17 w 34"/>
                <a:gd name="T7" fmla="*/ 38 h 38"/>
                <a:gd name="T8" fmla="*/ 0 w 34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38"/>
                <a:gd name="T17" fmla="*/ 34 w 34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38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105"/>
            <p:cNvSpPr>
              <a:spLocks noChangeShapeType="1"/>
            </p:cNvSpPr>
            <p:nvPr/>
          </p:nvSpPr>
          <p:spPr bwMode="auto">
            <a:xfrm>
              <a:off x="2257" y="1862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06"/>
            <p:cNvSpPr>
              <a:spLocks/>
            </p:cNvSpPr>
            <p:nvPr/>
          </p:nvSpPr>
          <p:spPr bwMode="auto">
            <a:xfrm>
              <a:off x="2240" y="1908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8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8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Rectangle 107"/>
            <p:cNvSpPr>
              <a:spLocks noChangeArrowheads="1"/>
            </p:cNvSpPr>
            <p:nvPr/>
          </p:nvSpPr>
          <p:spPr bwMode="auto">
            <a:xfrm>
              <a:off x="2078" y="2001"/>
              <a:ext cx="43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Rectangle 108"/>
            <p:cNvSpPr>
              <a:spLocks noChangeArrowheads="1"/>
            </p:cNvSpPr>
            <p:nvPr/>
          </p:nvSpPr>
          <p:spPr bwMode="auto">
            <a:xfrm>
              <a:off x="2078" y="1999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accept()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113" name="Rectangle 109"/>
            <p:cNvSpPr>
              <a:spLocks noChangeArrowheads="1"/>
            </p:cNvSpPr>
            <p:nvPr/>
          </p:nvSpPr>
          <p:spPr bwMode="auto">
            <a:xfrm>
              <a:off x="2040" y="1953"/>
              <a:ext cx="436" cy="16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110"/>
            <p:cNvSpPr>
              <a:spLocks noChangeShapeType="1"/>
            </p:cNvSpPr>
            <p:nvPr/>
          </p:nvSpPr>
          <p:spPr bwMode="auto">
            <a:xfrm>
              <a:off x="2257" y="2125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11"/>
            <p:cNvSpPr>
              <a:spLocks/>
            </p:cNvSpPr>
            <p:nvPr/>
          </p:nvSpPr>
          <p:spPr bwMode="auto">
            <a:xfrm>
              <a:off x="2240" y="2171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6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Rectangle 112"/>
            <p:cNvSpPr>
              <a:spLocks noChangeArrowheads="1"/>
            </p:cNvSpPr>
            <p:nvPr/>
          </p:nvSpPr>
          <p:spPr bwMode="auto">
            <a:xfrm>
              <a:off x="2101" y="2876"/>
              <a:ext cx="388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Rectangle 113"/>
            <p:cNvSpPr>
              <a:spLocks noChangeArrowheads="1"/>
            </p:cNvSpPr>
            <p:nvPr/>
          </p:nvSpPr>
          <p:spPr bwMode="auto">
            <a:xfrm>
              <a:off x="2101" y="2876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write()</a:t>
              </a:r>
              <a:endParaRPr lang="en-US" sz="2800" b="1"/>
            </a:p>
          </p:txBody>
        </p:sp>
        <p:sp>
          <p:nvSpPr>
            <p:cNvPr id="118" name="Rectangle 114"/>
            <p:cNvSpPr>
              <a:spLocks noChangeArrowheads="1"/>
            </p:cNvSpPr>
            <p:nvPr/>
          </p:nvSpPr>
          <p:spPr bwMode="auto">
            <a:xfrm>
              <a:off x="2040" y="2828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115"/>
            <p:cNvSpPr>
              <a:spLocks noChangeShapeType="1"/>
            </p:cNvSpPr>
            <p:nvPr/>
          </p:nvSpPr>
          <p:spPr bwMode="auto">
            <a:xfrm>
              <a:off x="2257" y="2993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16"/>
            <p:cNvSpPr>
              <a:spLocks/>
            </p:cNvSpPr>
            <p:nvPr/>
          </p:nvSpPr>
          <p:spPr bwMode="auto">
            <a:xfrm>
              <a:off x="2240" y="3039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8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8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Rectangle 117"/>
            <p:cNvSpPr>
              <a:spLocks noChangeArrowheads="1"/>
            </p:cNvSpPr>
            <p:nvPr/>
          </p:nvSpPr>
          <p:spPr bwMode="auto">
            <a:xfrm>
              <a:off x="3403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Rectangle 118"/>
            <p:cNvSpPr>
              <a:spLocks noChangeArrowheads="1"/>
            </p:cNvSpPr>
            <p:nvPr/>
          </p:nvSpPr>
          <p:spPr bwMode="auto">
            <a:xfrm>
              <a:off x="3361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Rectangle 119"/>
            <p:cNvSpPr>
              <a:spLocks noChangeArrowheads="1"/>
            </p:cNvSpPr>
            <p:nvPr/>
          </p:nvSpPr>
          <p:spPr bwMode="auto">
            <a:xfrm>
              <a:off x="3319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Rectangle 120"/>
            <p:cNvSpPr>
              <a:spLocks noChangeArrowheads="1"/>
            </p:cNvSpPr>
            <p:nvPr/>
          </p:nvSpPr>
          <p:spPr bwMode="auto">
            <a:xfrm>
              <a:off x="3276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Rectangle 121"/>
            <p:cNvSpPr>
              <a:spLocks noChangeArrowheads="1"/>
            </p:cNvSpPr>
            <p:nvPr/>
          </p:nvSpPr>
          <p:spPr bwMode="auto">
            <a:xfrm>
              <a:off x="3234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122"/>
            <p:cNvSpPr>
              <a:spLocks noChangeArrowheads="1"/>
            </p:cNvSpPr>
            <p:nvPr/>
          </p:nvSpPr>
          <p:spPr bwMode="auto">
            <a:xfrm>
              <a:off x="3192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Rectangle 123"/>
            <p:cNvSpPr>
              <a:spLocks noChangeArrowheads="1"/>
            </p:cNvSpPr>
            <p:nvPr/>
          </p:nvSpPr>
          <p:spPr bwMode="auto">
            <a:xfrm>
              <a:off x="3150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Rectangle 124"/>
            <p:cNvSpPr>
              <a:spLocks noChangeArrowheads="1"/>
            </p:cNvSpPr>
            <p:nvPr/>
          </p:nvSpPr>
          <p:spPr bwMode="auto">
            <a:xfrm>
              <a:off x="3107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Rectangle 125"/>
            <p:cNvSpPr>
              <a:spLocks noChangeArrowheads="1"/>
            </p:cNvSpPr>
            <p:nvPr/>
          </p:nvSpPr>
          <p:spPr bwMode="auto">
            <a:xfrm>
              <a:off x="3065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Rectangle 126"/>
            <p:cNvSpPr>
              <a:spLocks noChangeArrowheads="1"/>
            </p:cNvSpPr>
            <p:nvPr/>
          </p:nvSpPr>
          <p:spPr bwMode="auto">
            <a:xfrm>
              <a:off x="3023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127"/>
            <p:cNvSpPr>
              <a:spLocks noChangeArrowheads="1"/>
            </p:cNvSpPr>
            <p:nvPr/>
          </p:nvSpPr>
          <p:spPr bwMode="auto">
            <a:xfrm>
              <a:off x="2981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Rectangle 128"/>
            <p:cNvSpPr>
              <a:spLocks noChangeArrowheads="1"/>
            </p:cNvSpPr>
            <p:nvPr/>
          </p:nvSpPr>
          <p:spPr bwMode="auto">
            <a:xfrm>
              <a:off x="2939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Rectangle 129"/>
            <p:cNvSpPr>
              <a:spLocks noChangeArrowheads="1"/>
            </p:cNvSpPr>
            <p:nvPr/>
          </p:nvSpPr>
          <p:spPr bwMode="auto">
            <a:xfrm>
              <a:off x="2896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Rectangle 130"/>
            <p:cNvSpPr>
              <a:spLocks noChangeArrowheads="1"/>
            </p:cNvSpPr>
            <p:nvPr/>
          </p:nvSpPr>
          <p:spPr bwMode="auto">
            <a:xfrm>
              <a:off x="2854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Rectangle 131"/>
            <p:cNvSpPr>
              <a:spLocks noChangeArrowheads="1"/>
            </p:cNvSpPr>
            <p:nvPr/>
          </p:nvSpPr>
          <p:spPr bwMode="auto">
            <a:xfrm>
              <a:off x="2812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Rectangle 132"/>
            <p:cNvSpPr>
              <a:spLocks noChangeArrowheads="1"/>
            </p:cNvSpPr>
            <p:nvPr/>
          </p:nvSpPr>
          <p:spPr bwMode="auto">
            <a:xfrm>
              <a:off x="2770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Rectangle 133"/>
            <p:cNvSpPr>
              <a:spLocks noChangeArrowheads="1"/>
            </p:cNvSpPr>
            <p:nvPr/>
          </p:nvSpPr>
          <p:spPr bwMode="auto">
            <a:xfrm>
              <a:off x="2727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Rectangle 134"/>
            <p:cNvSpPr>
              <a:spLocks noChangeArrowheads="1"/>
            </p:cNvSpPr>
            <p:nvPr/>
          </p:nvSpPr>
          <p:spPr bwMode="auto">
            <a:xfrm>
              <a:off x="2685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135"/>
            <p:cNvSpPr>
              <a:spLocks noChangeArrowheads="1"/>
            </p:cNvSpPr>
            <p:nvPr/>
          </p:nvSpPr>
          <p:spPr bwMode="auto">
            <a:xfrm>
              <a:off x="2643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Rectangle 136"/>
            <p:cNvSpPr>
              <a:spLocks noChangeArrowheads="1"/>
            </p:cNvSpPr>
            <p:nvPr/>
          </p:nvSpPr>
          <p:spPr bwMode="auto">
            <a:xfrm>
              <a:off x="2601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Rectangle 137"/>
            <p:cNvSpPr>
              <a:spLocks noChangeArrowheads="1"/>
            </p:cNvSpPr>
            <p:nvPr/>
          </p:nvSpPr>
          <p:spPr bwMode="auto">
            <a:xfrm>
              <a:off x="2558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Rectangle 138"/>
            <p:cNvSpPr>
              <a:spLocks noChangeArrowheads="1"/>
            </p:cNvSpPr>
            <p:nvPr/>
          </p:nvSpPr>
          <p:spPr bwMode="auto">
            <a:xfrm>
              <a:off x="2514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139"/>
            <p:cNvSpPr>
              <a:spLocks noChangeArrowheads="1"/>
            </p:cNvSpPr>
            <p:nvPr/>
          </p:nvSpPr>
          <p:spPr bwMode="auto">
            <a:xfrm>
              <a:off x="2472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ectangle 140"/>
            <p:cNvSpPr>
              <a:spLocks noChangeArrowheads="1"/>
            </p:cNvSpPr>
            <p:nvPr/>
          </p:nvSpPr>
          <p:spPr bwMode="auto">
            <a:xfrm>
              <a:off x="2430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Rectangle 141"/>
            <p:cNvSpPr>
              <a:spLocks noChangeArrowheads="1"/>
            </p:cNvSpPr>
            <p:nvPr/>
          </p:nvSpPr>
          <p:spPr bwMode="auto">
            <a:xfrm>
              <a:off x="2388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Rectangle 142"/>
            <p:cNvSpPr>
              <a:spLocks noChangeArrowheads="1"/>
            </p:cNvSpPr>
            <p:nvPr/>
          </p:nvSpPr>
          <p:spPr bwMode="auto">
            <a:xfrm>
              <a:off x="2345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143"/>
            <p:cNvSpPr>
              <a:spLocks noChangeArrowheads="1"/>
            </p:cNvSpPr>
            <p:nvPr/>
          </p:nvSpPr>
          <p:spPr bwMode="auto">
            <a:xfrm>
              <a:off x="2305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144"/>
            <p:cNvSpPr>
              <a:spLocks/>
            </p:cNvSpPr>
            <p:nvPr/>
          </p:nvSpPr>
          <p:spPr bwMode="auto">
            <a:xfrm>
              <a:off x="3397" y="2373"/>
              <a:ext cx="54" cy="44"/>
            </a:xfrm>
            <a:custGeom>
              <a:avLst/>
              <a:gdLst>
                <a:gd name="T0" fmla="*/ 0 w 54"/>
                <a:gd name="T1" fmla="*/ 44 h 44"/>
                <a:gd name="T2" fmla="*/ 8 w 54"/>
                <a:gd name="T3" fmla="*/ 21 h 44"/>
                <a:gd name="T4" fmla="*/ 0 w 54"/>
                <a:gd name="T5" fmla="*/ 0 h 44"/>
                <a:gd name="T6" fmla="*/ 54 w 54"/>
                <a:gd name="T7" fmla="*/ 21 h 44"/>
                <a:gd name="T8" fmla="*/ 0 w 54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44"/>
                <a:gd name="T17" fmla="*/ 54 w 54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44">
                  <a:moveTo>
                    <a:pt x="0" y="44"/>
                  </a:moveTo>
                  <a:lnTo>
                    <a:pt x="8" y="21"/>
                  </a:lnTo>
                  <a:lnTo>
                    <a:pt x="0" y="0"/>
                  </a:lnTo>
                  <a:lnTo>
                    <a:pt x="54" y="2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145"/>
            <p:cNvSpPr>
              <a:spLocks/>
            </p:cNvSpPr>
            <p:nvPr/>
          </p:nvSpPr>
          <p:spPr bwMode="auto">
            <a:xfrm>
              <a:off x="2269" y="2373"/>
              <a:ext cx="53" cy="44"/>
            </a:xfrm>
            <a:custGeom>
              <a:avLst/>
              <a:gdLst>
                <a:gd name="T0" fmla="*/ 53 w 53"/>
                <a:gd name="T1" fmla="*/ 0 h 44"/>
                <a:gd name="T2" fmla="*/ 46 w 53"/>
                <a:gd name="T3" fmla="*/ 21 h 44"/>
                <a:gd name="T4" fmla="*/ 53 w 53"/>
                <a:gd name="T5" fmla="*/ 44 h 44"/>
                <a:gd name="T6" fmla="*/ 0 w 53"/>
                <a:gd name="T7" fmla="*/ 21 h 44"/>
                <a:gd name="T8" fmla="*/ 53 w 53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44"/>
                <a:gd name="T17" fmla="*/ 53 w 5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44">
                  <a:moveTo>
                    <a:pt x="53" y="0"/>
                  </a:moveTo>
                  <a:lnTo>
                    <a:pt x="46" y="21"/>
                  </a:lnTo>
                  <a:lnTo>
                    <a:pt x="53" y="44"/>
                  </a:lnTo>
                  <a:lnTo>
                    <a:pt x="0" y="21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Rectangle 146"/>
            <p:cNvSpPr>
              <a:spLocks noChangeArrowheads="1"/>
            </p:cNvSpPr>
            <p:nvPr/>
          </p:nvSpPr>
          <p:spPr bwMode="auto">
            <a:xfrm>
              <a:off x="2762" y="2291"/>
              <a:ext cx="59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147"/>
            <p:cNvSpPr>
              <a:spLocks noChangeArrowheads="1"/>
            </p:cNvSpPr>
            <p:nvPr/>
          </p:nvSpPr>
          <p:spPr bwMode="auto">
            <a:xfrm>
              <a:off x="2764" y="2218"/>
              <a:ext cx="649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 dirty="0">
                  <a:solidFill>
                    <a:srgbClr val="0033CC"/>
                  </a:solidFill>
                </a:rPr>
                <a:t>connect negotiation</a:t>
              </a:r>
              <a:endParaRPr lang="en-US" sz="2800" b="1" dirty="0">
                <a:solidFill>
                  <a:srgbClr val="0033CC"/>
                </a:solidFill>
              </a:endParaRPr>
            </a:p>
          </p:txBody>
        </p:sp>
        <p:sp>
          <p:nvSpPr>
            <p:cNvPr id="152" name="Line 148"/>
            <p:cNvSpPr>
              <a:spLocks noChangeShapeType="1"/>
            </p:cNvSpPr>
            <p:nvPr/>
          </p:nvSpPr>
          <p:spPr bwMode="auto">
            <a:xfrm>
              <a:off x="3668" y="2442"/>
              <a:ext cx="2" cy="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49"/>
            <p:cNvSpPr>
              <a:spLocks/>
            </p:cNvSpPr>
            <p:nvPr/>
          </p:nvSpPr>
          <p:spPr bwMode="auto">
            <a:xfrm>
              <a:off x="3653" y="2498"/>
              <a:ext cx="32" cy="40"/>
            </a:xfrm>
            <a:custGeom>
              <a:avLst/>
              <a:gdLst>
                <a:gd name="T0" fmla="*/ 0 w 32"/>
                <a:gd name="T1" fmla="*/ 0 h 40"/>
                <a:gd name="T2" fmla="*/ 15 w 32"/>
                <a:gd name="T3" fmla="*/ 6 h 40"/>
                <a:gd name="T4" fmla="*/ 32 w 32"/>
                <a:gd name="T5" fmla="*/ 0 h 40"/>
                <a:gd name="T6" fmla="*/ 15 w 32"/>
                <a:gd name="T7" fmla="*/ 40 h 40"/>
                <a:gd name="T8" fmla="*/ 0 w 3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0" y="0"/>
                  </a:moveTo>
                  <a:lnTo>
                    <a:pt x="15" y="6"/>
                  </a:lnTo>
                  <a:lnTo>
                    <a:pt x="32" y="0"/>
                  </a:lnTo>
                  <a:lnTo>
                    <a:pt x="1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Line 150"/>
            <p:cNvSpPr>
              <a:spLocks noChangeShapeType="1"/>
            </p:cNvSpPr>
            <p:nvPr/>
          </p:nvSpPr>
          <p:spPr bwMode="auto">
            <a:xfrm>
              <a:off x="3668" y="2713"/>
              <a:ext cx="2" cy="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51"/>
            <p:cNvSpPr>
              <a:spLocks/>
            </p:cNvSpPr>
            <p:nvPr/>
          </p:nvSpPr>
          <p:spPr bwMode="auto">
            <a:xfrm>
              <a:off x="3653" y="2817"/>
              <a:ext cx="32" cy="40"/>
            </a:xfrm>
            <a:custGeom>
              <a:avLst/>
              <a:gdLst>
                <a:gd name="T0" fmla="*/ 0 w 32"/>
                <a:gd name="T1" fmla="*/ 0 h 40"/>
                <a:gd name="T2" fmla="*/ 15 w 32"/>
                <a:gd name="T3" fmla="*/ 7 h 40"/>
                <a:gd name="T4" fmla="*/ 32 w 32"/>
                <a:gd name="T5" fmla="*/ 0 h 40"/>
                <a:gd name="T6" fmla="*/ 15 w 32"/>
                <a:gd name="T7" fmla="*/ 40 h 40"/>
                <a:gd name="T8" fmla="*/ 0 w 3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0" y="0"/>
                  </a:moveTo>
                  <a:lnTo>
                    <a:pt x="15" y="7"/>
                  </a:lnTo>
                  <a:lnTo>
                    <a:pt x="32" y="0"/>
                  </a:lnTo>
                  <a:lnTo>
                    <a:pt x="1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092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UDP Socket Calls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311400" y="1776313"/>
            <a:ext cx="957263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socket()</a:t>
            </a:r>
            <a:endParaRPr lang="en-US" sz="1800" b="1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419350" y="2582763"/>
            <a:ext cx="744538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bind()</a:t>
            </a:r>
            <a:endParaRPr lang="en-US" sz="1800" b="1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2311400" y="4725888"/>
            <a:ext cx="850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sendto()</a:t>
            </a:r>
            <a:endParaRPr lang="en-US" sz="1800" b="1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2365375" y="5541863"/>
            <a:ext cx="850900" cy="23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close()</a:t>
            </a:r>
            <a:endParaRPr lang="en-US" sz="1800" b="1"/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171700" y="2466876"/>
            <a:ext cx="1135063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2171700" y="1660426"/>
            <a:ext cx="1135063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171700" y="4610001"/>
            <a:ext cx="1135063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2171700" y="5425976"/>
            <a:ext cx="1135063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703888" y="2336701"/>
            <a:ext cx="957262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socket()</a:t>
            </a:r>
            <a:endParaRPr lang="en-US" sz="1800" b="1"/>
          </a:p>
        </p:txBody>
      </p: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811838" y="3000276"/>
            <a:ext cx="744537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bind()</a:t>
            </a:r>
            <a:endParaRPr lang="en-US" sz="1800" b="1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5597525" y="5048151"/>
            <a:ext cx="1063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recvfrom()</a:t>
            </a:r>
            <a:endParaRPr lang="en-US" sz="1800" b="1"/>
          </a:p>
        </p:txBody>
      </p:sp>
      <p:sp>
        <p:nvSpPr>
          <p:cNvPr id="17" name="Rectangle 13"/>
          <p:cNvSpPr>
            <a:spLocks noChangeArrowheads="1"/>
          </p:cNvSpPr>
          <p:nvPr/>
        </p:nvSpPr>
        <p:spPr bwMode="auto">
          <a:xfrm>
            <a:off x="5703888" y="3909913"/>
            <a:ext cx="8509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sendto()</a:t>
            </a:r>
            <a:endParaRPr lang="en-US" sz="1800" b="1"/>
          </a:p>
        </p:txBody>
      </p:sp>
      <p:sp>
        <p:nvSpPr>
          <p:cNvPr id="18" name="Rectangle 14"/>
          <p:cNvSpPr>
            <a:spLocks noChangeArrowheads="1"/>
          </p:cNvSpPr>
          <p:nvPr/>
        </p:nvSpPr>
        <p:spPr bwMode="auto">
          <a:xfrm>
            <a:off x="5757863" y="5749826"/>
            <a:ext cx="850900" cy="23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close()</a:t>
            </a:r>
            <a:endParaRPr lang="en-US" sz="1800" b="1"/>
          </a:p>
        </p:txBody>
      </p:sp>
      <p:sp>
        <p:nvSpPr>
          <p:cNvPr id="19" name="Rectangle 15"/>
          <p:cNvSpPr>
            <a:spLocks noChangeArrowheads="1"/>
          </p:cNvSpPr>
          <p:nvPr/>
        </p:nvSpPr>
        <p:spPr bwMode="auto">
          <a:xfrm>
            <a:off x="5564188" y="4932263"/>
            <a:ext cx="1135062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5564188" y="2884388"/>
            <a:ext cx="1135062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>
            <a:off x="5564188" y="2219226"/>
            <a:ext cx="1135062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Rectangle 18"/>
          <p:cNvSpPr>
            <a:spLocks noChangeArrowheads="1"/>
          </p:cNvSpPr>
          <p:nvPr/>
        </p:nvSpPr>
        <p:spPr bwMode="auto">
          <a:xfrm>
            <a:off x="5564188" y="3794026"/>
            <a:ext cx="1135062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19"/>
          <p:cNvSpPr>
            <a:spLocks noChangeArrowheads="1"/>
          </p:cNvSpPr>
          <p:nvPr/>
        </p:nvSpPr>
        <p:spPr bwMode="auto">
          <a:xfrm>
            <a:off x="5564188" y="5633938"/>
            <a:ext cx="1135062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0"/>
          <p:cNvSpPr>
            <a:spLocks noChangeShapeType="1"/>
          </p:cNvSpPr>
          <p:nvPr/>
        </p:nvSpPr>
        <p:spPr bwMode="auto">
          <a:xfrm>
            <a:off x="2738438" y="2052538"/>
            <a:ext cx="1587" cy="339725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Freeform 21"/>
          <p:cNvSpPr>
            <a:spLocks/>
          </p:cNvSpPr>
          <p:nvPr/>
        </p:nvSpPr>
        <p:spPr bwMode="auto">
          <a:xfrm>
            <a:off x="2697163" y="2365276"/>
            <a:ext cx="82550" cy="95250"/>
          </a:xfrm>
          <a:custGeom>
            <a:avLst/>
            <a:gdLst>
              <a:gd name="T0" fmla="*/ 0 w 104"/>
              <a:gd name="T1" fmla="*/ 0 h 120"/>
              <a:gd name="T2" fmla="*/ 41275 w 104"/>
              <a:gd name="T3" fmla="*/ 14288 h 120"/>
              <a:gd name="T4" fmla="*/ 82550 w 104"/>
              <a:gd name="T5" fmla="*/ 0 h 120"/>
              <a:gd name="T6" fmla="*/ 41275 w 104"/>
              <a:gd name="T7" fmla="*/ 95250 h 120"/>
              <a:gd name="T8" fmla="*/ 0 w 104"/>
              <a:gd name="T9" fmla="*/ 0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20"/>
              <a:gd name="T17" fmla="*/ 104 w 1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20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2"/>
          <p:cNvSpPr>
            <a:spLocks noChangeShapeType="1"/>
          </p:cNvSpPr>
          <p:nvPr/>
        </p:nvSpPr>
        <p:spPr bwMode="auto">
          <a:xfrm>
            <a:off x="6130925" y="2611338"/>
            <a:ext cx="1588" cy="217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Freeform 23"/>
          <p:cNvSpPr>
            <a:spLocks/>
          </p:cNvSpPr>
          <p:nvPr/>
        </p:nvSpPr>
        <p:spPr bwMode="auto">
          <a:xfrm>
            <a:off x="6089650" y="2801838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Rectangle 24"/>
          <p:cNvSpPr>
            <a:spLocks noChangeArrowheads="1"/>
          </p:cNvSpPr>
          <p:nvPr/>
        </p:nvSpPr>
        <p:spPr bwMode="auto">
          <a:xfrm>
            <a:off x="2174875" y="3840063"/>
            <a:ext cx="1285875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blocks until server</a:t>
            </a:r>
            <a:endParaRPr lang="en-US" sz="1800" b="1"/>
          </a:p>
        </p:txBody>
      </p:sp>
      <p:sp>
        <p:nvSpPr>
          <p:cNvPr id="29" name="Rectangle 25"/>
          <p:cNvSpPr>
            <a:spLocks noChangeArrowheads="1"/>
          </p:cNvSpPr>
          <p:nvPr/>
        </p:nvSpPr>
        <p:spPr bwMode="auto">
          <a:xfrm>
            <a:off x="1987550" y="4021038"/>
            <a:ext cx="1690688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receives data from client</a:t>
            </a:r>
            <a:endParaRPr lang="en-US" sz="1800" b="1"/>
          </a:p>
        </p:txBody>
      </p:sp>
      <p:sp>
        <p:nvSpPr>
          <p:cNvPr id="30" name="Line 26"/>
          <p:cNvSpPr>
            <a:spLocks noChangeShapeType="1"/>
          </p:cNvSpPr>
          <p:nvPr/>
        </p:nvSpPr>
        <p:spPr bwMode="auto">
          <a:xfrm>
            <a:off x="2738438" y="4262338"/>
            <a:ext cx="1587" cy="2730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Freeform 27"/>
          <p:cNvSpPr>
            <a:spLocks/>
          </p:cNvSpPr>
          <p:nvPr/>
        </p:nvSpPr>
        <p:spPr bwMode="auto">
          <a:xfrm>
            <a:off x="2697163" y="4508401"/>
            <a:ext cx="82550" cy="95250"/>
          </a:xfrm>
          <a:custGeom>
            <a:avLst/>
            <a:gdLst>
              <a:gd name="T0" fmla="*/ 0 w 104"/>
              <a:gd name="T1" fmla="*/ 0 h 120"/>
              <a:gd name="T2" fmla="*/ 41275 w 104"/>
              <a:gd name="T3" fmla="*/ 14288 h 120"/>
              <a:gd name="T4" fmla="*/ 82550 w 104"/>
              <a:gd name="T5" fmla="*/ 0 h 120"/>
              <a:gd name="T6" fmla="*/ 41275 w 104"/>
              <a:gd name="T7" fmla="*/ 95250 h 120"/>
              <a:gd name="T8" fmla="*/ 0 w 104"/>
              <a:gd name="T9" fmla="*/ 0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20"/>
              <a:gd name="T17" fmla="*/ 104 w 1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20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Freeform 28"/>
          <p:cNvSpPr>
            <a:spLocks/>
          </p:cNvSpPr>
          <p:nvPr/>
        </p:nvSpPr>
        <p:spPr bwMode="auto">
          <a:xfrm>
            <a:off x="5516563" y="4067076"/>
            <a:ext cx="50800" cy="17462"/>
          </a:xfrm>
          <a:custGeom>
            <a:avLst/>
            <a:gdLst>
              <a:gd name="T0" fmla="*/ 50800 w 63"/>
              <a:gd name="T1" fmla="*/ 11112 h 22"/>
              <a:gd name="T2" fmla="*/ 50800 w 63"/>
              <a:gd name="T3" fmla="*/ 0 h 22"/>
              <a:gd name="T4" fmla="*/ 0 w 63"/>
              <a:gd name="T5" fmla="*/ 4762 h 22"/>
              <a:gd name="T6" fmla="*/ 0 w 63"/>
              <a:gd name="T7" fmla="*/ 17462 h 22"/>
              <a:gd name="T8" fmla="*/ 50800 w 63"/>
              <a:gd name="T9" fmla="*/ 11112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"/>
              <a:gd name="T16" fmla="*/ 0 h 22"/>
              <a:gd name="T17" fmla="*/ 63 w 63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" h="22">
                <a:moveTo>
                  <a:pt x="63" y="14"/>
                </a:moveTo>
                <a:lnTo>
                  <a:pt x="63" y="0"/>
                </a:lnTo>
                <a:lnTo>
                  <a:pt x="0" y="6"/>
                </a:lnTo>
                <a:lnTo>
                  <a:pt x="0" y="22"/>
                </a:lnTo>
                <a:lnTo>
                  <a:pt x="63" y="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Freeform 29"/>
          <p:cNvSpPr>
            <a:spLocks/>
          </p:cNvSpPr>
          <p:nvPr/>
        </p:nvSpPr>
        <p:spPr bwMode="auto">
          <a:xfrm>
            <a:off x="5414963" y="4078188"/>
            <a:ext cx="50800" cy="17463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0"/>
          <p:cNvSpPr>
            <a:spLocks/>
          </p:cNvSpPr>
          <p:nvPr/>
        </p:nvSpPr>
        <p:spPr bwMode="auto">
          <a:xfrm>
            <a:off x="5313363" y="4089301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Freeform 31"/>
          <p:cNvSpPr>
            <a:spLocks/>
          </p:cNvSpPr>
          <p:nvPr/>
        </p:nvSpPr>
        <p:spPr bwMode="auto">
          <a:xfrm>
            <a:off x="5211763" y="4100413"/>
            <a:ext cx="50800" cy="19050"/>
          </a:xfrm>
          <a:custGeom>
            <a:avLst/>
            <a:gdLst>
              <a:gd name="T0" fmla="*/ 50800 w 64"/>
              <a:gd name="T1" fmla="*/ 12424 h 23"/>
              <a:gd name="T2" fmla="*/ 50800 w 64"/>
              <a:gd name="T3" fmla="*/ 0 h 23"/>
              <a:gd name="T4" fmla="*/ 0 w 64"/>
              <a:gd name="T5" fmla="*/ 6626 h 23"/>
              <a:gd name="T6" fmla="*/ 0 w 64"/>
              <a:gd name="T7" fmla="*/ 19050 h 23"/>
              <a:gd name="T8" fmla="*/ 50800 w 64"/>
              <a:gd name="T9" fmla="*/ 12424 h 2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3"/>
              <a:gd name="T17" fmla="*/ 64 w 64"/>
              <a:gd name="T18" fmla="*/ 23 h 2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3">
                <a:moveTo>
                  <a:pt x="64" y="15"/>
                </a:moveTo>
                <a:lnTo>
                  <a:pt x="64" y="0"/>
                </a:lnTo>
                <a:lnTo>
                  <a:pt x="0" y="8"/>
                </a:lnTo>
                <a:lnTo>
                  <a:pt x="0" y="23"/>
                </a:lnTo>
                <a:lnTo>
                  <a:pt x="64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Freeform 32"/>
          <p:cNvSpPr>
            <a:spLocks/>
          </p:cNvSpPr>
          <p:nvPr/>
        </p:nvSpPr>
        <p:spPr bwMode="auto">
          <a:xfrm>
            <a:off x="5110163" y="4113113"/>
            <a:ext cx="50800" cy="17463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Freeform 33"/>
          <p:cNvSpPr>
            <a:spLocks/>
          </p:cNvSpPr>
          <p:nvPr/>
        </p:nvSpPr>
        <p:spPr bwMode="auto">
          <a:xfrm>
            <a:off x="5008563" y="4124226"/>
            <a:ext cx="50800" cy="17462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2 h 22"/>
              <a:gd name="T6" fmla="*/ 0 w 64"/>
              <a:gd name="T7" fmla="*/ 17462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Freeform 34"/>
          <p:cNvSpPr>
            <a:spLocks/>
          </p:cNvSpPr>
          <p:nvPr/>
        </p:nvSpPr>
        <p:spPr bwMode="auto">
          <a:xfrm>
            <a:off x="4906963" y="4135338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Freeform 35"/>
          <p:cNvSpPr>
            <a:spLocks/>
          </p:cNvSpPr>
          <p:nvPr/>
        </p:nvSpPr>
        <p:spPr bwMode="auto">
          <a:xfrm>
            <a:off x="4805363" y="4146451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Freeform 36"/>
          <p:cNvSpPr>
            <a:spLocks/>
          </p:cNvSpPr>
          <p:nvPr/>
        </p:nvSpPr>
        <p:spPr bwMode="auto">
          <a:xfrm>
            <a:off x="4703763" y="4159151"/>
            <a:ext cx="50800" cy="17462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2 h 22"/>
              <a:gd name="T6" fmla="*/ 0 w 64"/>
              <a:gd name="T7" fmla="*/ 17462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Freeform 37"/>
          <p:cNvSpPr>
            <a:spLocks/>
          </p:cNvSpPr>
          <p:nvPr/>
        </p:nvSpPr>
        <p:spPr bwMode="auto">
          <a:xfrm>
            <a:off x="4602163" y="4170263"/>
            <a:ext cx="50800" cy="17463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6350 h 22"/>
              <a:gd name="T6" fmla="*/ 0 w 64"/>
              <a:gd name="T7" fmla="*/ 17463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Freeform 38"/>
          <p:cNvSpPr>
            <a:spLocks/>
          </p:cNvSpPr>
          <p:nvPr/>
        </p:nvSpPr>
        <p:spPr bwMode="auto">
          <a:xfrm>
            <a:off x="4500563" y="4181376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Freeform 39"/>
          <p:cNvSpPr>
            <a:spLocks/>
          </p:cNvSpPr>
          <p:nvPr/>
        </p:nvSpPr>
        <p:spPr bwMode="auto">
          <a:xfrm>
            <a:off x="4398963" y="4192488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Freeform 40"/>
          <p:cNvSpPr>
            <a:spLocks/>
          </p:cNvSpPr>
          <p:nvPr/>
        </p:nvSpPr>
        <p:spPr bwMode="auto">
          <a:xfrm>
            <a:off x="4298950" y="4205188"/>
            <a:ext cx="49213" cy="17463"/>
          </a:xfrm>
          <a:custGeom>
            <a:avLst/>
            <a:gdLst>
              <a:gd name="T0" fmla="*/ 49213 w 64"/>
              <a:gd name="T1" fmla="*/ 12700 h 22"/>
              <a:gd name="T2" fmla="*/ 49213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49213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Freeform 41"/>
          <p:cNvSpPr>
            <a:spLocks/>
          </p:cNvSpPr>
          <p:nvPr/>
        </p:nvSpPr>
        <p:spPr bwMode="auto">
          <a:xfrm>
            <a:off x="4197350" y="4216301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Freeform 42"/>
          <p:cNvSpPr>
            <a:spLocks/>
          </p:cNvSpPr>
          <p:nvPr/>
        </p:nvSpPr>
        <p:spPr bwMode="auto">
          <a:xfrm>
            <a:off x="4095750" y="4227413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Freeform 43"/>
          <p:cNvSpPr>
            <a:spLocks/>
          </p:cNvSpPr>
          <p:nvPr/>
        </p:nvSpPr>
        <p:spPr bwMode="auto">
          <a:xfrm>
            <a:off x="3994150" y="4240113"/>
            <a:ext cx="50800" cy="17463"/>
          </a:xfrm>
          <a:custGeom>
            <a:avLst/>
            <a:gdLst>
              <a:gd name="T0" fmla="*/ 50800 w 64"/>
              <a:gd name="T1" fmla="*/ 11113 h 22"/>
              <a:gd name="T2" fmla="*/ 50800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50800 w 64"/>
              <a:gd name="T9" fmla="*/ 11113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4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4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Freeform 44"/>
          <p:cNvSpPr>
            <a:spLocks/>
          </p:cNvSpPr>
          <p:nvPr/>
        </p:nvSpPr>
        <p:spPr bwMode="auto">
          <a:xfrm>
            <a:off x="3892550" y="4251226"/>
            <a:ext cx="50800" cy="17462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2 h 22"/>
              <a:gd name="T6" fmla="*/ 0 w 64"/>
              <a:gd name="T7" fmla="*/ 17462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Freeform 45"/>
          <p:cNvSpPr>
            <a:spLocks/>
          </p:cNvSpPr>
          <p:nvPr/>
        </p:nvSpPr>
        <p:spPr bwMode="auto">
          <a:xfrm>
            <a:off x="3790950" y="4262338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Freeform 46"/>
          <p:cNvSpPr>
            <a:spLocks/>
          </p:cNvSpPr>
          <p:nvPr/>
        </p:nvSpPr>
        <p:spPr bwMode="auto">
          <a:xfrm>
            <a:off x="3689350" y="4273451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Freeform 47"/>
          <p:cNvSpPr>
            <a:spLocks/>
          </p:cNvSpPr>
          <p:nvPr/>
        </p:nvSpPr>
        <p:spPr bwMode="auto">
          <a:xfrm>
            <a:off x="3587750" y="4286151"/>
            <a:ext cx="50800" cy="17462"/>
          </a:xfrm>
          <a:custGeom>
            <a:avLst/>
            <a:gdLst>
              <a:gd name="T0" fmla="*/ 50800 w 64"/>
              <a:gd name="T1" fmla="*/ 12473 h 21"/>
              <a:gd name="T2" fmla="*/ 50800 w 64"/>
              <a:gd name="T3" fmla="*/ 0 h 21"/>
              <a:gd name="T4" fmla="*/ 0 w 64"/>
              <a:gd name="T5" fmla="*/ 4989 h 21"/>
              <a:gd name="T6" fmla="*/ 0 w 64"/>
              <a:gd name="T7" fmla="*/ 17462 h 21"/>
              <a:gd name="T8" fmla="*/ 50800 w 64"/>
              <a:gd name="T9" fmla="*/ 12473 h 2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1"/>
              <a:gd name="T17" fmla="*/ 64 w 64"/>
              <a:gd name="T18" fmla="*/ 21 h 2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1">
                <a:moveTo>
                  <a:pt x="64" y="15"/>
                </a:moveTo>
                <a:lnTo>
                  <a:pt x="64" y="0"/>
                </a:lnTo>
                <a:lnTo>
                  <a:pt x="0" y="6"/>
                </a:lnTo>
                <a:lnTo>
                  <a:pt x="0" y="21"/>
                </a:lnTo>
                <a:lnTo>
                  <a:pt x="64" y="15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Freeform 48"/>
          <p:cNvSpPr>
            <a:spLocks/>
          </p:cNvSpPr>
          <p:nvPr/>
        </p:nvSpPr>
        <p:spPr bwMode="auto">
          <a:xfrm>
            <a:off x="3486150" y="4297263"/>
            <a:ext cx="50800" cy="17463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Freeform 49"/>
          <p:cNvSpPr>
            <a:spLocks/>
          </p:cNvSpPr>
          <p:nvPr/>
        </p:nvSpPr>
        <p:spPr bwMode="auto">
          <a:xfrm>
            <a:off x="3384550" y="4308376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Freeform 50"/>
          <p:cNvSpPr>
            <a:spLocks/>
          </p:cNvSpPr>
          <p:nvPr/>
        </p:nvSpPr>
        <p:spPr bwMode="auto">
          <a:xfrm>
            <a:off x="3282950" y="4319488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Freeform 51"/>
          <p:cNvSpPr>
            <a:spLocks/>
          </p:cNvSpPr>
          <p:nvPr/>
        </p:nvSpPr>
        <p:spPr bwMode="auto">
          <a:xfrm>
            <a:off x="3181350" y="4332188"/>
            <a:ext cx="50800" cy="17463"/>
          </a:xfrm>
          <a:custGeom>
            <a:avLst/>
            <a:gdLst>
              <a:gd name="T0" fmla="*/ 50800 w 64"/>
              <a:gd name="T1" fmla="*/ 12700 h 22"/>
              <a:gd name="T2" fmla="*/ 50800 w 64"/>
              <a:gd name="T3" fmla="*/ 0 h 22"/>
              <a:gd name="T4" fmla="*/ 0 w 64"/>
              <a:gd name="T5" fmla="*/ 4763 h 22"/>
              <a:gd name="T6" fmla="*/ 0 w 64"/>
              <a:gd name="T7" fmla="*/ 17463 h 22"/>
              <a:gd name="T8" fmla="*/ 50800 w 64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2"/>
              <a:gd name="T17" fmla="*/ 64 w 64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2">
                <a:moveTo>
                  <a:pt x="64" y="16"/>
                </a:moveTo>
                <a:lnTo>
                  <a:pt x="64" y="0"/>
                </a:lnTo>
                <a:lnTo>
                  <a:pt x="0" y="6"/>
                </a:lnTo>
                <a:lnTo>
                  <a:pt x="0" y="22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Freeform 52"/>
          <p:cNvSpPr>
            <a:spLocks/>
          </p:cNvSpPr>
          <p:nvPr/>
        </p:nvSpPr>
        <p:spPr bwMode="auto">
          <a:xfrm>
            <a:off x="3079750" y="4343301"/>
            <a:ext cx="50800" cy="17462"/>
          </a:xfrm>
          <a:custGeom>
            <a:avLst/>
            <a:gdLst>
              <a:gd name="T0" fmla="*/ 50800 w 63"/>
              <a:gd name="T1" fmla="*/ 12700 h 22"/>
              <a:gd name="T2" fmla="*/ 50800 w 63"/>
              <a:gd name="T3" fmla="*/ 0 h 22"/>
              <a:gd name="T4" fmla="*/ 0 w 63"/>
              <a:gd name="T5" fmla="*/ 6350 h 22"/>
              <a:gd name="T6" fmla="*/ 0 w 63"/>
              <a:gd name="T7" fmla="*/ 17462 h 22"/>
              <a:gd name="T8" fmla="*/ 50800 w 63"/>
              <a:gd name="T9" fmla="*/ 12700 h 2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3"/>
              <a:gd name="T16" fmla="*/ 0 h 22"/>
              <a:gd name="T17" fmla="*/ 63 w 63"/>
              <a:gd name="T18" fmla="*/ 22 h 2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3" h="22">
                <a:moveTo>
                  <a:pt x="63" y="16"/>
                </a:moveTo>
                <a:lnTo>
                  <a:pt x="63" y="0"/>
                </a:lnTo>
                <a:lnTo>
                  <a:pt x="0" y="8"/>
                </a:lnTo>
                <a:lnTo>
                  <a:pt x="0" y="22"/>
                </a:lnTo>
                <a:lnTo>
                  <a:pt x="63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Freeform 53"/>
          <p:cNvSpPr>
            <a:spLocks/>
          </p:cNvSpPr>
          <p:nvPr/>
        </p:nvSpPr>
        <p:spPr bwMode="auto">
          <a:xfrm>
            <a:off x="2978150" y="4354413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Freeform 54"/>
          <p:cNvSpPr>
            <a:spLocks/>
          </p:cNvSpPr>
          <p:nvPr/>
        </p:nvSpPr>
        <p:spPr bwMode="auto">
          <a:xfrm>
            <a:off x="2876550" y="4365526"/>
            <a:ext cx="50800" cy="19050"/>
          </a:xfrm>
          <a:custGeom>
            <a:avLst/>
            <a:gdLst>
              <a:gd name="T0" fmla="*/ 50800 w 64"/>
              <a:gd name="T1" fmla="*/ 12700 h 24"/>
              <a:gd name="T2" fmla="*/ 50800 w 64"/>
              <a:gd name="T3" fmla="*/ 0 h 24"/>
              <a:gd name="T4" fmla="*/ 0 w 64"/>
              <a:gd name="T5" fmla="*/ 6350 h 24"/>
              <a:gd name="T6" fmla="*/ 0 w 64"/>
              <a:gd name="T7" fmla="*/ 19050 h 24"/>
              <a:gd name="T8" fmla="*/ 50800 w 64"/>
              <a:gd name="T9" fmla="*/ 1270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4"/>
              <a:gd name="T16" fmla="*/ 0 h 24"/>
              <a:gd name="T17" fmla="*/ 64 w 64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4" h="24">
                <a:moveTo>
                  <a:pt x="64" y="16"/>
                </a:moveTo>
                <a:lnTo>
                  <a:pt x="64" y="0"/>
                </a:lnTo>
                <a:lnTo>
                  <a:pt x="0" y="8"/>
                </a:lnTo>
                <a:lnTo>
                  <a:pt x="0" y="24"/>
                </a:lnTo>
                <a:lnTo>
                  <a:pt x="64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Freeform 55"/>
          <p:cNvSpPr>
            <a:spLocks/>
          </p:cNvSpPr>
          <p:nvPr/>
        </p:nvSpPr>
        <p:spPr bwMode="auto">
          <a:xfrm>
            <a:off x="2800350" y="4378226"/>
            <a:ext cx="25400" cy="12700"/>
          </a:xfrm>
          <a:custGeom>
            <a:avLst/>
            <a:gdLst>
              <a:gd name="T0" fmla="*/ 25400 w 32"/>
              <a:gd name="T1" fmla="*/ 11289 h 18"/>
              <a:gd name="T2" fmla="*/ 25400 w 32"/>
              <a:gd name="T3" fmla="*/ 0 h 18"/>
              <a:gd name="T4" fmla="*/ 0 w 32"/>
              <a:gd name="T5" fmla="*/ 2822 h 18"/>
              <a:gd name="T6" fmla="*/ 0 w 32"/>
              <a:gd name="T7" fmla="*/ 12700 h 18"/>
              <a:gd name="T8" fmla="*/ 25400 w 32"/>
              <a:gd name="T9" fmla="*/ 11289 h 1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32"/>
              <a:gd name="T16" fmla="*/ 0 h 18"/>
              <a:gd name="T17" fmla="*/ 32 w 32"/>
              <a:gd name="T18" fmla="*/ 18 h 1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32" h="18">
                <a:moveTo>
                  <a:pt x="32" y="16"/>
                </a:moveTo>
                <a:lnTo>
                  <a:pt x="32" y="0"/>
                </a:lnTo>
                <a:lnTo>
                  <a:pt x="0" y="4"/>
                </a:lnTo>
                <a:lnTo>
                  <a:pt x="0" y="18"/>
                </a:lnTo>
                <a:lnTo>
                  <a:pt x="32" y="16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Freeform 56"/>
          <p:cNvSpPr>
            <a:spLocks/>
          </p:cNvSpPr>
          <p:nvPr/>
        </p:nvSpPr>
        <p:spPr bwMode="auto">
          <a:xfrm>
            <a:off x="2730500" y="4343301"/>
            <a:ext cx="100013" cy="80962"/>
          </a:xfrm>
          <a:custGeom>
            <a:avLst/>
            <a:gdLst>
              <a:gd name="T0" fmla="*/ 90488 w 126"/>
              <a:gd name="T1" fmla="*/ 0 h 104"/>
              <a:gd name="T2" fmla="*/ 80963 w 126"/>
              <a:gd name="T3" fmla="*/ 42038 h 104"/>
              <a:gd name="T4" fmla="*/ 100013 w 126"/>
              <a:gd name="T5" fmla="*/ 80962 h 104"/>
              <a:gd name="T6" fmla="*/ 0 w 126"/>
              <a:gd name="T7" fmla="*/ 51380 h 104"/>
              <a:gd name="T8" fmla="*/ 90488 w 126"/>
              <a:gd name="T9" fmla="*/ 0 h 10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6"/>
              <a:gd name="T16" fmla="*/ 0 h 104"/>
              <a:gd name="T17" fmla="*/ 126 w 126"/>
              <a:gd name="T18" fmla="*/ 104 h 10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6" h="104">
                <a:moveTo>
                  <a:pt x="114" y="0"/>
                </a:moveTo>
                <a:lnTo>
                  <a:pt x="102" y="54"/>
                </a:lnTo>
                <a:lnTo>
                  <a:pt x="126" y="104"/>
                </a:lnTo>
                <a:lnTo>
                  <a:pt x="0" y="66"/>
                </a:lnTo>
                <a:lnTo>
                  <a:pt x="11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Freeform 57"/>
          <p:cNvSpPr>
            <a:spLocks/>
          </p:cNvSpPr>
          <p:nvPr/>
        </p:nvSpPr>
        <p:spPr bwMode="auto">
          <a:xfrm>
            <a:off x="3281363" y="4854476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1113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4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Freeform 58"/>
          <p:cNvSpPr>
            <a:spLocks/>
          </p:cNvSpPr>
          <p:nvPr/>
        </p:nvSpPr>
        <p:spPr bwMode="auto">
          <a:xfrm>
            <a:off x="3382963" y="4868763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7938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Freeform 59"/>
          <p:cNvSpPr>
            <a:spLocks/>
          </p:cNvSpPr>
          <p:nvPr/>
        </p:nvSpPr>
        <p:spPr bwMode="auto">
          <a:xfrm>
            <a:off x="3484563" y="4883051"/>
            <a:ext cx="53975" cy="20637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7 h 26"/>
              <a:gd name="T6" fmla="*/ 53975 w 68"/>
              <a:gd name="T7" fmla="*/ 7937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Freeform 60"/>
          <p:cNvSpPr>
            <a:spLocks/>
          </p:cNvSpPr>
          <p:nvPr/>
        </p:nvSpPr>
        <p:spPr bwMode="auto">
          <a:xfrm>
            <a:off x="3586163" y="4898926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Freeform 61"/>
          <p:cNvSpPr>
            <a:spLocks/>
          </p:cNvSpPr>
          <p:nvPr/>
        </p:nvSpPr>
        <p:spPr bwMode="auto">
          <a:xfrm>
            <a:off x="3687763" y="4913213"/>
            <a:ext cx="53975" cy="20638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8 h 26"/>
              <a:gd name="T6" fmla="*/ 53975 w 68"/>
              <a:gd name="T7" fmla="*/ 7938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Freeform 62"/>
          <p:cNvSpPr>
            <a:spLocks/>
          </p:cNvSpPr>
          <p:nvPr/>
        </p:nvSpPr>
        <p:spPr bwMode="auto">
          <a:xfrm>
            <a:off x="3789363" y="4927501"/>
            <a:ext cx="53975" cy="20637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7 h 26"/>
              <a:gd name="T6" fmla="*/ 53975 w 68"/>
              <a:gd name="T7" fmla="*/ 7937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Freeform 63"/>
          <p:cNvSpPr>
            <a:spLocks/>
          </p:cNvSpPr>
          <p:nvPr/>
        </p:nvSpPr>
        <p:spPr bwMode="auto">
          <a:xfrm>
            <a:off x="3890963" y="4943376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Freeform 64"/>
          <p:cNvSpPr>
            <a:spLocks/>
          </p:cNvSpPr>
          <p:nvPr/>
        </p:nvSpPr>
        <p:spPr bwMode="auto">
          <a:xfrm>
            <a:off x="3992563" y="4957663"/>
            <a:ext cx="53975" cy="20638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8 h 26"/>
              <a:gd name="T6" fmla="*/ 53975 w 68"/>
              <a:gd name="T7" fmla="*/ 7938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Freeform 65"/>
          <p:cNvSpPr>
            <a:spLocks/>
          </p:cNvSpPr>
          <p:nvPr/>
        </p:nvSpPr>
        <p:spPr bwMode="auto">
          <a:xfrm>
            <a:off x="4094163" y="4971951"/>
            <a:ext cx="53975" cy="20637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7 h 26"/>
              <a:gd name="T6" fmla="*/ 53975 w 68"/>
              <a:gd name="T7" fmla="*/ 7937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Freeform 66"/>
          <p:cNvSpPr>
            <a:spLocks/>
          </p:cNvSpPr>
          <p:nvPr/>
        </p:nvSpPr>
        <p:spPr bwMode="auto">
          <a:xfrm>
            <a:off x="4195763" y="4987826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Freeform 67"/>
          <p:cNvSpPr>
            <a:spLocks/>
          </p:cNvSpPr>
          <p:nvPr/>
        </p:nvSpPr>
        <p:spPr bwMode="auto">
          <a:xfrm>
            <a:off x="4297363" y="5002113"/>
            <a:ext cx="52387" cy="20638"/>
          </a:xfrm>
          <a:custGeom>
            <a:avLst/>
            <a:gdLst>
              <a:gd name="T0" fmla="*/ 3082 w 68"/>
              <a:gd name="T1" fmla="*/ 0 h 26"/>
              <a:gd name="T2" fmla="*/ 0 w 68"/>
              <a:gd name="T3" fmla="*/ 12700 h 26"/>
              <a:gd name="T4" fmla="*/ 49305 w 68"/>
              <a:gd name="T5" fmla="*/ 20638 h 26"/>
              <a:gd name="T6" fmla="*/ 52387 w 68"/>
              <a:gd name="T7" fmla="*/ 7938 h 26"/>
              <a:gd name="T8" fmla="*/ 3082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Freeform 68"/>
          <p:cNvSpPr>
            <a:spLocks/>
          </p:cNvSpPr>
          <p:nvPr/>
        </p:nvSpPr>
        <p:spPr bwMode="auto">
          <a:xfrm>
            <a:off x="4397375" y="5016401"/>
            <a:ext cx="53975" cy="20637"/>
          </a:xfrm>
          <a:custGeom>
            <a:avLst/>
            <a:gdLst>
              <a:gd name="T0" fmla="*/ 3175 w 68"/>
              <a:gd name="T1" fmla="*/ 0 h 25"/>
              <a:gd name="T2" fmla="*/ 0 w 68"/>
              <a:gd name="T3" fmla="*/ 12382 h 25"/>
              <a:gd name="T4" fmla="*/ 50800 w 68"/>
              <a:gd name="T5" fmla="*/ 20637 h 25"/>
              <a:gd name="T6" fmla="*/ 53975 w 68"/>
              <a:gd name="T7" fmla="*/ 7429 h 25"/>
              <a:gd name="T8" fmla="*/ 3175 w 68"/>
              <a:gd name="T9" fmla="*/ 0 h 2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5"/>
              <a:gd name="T17" fmla="*/ 68 w 68"/>
              <a:gd name="T18" fmla="*/ 25 h 2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5">
                <a:moveTo>
                  <a:pt x="4" y="0"/>
                </a:moveTo>
                <a:lnTo>
                  <a:pt x="0" y="15"/>
                </a:lnTo>
                <a:lnTo>
                  <a:pt x="64" y="25"/>
                </a:lnTo>
                <a:lnTo>
                  <a:pt x="68" y="9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69"/>
          <p:cNvSpPr>
            <a:spLocks/>
          </p:cNvSpPr>
          <p:nvPr/>
        </p:nvSpPr>
        <p:spPr bwMode="auto">
          <a:xfrm>
            <a:off x="4498975" y="5032276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70"/>
          <p:cNvSpPr>
            <a:spLocks/>
          </p:cNvSpPr>
          <p:nvPr/>
        </p:nvSpPr>
        <p:spPr bwMode="auto">
          <a:xfrm>
            <a:off x="4600575" y="5046563"/>
            <a:ext cx="53975" cy="20638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8 h 26"/>
              <a:gd name="T6" fmla="*/ 53975 w 68"/>
              <a:gd name="T7" fmla="*/ 7938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Freeform 71"/>
          <p:cNvSpPr>
            <a:spLocks/>
          </p:cNvSpPr>
          <p:nvPr/>
        </p:nvSpPr>
        <p:spPr bwMode="auto">
          <a:xfrm>
            <a:off x="4702175" y="5060851"/>
            <a:ext cx="53975" cy="20637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7 h 26"/>
              <a:gd name="T6" fmla="*/ 53975 w 68"/>
              <a:gd name="T7" fmla="*/ 7937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Freeform 72"/>
          <p:cNvSpPr>
            <a:spLocks/>
          </p:cNvSpPr>
          <p:nvPr/>
        </p:nvSpPr>
        <p:spPr bwMode="auto">
          <a:xfrm>
            <a:off x="4803775" y="5076726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7938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Freeform 73"/>
          <p:cNvSpPr>
            <a:spLocks/>
          </p:cNvSpPr>
          <p:nvPr/>
        </p:nvSpPr>
        <p:spPr bwMode="auto">
          <a:xfrm>
            <a:off x="4905375" y="5091013"/>
            <a:ext cx="53975" cy="20638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8 h 26"/>
              <a:gd name="T6" fmla="*/ 53975 w 68"/>
              <a:gd name="T7" fmla="*/ 7938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Freeform 74"/>
          <p:cNvSpPr>
            <a:spLocks/>
          </p:cNvSpPr>
          <p:nvPr/>
        </p:nvSpPr>
        <p:spPr bwMode="auto">
          <a:xfrm>
            <a:off x="5006975" y="5106888"/>
            <a:ext cx="53975" cy="17463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0187 h 24"/>
              <a:gd name="T4" fmla="*/ 50800 w 68"/>
              <a:gd name="T5" fmla="*/ 17463 h 24"/>
              <a:gd name="T6" fmla="*/ 53975 w 68"/>
              <a:gd name="T7" fmla="*/ 5821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4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Freeform 75"/>
          <p:cNvSpPr>
            <a:spLocks/>
          </p:cNvSpPr>
          <p:nvPr/>
        </p:nvSpPr>
        <p:spPr bwMode="auto">
          <a:xfrm>
            <a:off x="5108575" y="5119588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7938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Freeform 76"/>
          <p:cNvSpPr>
            <a:spLocks/>
          </p:cNvSpPr>
          <p:nvPr/>
        </p:nvSpPr>
        <p:spPr bwMode="auto">
          <a:xfrm>
            <a:off x="5210175" y="5133876"/>
            <a:ext cx="53975" cy="20637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7 h 26"/>
              <a:gd name="T6" fmla="*/ 53975 w 68"/>
              <a:gd name="T7" fmla="*/ 7937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Freeform 77"/>
          <p:cNvSpPr>
            <a:spLocks/>
          </p:cNvSpPr>
          <p:nvPr/>
        </p:nvSpPr>
        <p:spPr bwMode="auto">
          <a:xfrm>
            <a:off x="5311775" y="5149751"/>
            <a:ext cx="53975" cy="19050"/>
          </a:xfrm>
          <a:custGeom>
            <a:avLst/>
            <a:gdLst>
              <a:gd name="T0" fmla="*/ 3175 w 68"/>
              <a:gd name="T1" fmla="*/ 0 h 24"/>
              <a:gd name="T2" fmla="*/ 0 w 68"/>
              <a:gd name="T3" fmla="*/ 12700 h 24"/>
              <a:gd name="T4" fmla="*/ 50800 w 68"/>
              <a:gd name="T5" fmla="*/ 19050 h 24"/>
              <a:gd name="T6" fmla="*/ 53975 w 68"/>
              <a:gd name="T7" fmla="*/ 6350 h 24"/>
              <a:gd name="T8" fmla="*/ 3175 w 68"/>
              <a:gd name="T9" fmla="*/ 0 h 24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4"/>
              <a:gd name="T17" fmla="*/ 68 w 68"/>
              <a:gd name="T18" fmla="*/ 24 h 24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4">
                <a:moveTo>
                  <a:pt x="4" y="0"/>
                </a:moveTo>
                <a:lnTo>
                  <a:pt x="0" y="16"/>
                </a:lnTo>
                <a:lnTo>
                  <a:pt x="64" y="24"/>
                </a:lnTo>
                <a:lnTo>
                  <a:pt x="68" y="8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Freeform 78"/>
          <p:cNvSpPr>
            <a:spLocks/>
          </p:cNvSpPr>
          <p:nvPr/>
        </p:nvSpPr>
        <p:spPr bwMode="auto">
          <a:xfrm>
            <a:off x="5413375" y="5164038"/>
            <a:ext cx="53975" cy="20638"/>
          </a:xfrm>
          <a:custGeom>
            <a:avLst/>
            <a:gdLst>
              <a:gd name="T0" fmla="*/ 3175 w 68"/>
              <a:gd name="T1" fmla="*/ 0 h 26"/>
              <a:gd name="T2" fmla="*/ 0 w 68"/>
              <a:gd name="T3" fmla="*/ 12700 h 26"/>
              <a:gd name="T4" fmla="*/ 50800 w 68"/>
              <a:gd name="T5" fmla="*/ 20638 h 26"/>
              <a:gd name="T6" fmla="*/ 53975 w 68"/>
              <a:gd name="T7" fmla="*/ 7938 h 26"/>
              <a:gd name="T8" fmla="*/ 3175 w 68"/>
              <a:gd name="T9" fmla="*/ 0 h 2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8"/>
              <a:gd name="T16" fmla="*/ 0 h 26"/>
              <a:gd name="T17" fmla="*/ 68 w 68"/>
              <a:gd name="T18" fmla="*/ 26 h 2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8" h="26">
                <a:moveTo>
                  <a:pt x="4" y="0"/>
                </a:moveTo>
                <a:lnTo>
                  <a:pt x="0" y="16"/>
                </a:lnTo>
                <a:lnTo>
                  <a:pt x="64" y="26"/>
                </a:lnTo>
                <a:lnTo>
                  <a:pt x="68" y="10"/>
                </a:lnTo>
                <a:lnTo>
                  <a:pt x="4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Freeform 79"/>
          <p:cNvSpPr>
            <a:spLocks/>
          </p:cNvSpPr>
          <p:nvPr/>
        </p:nvSpPr>
        <p:spPr bwMode="auto">
          <a:xfrm>
            <a:off x="5457825" y="5135463"/>
            <a:ext cx="100013" cy="82550"/>
          </a:xfrm>
          <a:custGeom>
            <a:avLst/>
            <a:gdLst>
              <a:gd name="T0" fmla="*/ 0 w 125"/>
              <a:gd name="T1" fmla="*/ 82550 h 103"/>
              <a:gd name="T2" fmla="*/ 20803 w 125"/>
              <a:gd name="T3" fmla="*/ 43279 h 103"/>
              <a:gd name="T4" fmla="*/ 12802 w 125"/>
              <a:gd name="T5" fmla="*/ 0 h 103"/>
              <a:gd name="T6" fmla="*/ 100013 w 125"/>
              <a:gd name="T7" fmla="*/ 56102 h 103"/>
              <a:gd name="T8" fmla="*/ 0 w 125"/>
              <a:gd name="T9" fmla="*/ 82550 h 10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5"/>
              <a:gd name="T16" fmla="*/ 0 h 103"/>
              <a:gd name="T17" fmla="*/ 125 w 125"/>
              <a:gd name="T18" fmla="*/ 103 h 10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5" h="103">
                <a:moveTo>
                  <a:pt x="0" y="103"/>
                </a:moveTo>
                <a:lnTo>
                  <a:pt x="26" y="54"/>
                </a:lnTo>
                <a:lnTo>
                  <a:pt x="16" y="0"/>
                </a:lnTo>
                <a:lnTo>
                  <a:pt x="125" y="70"/>
                </a:lnTo>
                <a:lnTo>
                  <a:pt x="0" y="103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80"/>
          <p:cNvSpPr>
            <a:spLocks noChangeShapeType="1"/>
          </p:cNvSpPr>
          <p:nvPr/>
        </p:nvSpPr>
        <p:spPr bwMode="auto">
          <a:xfrm>
            <a:off x="2738438" y="5002113"/>
            <a:ext cx="1587" cy="3492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Freeform 81"/>
          <p:cNvSpPr>
            <a:spLocks/>
          </p:cNvSpPr>
          <p:nvPr/>
        </p:nvSpPr>
        <p:spPr bwMode="auto">
          <a:xfrm>
            <a:off x="2697163" y="5324376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82"/>
          <p:cNvSpPr>
            <a:spLocks noChangeShapeType="1"/>
          </p:cNvSpPr>
          <p:nvPr/>
        </p:nvSpPr>
        <p:spPr bwMode="auto">
          <a:xfrm>
            <a:off x="6130925" y="5324376"/>
            <a:ext cx="1588" cy="254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Freeform 83"/>
          <p:cNvSpPr>
            <a:spLocks/>
          </p:cNvSpPr>
          <p:nvPr/>
        </p:nvSpPr>
        <p:spPr bwMode="auto">
          <a:xfrm>
            <a:off x="6089650" y="5551388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Rectangle 84"/>
          <p:cNvSpPr>
            <a:spLocks noChangeArrowheads="1"/>
          </p:cNvSpPr>
          <p:nvPr/>
        </p:nvSpPr>
        <p:spPr bwMode="auto">
          <a:xfrm>
            <a:off x="4311650" y="3990876"/>
            <a:ext cx="341313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data</a:t>
            </a:r>
            <a:endParaRPr lang="en-US" sz="1800" b="1"/>
          </a:p>
        </p:txBody>
      </p:sp>
      <p:sp>
        <p:nvSpPr>
          <p:cNvPr id="89" name="Rectangle 85"/>
          <p:cNvSpPr>
            <a:spLocks noChangeArrowheads="1"/>
          </p:cNvSpPr>
          <p:nvPr/>
        </p:nvSpPr>
        <p:spPr bwMode="auto">
          <a:xfrm>
            <a:off x="4311650" y="4806851"/>
            <a:ext cx="341313" cy="22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>
                <a:solidFill>
                  <a:srgbClr val="000000"/>
                </a:solidFill>
              </a:rPr>
              <a:t>data</a:t>
            </a:r>
            <a:endParaRPr lang="en-US" sz="1800" b="1"/>
          </a:p>
        </p:txBody>
      </p:sp>
      <p:sp>
        <p:nvSpPr>
          <p:cNvPr id="90" name="Rectangle 86"/>
          <p:cNvSpPr>
            <a:spLocks noChangeArrowheads="1"/>
          </p:cNvSpPr>
          <p:nvPr/>
        </p:nvSpPr>
        <p:spPr bwMode="auto">
          <a:xfrm>
            <a:off x="2365375" y="1327051"/>
            <a:ext cx="86677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US" sz="1800" b="1" dirty="0">
                <a:solidFill>
                  <a:srgbClr val="000000"/>
                </a:solidFill>
              </a:rPr>
              <a:t>Server</a:t>
            </a:r>
            <a:endParaRPr lang="en-US" sz="1800" b="1" dirty="0"/>
          </a:p>
        </p:txBody>
      </p:sp>
      <p:sp>
        <p:nvSpPr>
          <p:cNvPr id="91" name="Rectangle 87"/>
          <p:cNvSpPr>
            <a:spLocks noChangeArrowheads="1"/>
          </p:cNvSpPr>
          <p:nvPr/>
        </p:nvSpPr>
        <p:spPr bwMode="auto">
          <a:xfrm>
            <a:off x="5580112" y="1844824"/>
            <a:ext cx="111601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n-US" sz="1800" b="1" dirty="0">
                <a:solidFill>
                  <a:srgbClr val="000000"/>
                </a:solidFill>
              </a:rPr>
              <a:t>Client</a:t>
            </a:r>
            <a:endParaRPr lang="en-US" sz="1800" b="1" dirty="0"/>
          </a:p>
        </p:txBody>
      </p:sp>
      <p:sp>
        <p:nvSpPr>
          <p:cNvPr id="92" name="Line 88"/>
          <p:cNvSpPr>
            <a:spLocks noChangeShapeType="1"/>
          </p:cNvSpPr>
          <p:nvPr/>
        </p:nvSpPr>
        <p:spPr bwMode="auto">
          <a:xfrm>
            <a:off x="2738438" y="2858988"/>
            <a:ext cx="1587" cy="31115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Freeform 89"/>
          <p:cNvSpPr>
            <a:spLocks/>
          </p:cNvSpPr>
          <p:nvPr/>
        </p:nvSpPr>
        <p:spPr bwMode="auto">
          <a:xfrm>
            <a:off x="2697163" y="3143151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Rectangle 90"/>
          <p:cNvSpPr>
            <a:spLocks noChangeArrowheads="1"/>
          </p:cNvSpPr>
          <p:nvPr/>
        </p:nvSpPr>
        <p:spPr bwMode="auto">
          <a:xfrm>
            <a:off x="2205038" y="3341588"/>
            <a:ext cx="1063625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400">
                <a:solidFill>
                  <a:srgbClr val="000000"/>
                </a:solidFill>
                <a:latin typeface="Courier New" pitchFamily="49" charset="0"/>
              </a:rPr>
              <a:t>recvfrom()</a:t>
            </a:r>
            <a:endParaRPr lang="en-US" sz="1800" b="1"/>
          </a:p>
        </p:txBody>
      </p:sp>
      <p:sp>
        <p:nvSpPr>
          <p:cNvPr id="95" name="Rectangle 91"/>
          <p:cNvSpPr>
            <a:spLocks noChangeArrowheads="1"/>
          </p:cNvSpPr>
          <p:nvPr/>
        </p:nvSpPr>
        <p:spPr bwMode="auto">
          <a:xfrm>
            <a:off x="2171700" y="3225701"/>
            <a:ext cx="1135063" cy="38735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92"/>
          <p:cNvSpPr>
            <a:spLocks noChangeShapeType="1"/>
          </p:cNvSpPr>
          <p:nvPr/>
        </p:nvSpPr>
        <p:spPr bwMode="auto">
          <a:xfrm>
            <a:off x="2738438" y="3636863"/>
            <a:ext cx="1587" cy="1397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Freeform 93"/>
          <p:cNvSpPr>
            <a:spLocks/>
          </p:cNvSpPr>
          <p:nvPr/>
        </p:nvSpPr>
        <p:spPr bwMode="auto">
          <a:xfrm>
            <a:off x="2697163" y="3749576"/>
            <a:ext cx="82550" cy="95250"/>
          </a:xfrm>
          <a:custGeom>
            <a:avLst/>
            <a:gdLst>
              <a:gd name="T0" fmla="*/ 0 w 104"/>
              <a:gd name="T1" fmla="*/ 0 h 120"/>
              <a:gd name="T2" fmla="*/ 41275 w 104"/>
              <a:gd name="T3" fmla="*/ 14288 h 120"/>
              <a:gd name="T4" fmla="*/ 82550 w 104"/>
              <a:gd name="T5" fmla="*/ 0 h 120"/>
              <a:gd name="T6" fmla="*/ 41275 w 104"/>
              <a:gd name="T7" fmla="*/ 95250 h 120"/>
              <a:gd name="T8" fmla="*/ 0 w 104"/>
              <a:gd name="T9" fmla="*/ 0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20"/>
              <a:gd name="T17" fmla="*/ 104 w 1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20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Line 94"/>
          <p:cNvSpPr>
            <a:spLocks noChangeShapeType="1"/>
          </p:cNvSpPr>
          <p:nvPr/>
        </p:nvSpPr>
        <p:spPr bwMode="auto">
          <a:xfrm>
            <a:off x="6130925" y="4186138"/>
            <a:ext cx="1588" cy="690563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Freeform 95"/>
          <p:cNvSpPr>
            <a:spLocks/>
          </p:cNvSpPr>
          <p:nvPr/>
        </p:nvSpPr>
        <p:spPr bwMode="auto">
          <a:xfrm>
            <a:off x="6089650" y="4849713"/>
            <a:ext cx="82550" cy="95250"/>
          </a:xfrm>
          <a:custGeom>
            <a:avLst/>
            <a:gdLst>
              <a:gd name="T0" fmla="*/ 0 w 104"/>
              <a:gd name="T1" fmla="*/ 0 h 120"/>
              <a:gd name="T2" fmla="*/ 41275 w 104"/>
              <a:gd name="T3" fmla="*/ 14288 h 120"/>
              <a:gd name="T4" fmla="*/ 82550 w 104"/>
              <a:gd name="T5" fmla="*/ 0 h 120"/>
              <a:gd name="T6" fmla="*/ 41275 w 104"/>
              <a:gd name="T7" fmla="*/ 95250 h 120"/>
              <a:gd name="T8" fmla="*/ 0 w 104"/>
              <a:gd name="T9" fmla="*/ 0 h 12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20"/>
              <a:gd name="T17" fmla="*/ 104 w 104"/>
              <a:gd name="T18" fmla="*/ 120 h 12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20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20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Line 96"/>
          <p:cNvSpPr>
            <a:spLocks noChangeShapeType="1"/>
          </p:cNvSpPr>
          <p:nvPr/>
        </p:nvSpPr>
        <p:spPr bwMode="auto">
          <a:xfrm>
            <a:off x="6127750" y="2611338"/>
            <a:ext cx="1588" cy="2174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Freeform 97"/>
          <p:cNvSpPr>
            <a:spLocks/>
          </p:cNvSpPr>
          <p:nvPr/>
        </p:nvSpPr>
        <p:spPr bwMode="auto">
          <a:xfrm>
            <a:off x="6086475" y="2801838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98"/>
          <p:cNvSpPr>
            <a:spLocks noChangeShapeType="1"/>
          </p:cNvSpPr>
          <p:nvPr/>
        </p:nvSpPr>
        <p:spPr bwMode="auto">
          <a:xfrm>
            <a:off x="6127750" y="3286026"/>
            <a:ext cx="1588" cy="4429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Freeform 99"/>
          <p:cNvSpPr>
            <a:spLocks/>
          </p:cNvSpPr>
          <p:nvPr/>
        </p:nvSpPr>
        <p:spPr bwMode="auto">
          <a:xfrm>
            <a:off x="6086475" y="3701951"/>
            <a:ext cx="82550" cy="95250"/>
          </a:xfrm>
          <a:custGeom>
            <a:avLst/>
            <a:gdLst>
              <a:gd name="T0" fmla="*/ 0 w 104"/>
              <a:gd name="T1" fmla="*/ 0 h 119"/>
              <a:gd name="T2" fmla="*/ 41275 w 104"/>
              <a:gd name="T3" fmla="*/ 14408 h 119"/>
              <a:gd name="T4" fmla="*/ 82550 w 104"/>
              <a:gd name="T5" fmla="*/ 0 h 119"/>
              <a:gd name="T6" fmla="*/ 41275 w 104"/>
              <a:gd name="T7" fmla="*/ 95250 h 119"/>
              <a:gd name="T8" fmla="*/ 0 w 104"/>
              <a:gd name="T9" fmla="*/ 0 h 11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04"/>
              <a:gd name="T16" fmla="*/ 0 h 119"/>
              <a:gd name="T17" fmla="*/ 104 w 104"/>
              <a:gd name="T18" fmla="*/ 119 h 11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04" h="119">
                <a:moveTo>
                  <a:pt x="0" y="0"/>
                </a:moveTo>
                <a:lnTo>
                  <a:pt x="52" y="18"/>
                </a:lnTo>
                <a:lnTo>
                  <a:pt x="104" y="0"/>
                </a:lnTo>
                <a:lnTo>
                  <a:pt x="52" y="119"/>
                </a:lnTo>
                <a:lnTo>
                  <a:pt x="0" y="0"/>
                </a:ln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Rectangle 104"/>
          <p:cNvSpPr>
            <a:spLocks noChangeArrowheads="1"/>
          </p:cNvSpPr>
          <p:nvPr/>
        </p:nvSpPr>
        <p:spPr bwMode="auto">
          <a:xfrm>
            <a:off x="7235825" y="2782788"/>
            <a:ext cx="1371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 b="1">
                <a:solidFill>
                  <a:srgbClr val="990000"/>
                </a:solidFill>
              </a:rPr>
              <a:t>Not needed</a:t>
            </a:r>
          </a:p>
        </p:txBody>
      </p:sp>
      <p:cxnSp>
        <p:nvCxnSpPr>
          <p:cNvPr id="105" name="AutoShape 105"/>
          <p:cNvCxnSpPr>
            <a:cxnSpLocks noChangeShapeType="1"/>
            <a:stCxn id="104" idx="1"/>
            <a:endCxn id="20" idx="3"/>
          </p:cNvCxnSpPr>
          <p:nvPr/>
        </p:nvCxnSpPr>
        <p:spPr bwMode="auto">
          <a:xfrm flipH="1" flipV="1">
            <a:off x="6699250" y="3078063"/>
            <a:ext cx="536575" cy="95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08851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System Calls for Elementary TCP Sockets </a:t>
            </a:r>
            <a:endParaRPr lang="en-US" sz="28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Computer Networks   </a:t>
            </a:r>
            <a:r>
              <a:rPr lang="en-US" dirty="0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052736"/>
            <a:ext cx="8363272" cy="504056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#include  &lt;sys/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types.h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#include  &lt;sys/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socket.h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 	  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family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specifies the protocol family     {AF_INET for TCP/IP}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type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indicates communications semantics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cs typeface="Times New Roman" pitchFamily="18" charset="0"/>
              </a:rPr>
              <a:t>  </a:t>
            </a:r>
            <a:r>
              <a:rPr lang="en-US" sz="1400" dirty="0" smtClean="0">
                <a:latin typeface="Arial" charset="0"/>
                <a:cs typeface="Times New Roman" pitchFamily="18" charset="0"/>
              </a:rPr>
              <a:t>SOCK_STREAM       </a:t>
            </a:r>
            <a:r>
              <a:rPr lang="en-US" sz="1400" dirty="0" smtClean="0">
                <a:cs typeface="Times New Roman" pitchFamily="18" charset="0"/>
              </a:rPr>
              <a:t>stream socket         TCP</a:t>
            </a:r>
            <a:endParaRPr lang="en-US" sz="1400" dirty="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Arial" charset="0"/>
                <a:cs typeface="Times New Roman" pitchFamily="18" charset="0"/>
              </a:rPr>
              <a:t>     SOCK_DGRAM        </a:t>
            </a:r>
            <a:r>
              <a:rPr lang="en-US" sz="1400" dirty="0" smtClean="0">
                <a:cs typeface="Times New Roman" pitchFamily="18" charset="0"/>
              </a:rPr>
              <a:t>datagram socket      UDP</a:t>
            </a:r>
            <a:endParaRPr lang="en-US" sz="1400" dirty="0" smtClean="0">
              <a:latin typeface="Arial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400" dirty="0" smtClean="0">
                <a:latin typeface="Arial" charset="0"/>
                <a:cs typeface="Times New Roman" pitchFamily="18" charset="0"/>
              </a:rPr>
              <a:t>     SOCK_RAW     </a:t>
            </a:r>
            <a:r>
              <a:rPr lang="en-US" sz="1400" dirty="0" smtClean="0">
                <a:cs typeface="Times New Roman" pitchFamily="18" charset="0"/>
              </a:rPr>
              <a:t>     raw socket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1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protocol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set to IPPROTO_TCP for TCP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0" u="sng" dirty="0" smtClean="0">
                <a:latin typeface="Times New Roman" pitchFamily="18" charset="0"/>
                <a:cs typeface="Times New Roman" pitchFamily="18" charset="0"/>
              </a:rPr>
              <a:t>returns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on success:    socket descriptor 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{a small nonnegative integer}</a:t>
            </a:r>
            <a:endParaRPr lang="en-US" sz="2000" b="0" dirty="0" smtClean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b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     on error</a:t>
            </a:r>
            <a:r>
              <a:rPr lang="en-US" sz="2000" b="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:        </a:t>
            </a:r>
            <a:r>
              <a:rPr lang="en-US" sz="2000" b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cs typeface="Times New Roman" pitchFamily="18" charset="0"/>
              </a:rPr>
              <a:t>Example: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000" b="1" dirty="0" smtClean="0">
                <a:solidFill>
                  <a:schemeClr val="accent2"/>
                </a:solidFill>
                <a:cs typeface="Times New Roman" pitchFamily="18" charset="0"/>
              </a:rPr>
              <a:t>if  (( </a:t>
            </a:r>
            <a:r>
              <a:rPr lang="en-US" sz="2000" b="1" dirty="0" err="1" smtClean="0">
                <a:solidFill>
                  <a:schemeClr val="accent2"/>
                </a:solidFill>
                <a:cs typeface="Times New Roman" pitchFamily="18" charset="0"/>
              </a:rPr>
              <a:t>sd</a:t>
            </a:r>
            <a:r>
              <a:rPr lang="en-US" sz="2000" b="1" dirty="0" smtClean="0">
                <a:solidFill>
                  <a:schemeClr val="accent2"/>
                </a:solidFill>
                <a:cs typeface="Times New Roman" pitchFamily="18" charset="0"/>
              </a:rPr>
              <a:t> = socket (AF_INET, SOCK_STREAM, IPPROTO_TCP)) &lt; 0)  </a:t>
            </a:r>
            <a:r>
              <a:rPr lang="en-US" sz="2000" b="1" dirty="0" err="1" smtClean="0">
                <a:solidFill>
                  <a:schemeClr val="accent2"/>
                </a:solidFill>
                <a:cs typeface="Times New Roman" pitchFamily="18" charset="0"/>
              </a:rPr>
              <a:t>err_sys</a:t>
            </a:r>
            <a:r>
              <a:rPr lang="en-US" sz="2000" b="1" dirty="0" smtClean="0">
                <a:solidFill>
                  <a:schemeClr val="accent2"/>
                </a:solidFill>
                <a:cs typeface="Times New Roman" pitchFamily="18" charset="0"/>
              </a:rPr>
              <a:t> (“socket call error”);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2000" b="1" dirty="0" smtClean="0">
              <a:solidFill>
                <a:schemeClr val="accent2"/>
              </a:solidFill>
              <a:cs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467544" y="1730896"/>
            <a:ext cx="8153400" cy="762000"/>
          </a:xfrm>
          <a:prstGeom prst="rect">
            <a:avLst/>
          </a:prstGeom>
          <a:solidFill>
            <a:schemeClr val="bg1"/>
          </a:solidFill>
          <a:ln w="19050">
            <a:solidFill>
              <a:schemeClr val="accent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l">
              <a:lnSpc>
                <a:spcPct val="90000"/>
              </a:lnSpc>
              <a:spcBef>
                <a:spcPct val="20000"/>
              </a:spcBef>
              <a:defRPr/>
            </a:pPr>
            <a:endParaRPr lang="en-US" b="1" dirty="0">
              <a:cs typeface="Times New Roman" pitchFamily="18" charset="0"/>
            </a:endParaRPr>
          </a:p>
          <a:p>
            <a:pPr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cs typeface="Times New Roman" pitchFamily="18" charset="0"/>
              </a:rPr>
              <a:t>socket  Function</a:t>
            </a:r>
          </a:p>
          <a:p>
            <a:pPr algn="l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000" b="1" dirty="0">
                <a:cs typeface="Times New Roman" pitchFamily="18" charset="0"/>
              </a:rPr>
              <a:t>             </a:t>
            </a:r>
            <a:r>
              <a:rPr lang="en-US" sz="2000" b="1" dirty="0" err="1" smtClean="0">
                <a:cs typeface="Times New Roman" pitchFamily="18" charset="0"/>
              </a:rPr>
              <a:t>int</a:t>
            </a:r>
            <a:r>
              <a:rPr lang="en-US" sz="2000" b="1" dirty="0" smtClean="0"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800000"/>
                </a:solidFill>
                <a:cs typeface="Times New Roman" pitchFamily="18" charset="0"/>
              </a:rPr>
              <a:t> </a:t>
            </a:r>
            <a:r>
              <a:rPr lang="en-US" sz="2000" b="1" dirty="0">
                <a:solidFill>
                  <a:srgbClr val="8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socket</a:t>
            </a:r>
            <a:r>
              <a:rPr lang="en-US" sz="2000" b="1" dirty="0">
                <a:solidFill>
                  <a:srgbClr val="800000"/>
                </a:solidFill>
                <a:cs typeface="Times New Roman" pitchFamily="18" charset="0"/>
              </a:rPr>
              <a:t>  </a:t>
            </a:r>
            <a:r>
              <a:rPr lang="en-US" sz="2000" b="1" dirty="0">
                <a:cs typeface="Times New Roman" pitchFamily="18" charset="0"/>
              </a:rPr>
              <a:t>( </a:t>
            </a:r>
            <a:r>
              <a:rPr lang="en-US" sz="2000" b="1" dirty="0" err="1">
                <a:cs typeface="Times New Roman" pitchFamily="18" charset="0"/>
              </a:rPr>
              <a:t>int</a:t>
            </a:r>
            <a:r>
              <a:rPr lang="en-US" sz="2000" b="1" dirty="0">
                <a:cs typeface="Times New Roman" pitchFamily="18" charset="0"/>
              </a:rPr>
              <a:t>  </a:t>
            </a:r>
            <a:r>
              <a:rPr lang="en-US" sz="2000" b="1" i="1" dirty="0">
                <a:solidFill>
                  <a:srgbClr val="0033CC"/>
                </a:solidFill>
                <a:cs typeface="Times New Roman" pitchFamily="18" charset="0"/>
              </a:rPr>
              <a:t>family</a:t>
            </a:r>
            <a:r>
              <a:rPr lang="en-US" sz="2000" b="1" i="1" dirty="0">
                <a:cs typeface="Times New Roman" pitchFamily="18" charset="0"/>
              </a:rPr>
              <a:t>,  </a:t>
            </a:r>
            <a:r>
              <a:rPr lang="en-US" sz="2000" b="1" dirty="0" err="1">
                <a:cs typeface="Times New Roman" pitchFamily="18" charset="0"/>
              </a:rPr>
              <a:t>int</a:t>
            </a:r>
            <a:r>
              <a:rPr lang="en-US" sz="2000" b="1" dirty="0">
                <a:cs typeface="Times New Roman" pitchFamily="18" charset="0"/>
              </a:rPr>
              <a:t>  </a:t>
            </a:r>
            <a:r>
              <a:rPr lang="en-US" sz="2000" b="1" i="1" dirty="0">
                <a:solidFill>
                  <a:srgbClr val="0033CC"/>
                </a:solidFill>
                <a:cs typeface="Times New Roman" pitchFamily="18" charset="0"/>
              </a:rPr>
              <a:t>type</a:t>
            </a:r>
            <a:r>
              <a:rPr lang="en-US" sz="2000" b="1" i="1" dirty="0">
                <a:cs typeface="Times New Roman" pitchFamily="18" charset="0"/>
              </a:rPr>
              <a:t>, </a:t>
            </a:r>
            <a:r>
              <a:rPr lang="en-US" sz="2000" b="1" dirty="0" err="1">
                <a:cs typeface="Times New Roman" pitchFamily="18" charset="0"/>
              </a:rPr>
              <a:t>int</a:t>
            </a:r>
            <a:r>
              <a:rPr lang="en-US" sz="2000" b="1" dirty="0">
                <a:cs typeface="Times New Roman" pitchFamily="18" charset="0"/>
              </a:rPr>
              <a:t>  </a:t>
            </a:r>
            <a:r>
              <a:rPr lang="en-US" sz="2000" b="1" i="1" dirty="0">
                <a:solidFill>
                  <a:srgbClr val="0033CC"/>
                </a:solidFill>
                <a:cs typeface="Times New Roman" pitchFamily="18" charset="0"/>
              </a:rPr>
              <a:t>protocol </a:t>
            </a:r>
            <a:r>
              <a:rPr lang="en-US" sz="2000" b="1" i="1" dirty="0">
                <a:cs typeface="Times New Roman" pitchFamily="18" charset="0"/>
              </a:rPr>
              <a:t>);</a:t>
            </a:r>
            <a:endParaRPr lang="en-US" sz="2000" b="1" dirty="0">
              <a:cs typeface="Times New Roman" pitchFamily="18" charset="0"/>
            </a:endParaRPr>
          </a:p>
          <a:p>
            <a:pPr algn="l">
              <a:defRPr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72298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Function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55240" y="1724744"/>
            <a:ext cx="80772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5425" indent="-2254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Wingdings" pitchFamily="2" charset="2"/>
              <a:buChar char="§"/>
              <a:defRPr sz="3200" b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800" b="1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–"/>
              <a:defRPr sz="2000" b="1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»"/>
              <a:defRPr b="1">
                <a:solidFill>
                  <a:schemeClr val="tx1"/>
                </a:solidFill>
                <a:latin typeface="Arial" charset="0"/>
              </a:defRPr>
            </a:lvl9pPr>
          </a:lstStyle>
          <a:p>
            <a:pPr marL="609600" indent="-609600" eaLnBrk="1" hangingPunct="1">
              <a:buFontTx/>
              <a:buNone/>
            </a:pPr>
            <a:r>
              <a:rPr lang="en-US" sz="20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sockfd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    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a socket descriptor returned by the socket function</a:t>
            </a:r>
          </a:p>
          <a:p>
            <a:pPr marL="609600" indent="-609600" eaLnBrk="1" hangingPunct="1">
              <a:buFontTx/>
              <a:buNone/>
            </a:pPr>
            <a:r>
              <a:rPr lang="en-US" sz="2000" i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en-US" sz="20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servaddr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a pointer to a socket address structure</a:t>
            </a:r>
          </a:p>
          <a:p>
            <a:pPr marL="609600" indent="-609600" eaLnBrk="1" hangingPunct="1">
              <a:buFontTx/>
              <a:buNone/>
            </a:pPr>
            <a:r>
              <a:rPr lang="en-US" sz="2000" i="1" dirty="0" err="1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addrlen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  the size of the socket address stru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cture</a:t>
            </a:r>
          </a:p>
          <a:p>
            <a:pPr marL="609600" indent="-609600" eaLnBrk="1" hangingPunct="1">
              <a:buFontTx/>
              <a:buNone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The socket address structure must contain the IP address and the port number for the connection wanted.</a:t>
            </a:r>
          </a:p>
          <a:p>
            <a:pPr marL="609600" indent="-609600" eaLnBrk="1" hangingPunct="1">
              <a:buFontTx/>
              <a:buNone/>
            </a:pP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In TCP </a:t>
            </a:r>
            <a:r>
              <a:rPr lang="en-US" sz="2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connect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initiates a three-way handshake.</a:t>
            </a:r>
            <a:r>
              <a:rPr lang="en-US" sz="2000" b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connect</a:t>
            </a:r>
            <a:r>
              <a:rPr lang="en-US" sz="2000" b="0" dirty="0" smtClean="0">
                <a:solidFill>
                  <a:srgbClr val="8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returns only when the connection is established or when an error occurs.</a:t>
            </a:r>
          </a:p>
          <a:p>
            <a:pPr marL="609600" indent="-609600" eaLnBrk="1" hangingPunct="1">
              <a:buFontTx/>
              <a:buNone/>
            </a:pPr>
            <a:r>
              <a:rPr lang="en-US" sz="2000" b="0" u="sng" dirty="0" smtClean="0">
                <a:latin typeface="Times New Roman" pitchFamily="18" charset="0"/>
                <a:cs typeface="Times New Roman" pitchFamily="18" charset="0"/>
              </a:rPr>
              <a:t>returns</a:t>
            </a:r>
            <a:r>
              <a:rPr lang="en-US" sz="20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on success:     0</a:t>
            </a:r>
          </a:p>
          <a:p>
            <a:pPr marL="609600" indent="-609600" eaLnBrk="1" hangingPunct="1">
              <a:buFontTx/>
              <a:buNone/>
            </a:pPr>
            <a:r>
              <a:rPr lang="en-US" sz="2000" b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            on error</a:t>
            </a:r>
            <a:r>
              <a:rPr lang="en-US" sz="2000" b="0" dirty="0" smtClean="0">
                <a:solidFill>
                  <a:srgbClr val="00FF00"/>
                </a:solidFill>
                <a:latin typeface="Times New Roman" pitchFamily="18" charset="0"/>
                <a:cs typeface="Times New Roman" pitchFamily="18" charset="0"/>
              </a:rPr>
              <a:t>:        </a:t>
            </a:r>
            <a:r>
              <a:rPr lang="en-US" sz="2000" b="0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</a:p>
          <a:p>
            <a:pPr marL="609600" indent="-609600" eaLnBrk="1" hangingPunct="1">
              <a:buFontTx/>
              <a:buNone/>
            </a:pPr>
            <a:r>
              <a:rPr lang="en-US" sz="2000" dirty="0" smtClean="0">
                <a:cs typeface="Times New Roman" pitchFamily="18" charset="0"/>
              </a:rPr>
              <a:t>Example: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</a:p>
          <a:p>
            <a:pPr marL="609600" indent="-609600" eaLnBrk="1" hangingPunct="1"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    if ( connect (</a:t>
            </a:r>
            <a:r>
              <a:rPr lang="en-US" sz="2000" dirty="0" err="1" smtClean="0">
                <a:solidFill>
                  <a:schemeClr val="accent2"/>
                </a:solidFill>
                <a:cs typeface="Times New Roman" pitchFamily="18" charset="0"/>
              </a:rPr>
              <a:t>sd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, (</a:t>
            </a:r>
            <a:r>
              <a:rPr lang="en-US" sz="2000" dirty="0" err="1" smtClean="0">
                <a:solidFill>
                  <a:schemeClr val="accent2"/>
                </a:solidFill>
                <a:cs typeface="Times New Roman" pitchFamily="18" charset="0"/>
              </a:rPr>
              <a:t>struct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accent2"/>
                </a:solidFill>
                <a:cs typeface="Times New Roman" pitchFamily="18" charset="0"/>
              </a:rPr>
              <a:t>sockaddr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 *) &amp;</a:t>
            </a:r>
            <a:r>
              <a:rPr lang="en-US" sz="2000" dirty="0" err="1" smtClean="0">
                <a:solidFill>
                  <a:schemeClr val="accent2"/>
                </a:solidFill>
                <a:cs typeface="Times New Roman" pitchFamily="18" charset="0"/>
              </a:rPr>
              <a:t>servaddr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, </a:t>
            </a:r>
            <a:r>
              <a:rPr lang="en-US" sz="2000" dirty="0" err="1" smtClean="0">
                <a:solidFill>
                  <a:schemeClr val="accent2"/>
                </a:solidFill>
                <a:cs typeface="Times New Roman" pitchFamily="18" charset="0"/>
              </a:rPr>
              <a:t>sizeof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 (</a:t>
            </a:r>
            <a:r>
              <a:rPr lang="en-US" sz="2000" dirty="0" err="1" smtClean="0">
                <a:solidFill>
                  <a:schemeClr val="accent2"/>
                </a:solidFill>
                <a:cs typeface="Times New Roman" pitchFamily="18" charset="0"/>
              </a:rPr>
              <a:t>servaddr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)) != 0)</a:t>
            </a:r>
          </a:p>
          <a:p>
            <a:pPr marL="609600" indent="-609600" eaLnBrk="1" hangingPunct="1">
              <a:buFontTx/>
              <a:buNone/>
            </a:pP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    	</a:t>
            </a:r>
            <a:r>
              <a:rPr lang="en-US" sz="2000" dirty="0" err="1" smtClean="0">
                <a:solidFill>
                  <a:schemeClr val="accent2"/>
                </a:solidFill>
                <a:cs typeface="Times New Roman" pitchFamily="18" charset="0"/>
              </a:rPr>
              <a:t>err_sys</a:t>
            </a:r>
            <a:r>
              <a:rPr lang="en-US" sz="2000" dirty="0" smtClean="0">
                <a:solidFill>
                  <a:schemeClr val="accent2"/>
                </a:solidFill>
                <a:cs typeface="Times New Roman" pitchFamily="18" charset="0"/>
              </a:rPr>
              <a:t>(“connect call error”);</a:t>
            </a:r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100808"/>
            <a:ext cx="8229600" cy="672008"/>
          </a:xfrm>
          <a:ln w="19050">
            <a:solidFill>
              <a:srgbClr val="8000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sz="1800" dirty="0" err="1">
                <a:cs typeface="Times New Roman" pitchFamily="18" charset="0"/>
              </a:rPr>
              <a:t>int</a:t>
            </a:r>
            <a:r>
              <a:rPr lang="en-US" sz="1800" dirty="0">
                <a:cs typeface="Times New Roman" pitchFamily="18" charset="0"/>
              </a:rPr>
              <a:t>  </a:t>
            </a:r>
            <a:r>
              <a:rPr lang="en-US" sz="1800" dirty="0">
                <a:solidFill>
                  <a:srgbClr val="800000"/>
                </a:solidFill>
                <a:cs typeface="Times New Roman" pitchFamily="18" charset="0"/>
              </a:rPr>
              <a:t> connect  </a:t>
            </a:r>
            <a:r>
              <a:rPr lang="en-US" sz="1800" dirty="0">
                <a:cs typeface="Times New Roman" pitchFamily="18" charset="0"/>
              </a:rPr>
              <a:t>(</a:t>
            </a:r>
            <a:r>
              <a:rPr lang="en-US" sz="1800" dirty="0" err="1">
                <a:cs typeface="Times New Roman" pitchFamily="18" charset="0"/>
              </a:rPr>
              <a:t>int</a:t>
            </a:r>
            <a:r>
              <a:rPr lang="en-US" sz="1800" dirty="0">
                <a:cs typeface="Times New Roman" pitchFamily="18" charset="0"/>
              </a:rPr>
              <a:t>  </a:t>
            </a:r>
            <a:r>
              <a:rPr lang="en-US" sz="1800" i="1" dirty="0" err="1">
                <a:solidFill>
                  <a:srgbClr val="0000FF"/>
                </a:solidFill>
                <a:cs typeface="Times New Roman" pitchFamily="18" charset="0"/>
              </a:rPr>
              <a:t>sockfd</a:t>
            </a:r>
            <a:r>
              <a:rPr lang="en-US" sz="1800" i="1" dirty="0">
                <a:cs typeface="Times New Roman" pitchFamily="18" charset="0"/>
              </a:rPr>
              <a:t>, </a:t>
            </a:r>
            <a:r>
              <a:rPr lang="en-US" sz="1800" dirty="0" err="1">
                <a:cs typeface="Times New Roman" pitchFamily="18" charset="0"/>
              </a:rPr>
              <a:t>const</a:t>
            </a:r>
            <a:r>
              <a:rPr lang="en-US" sz="1800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struct</a:t>
            </a:r>
            <a:r>
              <a:rPr lang="en-US" sz="1800" i="1" dirty="0">
                <a:cs typeface="Times New Roman" pitchFamily="18" charset="0"/>
              </a:rPr>
              <a:t> </a:t>
            </a:r>
            <a:r>
              <a:rPr lang="en-US" sz="1800" dirty="0" err="1">
                <a:cs typeface="Times New Roman" pitchFamily="18" charset="0"/>
              </a:rPr>
              <a:t>sockaddr</a:t>
            </a:r>
            <a:r>
              <a:rPr lang="en-US" sz="1800" i="1" dirty="0">
                <a:cs typeface="Times New Roman" pitchFamily="18" charset="0"/>
              </a:rPr>
              <a:t>  </a:t>
            </a:r>
            <a:r>
              <a:rPr lang="en-US" sz="1800" i="1" dirty="0">
                <a:solidFill>
                  <a:srgbClr val="0000FF"/>
                </a:solidFill>
                <a:cs typeface="Times New Roman" pitchFamily="18" charset="0"/>
              </a:rPr>
              <a:t>*</a:t>
            </a:r>
            <a:r>
              <a:rPr lang="en-US" sz="1800" i="1" dirty="0" err="1" smtClean="0">
                <a:solidFill>
                  <a:srgbClr val="0000FF"/>
                </a:solidFill>
                <a:cs typeface="Times New Roman" pitchFamily="18" charset="0"/>
              </a:rPr>
              <a:t>servaddr</a:t>
            </a:r>
            <a:r>
              <a:rPr lang="en-US" sz="1800" i="1" dirty="0" smtClean="0">
                <a:cs typeface="Times New Roman" pitchFamily="18" charset="0"/>
              </a:rPr>
              <a:t>,</a:t>
            </a:r>
          </a:p>
          <a:p>
            <a:pPr marL="0" indent="0">
              <a:buNone/>
            </a:pPr>
            <a:r>
              <a:rPr lang="en-US" sz="1800" dirty="0" smtClean="0">
                <a:cs typeface="Times New Roman" pitchFamily="18" charset="0"/>
              </a:rPr>
              <a:t>		</a:t>
            </a:r>
            <a:r>
              <a:rPr lang="en-US" sz="1800" dirty="0" err="1" smtClean="0">
                <a:cs typeface="Times New Roman" pitchFamily="18" charset="0"/>
              </a:rPr>
              <a:t>socklen_t</a:t>
            </a:r>
            <a:r>
              <a:rPr lang="en-US" sz="1800" dirty="0" smtClean="0">
                <a:cs typeface="Times New Roman" pitchFamily="18" charset="0"/>
              </a:rPr>
              <a:t>  </a:t>
            </a:r>
            <a:r>
              <a:rPr lang="en-US" sz="1800" i="1" dirty="0" err="1">
                <a:solidFill>
                  <a:srgbClr val="0000FF"/>
                </a:solidFill>
                <a:cs typeface="Times New Roman" pitchFamily="18" charset="0"/>
              </a:rPr>
              <a:t>addrlen</a:t>
            </a:r>
            <a:r>
              <a:rPr lang="en-US" sz="1800" dirty="0">
                <a:cs typeface="Times New Roman" pitchFamily="18" charset="0"/>
              </a:rPr>
              <a:t>)</a:t>
            </a:r>
            <a:r>
              <a:rPr lang="en-US" sz="1800" i="1" dirty="0">
                <a:cs typeface="Times New Roman" pitchFamily="18" charset="0"/>
              </a:rPr>
              <a:t>;</a:t>
            </a:r>
            <a:r>
              <a:rPr lang="en-US" sz="1800" dirty="0">
                <a:cs typeface="Times New Roman" pitchFamily="18" charset="0"/>
              </a:rPr>
              <a:t>  </a:t>
            </a:r>
            <a:br>
              <a:rPr lang="en-US" sz="1800" dirty="0">
                <a:cs typeface="Times New Roman" pitchFamily="18" charset="0"/>
              </a:rPr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23153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TCP Socket Calls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 Computer Networks   </a:t>
            </a:r>
            <a:r>
              <a:rPr lang="en-US" smtClean="0">
                <a:solidFill>
                  <a:srgbClr val="800000"/>
                </a:solidFill>
              </a:rPr>
              <a:t>TCP Sockets</a:t>
            </a:r>
            <a:endParaRPr lang="en-US" dirty="0">
              <a:solidFill>
                <a:srgbClr val="80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786ED73-AFAE-40D1-8B17-06E2B2BE615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689201" y="5257577"/>
            <a:ext cx="33338" cy="7938"/>
          </a:xfrm>
          <a:prstGeom prst="rect">
            <a:avLst/>
          </a:pr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" name="Group 3"/>
          <p:cNvGrpSpPr>
            <a:grpSpLocks/>
          </p:cNvGrpSpPr>
          <p:nvPr/>
        </p:nvGrpSpPr>
        <p:grpSpPr bwMode="auto">
          <a:xfrm>
            <a:off x="1402996" y="1196752"/>
            <a:ext cx="5481841" cy="4830763"/>
            <a:chOff x="1832" y="1052"/>
            <a:chExt cx="2122" cy="2235"/>
          </a:xfrm>
        </p:grpSpPr>
        <p:sp>
          <p:nvSpPr>
            <p:cNvPr id="8" name="Rectangle 4"/>
            <p:cNvSpPr>
              <a:spLocks noChangeArrowheads="1"/>
            </p:cNvSpPr>
            <p:nvPr/>
          </p:nvSpPr>
          <p:spPr bwMode="auto">
            <a:xfrm>
              <a:off x="2078" y="1240"/>
              <a:ext cx="436" cy="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5"/>
            <p:cNvSpPr>
              <a:spLocks noChangeArrowheads="1"/>
            </p:cNvSpPr>
            <p:nvPr/>
          </p:nvSpPr>
          <p:spPr bwMode="auto">
            <a:xfrm>
              <a:off x="2078" y="1238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socket()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2125" y="1492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Rectangle 7"/>
            <p:cNvSpPr>
              <a:spLocks noChangeArrowheads="1"/>
            </p:cNvSpPr>
            <p:nvPr/>
          </p:nvSpPr>
          <p:spPr bwMode="auto">
            <a:xfrm>
              <a:off x="2123" y="1490"/>
              <a:ext cx="2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bind()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12" name="Rectangle 8"/>
            <p:cNvSpPr>
              <a:spLocks noChangeArrowheads="1"/>
            </p:cNvSpPr>
            <p:nvPr/>
          </p:nvSpPr>
          <p:spPr bwMode="auto">
            <a:xfrm>
              <a:off x="2078" y="1738"/>
              <a:ext cx="436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Rectangle 9"/>
            <p:cNvSpPr>
              <a:spLocks noChangeArrowheads="1"/>
            </p:cNvSpPr>
            <p:nvPr/>
          </p:nvSpPr>
          <p:spPr bwMode="auto">
            <a:xfrm>
              <a:off x="2078" y="1736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listen()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14" name="Rectangle 10"/>
            <p:cNvSpPr>
              <a:spLocks noChangeArrowheads="1"/>
            </p:cNvSpPr>
            <p:nvPr/>
          </p:nvSpPr>
          <p:spPr bwMode="auto">
            <a:xfrm>
              <a:off x="2125" y="2623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Rectangle 11"/>
            <p:cNvSpPr>
              <a:spLocks noChangeArrowheads="1"/>
            </p:cNvSpPr>
            <p:nvPr/>
          </p:nvSpPr>
          <p:spPr bwMode="auto">
            <a:xfrm>
              <a:off x="2123" y="2621"/>
              <a:ext cx="247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read()</a:t>
              </a:r>
              <a:endParaRPr lang="en-US" sz="2800" b="1"/>
            </a:p>
          </p:txBody>
        </p:sp>
        <p:sp>
          <p:nvSpPr>
            <p:cNvPr id="16" name="Rectangle 12"/>
            <p:cNvSpPr>
              <a:spLocks noChangeArrowheads="1"/>
            </p:cNvSpPr>
            <p:nvPr/>
          </p:nvSpPr>
          <p:spPr bwMode="auto">
            <a:xfrm>
              <a:off x="2101" y="3124"/>
              <a:ext cx="388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Rectangle 13"/>
            <p:cNvSpPr>
              <a:spLocks noChangeArrowheads="1"/>
            </p:cNvSpPr>
            <p:nvPr/>
          </p:nvSpPr>
          <p:spPr bwMode="auto">
            <a:xfrm>
              <a:off x="2101" y="3122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close()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18" name="Rectangle 14"/>
            <p:cNvSpPr>
              <a:spLocks noChangeArrowheads="1"/>
            </p:cNvSpPr>
            <p:nvPr/>
          </p:nvSpPr>
          <p:spPr bwMode="auto">
            <a:xfrm>
              <a:off x="2040" y="169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Rectangle 15"/>
            <p:cNvSpPr>
              <a:spLocks noChangeArrowheads="1"/>
            </p:cNvSpPr>
            <p:nvPr/>
          </p:nvSpPr>
          <p:spPr bwMode="auto">
            <a:xfrm>
              <a:off x="2040" y="1442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2040" y="119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2040" y="2573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2040" y="3074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3491" y="2049"/>
              <a:ext cx="43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3491" y="2047"/>
              <a:ext cx="330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socket()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468" y="2327"/>
              <a:ext cx="48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468" y="2325"/>
              <a:ext cx="370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connect()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536" y="2909"/>
              <a:ext cx="33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24"/>
            <p:cNvSpPr>
              <a:spLocks noChangeArrowheads="1"/>
            </p:cNvSpPr>
            <p:nvPr/>
          </p:nvSpPr>
          <p:spPr bwMode="auto">
            <a:xfrm>
              <a:off x="3536" y="2907"/>
              <a:ext cx="247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read()</a:t>
              </a:r>
              <a:endParaRPr lang="en-US" sz="2800" b="1"/>
            </a:p>
          </p:txBody>
        </p:sp>
        <p:sp>
          <p:nvSpPr>
            <p:cNvPr id="29" name="Rectangle 25"/>
            <p:cNvSpPr>
              <a:spLocks noChangeArrowheads="1"/>
            </p:cNvSpPr>
            <p:nvPr/>
          </p:nvSpPr>
          <p:spPr bwMode="auto">
            <a:xfrm>
              <a:off x="3513" y="2590"/>
              <a:ext cx="38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Rectangle 26"/>
            <p:cNvSpPr>
              <a:spLocks noChangeArrowheads="1"/>
            </p:cNvSpPr>
            <p:nvPr/>
          </p:nvSpPr>
          <p:spPr bwMode="auto">
            <a:xfrm>
              <a:off x="3513" y="2588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write()</a:t>
              </a:r>
              <a:endParaRPr lang="en-US" sz="2800" b="1"/>
            </a:p>
          </p:txBody>
        </p:sp>
        <p:sp>
          <p:nvSpPr>
            <p:cNvPr id="31" name="Rectangle 27"/>
            <p:cNvSpPr>
              <a:spLocks noChangeArrowheads="1"/>
            </p:cNvSpPr>
            <p:nvPr/>
          </p:nvSpPr>
          <p:spPr bwMode="auto">
            <a:xfrm>
              <a:off x="3513" y="3172"/>
              <a:ext cx="389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28"/>
            <p:cNvSpPr>
              <a:spLocks noChangeArrowheads="1"/>
            </p:cNvSpPr>
            <p:nvPr/>
          </p:nvSpPr>
          <p:spPr bwMode="auto">
            <a:xfrm>
              <a:off x="3513" y="3170"/>
              <a:ext cx="288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8000"/>
                  </a:solidFill>
                  <a:latin typeface="Courier New" pitchFamily="49" charset="0"/>
                </a:rPr>
                <a:t>close()</a:t>
              </a:r>
              <a:endParaRPr lang="en-US" sz="2800" b="1">
                <a:solidFill>
                  <a:srgbClr val="008000"/>
                </a:solidFill>
              </a:endParaRPr>
            </a:p>
          </p:txBody>
        </p:sp>
        <p:sp>
          <p:nvSpPr>
            <p:cNvPr id="33" name="Rectangle 29"/>
            <p:cNvSpPr>
              <a:spLocks noChangeArrowheads="1"/>
            </p:cNvSpPr>
            <p:nvPr/>
          </p:nvSpPr>
          <p:spPr bwMode="auto">
            <a:xfrm>
              <a:off x="3453" y="285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30"/>
            <p:cNvSpPr>
              <a:spLocks noChangeArrowheads="1"/>
            </p:cNvSpPr>
            <p:nvPr/>
          </p:nvSpPr>
          <p:spPr bwMode="auto">
            <a:xfrm>
              <a:off x="3453" y="227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5" name="Rectangle 31"/>
            <p:cNvSpPr>
              <a:spLocks noChangeArrowheads="1"/>
            </p:cNvSpPr>
            <p:nvPr/>
          </p:nvSpPr>
          <p:spPr bwMode="auto">
            <a:xfrm>
              <a:off x="3453" y="1999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32"/>
            <p:cNvSpPr>
              <a:spLocks noChangeArrowheads="1"/>
            </p:cNvSpPr>
            <p:nvPr/>
          </p:nvSpPr>
          <p:spPr bwMode="auto">
            <a:xfrm>
              <a:off x="3453" y="2540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7" name="Rectangle 33"/>
            <p:cNvSpPr>
              <a:spLocks noChangeArrowheads="1"/>
            </p:cNvSpPr>
            <p:nvPr/>
          </p:nvSpPr>
          <p:spPr bwMode="auto">
            <a:xfrm>
              <a:off x="3453" y="3122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8" name="Line 34"/>
            <p:cNvSpPr>
              <a:spLocks noChangeShapeType="1"/>
            </p:cNvSpPr>
            <p:nvPr/>
          </p:nvSpPr>
          <p:spPr bwMode="auto">
            <a:xfrm>
              <a:off x="2257" y="1355"/>
              <a:ext cx="1" cy="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Freeform 35"/>
            <p:cNvSpPr>
              <a:spLocks/>
            </p:cNvSpPr>
            <p:nvPr/>
          </p:nvSpPr>
          <p:spPr bwMode="auto">
            <a:xfrm>
              <a:off x="2240" y="1403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6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0" name="Line 36"/>
            <p:cNvSpPr>
              <a:spLocks noChangeShapeType="1"/>
            </p:cNvSpPr>
            <p:nvPr/>
          </p:nvSpPr>
          <p:spPr bwMode="auto">
            <a:xfrm>
              <a:off x="3668" y="2164"/>
              <a:ext cx="2" cy="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Freeform 37"/>
            <p:cNvSpPr>
              <a:spLocks/>
            </p:cNvSpPr>
            <p:nvPr/>
          </p:nvSpPr>
          <p:spPr bwMode="auto">
            <a:xfrm>
              <a:off x="3653" y="2244"/>
              <a:ext cx="32" cy="39"/>
            </a:xfrm>
            <a:custGeom>
              <a:avLst/>
              <a:gdLst>
                <a:gd name="T0" fmla="*/ 0 w 32"/>
                <a:gd name="T1" fmla="*/ 0 h 39"/>
                <a:gd name="T2" fmla="*/ 15 w 32"/>
                <a:gd name="T3" fmla="*/ 6 h 39"/>
                <a:gd name="T4" fmla="*/ 32 w 32"/>
                <a:gd name="T5" fmla="*/ 0 h 39"/>
                <a:gd name="T6" fmla="*/ 15 w 32"/>
                <a:gd name="T7" fmla="*/ 39 h 39"/>
                <a:gd name="T8" fmla="*/ 0 w 32"/>
                <a:gd name="T9" fmla="*/ 0 h 3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39"/>
                <a:gd name="T17" fmla="*/ 32 w 32"/>
                <a:gd name="T18" fmla="*/ 39 h 3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39">
                  <a:moveTo>
                    <a:pt x="0" y="0"/>
                  </a:moveTo>
                  <a:lnTo>
                    <a:pt x="15" y="6"/>
                  </a:lnTo>
                  <a:lnTo>
                    <a:pt x="32" y="0"/>
                  </a:lnTo>
                  <a:lnTo>
                    <a:pt x="15" y="3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" name="Rectangle 38"/>
            <p:cNvSpPr>
              <a:spLocks noChangeArrowheads="1"/>
            </p:cNvSpPr>
            <p:nvPr/>
          </p:nvSpPr>
          <p:spPr bwMode="auto">
            <a:xfrm>
              <a:off x="1910" y="2214"/>
              <a:ext cx="810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39"/>
            <p:cNvSpPr>
              <a:spLocks noChangeArrowheads="1"/>
            </p:cNvSpPr>
            <p:nvPr/>
          </p:nvSpPr>
          <p:spPr bwMode="auto">
            <a:xfrm>
              <a:off x="1860" y="2214"/>
              <a:ext cx="752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rgbClr val="000000"/>
                  </a:solidFill>
                </a:rPr>
                <a:t>blocks until server receives</a:t>
              </a:r>
              <a:endParaRPr lang="en-US" sz="2800" b="1" dirty="0"/>
            </a:p>
          </p:txBody>
        </p:sp>
        <p:sp>
          <p:nvSpPr>
            <p:cNvPr id="44" name="Rectangle 40"/>
            <p:cNvSpPr>
              <a:spLocks noChangeArrowheads="1"/>
            </p:cNvSpPr>
            <p:nvPr/>
          </p:nvSpPr>
          <p:spPr bwMode="auto">
            <a:xfrm>
              <a:off x="1888" y="2289"/>
              <a:ext cx="860" cy="1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41"/>
            <p:cNvSpPr>
              <a:spLocks noChangeArrowheads="1"/>
            </p:cNvSpPr>
            <p:nvPr/>
          </p:nvSpPr>
          <p:spPr bwMode="auto">
            <a:xfrm>
              <a:off x="1832" y="2289"/>
              <a:ext cx="79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dirty="0">
                  <a:solidFill>
                    <a:srgbClr val="000000"/>
                  </a:solidFill>
                </a:rPr>
                <a:t>a connect request from client</a:t>
              </a:r>
              <a:endParaRPr lang="en-US" sz="2800" b="1" dirty="0"/>
            </a:p>
          </p:txBody>
        </p:sp>
        <p:sp>
          <p:nvSpPr>
            <p:cNvPr id="46" name="Line 42"/>
            <p:cNvSpPr>
              <a:spLocks noChangeShapeType="1"/>
            </p:cNvSpPr>
            <p:nvPr/>
          </p:nvSpPr>
          <p:spPr bwMode="auto">
            <a:xfrm>
              <a:off x="2257" y="2371"/>
              <a:ext cx="1" cy="1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43"/>
            <p:cNvSpPr>
              <a:spLocks/>
            </p:cNvSpPr>
            <p:nvPr/>
          </p:nvSpPr>
          <p:spPr bwMode="auto">
            <a:xfrm>
              <a:off x="2240" y="2531"/>
              <a:ext cx="34" cy="40"/>
            </a:xfrm>
            <a:custGeom>
              <a:avLst/>
              <a:gdLst>
                <a:gd name="T0" fmla="*/ 0 w 34"/>
                <a:gd name="T1" fmla="*/ 0 h 40"/>
                <a:gd name="T2" fmla="*/ 17 w 34"/>
                <a:gd name="T3" fmla="*/ 5 h 40"/>
                <a:gd name="T4" fmla="*/ 34 w 34"/>
                <a:gd name="T5" fmla="*/ 0 h 40"/>
                <a:gd name="T6" fmla="*/ 17 w 34"/>
                <a:gd name="T7" fmla="*/ 40 h 40"/>
                <a:gd name="T8" fmla="*/ 0 w 34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0"/>
                <a:gd name="T17" fmla="*/ 34 w 34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0">
                  <a:moveTo>
                    <a:pt x="0" y="0"/>
                  </a:moveTo>
                  <a:lnTo>
                    <a:pt x="17" y="5"/>
                  </a:lnTo>
                  <a:lnTo>
                    <a:pt x="34" y="0"/>
                  </a:lnTo>
                  <a:lnTo>
                    <a:pt x="17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44"/>
            <p:cNvSpPr>
              <a:spLocks/>
            </p:cNvSpPr>
            <p:nvPr/>
          </p:nvSpPr>
          <p:spPr bwMode="auto">
            <a:xfrm>
              <a:off x="3430" y="2617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45"/>
            <p:cNvSpPr>
              <a:spLocks/>
            </p:cNvSpPr>
            <p:nvPr/>
          </p:nvSpPr>
          <p:spPr bwMode="auto">
            <a:xfrm>
              <a:off x="3388" y="2619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46"/>
            <p:cNvSpPr>
              <a:spLocks/>
            </p:cNvSpPr>
            <p:nvPr/>
          </p:nvSpPr>
          <p:spPr bwMode="auto">
            <a:xfrm>
              <a:off x="3346" y="2621"/>
              <a:ext cx="21" cy="7"/>
            </a:xfrm>
            <a:custGeom>
              <a:avLst/>
              <a:gdLst>
                <a:gd name="T0" fmla="*/ 21 w 21"/>
                <a:gd name="T1" fmla="*/ 6 h 7"/>
                <a:gd name="T2" fmla="*/ 21 w 21"/>
                <a:gd name="T3" fmla="*/ 0 h 7"/>
                <a:gd name="T4" fmla="*/ 0 w 21"/>
                <a:gd name="T5" fmla="*/ 2 h 7"/>
                <a:gd name="T6" fmla="*/ 0 w 21"/>
                <a:gd name="T7" fmla="*/ 7 h 7"/>
                <a:gd name="T8" fmla="*/ 21 w 21"/>
                <a:gd name="T9" fmla="*/ 6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 47"/>
            <p:cNvSpPr>
              <a:spLocks/>
            </p:cNvSpPr>
            <p:nvPr/>
          </p:nvSpPr>
          <p:spPr bwMode="auto">
            <a:xfrm>
              <a:off x="3303" y="2625"/>
              <a:ext cx="21" cy="5"/>
            </a:xfrm>
            <a:custGeom>
              <a:avLst/>
              <a:gdLst>
                <a:gd name="T0" fmla="*/ 21 w 21"/>
                <a:gd name="T1" fmla="*/ 3 h 5"/>
                <a:gd name="T2" fmla="*/ 21 w 21"/>
                <a:gd name="T3" fmla="*/ 0 h 5"/>
                <a:gd name="T4" fmla="*/ 0 w 21"/>
                <a:gd name="T5" fmla="*/ 0 h 5"/>
                <a:gd name="T6" fmla="*/ 0 w 21"/>
                <a:gd name="T7" fmla="*/ 5 h 5"/>
                <a:gd name="T8" fmla="*/ 21 w 21"/>
                <a:gd name="T9" fmla="*/ 3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21" y="3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5"/>
                  </a:lnTo>
                  <a:lnTo>
                    <a:pt x="21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48"/>
            <p:cNvSpPr>
              <a:spLocks/>
            </p:cNvSpPr>
            <p:nvPr/>
          </p:nvSpPr>
          <p:spPr bwMode="auto">
            <a:xfrm>
              <a:off x="3261" y="2627"/>
              <a:ext cx="21" cy="7"/>
            </a:xfrm>
            <a:custGeom>
              <a:avLst/>
              <a:gdLst>
                <a:gd name="T0" fmla="*/ 21 w 21"/>
                <a:gd name="T1" fmla="*/ 5 h 7"/>
                <a:gd name="T2" fmla="*/ 21 w 21"/>
                <a:gd name="T3" fmla="*/ 0 h 7"/>
                <a:gd name="T4" fmla="*/ 0 w 21"/>
                <a:gd name="T5" fmla="*/ 1 h 7"/>
                <a:gd name="T6" fmla="*/ 0 w 21"/>
                <a:gd name="T7" fmla="*/ 7 h 7"/>
                <a:gd name="T8" fmla="*/ 21 w 21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5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0" y="7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3" name="Freeform 49"/>
            <p:cNvSpPr>
              <a:spLocks/>
            </p:cNvSpPr>
            <p:nvPr/>
          </p:nvSpPr>
          <p:spPr bwMode="auto">
            <a:xfrm>
              <a:off x="3219" y="2628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Freeform 50"/>
            <p:cNvSpPr>
              <a:spLocks/>
            </p:cNvSpPr>
            <p:nvPr/>
          </p:nvSpPr>
          <p:spPr bwMode="auto">
            <a:xfrm>
              <a:off x="3177" y="2632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" name="Freeform 51"/>
            <p:cNvSpPr>
              <a:spLocks/>
            </p:cNvSpPr>
            <p:nvPr/>
          </p:nvSpPr>
          <p:spPr bwMode="auto">
            <a:xfrm>
              <a:off x="3134" y="2636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Freeform 52"/>
            <p:cNvSpPr>
              <a:spLocks/>
            </p:cNvSpPr>
            <p:nvPr/>
          </p:nvSpPr>
          <p:spPr bwMode="auto">
            <a:xfrm>
              <a:off x="3092" y="2638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7" name="Freeform 53"/>
            <p:cNvSpPr>
              <a:spLocks/>
            </p:cNvSpPr>
            <p:nvPr/>
          </p:nvSpPr>
          <p:spPr bwMode="auto">
            <a:xfrm>
              <a:off x="3050" y="2640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Freeform 54"/>
            <p:cNvSpPr>
              <a:spLocks/>
            </p:cNvSpPr>
            <p:nvPr/>
          </p:nvSpPr>
          <p:spPr bwMode="auto">
            <a:xfrm>
              <a:off x="3008" y="2644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Freeform 55"/>
            <p:cNvSpPr>
              <a:spLocks/>
            </p:cNvSpPr>
            <p:nvPr/>
          </p:nvSpPr>
          <p:spPr bwMode="auto">
            <a:xfrm>
              <a:off x="2965" y="2646"/>
              <a:ext cx="22" cy="7"/>
            </a:xfrm>
            <a:custGeom>
              <a:avLst/>
              <a:gdLst>
                <a:gd name="T0" fmla="*/ 22 w 22"/>
                <a:gd name="T1" fmla="*/ 5 h 7"/>
                <a:gd name="T2" fmla="*/ 22 w 22"/>
                <a:gd name="T3" fmla="*/ 0 h 7"/>
                <a:gd name="T4" fmla="*/ 0 w 22"/>
                <a:gd name="T5" fmla="*/ 2 h 7"/>
                <a:gd name="T6" fmla="*/ 0 w 22"/>
                <a:gd name="T7" fmla="*/ 7 h 7"/>
                <a:gd name="T8" fmla="*/ 22 w 22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7"/>
                <a:gd name="T17" fmla="*/ 22 w 22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7">
                  <a:moveTo>
                    <a:pt x="22" y="5"/>
                  </a:moveTo>
                  <a:lnTo>
                    <a:pt x="22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2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Freeform 56"/>
            <p:cNvSpPr>
              <a:spLocks/>
            </p:cNvSpPr>
            <p:nvPr/>
          </p:nvSpPr>
          <p:spPr bwMode="auto">
            <a:xfrm>
              <a:off x="2923" y="2650"/>
              <a:ext cx="21" cy="5"/>
            </a:xfrm>
            <a:custGeom>
              <a:avLst/>
              <a:gdLst>
                <a:gd name="T0" fmla="*/ 21 w 21"/>
                <a:gd name="T1" fmla="*/ 5 h 5"/>
                <a:gd name="T2" fmla="*/ 21 w 21"/>
                <a:gd name="T3" fmla="*/ 0 h 5"/>
                <a:gd name="T4" fmla="*/ 0 w 21"/>
                <a:gd name="T5" fmla="*/ 1 h 5"/>
                <a:gd name="T6" fmla="*/ 0 w 21"/>
                <a:gd name="T7" fmla="*/ 5 h 5"/>
                <a:gd name="T8" fmla="*/ 21 w 21"/>
                <a:gd name="T9" fmla="*/ 5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21" y="5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0" y="5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Freeform 57"/>
            <p:cNvSpPr>
              <a:spLocks/>
            </p:cNvSpPr>
            <p:nvPr/>
          </p:nvSpPr>
          <p:spPr bwMode="auto">
            <a:xfrm>
              <a:off x="2879" y="2651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Freeform 58"/>
            <p:cNvSpPr>
              <a:spLocks/>
            </p:cNvSpPr>
            <p:nvPr/>
          </p:nvSpPr>
          <p:spPr bwMode="auto">
            <a:xfrm>
              <a:off x="2839" y="2655"/>
              <a:ext cx="21" cy="6"/>
            </a:xfrm>
            <a:custGeom>
              <a:avLst/>
              <a:gdLst>
                <a:gd name="T0" fmla="*/ 21 w 21"/>
                <a:gd name="T1" fmla="*/ 4 h 6"/>
                <a:gd name="T2" fmla="*/ 21 w 21"/>
                <a:gd name="T3" fmla="*/ 0 h 6"/>
                <a:gd name="T4" fmla="*/ 0 w 21"/>
                <a:gd name="T5" fmla="*/ 0 h 6"/>
                <a:gd name="T6" fmla="*/ 0 w 21"/>
                <a:gd name="T7" fmla="*/ 6 h 6"/>
                <a:gd name="T8" fmla="*/ 21 w 21"/>
                <a:gd name="T9" fmla="*/ 4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4"/>
                  </a:moveTo>
                  <a:lnTo>
                    <a:pt x="21" y="0"/>
                  </a:lnTo>
                  <a:lnTo>
                    <a:pt x="0" y="0"/>
                  </a:lnTo>
                  <a:lnTo>
                    <a:pt x="0" y="6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Freeform 59"/>
            <p:cNvSpPr>
              <a:spLocks/>
            </p:cNvSpPr>
            <p:nvPr/>
          </p:nvSpPr>
          <p:spPr bwMode="auto">
            <a:xfrm>
              <a:off x="2795" y="2657"/>
              <a:ext cx="23" cy="6"/>
            </a:xfrm>
            <a:custGeom>
              <a:avLst/>
              <a:gdLst>
                <a:gd name="T0" fmla="*/ 23 w 23"/>
                <a:gd name="T1" fmla="*/ 6 h 6"/>
                <a:gd name="T2" fmla="*/ 23 w 23"/>
                <a:gd name="T3" fmla="*/ 0 h 6"/>
                <a:gd name="T4" fmla="*/ 0 w 23"/>
                <a:gd name="T5" fmla="*/ 2 h 6"/>
                <a:gd name="T6" fmla="*/ 0 w 23"/>
                <a:gd name="T7" fmla="*/ 6 h 6"/>
                <a:gd name="T8" fmla="*/ 23 w 23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6"/>
                <a:gd name="T17" fmla="*/ 23 w 23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6">
                  <a:moveTo>
                    <a:pt x="23" y="6"/>
                  </a:moveTo>
                  <a:lnTo>
                    <a:pt x="23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3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Freeform 60"/>
            <p:cNvSpPr>
              <a:spLocks/>
            </p:cNvSpPr>
            <p:nvPr/>
          </p:nvSpPr>
          <p:spPr bwMode="auto">
            <a:xfrm>
              <a:off x="2752" y="2659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Freeform 61"/>
            <p:cNvSpPr>
              <a:spLocks/>
            </p:cNvSpPr>
            <p:nvPr/>
          </p:nvSpPr>
          <p:spPr bwMode="auto">
            <a:xfrm>
              <a:off x="2710" y="2663"/>
              <a:ext cx="21" cy="8"/>
            </a:xfrm>
            <a:custGeom>
              <a:avLst/>
              <a:gdLst>
                <a:gd name="T0" fmla="*/ 21 w 21"/>
                <a:gd name="T1" fmla="*/ 4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4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4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Freeform 62"/>
            <p:cNvSpPr>
              <a:spLocks/>
            </p:cNvSpPr>
            <p:nvPr/>
          </p:nvSpPr>
          <p:spPr bwMode="auto">
            <a:xfrm>
              <a:off x="2668" y="2665"/>
              <a:ext cx="21" cy="8"/>
            </a:xfrm>
            <a:custGeom>
              <a:avLst/>
              <a:gdLst>
                <a:gd name="T0" fmla="*/ 21 w 21"/>
                <a:gd name="T1" fmla="*/ 6 h 8"/>
                <a:gd name="T2" fmla="*/ 21 w 21"/>
                <a:gd name="T3" fmla="*/ 0 h 8"/>
                <a:gd name="T4" fmla="*/ 0 w 21"/>
                <a:gd name="T5" fmla="*/ 2 h 8"/>
                <a:gd name="T6" fmla="*/ 0 w 21"/>
                <a:gd name="T7" fmla="*/ 8 h 8"/>
                <a:gd name="T8" fmla="*/ 21 w 21"/>
                <a:gd name="T9" fmla="*/ 6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8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Freeform 63"/>
            <p:cNvSpPr>
              <a:spLocks/>
            </p:cNvSpPr>
            <p:nvPr/>
          </p:nvSpPr>
          <p:spPr bwMode="auto">
            <a:xfrm>
              <a:off x="2626" y="2669"/>
              <a:ext cx="21" cy="6"/>
            </a:xfrm>
            <a:custGeom>
              <a:avLst/>
              <a:gdLst>
                <a:gd name="T0" fmla="*/ 21 w 21"/>
                <a:gd name="T1" fmla="*/ 6 h 6"/>
                <a:gd name="T2" fmla="*/ 21 w 21"/>
                <a:gd name="T3" fmla="*/ 0 h 6"/>
                <a:gd name="T4" fmla="*/ 0 w 21"/>
                <a:gd name="T5" fmla="*/ 2 h 6"/>
                <a:gd name="T6" fmla="*/ 0 w 21"/>
                <a:gd name="T7" fmla="*/ 6 h 6"/>
                <a:gd name="T8" fmla="*/ 21 w 21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21" y="6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21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Freeform 64"/>
            <p:cNvSpPr>
              <a:spLocks/>
            </p:cNvSpPr>
            <p:nvPr/>
          </p:nvSpPr>
          <p:spPr bwMode="auto">
            <a:xfrm>
              <a:off x="2583" y="2671"/>
              <a:ext cx="21" cy="7"/>
            </a:xfrm>
            <a:custGeom>
              <a:avLst/>
              <a:gdLst>
                <a:gd name="T0" fmla="*/ 21 w 21"/>
                <a:gd name="T1" fmla="*/ 5 h 7"/>
                <a:gd name="T2" fmla="*/ 21 w 21"/>
                <a:gd name="T3" fmla="*/ 0 h 7"/>
                <a:gd name="T4" fmla="*/ 0 w 21"/>
                <a:gd name="T5" fmla="*/ 2 h 7"/>
                <a:gd name="T6" fmla="*/ 0 w 21"/>
                <a:gd name="T7" fmla="*/ 7 h 7"/>
                <a:gd name="T8" fmla="*/ 21 w 21"/>
                <a:gd name="T9" fmla="*/ 5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21" y="5"/>
                  </a:moveTo>
                  <a:lnTo>
                    <a:pt x="21" y="0"/>
                  </a:lnTo>
                  <a:lnTo>
                    <a:pt x="0" y="2"/>
                  </a:lnTo>
                  <a:lnTo>
                    <a:pt x="0" y="7"/>
                  </a:lnTo>
                  <a:lnTo>
                    <a:pt x="21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Rectangle 65"/>
            <p:cNvSpPr>
              <a:spLocks noChangeArrowheads="1"/>
            </p:cNvSpPr>
            <p:nvPr/>
          </p:nvSpPr>
          <p:spPr bwMode="auto">
            <a:xfrm>
              <a:off x="2541" y="2675"/>
              <a:ext cx="21" cy="5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Freeform 66"/>
            <p:cNvSpPr>
              <a:spLocks/>
            </p:cNvSpPr>
            <p:nvPr/>
          </p:nvSpPr>
          <p:spPr bwMode="auto">
            <a:xfrm>
              <a:off x="2508" y="2676"/>
              <a:ext cx="12" cy="6"/>
            </a:xfrm>
            <a:custGeom>
              <a:avLst/>
              <a:gdLst>
                <a:gd name="T0" fmla="*/ 12 w 12"/>
                <a:gd name="T1" fmla="*/ 6 h 6"/>
                <a:gd name="T2" fmla="*/ 12 w 12"/>
                <a:gd name="T3" fmla="*/ 0 h 6"/>
                <a:gd name="T4" fmla="*/ 0 w 12"/>
                <a:gd name="T5" fmla="*/ 2 h 6"/>
                <a:gd name="T6" fmla="*/ 0 w 12"/>
                <a:gd name="T7" fmla="*/ 6 h 6"/>
                <a:gd name="T8" fmla="*/ 12 w 12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2"/>
                <a:gd name="T16" fmla="*/ 0 h 6"/>
                <a:gd name="T17" fmla="*/ 12 w 12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2" h="6">
                  <a:moveTo>
                    <a:pt x="12" y="6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12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Freeform 67"/>
            <p:cNvSpPr>
              <a:spLocks/>
            </p:cNvSpPr>
            <p:nvPr/>
          </p:nvSpPr>
          <p:spPr bwMode="auto">
            <a:xfrm>
              <a:off x="2480" y="2661"/>
              <a:ext cx="40" cy="35"/>
            </a:xfrm>
            <a:custGeom>
              <a:avLst/>
              <a:gdLst>
                <a:gd name="T0" fmla="*/ 38 w 40"/>
                <a:gd name="T1" fmla="*/ 0 h 35"/>
                <a:gd name="T2" fmla="*/ 32 w 40"/>
                <a:gd name="T3" fmla="*/ 19 h 35"/>
                <a:gd name="T4" fmla="*/ 40 w 40"/>
                <a:gd name="T5" fmla="*/ 35 h 35"/>
                <a:gd name="T6" fmla="*/ 0 w 40"/>
                <a:gd name="T7" fmla="*/ 21 h 35"/>
                <a:gd name="T8" fmla="*/ 38 w 40"/>
                <a:gd name="T9" fmla="*/ 0 h 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35"/>
                <a:gd name="T17" fmla="*/ 40 w 40"/>
                <a:gd name="T18" fmla="*/ 35 h 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35">
                  <a:moveTo>
                    <a:pt x="38" y="0"/>
                  </a:moveTo>
                  <a:lnTo>
                    <a:pt x="32" y="19"/>
                  </a:lnTo>
                  <a:lnTo>
                    <a:pt x="40" y="35"/>
                  </a:lnTo>
                  <a:lnTo>
                    <a:pt x="0" y="21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Freeform 68"/>
            <p:cNvSpPr>
              <a:spLocks/>
            </p:cNvSpPr>
            <p:nvPr/>
          </p:nvSpPr>
          <p:spPr bwMode="auto">
            <a:xfrm>
              <a:off x="2484" y="2907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Freeform 69"/>
            <p:cNvSpPr>
              <a:spLocks/>
            </p:cNvSpPr>
            <p:nvPr/>
          </p:nvSpPr>
          <p:spPr bwMode="auto">
            <a:xfrm>
              <a:off x="2526" y="2909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6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6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Freeform 70"/>
            <p:cNvSpPr>
              <a:spLocks/>
            </p:cNvSpPr>
            <p:nvPr/>
          </p:nvSpPr>
          <p:spPr bwMode="auto">
            <a:xfrm>
              <a:off x="2568" y="2913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3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3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Freeform 71"/>
            <p:cNvSpPr>
              <a:spLocks/>
            </p:cNvSpPr>
            <p:nvPr/>
          </p:nvSpPr>
          <p:spPr bwMode="auto">
            <a:xfrm>
              <a:off x="2610" y="2915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1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Freeform 72"/>
            <p:cNvSpPr>
              <a:spLocks/>
            </p:cNvSpPr>
            <p:nvPr/>
          </p:nvSpPr>
          <p:spPr bwMode="auto">
            <a:xfrm>
              <a:off x="2652" y="2918"/>
              <a:ext cx="22" cy="8"/>
            </a:xfrm>
            <a:custGeom>
              <a:avLst/>
              <a:gdLst>
                <a:gd name="T0" fmla="*/ 0 w 22"/>
                <a:gd name="T1" fmla="*/ 0 h 8"/>
                <a:gd name="T2" fmla="*/ 0 w 22"/>
                <a:gd name="T3" fmla="*/ 6 h 8"/>
                <a:gd name="T4" fmla="*/ 22 w 22"/>
                <a:gd name="T5" fmla="*/ 8 h 8"/>
                <a:gd name="T6" fmla="*/ 22 w 22"/>
                <a:gd name="T7" fmla="*/ 2 h 8"/>
                <a:gd name="T8" fmla="*/ 0 w 22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8"/>
                <a:gd name="T17" fmla="*/ 22 w 2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8">
                  <a:moveTo>
                    <a:pt x="0" y="0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Freeform 73"/>
            <p:cNvSpPr>
              <a:spLocks/>
            </p:cNvSpPr>
            <p:nvPr/>
          </p:nvSpPr>
          <p:spPr bwMode="auto">
            <a:xfrm>
              <a:off x="2695" y="2922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Freeform 74"/>
            <p:cNvSpPr>
              <a:spLocks/>
            </p:cNvSpPr>
            <p:nvPr/>
          </p:nvSpPr>
          <p:spPr bwMode="auto">
            <a:xfrm>
              <a:off x="2737" y="2924"/>
              <a:ext cx="21" cy="8"/>
            </a:xfrm>
            <a:custGeom>
              <a:avLst/>
              <a:gdLst>
                <a:gd name="T0" fmla="*/ 0 w 21"/>
                <a:gd name="T1" fmla="*/ 0 h 8"/>
                <a:gd name="T2" fmla="*/ 0 w 21"/>
                <a:gd name="T3" fmla="*/ 6 h 8"/>
                <a:gd name="T4" fmla="*/ 21 w 21"/>
                <a:gd name="T5" fmla="*/ 8 h 8"/>
                <a:gd name="T6" fmla="*/ 21 w 21"/>
                <a:gd name="T7" fmla="*/ 2 h 8"/>
                <a:gd name="T8" fmla="*/ 0 w 21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0" y="0"/>
                  </a:moveTo>
                  <a:lnTo>
                    <a:pt x="0" y="6"/>
                  </a:lnTo>
                  <a:lnTo>
                    <a:pt x="21" y="8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Freeform 75"/>
            <p:cNvSpPr>
              <a:spLocks/>
            </p:cNvSpPr>
            <p:nvPr/>
          </p:nvSpPr>
          <p:spPr bwMode="auto">
            <a:xfrm>
              <a:off x="2779" y="2928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Freeform 76"/>
            <p:cNvSpPr>
              <a:spLocks/>
            </p:cNvSpPr>
            <p:nvPr/>
          </p:nvSpPr>
          <p:spPr bwMode="auto">
            <a:xfrm>
              <a:off x="2821" y="2930"/>
              <a:ext cx="22" cy="6"/>
            </a:xfrm>
            <a:custGeom>
              <a:avLst/>
              <a:gdLst>
                <a:gd name="T0" fmla="*/ 0 w 22"/>
                <a:gd name="T1" fmla="*/ 0 h 6"/>
                <a:gd name="T2" fmla="*/ 0 w 22"/>
                <a:gd name="T3" fmla="*/ 6 h 6"/>
                <a:gd name="T4" fmla="*/ 22 w 22"/>
                <a:gd name="T5" fmla="*/ 6 h 6"/>
                <a:gd name="T6" fmla="*/ 22 w 22"/>
                <a:gd name="T7" fmla="*/ 2 h 6"/>
                <a:gd name="T8" fmla="*/ 0 w 22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6"/>
                <a:gd name="T17" fmla="*/ 22 w 22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6">
                  <a:moveTo>
                    <a:pt x="0" y="0"/>
                  </a:moveTo>
                  <a:lnTo>
                    <a:pt x="0" y="6"/>
                  </a:lnTo>
                  <a:lnTo>
                    <a:pt x="22" y="6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Freeform 77"/>
            <p:cNvSpPr>
              <a:spLocks/>
            </p:cNvSpPr>
            <p:nvPr/>
          </p:nvSpPr>
          <p:spPr bwMode="auto">
            <a:xfrm>
              <a:off x="2906" y="2936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2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Freeform 78"/>
            <p:cNvSpPr>
              <a:spLocks/>
            </p:cNvSpPr>
            <p:nvPr/>
          </p:nvSpPr>
          <p:spPr bwMode="auto">
            <a:xfrm>
              <a:off x="2948" y="2939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3" name="Freeform 79"/>
            <p:cNvSpPr>
              <a:spLocks/>
            </p:cNvSpPr>
            <p:nvPr/>
          </p:nvSpPr>
          <p:spPr bwMode="auto">
            <a:xfrm>
              <a:off x="2990" y="2941"/>
              <a:ext cx="21" cy="8"/>
            </a:xfrm>
            <a:custGeom>
              <a:avLst/>
              <a:gdLst>
                <a:gd name="T0" fmla="*/ 0 w 21"/>
                <a:gd name="T1" fmla="*/ 0 h 8"/>
                <a:gd name="T2" fmla="*/ 0 w 21"/>
                <a:gd name="T3" fmla="*/ 6 h 8"/>
                <a:gd name="T4" fmla="*/ 21 w 21"/>
                <a:gd name="T5" fmla="*/ 8 h 8"/>
                <a:gd name="T6" fmla="*/ 21 w 21"/>
                <a:gd name="T7" fmla="*/ 2 h 8"/>
                <a:gd name="T8" fmla="*/ 0 w 21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8"/>
                <a:gd name="T17" fmla="*/ 21 w 21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8">
                  <a:moveTo>
                    <a:pt x="0" y="0"/>
                  </a:moveTo>
                  <a:lnTo>
                    <a:pt x="0" y="6"/>
                  </a:lnTo>
                  <a:lnTo>
                    <a:pt x="21" y="8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4" name="Freeform 80"/>
            <p:cNvSpPr>
              <a:spLocks/>
            </p:cNvSpPr>
            <p:nvPr/>
          </p:nvSpPr>
          <p:spPr bwMode="auto">
            <a:xfrm>
              <a:off x="3033" y="2945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5" name="Freeform 81"/>
            <p:cNvSpPr>
              <a:spLocks/>
            </p:cNvSpPr>
            <p:nvPr/>
          </p:nvSpPr>
          <p:spPr bwMode="auto">
            <a:xfrm>
              <a:off x="3077" y="2949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4 h 6"/>
                <a:gd name="T4" fmla="*/ 21 w 21"/>
                <a:gd name="T5" fmla="*/ 6 h 6"/>
                <a:gd name="T6" fmla="*/ 21 w 21"/>
                <a:gd name="T7" fmla="*/ 0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4"/>
                  </a:lnTo>
                  <a:lnTo>
                    <a:pt x="21" y="6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6" name="Freeform 82"/>
            <p:cNvSpPr>
              <a:spLocks/>
            </p:cNvSpPr>
            <p:nvPr/>
          </p:nvSpPr>
          <p:spPr bwMode="auto">
            <a:xfrm>
              <a:off x="3119" y="2951"/>
              <a:ext cx="19" cy="8"/>
            </a:xfrm>
            <a:custGeom>
              <a:avLst/>
              <a:gdLst>
                <a:gd name="T0" fmla="*/ 0 w 19"/>
                <a:gd name="T1" fmla="*/ 0 h 8"/>
                <a:gd name="T2" fmla="*/ 0 w 19"/>
                <a:gd name="T3" fmla="*/ 4 h 8"/>
                <a:gd name="T4" fmla="*/ 19 w 19"/>
                <a:gd name="T5" fmla="*/ 8 h 8"/>
                <a:gd name="T6" fmla="*/ 19 w 19"/>
                <a:gd name="T7" fmla="*/ 2 h 8"/>
                <a:gd name="T8" fmla="*/ 0 w 19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9"/>
                <a:gd name="T16" fmla="*/ 0 h 8"/>
                <a:gd name="T17" fmla="*/ 19 w 19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9" h="8">
                  <a:moveTo>
                    <a:pt x="0" y="0"/>
                  </a:moveTo>
                  <a:lnTo>
                    <a:pt x="0" y="4"/>
                  </a:lnTo>
                  <a:lnTo>
                    <a:pt x="19" y="8"/>
                  </a:lnTo>
                  <a:lnTo>
                    <a:pt x="19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7" name="Freeform 83"/>
            <p:cNvSpPr>
              <a:spLocks/>
            </p:cNvSpPr>
            <p:nvPr/>
          </p:nvSpPr>
          <p:spPr bwMode="auto">
            <a:xfrm>
              <a:off x="3159" y="2953"/>
              <a:ext cx="23" cy="8"/>
            </a:xfrm>
            <a:custGeom>
              <a:avLst/>
              <a:gdLst>
                <a:gd name="T0" fmla="*/ 0 w 23"/>
                <a:gd name="T1" fmla="*/ 0 h 8"/>
                <a:gd name="T2" fmla="*/ 0 w 23"/>
                <a:gd name="T3" fmla="*/ 6 h 8"/>
                <a:gd name="T4" fmla="*/ 23 w 23"/>
                <a:gd name="T5" fmla="*/ 8 h 8"/>
                <a:gd name="T6" fmla="*/ 23 w 23"/>
                <a:gd name="T7" fmla="*/ 2 h 8"/>
                <a:gd name="T8" fmla="*/ 0 w 23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3"/>
                <a:gd name="T16" fmla="*/ 0 h 8"/>
                <a:gd name="T17" fmla="*/ 23 w 23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3" h="8">
                  <a:moveTo>
                    <a:pt x="0" y="0"/>
                  </a:moveTo>
                  <a:lnTo>
                    <a:pt x="0" y="6"/>
                  </a:lnTo>
                  <a:lnTo>
                    <a:pt x="23" y="8"/>
                  </a:lnTo>
                  <a:lnTo>
                    <a:pt x="23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8" name="Freeform 84"/>
            <p:cNvSpPr>
              <a:spLocks/>
            </p:cNvSpPr>
            <p:nvPr/>
          </p:nvSpPr>
          <p:spPr bwMode="auto">
            <a:xfrm>
              <a:off x="3203" y="2957"/>
              <a:ext cx="22" cy="7"/>
            </a:xfrm>
            <a:custGeom>
              <a:avLst/>
              <a:gdLst>
                <a:gd name="T0" fmla="*/ 0 w 22"/>
                <a:gd name="T1" fmla="*/ 0 h 7"/>
                <a:gd name="T2" fmla="*/ 0 w 22"/>
                <a:gd name="T3" fmla="*/ 6 h 7"/>
                <a:gd name="T4" fmla="*/ 22 w 22"/>
                <a:gd name="T5" fmla="*/ 7 h 7"/>
                <a:gd name="T6" fmla="*/ 22 w 22"/>
                <a:gd name="T7" fmla="*/ 2 h 7"/>
                <a:gd name="T8" fmla="*/ 0 w 22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7"/>
                <a:gd name="T17" fmla="*/ 22 w 22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7">
                  <a:moveTo>
                    <a:pt x="0" y="0"/>
                  </a:moveTo>
                  <a:lnTo>
                    <a:pt x="0" y="6"/>
                  </a:lnTo>
                  <a:lnTo>
                    <a:pt x="22" y="7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9" name="Freeform 85"/>
            <p:cNvSpPr>
              <a:spLocks/>
            </p:cNvSpPr>
            <p:nvPr/>
          </p:nvSpPr>
          <p:spPr bwMode="auto">
            <a:xfrm>
              <a:off x="3246" y="2961"/>
              <a:ext cx="21" cy="5"/>
            </a:xfrm>
            <a:custGeom>
              <a:avLst/>
              <a:gdLst>
                <a:gd name="T0" fmla="*/ 0 w 21"/>
                <a:gd name="T1" fmla="*/ 0 h 5"/>
                <a:gd name="T2" fmla="*/ 0 w 21"/>
                <a:gd name="T3" fmla="*/ 3 h 5"/>
                <a:gd name="T4" fmla="*/ 21 w 21"/>
                <a:gd name="T5" fmla="*/ 5 h 5"/>
                <a:gd name="T6" fmla="*/ 21 w 21"/>
                <a:gd name="T7" fmla="*/ 0 h 5"/>
                <a:gd name="T8" fmla="*/ 0 w 21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5"/>
                <a:gd name="T17" fmla="*/ 21 w 21"/>
                <a:gd name="T18" fmla="*/ 5 h 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5">
                  <a:moveTo>
                    <a:pt x="0" y="0"/>
                  </a:moveTo>
                  <a:lnTo>
                    <a:pt x="0" y="3"/>
                  </a:lnTo>
                  <a:lnTo>
                    <a:pt x="21" y="5"/>
                  </a:lnTo>
                  <a:lnTo>
                    <a:pt x="2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0" name="Freeform 86"/>
            <p:cNvSpPr>
              <a:spLocks/>
            </p:cNvSpPr>
            <p:nvPr/>
          </p:nvSpPr>
          <p:spPr bwMode="auto">
            <a:xfrm>
              <a:off x="3288" y="2963"/>
              <a:ext cx="21" cy="7"/>
            </a:xfrm>
            <a:custGeom>
              <a:avLst/>
              <a:gdLst>
                <a:gd name="T0" fmla="*/ 0 w 21"/>
                <a:gd name="T1" fmla="*/ 0 h 7"/>
                <a:gd name="T2" fmla="*/ 0 w 21"/>
                <a:gd name="T3" fmla="*/ 5 h 7"/>
                <a:gd name="T4" fmla="*/ 21 w 21"/>
                <a:gd name="T5" fmla="*/ 7 h 7"/>
                <a:gd name="T6" fmla="*/ 21 w 21"/>
                <a:gd name="T7" fmla="*/ 1 h 7"/>
                <a:gd name="T8" fmla="*/ 0 w 21"/>
                <a:gd name="T9" fmla="*/ 0 h 7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7"/>
                <a:gd name="T17" fmla="*/ 21 w 21"/>
                <a:gd name="T18" fmla="*/ 7 h 7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7">
                  <a:moveTo>
                    <a:pt x="0" y="0"/>
                  </a:moveTo>
                  <a:lnTo>
                    <a:pt x="0" y="5"/>
                  </a:lnTo>
                  <a:lnTo>
                    <a:pt x="21" y="7"/>
                  </a:lnTo>
                  <a:lnTo>
                    <a:pt x="21" y="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1" name="Freeform 87"/>
            <p:cNvSpPr>
              <a:spLocks/>
            </p:cNvSpPr>
            <p:nvPr/>
          </p:nvSpPr>
          <p:spPr bwMode="auto">
            <a:xfrm>
              <a:off x="3330" y="2966"/>
              <a:ext cx="21" cy="6"/>
            </a:xfrm>
            <a:custGeom>
              <a:avLst/>
              <a:gdLst>
                <a:gd name="T0" fmla="*/ 0 w 21"/>
                <a:gd name="T1" fmla="*/ 0 h 6"/>
                <a:gd name="T2" fmla="*/ 0 w 21"/>
                <a:gd name="T3" fmla="*/ 6 h 6"/>
                <a:gd name="T4" fmla="*/ 21 w 21"/>
                <a:gd name="T5" fmla="*/ 6 h 6"/>
                <a:gd name="T6" fmla="*/ 21 w 21"/>
                <a:gd name="T7" fmla="*/ 2 h 6"/>
                <a:gd name="T8" fmla="*/ 0 w 21"/>
                <a:gd name="T9" fmla="*/ 0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"/>
                <a:gd name="T16" fmla="*/ 0 h 6"/>
                <a:gd name="T17" fmla="*/ 21 w 21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" h="6">
                  <a:moveTo>
                    <a:pt x="0" y="0"/>
                  </a:moveTo>
                  <a:lnTo>
                    <a:pt x="0" y="6"/>
                  </a:lnTo>
                  <a:lnTo>
                    <a:pt x="21" y="6"/>
                  </a:lnTo>
                  <a:lnTo>
                    <a:pt x="21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2" name="Freeform 88"/>
            <p:cNvSpPr>
              <a:spLocks/>
            </p:cNvSpPr>
            <p:nvPr/>
          </p:nvSpPr>
          <p:spPr bwMode="auto">
            <a:xfrm>
              <a:off x="3372" y="2968"/>
              <a:ext cx="22" cy="8"/>
            </a:xfrm>
            <a:custGeom>
              <a:avLst/>
              <a:gdLst>
                <a:gd name="T0" fmla="*/ 0 w 22"/>
                <a:gd name="T1" fmla="*/ 0 h 8"/>
                <a:gd name="T2" fmla="*/ 0 w 22"/>
                <a:gd name="T3" fmla="*/ 6 h 8"/>
                <a:gd name="T4" fmla="*/ 22 w 22"/>
                <a:gd name="T5" fmla="*/ 8 h 8"/>
                <a:gd name="T6" fmla="*/ 22 w 22"/>
                <a:gd name="T7" fmla="*/ 2 h 8"/>
                <a:gd name="T8" fmla="*/ 0 w 22"/>
                <a:gd name="T9" fmla="*/ 0 h 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2"/>
                <a:gd name="T16" fmla="*/ 0 h 8"/>
                <a:gd name="T17" fmla="*/ 22 w 22"/>
                <a:gd name="T18" fmla="*/ 8 h 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2" h="8">
                  <a:moveTo>
                    <a:pt x="0" y="0"/>
                  </a:moveTo>
                  <a:lnTo>
                    <a:pt x="0" y="6"/>
                  </a:lnTo>
                  <a:lnTo>
                    <a:pt x="22" y="8"/>
                  </a:lnTo>
                  <a:lnTo>
                    <a:pt x="2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3" name="Rectangle 89"/>
            <p:cNvSpPr>
              <a:spLocks noChangeArrowheads="1"/>
            </p:cNvSpPr>
            <p:nvPr/>
          </p:nvSpPr>
          <p:spPr bwMode="auto">
            <a:xfrm>
              <a:off x="3415" y="2972"/>
              <a:ext cx="7" cy="6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4" name="Freeform 90"/>
            <p:cNvSpPr>
              <a:spLocks/>
            </p:cNvSpPr>
            <p:nvPr/>
          </p:nvSpPr>
          <p:spPr bwMode="auto">
            <a:xfrm>
              <a:off x="3411" y="2957"/>
              <a:ext cx="40" cy="34"/>
            </a:xfrm>
            <a:custGeom>
              <a:avLst/>
              <a:gdLst>
                <a:gd name="T0" fmla="*/ 0 w 40"/>
                <a:gd name="T1" fmla="*/ 34 h 34"/>
                <a:gd name="T2" fmla="*/ 6 w 40"/>
                <a:gd name="T3" fmla="*/ 17 h 34"/>
                <a:gd name="T4" fmla="*/ 2 w 40"/>
                <a:gd name="T5" fmla="*/ 0 h 34"/>
                <a:gd name="T6" fmla="*/ 40 w 40"/>
                <a:gd name="T7" fmla="*/ 19 h 34"/>
                <a:gd name="T8" fmla="*/ 0 w 40"/>
                <a:gd name="T9" fmla="*/ 34 h 3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"/>
                <a:gd name="T16" fmla="*/ 0 h 34"/>
                <a:gd name="T17" fmla="*/ 40 w 40"/>
                <a:gd name="T18" fmla="*/ 34 h 3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" h="34">
                  <a:moveTo>
                    <a:pt x="0" y="34"/>
                  </a:moveTo>
                  <a:lnTo>
                    <a:pt x="6" y="17"/>
                  </a:lnTo>
                  <a:lnTo>
                    <a:pt x="2" y="0"/>
                  </a:lnTo>
                  <a:lnTo>
                    <a:pt x="40" y="19"/>
                  </a:lnTo>
                  <a:lnTo>
                    <a:pt x="0" y="3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5" name="Line 91"/>
            <p:cNvSpPr>
              <a:spLocks noChangeShapeType="1"/>
            </p:cNvSpPr>
            <p:nvPr/>
          </p:nvSpPr>
          <p:spPr bwMode="auto">
            <a:xfrm>
              <a:off x="2257" y="2738"/>
              <a:ext cx="1" cy="5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6" name="Freeform 92"/>
            <p:cNvSpPr>
              <a:spLocks/>
            </p:cNvSpPr>
            <p:nvPr/>
          </p:nvSpPr>
          <p:spPr bwMode="auto">
            <a:xfrm>
              <a:off x="2240" y="2786"/>
              <a:ext cx="34" cy="40"/>
            </a:xfrm>
            <a:custGeom>
              <a:avLst/>
              <a:gdLst>
                <a:gd name="T0" fmla="*/ 0 w 34"/>
                <a:gd name="T1" fmla="*/ 0 h 40"/>
                <a:gd name="T2" fmla="*/ 17 w 34"/>
                <a:gd name="T3" fmla="*/ 6 h 40"/>
                <a:gd name="T4" fmla="*/ 34 w 34"/>
                <a:gd name="T5" fmla="*/ 0 h 40"/>
                <a:gd name="T6" fmla="*/ 17 w 34"/>
                <a:gd name="T7" fmla="*/ 40 h 40"/>
                <a:gd name="T8" fmla="*/ 0 w 34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0"/>
                <a:gd name="T17" fmla="*/ 34 w 34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0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7" name="Line 93"/>
            <p:cNvSpPr>
              <a:spLocks noChangeShapeType="1"/>
            </p:cNvSpPr>
            <p:nvPr/>
          </p:nvSpPr>
          <p:spPr bwMode="auto">
            <a:xfrm>
              <a:off x="3668" y="3032"/>
              <a:ext cx="2" cy="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8" name="Freeform 94"/>
            <p:cNvSpPr>
              <a:spLocks/>
            </p:cNvSpPr>
            <p:nvPr/>
          </p:nvSpPr>
          <p:spPr bwMode="auto">
            <a:xfrm>
              <a:off x="3653" y="3087"/>
              <a:ext cx="32" cy="41"/>
            </a:xfrm>
            <a:custGeom>
              <a:avLst/>
              <a:gdLst>
                <a:gd name="T0" fmla="*/ 0 w 32"/>
                <a:gd name="T1" fmla="*/ 0 h 41"/>
                <a:gd name="T2" fmla="*/ 15 w 32"/>
                <a:gd name="T3" fmla="*/ 8 h 41"/>
                <a:gd name="T4" fmla="*/ 32 w 32"/>
                <a:gd name="T5" fmla="*/ 0 h 41"/>
                <a:gd name="T6" fmla="*/ 15 w 32"/>
                <a:gd name="T7" fmla="*/ 41 h 41"/>
                <a:gd name="T8" fmla="*/ 0 w 32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1"/>
                <a:gd name="T17" fmla="*/ 32 w 32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1">
                  <a:moveTo>
                    <a:pt x="0" y="0"/>
                  </a:moveTo>
                  <a:lnTo>
                    <a:pt x="15" y="8"/>
                  </a:lnTo>
                  <a:lnTo>
                    <a:pt x="32" y="0"/>
                  </a:lnTo>
                  <a:lnTo>
                    <a:pt x="15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9" name="Rectangle 95"/>
            <p:cNvSpPr>
              <a:spLocks noChangeArrowheads="1"/>
            </p:cNvSpPr>
            <p:nvPr/>
          </p:nvSpPr>
          <p:spPr bwMode="auto">
            <a:xfrm>
              <a:off x="2958" y="2561"/>
              <a:ext cx="149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" name="Rectangle 96"/>
            <p:cNvSpPr>
              <a:spLocks noChangeArrowheads="1"/>
            </p:cNvSpPr>
            <p:nvPr/>
          </p:nvSpPr>
          <p:spPr bwMode="auto">
            <a:xfrm>
              <a:off x="2958" y="2561"/>
              <a:ext cx="11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data</a:t>
              </a:r>
              <a:endParaRPr lang="en-US" sz="3200" b="1"/>
            </a:p>
          </p:txBody>
        </p:sp>
        <p:sp>
          <p:nvSpPr>
            <p:cNvPr id="101" name="Rectangle 97"/>
            <p:cNvSpPr>
              <a:spLocks noChangeArrowheads="1"/>
            </p:cNvSpPr>
            <p:nvPr/>
          </p:nvSpPr>
          <p:spPr bwMode="auto">
            <a:xfrm>
              <a:off x="2958" y="2855"/>
              <a:ext cx="149" cy="1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" name="Rectangle 98"/>
            <p:cNvSpPr>
              <a:spLocks noChangeArrowheads="1"/>
            </p:cNvSpPr>
            <p:nvPr/>
          </p:nvSpPr>
          <p:spPr bwMode="auto">
            <a:xfrm>
              <a:off x="2958" y="2855"/>
              <a:ext cx="115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</a:rPr>
                <a:t>data</a:t>
              </a:r>
              <a:endParaRPr lang="en-US" sz="3200" b="1"/>
            </a:p>
          </p:txBody>
        </p:sp>
        <p:sp>
          <p:nvSpPr>
            <p:cNvPr id="103" name="Rectangle 99"/>
            <p:cNvSpPr>
              <a:spLocks noChangeArrowheads="1"/>
            </p:cNvSpPr>
            <p:nvPr/>
          </p:nvSpPr>
          <p:spPr bwMode="auto">
            <a:xfrm>
              <a:off x="2132" y="1052"/>
              <a:ext cx="29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" name="Rectangle 100"/>
            <p:cNvSpPr>
              <a:spLocks noChangeArrowheads="1"/>
            </p:cNvSpPr>
            <p:nvPr/>
          </p:nvSpPr>
          <p:spPr bwMode="auto">
            <a:xfrm>
              <a:off x="2132" y="1054"/>
              <a:ext cx="231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Server</a:t>
              </a:r>
              <a:endParaRPr lang="en-US" sz="2800" b="1"/>
            </a:p>
          </p:txBody>
        </p:sp>
        <p:sp>
          <p:nvSpPr>
            <p:cNvPr id="105" name="Rectangle 101"/>
            <p:cNvSpPr>
              <a:spLocks noChangeArrowheads="1"/>
            </p:cNvSpPr>
            <p:nvPr/>
          </p:nvSpPr>
          <p:spPr bwMode="auto">
            <a:xfrm>
              <a:off x="3553" y="1864"/>
              <a:ext cx="274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" name="Rectangle 102"/>
            <p:cNvSpPr>
              <a:spLocks noChangeArrowheads="1"/>
            </p:cNvSpPr>
            <p:nvPr/>
          </p:nvSpPr>
          <p:spPr bwMode="auto">
            <a:xfrm>
              <a:off x="3553" y="1866"/>
              <a:ext cx="216" cy="1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800">
                  <a:solidFill>
                    <a:srgbClr val="000000"/>
                  </a:solidFill>
                </a:rPr>
                <a:t>Client</a:t>
              </a:r>
              <a:endParaRPr lang="en-US" sz="2800" b="1"/>
            </a:p>
          </p:txBody>
        </p:sp>
        <p:sp>
          <p:nvSpPr>
            <p:cNvPr id="107" name="Line 103"/>
            <p:cNvSpPr>
              <a:spLocks noChangeShapeType="1"/>
            </p:cNvSpPr>
            <p:nvPr/>
          </p:nvSpPr>
          <p:spPr bwMode="auto">
            <a:xfrm>
              <a:off x="2257" y="1607"/>
              <a:ext cx="1" cy="6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" name="Freeform 104"/>
            <p:cNvSpPr>
              <a:spLocks/>
            </p:cNvSpPr>
            <p:nvPr/>
          </p:nvSpPr>
          <p:spPr bwMode="auto">
            <a:xfrm>
              <a:off x="2240" y="1655"/>
              <a:ext cx="34" cy="38"/>
            </a:xfrm>
            <a:custGeom>
              <a:avLst/>
              <a:gdLst>
                <a:gd name="T0" fmla="*/ 0 w 34"/>
                <a:gd name="T1" fmla="*/ 0 h 38"/>
                <a:gd name="T2" fmla="*/ 17 w 34"/>
                <a:gd name="T3" fmla="*/ 6 h 38"/>
                <a:gd name="T4" fmla="*/ 34 w 34"/>
                <a:gd name="T5" fmla="*/ 0 h 38"/>
                <a:gd name="T6" fmla="*/ 17 w 34"/>
                <a:gd name="T7" fmla="*/ 38 h 38"/>
                <a:gd name="T8" fmla="*/ 0 w 34"/>
                <a:gd name="T9" fmla="*/ 0 h 3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38"/>
                <a:gd name="T17" fmla="*/ 34 w 34"/>
                <a:gd name="T18" fmla="*/ 38 h 38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38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3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9" name="Line 105"/>
            <p:cNvSpPr>
              <a:spLocks noChangeShapeType="1"/>
            </p:cNvSpPr>
            <p:nvPr/>
          </p:nvSpPr>
          <p:spPr bwMode="auto">
            <a:xfrm>
              <a:off x="2257" y="1862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0" name="Freeform 106"/>
            <p:cNvSpPr>
              <a:spLocks/>
            </p:cNvSpPr>
            <p:nvPr/>
          </p:nvSpPr>
          <p:spPr bwMode="auto">
            <a:xfrm>
              <a:off x="2240" y="1908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8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8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1" name="Rectangle 107"/>
            <p:cNvSpPr>
              <a:spLocks noChangeArrowheads="1"/>
            </p:cNvSpPr>
            <p:nvPr/>
          </p:nvSpPr>
          <p:spPr bwMode="auto">
            <a:xfrm>
              <a:off x="2078" y="2001"/>
              <a:ext cx="436" cy="10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" name="Rectangle 108"/>
            <p:cNvSpPr>
              <a:spLocks noChangeArrowheads="1"/>
            </p:cNvSpPr>
            <p:nvPr/>
          </p:nvSpPr>
          <p:spPr bwMode="auto">
            <a:xfrm>
              <a:off x="2078" y="1999"/>
              <a:ext cx="329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990000"/>
                  </a:solidFill>
                  <a:latin typeface="Courier New" pitchFamily="49" charset="0"/>
                </a:rPr>
                <a:t>accept()</a:t>
              </a:r>
              <a:endParaRPr lang="en-US" sz="2800" b="1">
                <a:solidFill>
                  <a:srgbClr val="990000"/>
                </a:solidFill>
              </a:endParaRPr>
            </a:p>
          </p:txBody>
        </p:sp>
        <p:sp>
          <p:nvSpPr>
            <p:cNvPr id="113" name="Rectangle 109"/>
            <p:cNvSpPr>
              <a:spLocks noChangeArrowheads="1"/>
            </p:cNvSpPr>
            <p:nvPr/>
          </p:nvSpPr>
          <p:spPr bwMode="auto">
            <a:xfrm>
              <a:off x="2040" y="1953"/>
              <a:ext cx="436" cy="16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4" name="Line 110"/>
            <p:cNvSpPr>
              <a:spLocks noChangeShapeType="1"/>
            </p:cNvSpPr>
            <p:nvPr/>
          </p:nvSpPr>
          <p:spPr bwMode="auto">
            <a:xfrm>
              <a:off x="2257" y="2125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5" name="Freeform 111"/>
            <p:cNvSpPr>
              <a:spLocks/>
            </p:cNvSpPr>
            <p:nvPr/>
          </p:nvSpPr>
          <p:spPr bwMode="auto">
            <a:xfrm>
              <a:off x="2240" y="2171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6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6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6" name="Rectangle 112"/>
            <p:cNvSpPr>
              <a:spLocks noChangeArrowheads="1"/>
            </p:cNvSpPr>
            <p:nvPr/>
          </p:nvSpPr>
          <p:spPr bwMode="auto">
            <a:xfrm>
              <a:off x="2101" y="2876"/>
              <a:ext cx="388" cy="11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7" name="Rectangle 113"/>
            <p:cNvSpPr>
              <a:spLocks noChangeArrowheads="1"/>
            </p:cNvSpPr>
            <p:nvPr/>
          </p:nvSpPr>
          <p:spPr bwMode="auto">
            <a:xfrm>
              <a:off x="2101" y="2876"/>
              <a:ext cx="288" cy="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>
                  <a:solidFill>
                    <a:srgbClr val="000000"/>
                  </a:solidFill>
                  <a:latin typeface="Courier New" pitchFamily="49" charset="0"/>
                </a:rPr>
                <a:t>write()</a:t>
              </a:r>
              <a:endParaRPr lang="en-US" sz="2800" b="1"/>
            </a:p>
          </p:txBody>
        </p:sp>
        <p:sp>
          <p:nvSpPr>
            <p:cNvPr id="118" name="Rectangle 114"/>
            <p:cNvSpPr>
              <a:spLocks noChangeArrowheads="1"/>
            </p:cNvSpPr>
            <p:nvPr/>
          </p:nvSpPr>
          <p:spPr bwMode="auto">
            <a:xfrm>
              <a:off x="2040" y="2828"/>
              <a:ext cx="436" cy="165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9" name="Line 115"/>
            <p:cNvSpPr>
              <a:spLocks noChangeShapeType="1"/>
            </p:cNvSpPr>
            <p:nvPr/>
          </p:nvSpPr>
          <p:spPr bwMode="auto">
            <a:xfrm>
              <a:off x="2257" y="2993"/>
              <a:ext cx="1" cy="5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0" name="Freeform 116"/>
            <p:cNvSpPr>
              <a:spLocks/>
            </p:cNvSpPr>
            <p:nvPr/>
          </p:nvSpPr>
          <p:spPr bwMode="auto">
            <a:xfrm>
              <a:off x="2240" y="3039"/>
              <a:ext cx="34" cy="41"/>
            </a:xfrm>
            <a:custGeom>
              <a:avLst/>
              <a:gdLst>
                <a:gd name="T0" fmla="*/ 0 w 34"/>
                <a:gd name="T1" fmla="*/ 0 h 41"/>
                <a:gd name="T2" fmla="*/ 17 w 34"/>
                <a:gd name="T3" fmla="*/ 8 h 41"/>
                <a:gd name="T4" fmla="*/ 34 w 34"/>
                <a:gd name="T5" fmla="*/ 0 h 41"/>
                <a:gd name="T6" fmla="*/ 17 w 34"/>
                <a:gd name="T7" fmla="*/ 41 h 41"/>
                <a:gd name="T8" fmla="*/ 0 w 34"/>
                <a:gd name="T9" fmla="*/ 0 h 4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4"/>
                <a:gd name="T16" fmla="*/ 0 h 41"/>
                <a:gd name="T17" fmla="*/ 34 w 34"/>
                <a:gd name="T18" fmla="*/ 41 h 4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4" h="41">
                  <a:moveTo>
                    <a:pt x="0" y="0"/>
                  </a:moveTo>
                  <a:lnTo>
                    <a:pt x="17" y="8"/>
                  </a:lnTo>
                  <a:lnTo>
                    <a:pt x="34" y="0"/>
                  </a:lnTo>
                  <a:lnTo>
                    <a:pt x="17" y="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1" name="Rectangle 117"/>
            <p:cNvSpPr>
              <a:spLocks noChangeArrowheads="1"/>
            </p:cNvSpPr>
            <p:nvPr/>
          </p:nvSpPr>
          <p:spPr bwMode="auto">
            <a:xfrm>
              <a:off x="3403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2" name="Rectangle 118"/>
            <p:cNvSpPr>
              <a:spLocks noChangeArrowheads="1"/>
            </p:cNvSpPr>
            <p:nvPr/>
          </p:nvSpPr>
          <p:spPr bwMode="auto">
            <a:xfrm>
              <a:off x="3361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3" name="Rectangle 119"/>
            <p:cNvSpPr>
              <a:spLocks noChangeArrowheads="1"/>
            </p:cNvSpPr>
            <p:nvPr/>
          </p:nvSpPr>
          <p:spPr bwMode="auto">
            <a:xfrm>
              <a:off x="3319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4" name="Rectangle 120"/>
            <p:cNvSpPr>
              <a:spLocks noChangeArrowheads="1"/>
            </p:cNvSpPr>
            <p:nvPr/>
          </p:nvSpPr>
          <p:spPr bwMode="auto">
            <a:xfrm>
              <a:off x="3276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5" name="Rectangle 121"/>
            <p:cNvSpPr>
              <a:spLocks noChangeArrowheads="1"/>
            </p:cNvSpPr>
            <p:nvPr/>
          </p:nvSpPr>
          <p:spPr bwMode="auto">
            <a:xfrm>
              <a:off x="3234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6" name="Rectangle 122"/>
            <p:cNvSpPr>
              <a:spLocks noChangeArrowheads="1"/>
            </p:cNvSpPr>
            <p:nvPr/>
          </p:nvSpPr>
          <p:spPr bwMode="auto">
            <a:xfrm>
              <a:off x="3192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7" name="Rectangle 123"/>
            <p:cNvSpPr>
              <a:spLocks noChangeArrowheads="1"/>
            </p:cNvSpPr>
            <p:nvPr/>
          </p:nvSpPr>
          <p:spPr bwMode="auto">
            <a:xfrm>
              <a:off x="3150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8" name="Rectangle 124"/>
            <p:cNvSpPr>
              <a:spLocks noChangeArrowheads="1"/>
            </p:cNvSpPr>
            <p:nvPr/>
          </p:nvSpPr>
          <p:spPr bwMode="auto">
            <a:xfrm>
              <a:off x="3107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9" name="Rectangle 125"/>
            <p:cNvSpPr>
              <a:spLocks noChangeArrowheads="1"/>
            </p:cNvSpPr>
            <p:nvPr/>
          </p:nvSpPr>
          <p:spPr bwMode="auto">
            <a:xfrm>
              <a:off x="3065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0" name="Rectangle 126"/>
            <p:cNvSpPr>
              <a:spLocks noChangeArrowheads="1"/>
            </p:cNvSpPr>
            <p:nvPr/>
          </p:nvSpPr>
          <p:spPr bwMode="auto">
            <a:xfrm>
              <a:off x="3023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1" name="Rectangle 127"/>
            <p:cNvSpPr>
              <a:spLocks noChangeArrowheads="1"/>
            </p:cNvSpPr>
            <p:nvPr/>
          </p:nvSpPr>
          <p:spPr bwMode="auto">
            <a:xfrm>
              <a:off x="2981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2" name="Rectangle 128"/>
            <p:cNvSpPr>
              <a:spLocks noChangeArrowheads="1"/>
            </p:cNvSpPr>
            <p:nvPr/>
          </p:nvSpPr>
          <p:spPr bwMode="auto">
            <a:xfrm>
              <a:off x="2939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" name="Rectangle 129"/>
            <p:cNvSpPr>
              <a:spLocks noChangeArrowheads="1"/>
            </p:cNvSpPr>
            <p:nvPr/>
          </p:nvSpPr>
          <p:spPr bwMode="auto">
            <a:xfrm>
              <a:off x="2896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4" name="Rectangle 130"/>
            <p:cNvSpPr>
              <a:spLocks noChangeArrowheads="1"/>
            </p:cNvSpPr>
            <p:nvPr/>
          </p:nvSpPr>
          <p:spPr bwMode="auto">
            <a:xfrm>
              <a:off x="2854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5" name="Rectangle 131"/>
            <p:cNvSpPr>
              <a:spLocks noChangeArrowheads="1"/>
            </p:cNvSpPr>
            <p:nvPr/>
          </p:nvSpPr>
          <p:spPr bwMode="auto">
            <a:xfrm>
              <a:off x="2812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6" name="Rectangle 132"/>
            <p:cNvSpPr>
              <a:spLocks noChangeArrowheads="1"/>
            </p:cNvSpPr>
            <p:nvPr/>
          </p:nvSpPr>
          <p:spPr bwMode="auto">
            <a:xfrm>
              <a:off x="2770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7" name="Rectangle 133"/>
            <p:cNvSpPr>
              <a:spLocks noChangeArrowheads="1"/>
            </p:cNvSpPr>
            <p:nvPr/>
          </p:nvSpPr>
          <p:spPr bwMode="auto">
            <a:xfrm>
              <a:off x="2727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8" name="Rectangle 134"/>
            <p:cNvSpPr>
              <a:spLocks noChangeArrowheads="1"/>
            </p:cNvSpPr>
            <p:nvPr/>
          </p:nvSpPr>
          <p:spPr bwMode="auto">
            <a:xfrm>
              <a:off x="2685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9" name="Rectangle 135"/>
            <p:cNvSpPr>
              <a:spLocks noChangeArrowheads="1"/>
            </p:cNvSpPr>
            <p:nvPr/>
          </p:nvSpPr>
          <p:spPr bwMode="auto">
            <a:xfrm>
              <a:off x="2643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0" name="Rectangle 136"/>
            <p:cNvSpPr>
              <a:spLocks noChangeArrowheads="1"/>
            </p:cNvSpPr>
            <p:nvPr/>
          </p:nvSpPr>
          <p:spPr bwMode="auto">
            <a:xfrm>
              <a:off x="2601" y="2390"/>
              <a:ext cx="9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1" name="Rectangle 137"/>
            <p:cNvSpPr>
              <a:spLocks noChangeArrowheads="1"/>
            </p:cNvSpPr>
            <p:nvPr/>
          </p:nvSpPr>
          <p:spPr bwMode="auto">
            <a:xfrm>
              <a:off x="2558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2" name="Rectangle 138"/>
            <p:cNvSpPr>
              <a:spLocks noChangeArrowheads="1"/>
            </p:cNvSpPr>
            <p:nvPr/>
          </p:nvSpPr>
          <p:spPr bwMode="auto">
            <a:xfrm>
              <a:off x="2514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" name="Rectangle 139"/>
            <p:cNvSpPr>
              <a:spLocks noChangeArrowheads="1"/>
            </p:cNvSpPr>
            <p:nvPr/>
          </p:nvSpPr>
          <p:spPr bwMode="auto">
            <a:xfrm>
              <a:off x="2472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4" name="Rectangle 140"/>
            <p:cNvSpPr>
              <a:spLocks noChangeArrowheads="1"/>
            </p:cNvSpPr>
            <p:nvPr/>
          </p:nvSpPr>
          <p:spPr bwMode="auto">
            <a:xfrm>
              <a:off x="2430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5" name="Rectangle 141"/>
            <p:cNvSpPr>
              <a:spLocks noChangeArrowheads="1"/>
            </p:cNvSpPr>
            <p:nvPr/>
          </p:nvSpPr>
          <p:spPr bwMode="auto">
            <a:xfrm>
              <a:off x="2388" y="2390"/>
              <a:ext cx="11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6" name="Rectangle 142"/>
            <p:cNvSpPr>
              <a:spLocks noChangeArrowheads="1"/>
            </p:cNvSpPr>
            <p:nvPr/>
          </p:nvSpPr>
          <p:spPr bwMode="auto">
            <a:xfrm>
              <a:off x="2345" y="2390"/>
              <a:ext cx="12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7" name="Rectangle 143"/>
            <p:cNvSpPr>
              <a:spLocks noChangeArrowheads="1"/>
            </p:cNvSpPr>
            <p:nvPr/>
          </p:nvSpPr>
          <p:spPr bwMode="auto">
            <a:xfrm>
              <a:off x="2305" y="2390"/>
              <a:ext cx="10" cy="10"/>
            </a:xfrm>
            <a:prstGeom prst="rect">
              <a:avLst/>
            </a:pr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8" name="Freeform 144"/>
            <p:cNvSpPr>
              <a:spLocks/>
            </p:cNvSpPr>
            <p:nvPr/>
          </p:nvSpPr>
          <p:spPr bwMode="auto">
            <a:xfrm>
              <a:off x="3397" y="2373"/>
              <a:ext cx="54" cy="44"/>
            </a:xfrm>
            <a:custGeom>
              <a:avLst/>
              <a:gdLst>
                <a:gd name="T0" fmla="*/ 0 w 54"/>
                <a:gd name="T1" fmla="*/ 44 h 44"/>
                <a:gd name="T2" fmla="*/ 8 w 54"/>
                <a:gd name="T3" fmla="*/ 21 h 44"/>
                <a:gd name="T4" fmla="*/ 0 w 54"/>
                <a:gd name="T5" fmla="*/ 0 h 44"/>
                <a:gd name="T6" fmla="*/ 54 w 54"/>
                <a:gd name="T7" fmla="*/ 21 h 44"/>
                <a:gd name="T8" fmla="*/ 0 w 54"/>
                <a:gd name="T9" fmla="*/ 44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4"/>
                <a:gd name="T16" fmla="*/ 0 h 44"/>
                <a:gd name="T17" fmla="*/ 54 w 54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4" h="44">
                  <a:moveTo>
                    <a:pt x="0" y="44"/>
                  </a:moveTo>
                  <a:lnTo>
                    <a:pt x="8" y="21"/>
                  </a:lnTo>
                  <a:lnTo>
                    <a:pt x="0" y="0"/>
                  </a:lnTo>
                  <a:lnTo>
                    <a:pt x="54" y="21"/>
                  </a:lnTo>
                  <a:lnTo>
                    <a:pt x="0" y="4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9" name="Freeform 145"/>
            <p:cNvSpPr>
              <a:spLocks/>
            </p:cNvSpPr>
            <p:nvPr/>
          </p:nvSpPr>
          <p:spPr bwMode="auto">
            <a:xfrm>
              <a:off x="2269" y="2373"/>
              <a:ext cx="53" cy="44"/>
            </a:xfrm>
            <a:custGeom>
              <a:avLst/>
              <a:gdLst>
                <a:gd name="T0" fmla="*/ 53 w 53"/>
                <a:gd name="T1" fmla="*/ 0 h 44"/>
                <a:gd name="T2" fmla="*/ 46 w 53"/>
                <a:gd name="T3" fmla="*/ 21 h 44"/>
                <a:gd name="T4" fmla="*/ 53 w 53"/>
                <a:gd name="T5" fmla="*/ 44 h 44"/>
                <a:gd name="T6" fmla="*/ 0 w 53"/>
                <a:gd name="T7" fmla="*/ 21 h 44"/>
                <a:gd name="T8" fmla="*/ 53 w 53"/>
                <a:gd name="T9" fmla="*/ 0 h 4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53"/>
                <a:gd name="T16" fmla="*/ 0 h 44"/>
                <a:gd name="T17" fmla="*/ 53 w 53"/>
                <a:gd name="T18" fmla="*/ 44 h 4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53" h="44">
                  <a:moveTo>
                    <a:pt x="53" y="0"/>
                  </a:moveTo>
                  <a:lnTo>
                    <a:pt x="46" y="21"/>
                  </a:lnTo>
                  <a:lnTo>
                    <a:pt x="53" y="44"/>
                  </a:lnTo>
                  <a:lnTo>
                    <a:pt x="0" y="21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0" name="Rectangle 146"/>
            <p:cNvSpPr>
              <a:spLocks noChangeArrowheads="1"/>
            </p:cNvSpPr>
            <p:nvPr/>
          </p:nvSpPr>
          <p:spPr bwMode="auto">
            <a:xfrm>
              <a:off x="2762" y="2291"/>
              <a:ext cx="591" cy="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1" name="Rectangle 147"/>
            <p:cNvSpPr>
              <a:spLocks noChangeArrowheads="1"/>
            </p:cNvSpPr>
            <p:nvPr/>
          </p:nvSpPr>
          <p:spPr bwMode="auto">
            <a:xfrm>
              <a:off x="2764" y="2218"/>
              <a:ext cx="649" cy="1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1400" b="1" dirty="0">
                  <a:solidFill>
                    <a:srgbClr val="0033CC"/>
                  </a:solidFill>
                </a:rPr>
                <a:t>connect negotiation</a:t>
              </a:r>
              <a:endParaRPr lang="en-US" sz="2800" b="1" dirty="0">
                <a:solidFill>
                  <a:srgbClr val="0033CC"/>
                </a:solidFill>
              </a:endParaRPr>
            </a:p>
          </p:txBody>
        </p:sp>
        <p:sp>
          <p:nvSpPr>
            <p:cNvPr id="152" name="Line 148"/>
            <p:cNvSpPr>
              <a:spLocks noChangeShapeType="1"/>
            </p:cNvSpPr>
            <p:nvPr/>
          </p:nvSpPr>
          <p:spPr bwMode="auto">
            <a:xfrm>
              <a:off x="3668" y="2442"/>
              <a:ext cx="2" cy="6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3" name="Freeform 149"/>
            <p:cNvSpPr>
              <a:spLocks/>
            </p:cNvSpPr>
            <p:nvPr/>
          </p:nvSpPr>
          <p:spPr bwMode="auto">
            <a:xfrm>
              <a:off x="3653" y="2498"/>
              <a:ext cx="32" cy="40"/>
            </a:xfrm>
            <a:custGeom>
              <a:avLst/>
              <a:gdLst>
                <a:gd name="T0" fmla="*/ 0 w 32"/>
                <a:gd name="T1" fmla="*/ 0 h 40"/>
                <a:gd name="T2" fmla="*/ 15 w 32"/>
                <a:gd name="T3" fmla="*/ 6 h 40"/>
                <a:gd name="T4" fmla="*/ 32 w 32"/>
                <a:gd name="T5" fmla="*/ 0 h 40"/>
                <a:gd name="T6" fmla="*/ 15 w 32"/>
                <a:gd name="T7" fmla="*/ 40 h 40"/>
                <a:gd name="T8" fmla="*/ 0 w 3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0" y="0"/>
                  </a:moveTo>
                  <a:lnTo>
                    <a:pt x="15" y="6"/>
                  </a:lnTo>
                  <a:lnTo>
                    <a:pt x="32" y="0"/>
                  </a:lnTo>
                  <a:lnTo>
                    <a:pt x="1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4" name="Line 150"/>
            <p:cNvSpPr>
              <a:spLocks noChangeShapeType="1"/>
            </p:cNvSpPr>
            <p:nvPr/>
          </p:nvSpPr>
          <p:spPr bwMode="auto">
            <a:xfrm>
              <a:off x="3668" y="2713"/>
              <a:ext cx="2" cy="1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5" name="Freeform 151"/>
            <p:cNvSpPr>
              <a:spLocks/>
            </p:cNvSpPr>
            <p:nvPr/>
          </p:nvSpPr>
          <p:spPr bwMode="auto">
            <a:xfrm>
              <a:off x="3653" y="2817"/>
              <a:ext cx="32" cy="40"/>
            </a:xfrm>
            <a:custGeom>
              <a:avLst/>
              <a:gdLst>
                <a:gd name="T0" fmla="*/ 0 w 32"/>
                <a:gd name="T1" fmla="*/ 0 h 40"/>
                <a:gd name="T2" fmla="*/ 15 w 32"/>
                <a:gd name="T3" fmla="*/ 7 h 40"/>
                <a:gd name="T4" fmla="*/ 32 w 32"/>
                <a:gd name="T5" fmla="*/ 0 h 40"/>
                <a:gd name="T6" fmla="*/ 15 w 32"/>
                <a:gd name="T7" fmla="*/ 40 h 40"/>
                <a:gd name="T8" fmla="*/ 0 w 32"/>
                <a:gd name="T9" fmla="*/ 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2"/>
                <a:gd name="T16" fmla="*/ 0 h 40"/>
                <a:gd name="T17" fmla="*/ 32 w 32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2" h="40">
                  <a:moveTo>
                    <a:pt x="0" y="0"/>
                  </a:moveTo>
                  <a:lnTo>
                    <a:pt x="15" y="7"/>
                  </a:lnTo>
                  <a:lnTo>
                    <a:pt x="32" y="0"/>
                  </a:lnTo>
                  <a:lnTo>
                    <a:pt x="15" y="4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7826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vised_Master">
  <a:themeElements>
    <a:clrScheme name="Revised_Master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6600"/>
      </a:accent1>
      <a:accent2>
        <a:srgbClr val="993300"/>
      </a:accent2>
      <a:accent3>
        <a:srgbClr val="FFFFFF"/>
      </a:accent3>
      <a:accent4>
        <a:srgbClr val="000000"/>
      </a:accent4>
      <a:accent5>
        <a:srgbClr val="AAB8AA"/>
      </a:accent5>
      <a:accent6>
        <a:srgbClr val="8A2D00"/>
      </a:accent6>
      <a:hlink>
        <a:srgbClr val="006699"/>
      </a:hlink>
      <a:folHlink>
        <a:srgbClr val="B2B2B2"/>
      </a:folHlink>
    </a:clrScheme>
    <a:fontScheme name="Revised_Mast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Revised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vised_Master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008A00"/>
        </a:accent6>
        <a:hlink>
          <a:srgbClr val="66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vised_Master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66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AAB8AA"/>
        </a:accent5>
        <a:accent6>
          <a:srgbClr val="8A2D00"/>
        </a:accent6>
        <a:hlink>
          <a:srgbClr val="0066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3071</TotalTime>
  <Words>1576</Words>
  <Application>Microsoft Office PowerPoint</Application>
  <PresentationFormat>On-screen Show (4:3)</PresentationFormat>
  <Paragraphs>389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Revised_Master</vt:lpstr>
      <vt:lpstr>  Elementary TCP Sockets   </vt:lpstr>
      <vt:lpstr>TCP Sockets Outline</vt:lpstr>
      <vt:lpstr>IPv4 Socket Address Structure</vt:lpstr>
      <vt:lpstr>The Socket Interface</vt:lpstr>
      <vt:lpstr>TCP Socket Calls</vt:lpstr>
      <vt:lpstr>UDP Socket Calls</vt:lpstr>
      <vt:lpstr>System Calls for Elementary TCP Sockets </vt:lpstr>
      <vt:lpstr>Connect Function</vt:lpstr>
      <vt:lpstr>TCP Socket Calls</vt:lpstr>
      <vt:lpstr>Bind Function</vt:lpstr>
      <vt:lpstr>Listen Function</vt:lpstr>
      <vt:lpstr>Accept Function</vt:lpstr>
      <vt:lpstr>Accept Function</vt:lpstr>
      <vt:lpstr>Close Function</vt:lpstr>
      <vt:lpstr>TCP Echo Server</vt:lpstr>
      <vt:lpstr>TCP Echo Server (cont)</vt:lpstr>
      <vt:lpstr>TCP Echo Server (cont)</vt:lpstr>
      <vt:lpstr>TCP Echo Server (cont)</vt:lpstr>
      <vt:lpstr>TCP Echo Client</vt:lpstr>
      <vt:lpstr>TCP Echo Client (cont)</vt:lpstr>
      <vt:lpstr>TCP Echo Client (cont)</vt:lpstr>
      <vt:lpstr>TCP Echo Client (cont)</vt:lpstr>
      <vt:lpstr>TCP Echo Client (cont)</vt:lpstr>
      <vt:lpstr>TCP Sockets Summary</vt:lpstr>
    </vt:vector>
  </TitlesOfParts>
  <Company>WPI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Enhancement of TFRC in Wireless Networks</dc:title>
  <dc:creator>default</dc:creator>
  <cp:lastModifiedBy>Administrator</cp:lastModifiedBy>
  <cp:revision>144</cp:revision>
  <dcterms:created xsi:type="dcterms:W3CDTF">2004-01-21T20:05:10Z</dcterms:created>
  <dcterms:modified xsi:type="dcterms:W3CDTF">2010-10-18T15:39:48Z</dcterms:modified>
</cp:coreProperties>
</file>